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64" r:id="rId2"/>
    <p:sldId id="396" r:id="rId3"/>
    <p:sldId id="323" r:id="rId4"/>
    <p:sldId id="283" r:id="rId5"/>
    <p:sldId id="259" r:id="rId6"/>
    <p:sldId id="373" r:id="rId7"/>
    <p:sldId id="374" r:id="rId8"/>
    <p:sldId id="375" r:id="rId9"/>
    <p:sldId id="377" r:id="rId10"/>
    <p:sldId id="376" r:id="rId11"/>
    <p:sldId id="371" r:id="rId12"/>
    <p:sldId id="372" r:id="rId13"/>
    <p:sldId id="398" r:id="rId14"/>
    <p:sldId id="325" r:id="rId15"/>
    <p:sldId id="285" r:id="rId16"/>
    <p:sldId id="286" r:id="rId17"/>
    <p:sldId id="287" r:id="rId18"/>
    <p:sldId id="378" r:id="rId19"/>
    <p:sldId id="379" r:id="rId20"/>
    <p:sldId id="381" r:id="rId21"/>
    <p:sldId id="370" r:id="rId22"/>
    <p:sldId id="363" r:id="rId23"/>
    <p:sldId id="389" r:id="rId24"/>
    <p:sldId id="391" r:id="rId25"/>
    <p:sldId id="392" r:id="rId26"/>
    <p:sldId id="393" r:id="rId27"/>
    <p:sldId id="394" r:id="rId28"/>
    <p:sldId id="395" r:id="rId29"/>
    <p:sldId id="397" r:id="rId30"/>
    <p:sldId id="327" r:id="rId31"/>
    <p:sldId id="301" r:id="rId32"/>
    <p:sldId id="304" r:id="rId33"/>
    <p:sldId id="382" r:id="rId34"/>
    <p:sldId id="385" r:id="rId35"/>
    <p:sldId id="383" r:id="rId36"/>
    <p:sldId id="365" r:id="rId37"/>
    <p:sldId id="369" r:id="rId38"/>
    <p:sldId id="281" r:id="rId39"/>
    <p:sldId id="3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5FF"/>
    <a:srgbClr val="6DD400"/>
    <a:srgbClr val="F7B500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32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5F11D75-C42A-477F-820E-5A3121D885A8}" type="presOf" srcId="{B1832389-E458-4F5F-A40A-B0991AAA8939}" destId="{9B2FD640-83E7-4FB7-9FE7-31CCC4FAEE2C}" srcOrd="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8C57A-904A-401B-9BB0-7B4B963B8AAD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6C61-548D-416C-A657-5E7F32CB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78FB-FA2A-49DF-B532-2C32965BB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5112-A204-4328-9E1B-CA0EA0BE9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655A-9E0A-43A0-BC86-2B5E648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475D-4AE9-4BC9-A665-51CFCC9C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2EA6D-3266-4E9A-8BE9-6C927B5B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C34D-8A3D-43C7-8EE5-21EB3728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FD37B-BCEB-4CBB-BA1B-5D32678F8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E5DB-94A6-4567-BE0C-22C2BA5E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657F-822B-4E4D-9B8F-169942D5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FF29-B90C-4ECC-860D-928E3CBD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D30E3-F1F2-49C0-96D5-B15FC8BA3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74B8-968B-4E54-8914-01E01551E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3EA2-E82D-47C9-B53D-4D24CB99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DADD-52B2-4CAE-8720-CCD3D73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C415-9B6D-40C7-B065-CBA9DB14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78157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7"/>
            <a:ext cx="5378548" cy="178157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5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313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0905-C22E-4B56-82E9-CAA316D0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D802-4596-480C-B819-3F4C7BC2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AA1B-BE2A-4510-81E5-EFA8E54B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AE52-11BD-48F6-8098-D25FEBB5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81C2-EEF6-4EA6-9DA4-A5D4159E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10BD-C2E4-48DB-B9F9-9C3C2CA7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F7DD3-24C2-494D-8CD7-FD1A3DEB4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D273-49A1-4A61-85C4-0D03D267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C8E8-D9D1-4C9A-B8AB-C98D5FC2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6DFD-51CC-4AC6-94AA-3F9EB75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2261-193E-437F-A2A7-9C1770A1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7570-8CD6-4B7D-B68B-6B771A2B1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F1310-6532-40B5-9908-A45E68315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81C8-1752-48CF-BAA7-451B2753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D9396-13F6-4CAA-8D19-64EB493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FC795-C826-4EC0-AB06-9441D6E2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C85F-EF78-4F05-AC8E-D0F5695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E235-592E-456A-B2B9-33BDF3F9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6629-FDC0-4EAF-9149-12E3B97A8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47CCC-7BD6-4E0D-8B39-64EDBBA68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D6BEC-FB1B-4131-BF1C-D4A0686E6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6F439-2A24-48AB-B1B9-039AFB65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D4D13-41A5-49F6-93E5-C2E94973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FAF6-1FD6-4098-9680-A79FB1D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0858-B821-444D-A2F4-CD290B9E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68BB0-2B67-4119-B705-4EB10F02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817D-B170-4F87-9056-B581E3AC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6A648-736A-4A71-BBE0-2757D2D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34CCA-D9D0-4A06-995E-0862E0C1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E4434-8AA6-41A4-AEB5-1F963C6E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467DE-5FA3-4DE6-AD91-18786A9A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4B3A-996D-42BD-8C28-01C44E46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8E4-12A9-4ADE-8BC7-15D6BE54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38EF-E479-4E0D-B2B1-31C724B2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33E83-5C15-4CF5-850D-CE90EFF3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3A192-5832-4B07-9387-23E229E8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B725B-2BE0-455B-B42C-DC70B9E7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B47-E84C-4CE8-8D04-310819F2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60EAA-028D-4BA8-BA82-A064E2707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410F5-7681-4A98-9049-23BE3857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BF6DD-1E98-470A-B11E-6607469E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68C16-80CF-4709-B7C3-E731E754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37DFD-1B8C-4119-955A-2E4B352E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013E-E9E6-442C-B095-B898D9B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4096-98C6-4D13-AC0D-3054071E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40BB-76E6-4C3A-9034-24031A141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F161-778B-4FCF-8A35-83472121A034}" type="datetimeFigureOut">
              <a:rPr lang="en-US" smtClean="0"/>
              <a:t>2022-03-16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CD26-2812-4708-BE6D-CE6650619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4A64-B94F-49B7-B493-B9817F400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man.jasek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ho/cookbook-ma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BBD482-5816-4A09-A8C6-FBFB1D1C6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MAUI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05B427-9BA7-45EE-81AB-2A0752F5B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sk-SK" sz="4800" dirty="0">
                <a:solidFill>
                  <a:srgbClr val="343434"/>
                </a:solidFill>
                <a:latin typeface="Arial"/>
                <a:cs typeface="Arial"/>
              </a:rPr>
              <a:t>Roman Jašek</a:t>
            </a:r>
            <a:endParaRPr lang="cs-CZ" sz="4800" dirty="0">
              <a:solidFill>
                <a:srgbClr val="343434"/>
              </a:solidFill>
              <a:latin typeface="Arial"/>
              <a:cs typeface="Arial"/>
            </a:endParaRPr>
          </a:p>
          <a:p>
            <a:pPr algn="l">
              <a:lnSpc>
                <a:spcPct val="120000"/>
              </a:lnSpc>
            </a:pPr>
            <a:r>
              <a:rPr lang="sk-SK" sz="3600" dirty="0">
                <a:solidFill>
                  <a:srgbClr val="343434"/>
                </a:solidFill>
                <a:latin typeface="Arial"/>
                <a:cs typeface="Arial"/>
              </a:rPr>
              <a:t>Software </a:t>
            </a:r>
            <a:r>
              <a:rPr lang="sk-SK" sz="3600" dirty="0" err="1">
                <a:solidFill>
                  <a:srgbClr val="343434"/>
                </a:solidFill>
                <a:latin typeface="Arial"/>
                <a:cs typeface="Arial"/>
              </a:rPr>
              <a:t>Architect</a:t>
            </a:r>
            <a:r>
              <a:rPr lang="sk-SK" sz="3600" dirty="0">
                <a:solidFill>
                  <a:srgbClr val="343434"/>
                </a:solidFill>
                <a:latin typeface="Arial"/>
                <a:cs typeface="Arial"/>
              </a:rPr>
              <a:t>, Riganti s.r.o.</a:t>
            </a:r>
            <a:br>
              <a:rPr lang="cs-CZ" sz="3600" dirty="0">
                <a:solidFill>
                  <a:srgbClr val="343434"/>
                </a:solidFill>
                <a:latin typeface="Arial"/>
              </a:rPr>
            </a:br>
            <a:r>
              <a:rPr lang="sk-SK" sz="3600" dirty="0">
                <a:solidFill>
                  <a:srgbClr val="343434"/>
                </a:solidFill>
                <a:latin typeface="Arial"/>
              </a:rPr>
              <a:t>Microsoft Most </a:t>
            </a:r>
            <a:r>
              <a:rPr lang="sk-SK" sz="3600" dirty="0" err="1">
                <a:solidFill>
                  <a:srgbClr val="343434"/>
                </a:solidFill>
                <a:latin typeface="Arial"/>
              </a:rPr>
              <a:t>Valuable</a:t>
            </a:r>
            <a:r>
              <a:rPr lang="sk-SK" sz="3600" dirty="0">
                <a:solidFill>
                  <a:srgbClr val="343434"/>
                </a:solidFill>
                <a:latin typeface="Arial"/>
              </a:rPr>
              <a:t> Professional (MVP)</a:t>
            </a:r>
            <a:endParaRPr lang="en-US" sz="3600" dirty="0">
              <a:solidFill>
                <a:srgbClr val="343434"/>
              </a:solidFill>
              <a:latin typeface="Arial"/>
            </a:endParaRPr>
          </a:p>
          <a:p>
            <a:pPr algn="l">
              <a:lnSpc>
                <a:spcPct val="120000"/>
              </a:lnSpc>
            </a:pPr>
            <a:r>
              <a:rPr lang="sk-SK" sz="3600" dirty="0" err="1">
                <a:solidFill>
                  <a:srgbClr val="343434"/>
                </a:solidFill>
                <a:latin typeface="Arial"/>
                <a:cs typeface="Arial"/>
                <a:hlinkClick r:id="rId2"/>
              </a:rPr>
              <a:t>roman.jasek</a:t>
            </a:r>
            <a:r>
              <a:rPr lang="en-US" sz="3600" dirty="0">
                <a:solidFill>
                  <a:srgbClr val="343434"/>
                </a:solidFill>
                <a:latin typeface="Arial"/>
                <a:cs typeface="Arial"/>
                <a:hlinkClick r:id="rId2"/>
              </a:rPr>
              <a:t>@riganti.cz</a:t>
            </a:r>
            <a:endParaRPr lang="cs-CZ" sz="3600" dirty="0">
              <a:solidFill>
                <a:srgbClr val="343434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A350F-A95B-4A6B-B099-40FCF4BD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1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CAC-334D-4DCF-9643-A3E70D06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.NET MAUI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17106-6B98-4107-A72B-64C79B6C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E9B5E-B671-4A1D-8A03-A6A39D6E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7306695" cy="876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36AF9-6B8A-4E43-83E1-E76CAB4C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324222"/>
            <a:ext cx="7306695" cy="743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085ED-7C41-4F27-8E50-C7CD09F13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200" y="3068400"/>
            <a:ext cx="7306695" cy="731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3784B9-9319-407E-A31D-4C9334D52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199" y="3800803"/>
            <a:ext cx="7306695" cy="733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B1127-D061-4183-9600-EA9A2492A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9" y="4536793"/>
            <a:ext cx="7306695" cy="682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ABD74-285C-4132-9971-141D3FEF5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198" y="5221005"/>
            <a:ext cx="730669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05A8-2B9A-4823-94C4-4769496D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5F85-B92F-4549-87FB-0D242611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Controls</a:t>
            </a:r>
          </a:p>
          <a:p>
            <a:r>
              <a:rPr lang="en-US" dirty="0"/>
              <a:t>Layout engine for pages</a:t>
            </a:r>
          </a:p>
          <a:p>
            <a:r>
              <a:rPr lang="en-US" dirty="0"/>
              <a:t>Navigation – pages, drawers</a:t>
            </a:r>
          </a:p>
          <a:p>
            <a:r>
              <a:rPr lang="en-US" dirty="0"/>
              <a:t>Customizable handlers – enable platform specific controls</a:t>
            </a:r>
          </a:p>
          <a:p>
            <a:r>
              <a:rPr lang="en-US" dirty="0"/>
              <a:t>APIs for native device features – GPS, accelerometer…</a:t>
            </a:r>
          </a:p>
          <a:p>
            <a:r>
              <a:rPr lang="en-US" dirty="0"/>
              <a:t>Graphics library for 2D drawing code</a:t>
            </a:r>
          </a:p>
          <a:p>
            <a:r>
              <a:rPr lang="en-US" dirty="0"/>
              <a:t>Single project, multi-targeting system</a:t>
            </a:r>
          </a:p>
          <a:p>
            <a:r>
              <a:rPr lang="en-US" dirty="0"/>
              <a:t>.NET hot reload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1CA09-4699-42E5-B53D-61DB95A1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FEB3-C82B-4B8F-ACF2-DA4FCBC6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7855-A1B0-404A-A200-80D6DC45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library, continuation of Xamarin Essentials</a:t>
            </a:r>
          </a:p>
          <a:p>
            <a:r>
              <a:rPr lang="en-US" dirty="0"/>
              <a:t>Cross-platform APIs for native device features</a:t>
            </a:r>
          </a:p>
          <a:p>
            <a:r>
              <a:rPr lang="en-US" dirty="0"/>
              <a:t>Included directly in MAUI, no need for extra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4A8C-4C7C-4F1C-A153-E0FBB2F8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1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60F8-42B0-49D0-AAF3-F7178D9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 Essentials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7EA473-F97C-4A26-B504-EFAC5CB549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68958" y="1825626"/>
          <a:ext cx="8254083" cy="4351335"/>
        </p:xfrm>
        <a:graphic>
          <a:graphicData uri="http://schemas.openxmlformats.org/drawingml/2006/table">
            <a:tbl>
              <a:tblPr/>
              <a:tblGrid>
                <a:gridCol w="2751361">
                  <a:extLst>
                    <a:ext uri="{9D8B030D-6E8A-4147-A177-3AD203B41FA5}">
                      <a16:colId xmlns:a16="http://schemas.microsoft.com/office/drawing/2014/main" val="2498775432"/>
                    </a:ext>
                  </a:extLst>
                </a:gridCol>
                <a:gridCol w="2751361">
                  <a:extLst>
                    <a:ext uri="{9D8B030D-6E8A-4147-A177-3AD203B41FA5}">
                      <a16:colId xmlns:a16="http://schemas.microsoft.com/office/drawing/2014/main" val="852421900"/>
                    </a:ext>
                  </a:extLst>
                </a:gridCol>
                <a:gridCol w="2751361">
                  <a:extLst>
                    <a:ext uri="{9D8B030D-6E8A-4147-A177-3AD203B41FA5}">
                      <a16:colId xmlns:a16="http://schemas.microsoft.com/office/drawing/2014/main" val="1569130266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43808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Accelerometer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App Actions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App Information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0800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App Theme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Barometer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Battery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91781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Clipboard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Color Converters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Compass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4031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Connectivity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Contacts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Detect Shake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6498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Display Info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Device Info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Email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3848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File Picker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File System Helpers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Flashlight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38756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Geocoding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Geolocation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Gyroscope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1998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Haptic Feedback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Launcher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Magnetometer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37616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MainThread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Maps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Media Picker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24717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Open Browser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Orientation Sensor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Permissions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51611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Phone Dialer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Platform Extensions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Preferences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71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Screenshot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Secure Storage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Share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6404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SMS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Text-to-Speech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Unit Converters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4321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Version Tracking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Vibrate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Web Authenticator</a:t>
                      </a:r>
                    </a:p>
                  </a:txBody>
                  <a:tcPr marL="37383" marR="37383" marT="37383" marB="37383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7397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4133F-387F-43CD-B98B-26D8FF7A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5CA1C92-52FD-4EA7-906D-83988A990FF3}"/>
              </a:ext>
            </a:extLst>
          </p:cNvPr>
          <p:cNvSpPr/>
          <p:nvPr/>
        </p:nvSpPr>
        <p:spPr>
          <a:xfrm>
            <a:off x="3989659" y="2006035"/>
            <a:ext cx="1255030" cy="1255030"/>
          </a:xfrm>
          <a:prstGeom prst="ellipse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E0FEEF-3D00-4045-9B41-26DE3CD5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3D41152-FEC1-4C8D-ABC0-383B6141253C}"/>
              </a:ext>
            </a:extLst>
          </p:cNvPr>
          <p:cNvSpPr txBox="1"/>
          <p:nvPr/>
        </p:nvSpPr>
        <p:spPr>
          <a:xfrm>
            <a:off x="5244689" y="1407710"/>
            <a:ext cx="1793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Official support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BA74FC0-58F6-4159-BCE2-9850FC62342A}"/>
              </a:ext>
            </a:extLst>
          </p:cNvPr>
          <p:cNvSpPr txBox="1"/>
          <p:nvPr/>
        </p:nvSpPr>
        <p:spPr>
          <a:xfrm>
            <a:off x="479376" y="5301208"/>
            <a:ext cx="3559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 </a:t>
            </a:r>
            <a:r>
              <a:rPr lang="en-US" sz="1500" b="1" dirty="0"/>
              <a:t>Tizen</a:t>
            </a:r>
            <a:r>
              <a:rPr lang="sk-SK" sz="1500" b="1" dirty="0"/>
              <a:t> .NET</a:t>
            </a:r>
            <a:r>
              <a:rPr lang="en-US" sz="1500" dirty="0"/>
              <a:t> supported by </a:t>
            </a:r>
            <a:r>
              <a:rPr lang="cs-CZ" sz="1500" dirty="0"/>
              <a:t>Samsung</a:t>
            </a:r>
            <a:endParaRPr lang="en-US" sz="15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A638A53-1250-42C4-8D86-B2B9DA0429B5}"/>
              </a:ext>
            </a:extLst>
          </p:cNvPr>
          <p:cNvSpPr txBox="1"/>
          <p:nvPr/>
        </p:nvSpPr>
        <p:spPr>
          <a:xfrm>
            <a:off x="5491846" y="3667551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Community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B13AF43-256B-4A5C-B3F5-D0841FE3E730}"/>
              </a:ext>
            </a:extLst>
          </p:cNvPr>
          <p:cNvSpPr txBox="1"/>
          <p:nvPr/>
        </p:nvSpPr>
        <p:spPr>
          <a:xfrm>
            <a:off x="6988612" y="13714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37D99E-C523-4DC1-9846-D660CCDC868D}"/>
              </a:ext>
            </a:extLst>
          </p:cNvPr>
          <p:cNvSpPr/>
          <p:nvPr/>
        </p:nvSpPr>
        <p:spPr>
          <a:xfrm>
            <a:off x="2407193" y="2006035"/>
            <a:ext cx="1255030" cy="1255030"/>
          </a:xfrm>
          <a:prstGeom prst="ellipse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55433D-EB28-48FA-9CB6-B7951A09F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628" y="2348625"/>
            <a:ext cx="600159" cy="569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716CC-66BA-4927-8D29-8CC8D0512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3279" y="2306599"/>
            <a:ext cx="647790" cy="65390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251B5BA-3A3C-4C96-A1DD-772242433ABD}"/>
              </a:ext>
            </a:extLst>
          </p:cNvPr>
          <p:cNvSpPr/>
          <p:nvPr/>
        </p:nvSpPr>
        <p:spPr>
          <a:xfrm>
            <a:off x="5562600" y="2006035"/>
            <a:ext cx="1255030" cy="1255030"/>
          </a:xfrm>
          <a:prstGeom prst="ellipse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4226E70-C887-4F5F-9B75-2567CAE5B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0035" y="2337741"/>
            <a:ext cx="600159" cy="60015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37E78F65-F69C-4FDE-AC6B-49EE88E38627}"/>
              </a:ext>
            </a:extLst>
          </p:cNvPr>
          <p:cNvSpPr/>
          <p:nvPr/>
        </p:nvSpPr>
        <p:spPr>
          <a:xfrm>
            <a:off x="7145065" y="2006035"/>
            <a:ext cx="1255030" cy="1255030"/>
          </a:xfrm>
          <a:prstGeom prst="ellipse">
            <a:avLst/>
          </a:prstGeom>
          <a:solidFill>
            <a:srgbClr val="6D7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90CF71F-00EF-4312-ADD7-EB2CDE2C18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500" y="2333470"/>
            <a:ext cx="600159" cy="60015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1F3CF6C-A6A8-4B71-A372-9D85A9E47EE0}"/>
              </a:ext>
            </a:extLst>
          </p:cNvPr>
          <p:cNvSpPr/>
          <p:nvPr/>
        </p:nvSpPr>
        <p:spPr>
          <a:xfrm>
            <a:off x="8718005" y="1963737"/>
            <a:ext cx="1376221" cy="1297328"/>
          </a:xfrm>
          <a:prstGeom prst="ellipse">
            <a:avLst/>
          </a:prstGeom>
          <a:solidFill>
            <a:srgbClr val="018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7007F-57E3-4DAD-8DD9-EB41806F7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8810" y="2185096"/>
            <a:ext cx="854609" cy="85460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9ADE3AF-D6C4-4015-BC49-AAF9D975A6DB}"/>
              </a:ext>
            </a:extLst>
          </p:cNvPr>
          <p:cNvSpPr/>
          <p:nvPr/>
        </p:nvSpPr>
        <p:spPr>
          <a:xfrm>
            <a:off x="5562600" y="4267200"/>
            <a:ext cx="1255030" cy="125503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9F1E54-0A1E-4A82-B6D9-E6CEB0CF4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4" y="4495800"/>
            <a:ext cx="652749" cy="799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BB05-6EAC-4F44-8204-CA92CCC3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1905000" y="1411552"/>
            <a:ext cx="8382000" cy="3933384"/>
          </a:xfrm>
        </p:spPr>
        <p:txBody>
          <a:bodyPr>
            <a:normAutofit/>
          </a:bodyPr>
          <a:lstStyle/>
          <a:p>
            <a:r>
              <a:rPr lang="cs-CZ" dirty="0" err="1"/>
              <a:t>Format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serialization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hierarchy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objects</a:t>
            </a:r>
            <a:endParaRPr lang="cs-CZ" dirty="0"/>
          </a:p>
          <a:p>
            <a:r>
              <a:rPr lang="cs-CZ" dirty="0" err="1"/>
              <a:t>Mostly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UI</a:t>
            </a:r>
          </a:p>
          <a:p>
            <a:endParaRPr lang="cs-CZ" dirty="0"/>
          </a:p>
          <a:p>
            <a:r>
              <a:rPr lang="cs-CZ" dirty="0" err="1"/>
              <a:t>Possible</a:t>
            </a:r>
            <a:r>
              <a:rPr lang="cs-CZ" dirty="0"/>
              <a:t> </a:t>
            </a:r>
            <a:r>
              <a:rPr lang="cs-CZ" dirty="0" err="1"/>
              <a:t>connection</a:t>
            </a:r>
            <a:r>
              <a:rPr lang="cs-CZ" dirty="0"/>
              <a:t> to a </a:t>
            </a:r>
            <a:r>
              <a:rPr lang="cs-CZ" dirty="0" err="1"/>
              <a:t>code-behind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653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Where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XAML </a:t>
            </a:r>
            <a:r>
              <a:rPr lang="cs-CZ" dirty="0" err="1"/>
              <a:t>used</a:t>
            </a:r>
            <a:r>
              <a:rPr lang="cs-CZ" dirty="0"/>
              <a:t>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(WPF)</a:t>
            </a:r>
          </a:p>
          <a:p>
            <a:r>
              <a:rPr lang="cs-CZ" dirty="0" err="1"/>
              <a:t>Silverlight</a:t>
            </a:r>
            <a:r>
              <a:rPr lang="cs-CZ" dirty="0"/>
              <a:t> </a:t>
            </a:r>
          </a:p>
          <a:p>
            <a:r>
              <a:rPr lang="cs-CZ" dirty="0"/>
              <a:t>Windows Phone</a:t>
            </a:r>
          </a:p>
          <a:p>
            <a:r>
              <a:rPr lang="cs-CZ" dirty="0"/>
              <a:t>Universal Windows </a:t>
            </a:r>
            <a:r>
              <a:rPr lang="cs-CZ" dirty="0" err="1"/>
              <a:t>Platform</a:t>
            </a:r>
            <a:r>
              <a:rPr lang="cs-CZ" dirty="0"/>
              <a:t> (UWP)</a:t>
            </a:r>
          </a:p>
          <a:p>
            <a:r>
              <a:rPr lang="cs-CZ" dirty="0"/>
              <a:t>Windows </a:t>
            </a:r>
            <a:r>
              <a:rPr lang="cs-CZ" dirty="0" err="1"/>
              <a:t>Workflow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(WF)</a:t>
            </a:r>
          </a:p>
          <a:p>
            <a:pPr lvl="1"/>
            <a:r>
              <a:rPr lang="cs-CZ" dirty="0"/>
              <a:t>Not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UI</a:t>
            </a:r>
          </a:p>
          <a:p>
            <a:r>
              <a:rPr lang="cs-CZ" dirty="0" err="1"/>
              <a:t>Xamarin.Forms</a:t>
            </a:r>
            <a:endParaRPr lang="cs-CZ" dirty="0"/>
          </a:p>
          <a:p>
            <a:r>
              <a:rPr lang="cs-CZ" dirty="0"/>
              <a:t>.NET MAUI</a:t>
            </a:r>
          </a:p>
        </p:txBody>
      </p:sp>
    </p:spTree>
    <p:extLst>
      <p:ext uri="{BB962C8B-B14F-4D97-AF65-F5344CB8AC3E}">
        <p14:creationId xmlns:p14="http://schemas.microsoft.com/office/powerpoint/2010/main" val="2107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1905000" y="1411553"/>
            <a:ext cx="8382000" cy="2954655"/>
          </a:xfrm>
        </p:spPr>
        <p:txBody>
          <a:bodyPr>
            <a:normAutofit/>
          </a:bodyPr>
          <a:lstStyle/>
          <a:p>
            <a:r>
              <a:rPr lang="cs-CZ" b="1" dirty="0"/>
              <a:t>x:Class</a:t>
            </a:r>
            <a:r>
              <a:rPr lang="cs-CZ" dirty="0"/>
              <a:t> …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generated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r>
              <a:rPr lang="cs-CZ" b="1" dirty="0" err="1"/>
              <a:t>UserControl</a:t>
            </a:r>
            <a:r>
              <a:rPr lang="cs-CZ" dirty="0"/>
              <a:t> … inheritance</a:t>
            </a:r>
          </a:p>
          <a:p>
            <a:r>
              <a:rPr lang="cs-CZ" b="1" dirty="0" err="1"/>
              <a:t>xmlns:x</a:t>
            </a:r>
            <a:r>
              <a:rPr lang="cs-CZ" dirty="0"/>
              <a:t> … </a:t>
            </a:r>
            <a:r>
              <a:rPr lang="cs-CZ" dirty="0" err="1"/>
              <a:t>special</a:t>
            </a:r>
            <a:r>
              <a:rPr lang="cs-CZ" dirty="0"/>
              <a:t> </a:t>
            </a:r>
            <a:r>
              <a:rPr lang="cs-CZ" dirty="0" err="1"/>
              <a:t>namespace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XAMLu</a:t>
            </a:r>
            <a:r>
              <a:rPr lang="cs-CZ" dirty="0"/>
              <a:t> (</a:t>
            </a:r>
            <a:r>
              <a:rPr lang="cs-CZ" dirty="0" err="1"/>
              <a:t>mandatory</a:t>
            </a:r>
            <a:r>
              <a:rPr lang="cs-CZ" dirty="0"/>
              <a:t>)</a:t>
            </a:r>
          </a:p>
          <a:p>
            <a:r>
              <a:rPr lang="cs-CZ" b="1" dirty="0" err="1"/>
              <a:t>xmlns</a:t>
            </a:r>
            <a:r>
              <a:rPr lang="cs-CZ" dirty="0"/>
              <a:t> … </a:t>
            </a:r>
            <a:r>
              <a:rPr lang="cs-CZ" dirty="0" err="1"/>
              <a:t>namespace</a:t>
            </a:r>
            <a:r>
              <a:rPr lang="cs-CZ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built</a:t>
            </a:r>
            <a:r>
              <a:rPr lang="sk-SK" dirty="0"/>
              <a:t>-in </a:t>
            </a:r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75520" y="4376028"/>
            <a:ext cx="8640960" cy="1763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utf-8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?&gt;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xaml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CookBook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Mobile</a:t>
            </a:r>
            <a:r>
              <a:rPr lang="cs-CZ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072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</a:t>
            </a:r>
            <a:r>
              <a:rPr lang="en-US" dirty="0"/>
              <a:t>multiple components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AbsoluteLayout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002764" y="327226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RelativeLayout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r="2027"/>
          <a:stretch/>
        </p:blipFill>
        <p:spPr>
          <a:xfrm>
            <a:off x="4892776" y="327226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FlexLayout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9" b="16418"/>
          <a:stretch/>
        </p:blipFill>
        <p:spPr>
          <a:xfrm>
            <a:off x="8735898" y="3272268"/>
            <a:ext cx="1982776" cy="34281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F0ED6-1488-4AB7-80C9-BDF2D586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</a:t>
            </a:r>
            <a:r>
              <a:rPr lang="en-US" dirty="0"/>
              <a:t>multiple components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6875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Grid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r="2064"/>
          <a:stretch/>
        </p:blipFill>
        <p:spPr>
          <a:xfrm>
            <a:off x="2570831" y="3272268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7124438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StackLayout</a:t>
            </a:r>
            <a:endParaRPr lang="sk-SK" sz="3000" b="1" dirty="0"/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4" b="18677"/>
          <a:stretch/>
        </p:blipFill>
        <p:spPr>
          <a:xfrm>
            <a:off x="7655725" y="3272269"/>
            <a:ext cx="1948114" cy="3441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2D69C6-5F83-4E0E-B7CC-43469719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A98F-30FD-4B6E-9A2A-99F0DA3D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Who</a:t>
            </a:r>
            <a:r>
              <a:rPr lang="sk-SK" dirty="0"/>
              <a:t> </a:t>
            </a:r>
            <a:r>
              <a:rPr lang="sk-SK" dirty="0" err="1"/>
              <a:t>knows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1035EEB-C46B-44EB-A581-209334B4473A}"/>
              </a:ext>
            </a:extLst>
          </p:cNvPr>
          <p:cNvSpPr/>
          <p:nvPr/>
        </p:nvSpPr>
        <p:spPr>
          <a:xfrm>
            <a:off x="838199" y="1825626"/>
            <a:ext cx="4334934" cy="4351338"/>
          </a:xfrm>
          <a:prstGeom prst="parallelogram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  <a:r>
              <a:rPr lang="en-US" sz="4000" dirty="0"/>
              <a:t>#</a:t>
            </a:r>
          </a:p>
          <a:p>
            <a:pPr algn="ctr"/>
            <a:r>
              <a:rPr lang="en-US" sz="4000" dirty="0"/>
              <a:t>.NET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F163607-B94D-4C64-A86B-08E18239AF60}"/>
              </a:ext>
            </a:extLst>
          </p:cNvPr>
          <p:cNvSpPr/>
          <p:nvPr/>
        </p:nvSpPr>
        <p:spPr>
          <a:xfrm>
            <a:off x="4047065" y="1825624"/>
            <a:ext cx="4334934" cy="4351338"/>
          </a:xfrm>
          <a:prstGeom prst="parallelogram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MVVM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3008A35-BC59-4EC3-8452-13101C05DE8C}"/>
              </a:ext>
            </a:extLst>
          </p:cNvPr>
          <p:cNvSpPr/>
          <p:nvPr/>
        </p:nvSpPr>
        <p:spPr>
          <a:xfrm>
            <a:off x="7255930" y="1825624"/>
            <a:ext cx="4334934" cy="4351338"/>
          </a:xfrm>
          <a:prstGeom prst="parallelogram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Xamarin</a:t>
            </a:r>
          </a:p>
        </p:txBody>
      </p:sp>
    </p:spTree>
    <p:extLst>
      <p:ext uri="{BB962C8B-B14F-4D97-AF65-F5344CB8AC3E}">
        <p14:creationId xmlns:p14="http://schemas.microsoft.com/office/powerpoint/2010/main" val="12606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</a:t>
            </a:r>
            <a:r>
              <a:rPr lang="en-US" dirty="0" err="1"/>
              <a:t>StackLayout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b="1" dirty="0" err="1"/>
              <a:t>StackLayout</a:t>
            </a:r>
            <a:endParaRPr lang="sk-SK" sz="3000" b="1" dirty="0"/>
          </a:p>
        </p:txBody>
      </p:sp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207858" y="1812762"/>
            <a:ext cx="3352611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VerticalStackLayout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" b="451"/>
          <a:stretch/>
        </p:blipFill>
        <p:spPr>
          <a:xfrm>
            <a:off x="4892776" y="327226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7838090" y="1826803"/>
            <a:ext cx="3778392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HorizontalStackLayout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" b="645"/>
          <a:stretch/>
        </p:blipFill>
        <p:spPr>
          <a:xfrm>
            <a:off x="8735898" y="3272268"/>
            <a:ext cx="1982776" cy="3428170"/>
          </a:xfrm>
          <a:prstGeom prst="rect">
            <a:avLst/>
          </a:prstGeom>
        </p:spPr>
      </p:pic>
      <p:pic>
        <p:nvPicPr>
          <p:cNvPr id="13" name="Obrázek 5">
            <a:extLst>
              <a:ext uri="{FF2B5EF4-FFF2-40B4-BE49-F238E27FC236}">
                <a16:creationId xmlns:a16="http://schemas.microsoft.com/office/drawing/2014/main" id="{AC18071D-9986-440D-AFA5-A11E60BB71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4" b="18677"/>
          <a:stretch/>
        </p:blipFill>
        <p:spPr>
          <a:xfrm>
            <a:off x="1016987" y="3265557"/>
            <a:ext cx="1948114" cy="3441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8CB40-DB05-44E6-91A7-F7FAD25C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E42D-DF43-4897-B1BC-0AD82C31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StackLayout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459A-FF9E-40E0-8033-EAA88ECB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HorizontalLayout</a:t>
            </a:r>
            <a:r>
              <a:rPr lang="en-US" dirty="0"/>
              <a:t>, </a:t>
            </a:r>
            <a:r>
              <a:rPr lang="en-US" dirty="0" err="1"/>
              <a:t>VerticalLayout</a:t>
            </a:r>
            <a:endParaRPr lang="en-US" dirty="0"/>
          </a:p>
          <a:p>
            <a:pPr lvl="1"/>
            <a:r>
              <a:rPr lang="en-US" dirty="0"/>
              <a:t>Individual layouts for single direction</a:t>
            </a:r>
          </a:p>
          <a:p>
            <a:pPr lvl="1"/>
            <a:r>
              <a:rPr lang="en-US" dirty="0"/>
              <a:t>Separate </a:t>
            </a:r>
            <a:r>
              <a:rPr lang="en-US" dirty="0" err="1"/>
              <a:t>LayoutManagers</a:t>
            </a:r>
            <a:r>
              <a:rPr lang="en-US" dirty="0"/>
              <a:t> with Measure methods</a:t>
            </a:r>
          </a:p>
          <a:p>
            <a:pPr lvl="1"/>
            <a:r>
              <a:rPr lang="en-US" dirty="0"/>
              <a:t>Recommended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StackLayout</a:t>
            </a:r>
            <a:endParaRPr lang="en-US" dirty="0"/>
          </a:p>
          <a:p>
            <a:pPr lvl="1"/>
            <a:r>
              <a:rPr lang="en-US" dirty="0"/>
              <a:t>Wraps </a:t>
            </a:r>
            <a:r>
              <a:rPr lang="en-US" b="1" dirty="0" err="1"/>
              <a:t>HorizontalStackLayout</a:t>
            </a:r>
            <a:r>
              <a:rPr lang="en-US" dirty="0"/>
              <a:t> and </a:t>
            </a:r>
            <a:r>
              <a:rPr lang="en-US" b="1" dirty="0" err="1"/>
              <a:t>VerticalStackLayout</a:t>
            </a:r>
            <a:endParaRPr lang="en-US" b="1" dirty="0"/>
          </a:p>
          <a:p>
            <a:pPr lvl="1"/>
            <a:r>
              <a:rPr lang="en-US" dirty="0"/>
              <a:t>Has Orientation</a:t>
            </a:r>
          </a:p>
          <a:p>
            <a:pPr lvl="1"/>
            <a:r>
              <a:rPr lang="en-US" dirty="0"/>
              <a:t>Useful for adaptive layouts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9551-958B-4CD9-B473-C0BE578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Content</a:t>
            </a:r>
            <a:r>
              <a:rPr lang="sk-SK" dirty="0"/>
              <a:t> </a:t>
            </a:r>
            <a:r>
              <a:rPr lang="sk-SK" dirty="0" err="1"/>
              <a:t>Presentation</a:t>
            </a:r>
            <a:endParaRPr lang="cs-CZ" dirty="0"/>
          </a:p>
        </p:txBody>
      </p:sp>
      <p:pic>
        <p:nvPicPr>
          <p:cNvPr id="1028" name="Picture 4" descr="https://docs.microsoft.com/en-us/xamarin/xamarin-forms/user-interface/controls/views-images/Label-Large.png#lightbox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73" y="1761745"/>
            <a:ext cx="2438400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ocs.microsoft.com/en-us/xamarin/xamarin-forms/user-interface/controls/views-images/Image-Large.png#lightbox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61744"/>
            <a:ext cx="2438400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ocs.microsoft.com/en-us/xamarin/xamarin-forms/user-interface/controls/views-images/BoxView-Large.png#lightbox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8" y="1764701"/>
            <a:ext cx="2438401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ocs.microsoft.com/en-us/xamarin/xamarin-forms/user-interface/controls/views-images/WebView-Large.png#lightbox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44" y="4310321"/>
            <a:ext cx="2561822" cy="23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s.microsoft.com/en-us/xamarin/xamarin-forms/user-interface/controls/views-images/OpenGLView-Large.png#lightbox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99" y="4385497"/>
            <a:ext cx="2410602" cy="22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ocs.microsoft.com/en-us/xamarin/xamarin-forms/user-interface/controls/views-images/Map-Large.png#lightbox">
            <a:extLst>
              <a:ext uri="{FF2B5EF4-FFF2-40B4-BE49-F238E27FC236}">
                <a16:creationId xmlns:a16="http://schemas.microsoft.com/office/drawing/2014/main" id="{11A3D593-120E-469C-A2DF-97258766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84" y="4389849"/>
            <a:ext cx="2415286" cy="224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59362-C491-4C19-BF2C-D88D8890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4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Actionable</a:t>
            </a:r>
            <a:r>
              <a:rPr lang="sk-SK" dirty="0"/>
              <a:t> Controls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7093" y="1761745"/>
            <a:ext cx="2434959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1744"/>
            <a:ext cx="2428359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32972" y="1764701"/>
            <a:ext cx="2428913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A0D26D-0385-4391-AE65-7537A1BA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36260"/>
            <a:ext cx="2561822" cy="234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F8A6E065-4943-42E7-9E4E-E8D237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3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7D064-12CF-4B03-A0D2-C0318738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4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Setting</a:t>
            </a:r>
            <a:r>
              <a:rPr lang="sk-SK" dirty="0"/>
              <a:t> </a:t>
            </a:r>
            <a:r>
              <a:rPr lang="sk-SK" dirty="0" err="1"/>
              <a:t>Values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5373" y="1764872"/>
            <a:ext cx="2438400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76800" y="1761823"/>
            <a:ext cx="2438400" cy="22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4701"/>
            <a:ext cx="2435407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17146"/>
            <a:ext cx="2561822" cy="23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398665"/>
            <a:ext cx="2410602" cy="222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D62A0A2-DB62-4DEF-BCFF-3B4E0CAC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8039784" y="4392737"/>
            <a:ext cx="2415286" cy="22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6387-C750-4BBC-913B-8374503D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Editing</a:t>
            </a:r>
            <a:r>
              <a:rPr lang="sk-SK" dirty="0"/>
              <a:t> Text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1745"/>
            <a:ext cx="2426376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6517"/>
            <a:ext cx="2428359" cy="22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F9143-9F1A-40EC-9D55-E5568680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Indication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3870"/>
            <a:ext cx="2426376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70380"/>
            <a:ext cx="2428359" cy="2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FD97A2-CC9F-424C-BD63-541AC71DD517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F168-B75E-4CD6-8966-0A574E40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Collections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8633" y="1764872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0060" y="1764871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7745"/>
            <a:ext cx="2435407" cy="22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702863" y="4338202"/>
            <a:ext cx="2548784" cy="23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B19B4-3889-4B36-A1BB-347D596C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2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C3A70-C6B0-4B1C-8A5F-C823CFF0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Pop-ups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3645" y="1763870"/>
            <a:ext cx="2421853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81694"/>
            <a:ext cx="2428359" cy="2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5139D-D1FA-4994-8B73-30E3EE2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C8583D-F1D8-4DBF-A99A-17C7A1A31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4407B0-4E0D-4C28-A08C-4FAAA0B6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2D23-E034-4526-A348-632CF371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„Standard“ </a:t>
            </a:r>
            <a:r>
              <a:rPr lang="en-US" dirty="0"/>
              <a:t>Application Development</a:t>
            </a:r>
            <a:endParaRPr lang="cs-C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38A4AE-BA05-48BE-A030-F9D8A10AB5AF}"/>
              </a:ext>
            </a:extLst>
          </p:cNvPr>
          <p:cNvSpPr/>
          <p:nvPr/>
        </p:nvSpPr>
        <p:spPr>
          <a:xfrm>
            <a:off x="3352359" y="1951109"/>
            <a:ext cx="1620180" cy="3024336"/>
          </a:xfrm>
          <a:prstGeom prst="roundRect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Android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Java</a:t>
            </a:r>
          </a:p>
          <a:p>
            <a:pPr algn="ctr"/>
            <a:r>
              <a:rPr lang="en-US" sz="1600" dirty="0"/>
              <a:t>Kotlin</a:t>
            </a:r>
          </a:p>
          <a:p>
            <a:pPr algn="ctr"/>
            <a:endParaRPr lang="en-US" sz="1600" dirty="0"/>
          </a:p>
          <a:p>
            <a:pPr algn="ctr"/>
            <a:r>
              <a:rPr lang="en-US" sz="1500" dirty="0"/>
              <a:t>Android Studio</a:t>
            </a:r>
          </a:p>
          <a:p>
            <a:pPr algn="ctr"/>
            <a:endParaRPr lang="cs-CZ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0FAF4-1D9E-433D-924E-49932F359710}"/>
              </a:ext>
            </a:extLst>
          </p:cNvPr>
          <p:cNvSpPr/>
          <p:nvPr/>
        </p:nvSpPr>
        <p:spPr>
          <a:xfrm>
            <a:off x="6292640" y="1971259"/>
            <a:ext cx="1620180" cy="3024336"/>
          </a:xfrm>
          <a:prstGeom prst="roundRect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Windows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C#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Visual Studio</a:t>
            </a:r>
          </a:p>
          <a:p>
            <a:pPr algn="ctr"/>
            <a:endParaRPr lang="cs-CZ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953AEF-13A1-4F25-B2A8-752A15E66FE8}"/>
              </a:ext>
            </a:extLst>
          </p:cNvPr>
          <p:cNvSpPr/>
          <p:nvPr/>
        </p:nvSpPr>
        <p:spPr>
          <a:xfrm>
            <a:off x="1222168" y="1955384"/>
            <a:ext cx="1620180" cy="3024336"/>
          </a:xfrm>
          <a:prstGeom prst="roundRect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iOS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Objective-C</a:t>
            </a:r>
          </a:p>
          <a:p>
            <a:pPr algn="ctr"/>
            <a:r>
              <a:rPr lang="en-US" sz="1600" dirty="0"/>
              <a:t>Swift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XCode</a:t>
            </a:r>
          </a:p>
          <a:p>
            <a:pPr algn="ctr"/>
            <a:endParaRPr lang="cs-CZ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97EA4-C277-4448-9716-E2C1658A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179" y="2122730"/>
            <a:ext cx="600159" cy="572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02227-DC45-42A7-879F-B22ACC05C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554" y="2080835"/>
            <a:ext cx="647790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4E2EA-459A-446C-A7A7-146B4C77FC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2652" y="2134328"/>
            <a:ext cx="600159" cy="6001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14A2BD-EB2E-4E2A-BF00-D22F1B9F1512}"/>
              </a:ext>
            </a:extLst>
          </p:cNvPr>
          <p:cNvSpPr/>
          <p:nvPr/>
        </p:nvSpPr>
        <p:spPr>
          <a:xfrm>
            <a:off x="8422832" y="1945859"/>
            <a:ext cx="1620180" cy="3024336"/>
          </a:xfrm>
          <a:prstGeom prst="roundRect">
            <a:avLst/>
          </a:prstGeom>
          <a:solidFill>
            <a:srgbClr val="6D7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Mac OS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Objective-C</a:t>
            </a:r>
          </a:p>
          <a:p>
            <a:pPr algn="ctr"/>
            <a:r>
              <a:rPr lang="en-US" sz="1600" dirty="0"/>
              <a:t>Swift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XCode</a:t>
            </a:r>
          </a:p>
          <a:p>
            <a:pPr algn="ctr"/>
            <a:endParaRPr lang="cs-CZ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AFF843-1B14-45AB-AE2F-643B3C7F6C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2844" y="2108928"/>
            <a:ext cx="600159" cy="6001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78419-E988-46CB-B6B3-722A10EA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95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53340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Reprezentuje data.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Zobrazuje data uživateli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a dává mu možnost ovládání programu a zadávání nových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dat.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drží si kontext aktuální (části) obrazovky.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7317189" y="2825130"/>
            <a:ext cx="184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Connection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en-US" dirty="0"/>
              <a:t>XAML</a:t>
            </a:r>
          </a:p>
          <a:p>
            <a:r>
              <a:rPr lang="sk-SK" b="1" dirty="0" err="1"/>
              <a:t>Between</a:t>
            </a:r>
            <a:r>
              <a:rPr lang="en-US" b="1" dirty="0"/>
              <a:t> </a:t>
            </a:r>
            <a:r>
              <a:rPr lang="en-US" b="1" dirty="0" err="1"/>
              <a:t>ViewModel</a:t>
            </a:r>
            <a:r>
              <a:rPr lang="sk-SK" b="1" dirty="0"/>
              <a:t> and</a:t>
            </a:r>
            <a:r>
              <a:rPr lang="en-US" b="1" dirty="0"/>
              <a:t> View</a:t>
            </a:r>
          </a:p>
          <a:p>
            <a:r>
              <a:rPr lang="sk-SK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k-SK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Path=Operand1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b="1" dirty="0"/>
          </a:p>
          <a:p>
            <a:r>
              <a:rPr lang="sk-SK" b="1" dirty="0" err="1"/>
              <a:t>Between</a:t>
            </a:r>
            <a:r>
              <a:rPr lang="en-US" b="1" dirty="0"/>
              <a:t> </a:t>
            </a:r>
            <a:r>
              <a:rPr lang="sk-SK" b="1" dirty="0" err="1"/>
              <a:t>controls</a:t>
            </a:r>
            <a:r>
              <a:rPr lang="en-US" b="1" dirty="0"/>
              <a:t> </a:t>
            </a:r>
            <a:r>
              <a:rPr lang="sk-SK" b="1" dirty="0"/>
              <a:t>in</a:t>
            </a:r>
            <a:r>
              <a:rPr lang="en-US" b="1" dirty="0"/>
              <a:t> View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{Binding Source={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x:Reference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DisplayAlertButton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Path=Text}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5285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</a:t>
            </a:r>
            <a:r>
              <a:rPr lang="sk-SK" dirty="0"/>
              <a:t>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Cross</a:t>
            </a:r>
          </a:p>
          <a:p>
            <a:r>
              <a:rPr lang="en-US" dirty="0"/>
              <a:t>Simple MVVM</a:t>
            </a:r>
            <a:endParaRPr lang="sk-SK" dirty="0"/>
          </a:p>
          <a:p>
            <a:r>
              <a:rPr lang="sk-SK" dirty="0"/>
              <a:t>MVVM </a:t>
            </a:r>
            <a:r>
              <a:rPr lang="sk-SK" dirty="0" err="1"/>
              <a:t>Light</a:t>
            </a:r>
            <a:endParaRPr lang="en-US" dirty="0"/>
          </a:p>
          <a:p>
            <a:r>
              <a:rPr lang="en-US" dirty="0" err="1"/>
              <a:t>Catel</a:t>
            </a:r>
            <a:endParaRPr lang="en-US" dirty="0"/>
          </a:p>
          <a:p>
            <a:r>
              <a:rPr lang="en-US" dirty="0" err="1"/>
              <a:t>ReactiveUI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E42D-DF43-4897-B1BC-0AD82C31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459A-FF9E-40E0-8033-EAA88ECB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Blazor</a:t>
            </a:r>
            <a:r>
              <a:rPr lang="en-US" dirty="0"/>
              <a:t> in applications</a:t>
            </a:r>
          </a:p>
          <a:p>
            <a:r>
              <a:rPr lang="en-US" dirty="0"/>
              <a:t>Razor, standard </a:t>
            </a:r>
            <a:r>
              <a:rPr lang="en-US" dirty="0" err="1"/>
              <a:t>Blazor</a:t>
            </a:r>
            <a:r>
              <a:rPr lang="en-US" dirty="0"/>
              <a:t> code</a:t>
            </a:r>
          </a:p>
          <a:p>
            <a:r>
              <a:rPr lang="en-US" dirty="0"/>
              <a:t>Hosted in WebView</a:t>
            </a:r>
          </a:p>
          <a:p>
            <a:r>
              <a:rPr lang="en-US" dirty="0"/>
              <a:t>Runs natively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SignalR</a:t>
            </a:r>
            <a:r>
              <a:rPr lang="en-US" dirty="0"/>
              <a:t>, no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/>
              <a:t>Access to system APIs (file access, network access…)</a:t>
            </a:r>
          </a:p>
          <a:p>
            <a:r>
              <a:rPr lang="en-US" dirty="0"/>
              <a:t>But why?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/web developer using razor – develop mobile applications</a:t>
            </a:r>
          </a:p>
          <a:p>
            <a:pPr lvl="1"/>
            <a:r>
              <a:rPr lang="en-US" dirty="0"/>
              <a:t>Use Blazor components in any .NET applications (MAUI, WPF, UWP…)</a:t>
            </a:r>
            <a:endParaRPr lang="sk-SK" dirty="0"/>
          </a:p>
          <a:p>
            <a:pPr lvl="1"/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cross-platform</a:t>
            </a:r>
            <a:r>
              <a:rPr lang="sk-SK" dirty="0"/>
              <a:t> UI </a:t>
            </a:r>
            <a:r>
              <a:rPr lang="sk-SK" dirty="0" err="1"/>
              <a:t>stuff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</a:t>
            </a:r>
            <a:r>
              <a:rPr lang="sk-SK" dirty="0" err="1"/>
              <a:t>solved</a:t>
            </a:r>
            <a:r>
              <a:rPr lang="sk-SK" dirty="0"/>
              <a:t> – </a:t>
            </a:r>
            <a:r>
              <a:rPr lang="sk-SK" dirty="0" err="1"/>
              <a:t>it</a:t>
            </a:r>
            <a:r>
              <a:rPr lang="en-US" dirty="0"/>
              <a:t>’s in a browser!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9551-958B-4CD9-B473-C0BE578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E66A-2A36-4B56-A22C-C06849A7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MAUI vs. Xamarin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C6CB-4900-4C56-A237-056B56CC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6, C# 10</a:t>
            </a:r>
          </a:p>
          <a:p>
            <a:r>
              <a:rPr lang="sk-SK" dirty="0"/>
              <a:t>Single </a:t>
            </a:r>
            <a:r>
              <a:rPr lang="sk-SK" dirty="0" err="1"/>
              <a:t>project</a:t>
            </a:r>
            <a:endParaRPr lang="sk-SK" dirty="0"/>
          </a:p>
          <a:p>
            <a:pPr lvl="1"/>
            <a:r>
              <a:rPr lang="sk-SK" dirty="0" err="1"/>
              <a:t>Unified</a:t>
            </a:r>
            <a:r>
              <a:rPr lang="sk-SK" dirty="0"/>
              <a:t> </a:t>
            </a:r>
            <a:r>
              <a:rPr lang="sk-SK" dirty="0" err="1"/>
              <a:t>working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images</a:t>
            </a:r>
            <a:r>
              <a:rPr lang="sk-SK" dirty="0"/>
              <a:t>, </a:t>
            </a:r>
            <a:r>
              <a:rPr lang="sk-SK" dirty="0" err="1"/>
              <a:t>fonts</a:t>
            </a:r>
            <a:r>
              <a:rPr lang="en-US" dirty="0"/>
              <a:t>, splash screen</a:t>
            </a:r>
            <a:r>
              <a:rPr lang="sk-SK" dirty="0"/>
              <a:t> and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resources</a:t>
            </a:r>
            <a:endParaRPr lang="en-US" dirty="0"/>
          </a:p>
          <a:p>
            <a:pPr lvl="1"/>
            <a:r>
              <a:rPr lang="en-US" dirty="0"/>
              <a:t>Custom </a:t>
            </a:r>
            <a:r>
              <a:rPr lang="sk-SK" dirty="0" err="1"/>
              <a:t>Renderers</a:t>
            </a:r>
            <a:r>
              <a:rPr lang="sk-SK" dirty="0"/>
              <a:t> </a:t>
            </a:r>
            <a:r>
              <a:rPr lang="en-US" dirty="0"/>
              <a:t>-&gt; Handlers</a:t>
            </a:r>
          </a:p>
          <a:p>
            <a:r>
              <a:rPr lang="sk-SK" dirty="0" err="1"/>
              <a:t>IoC</a:t>
            </a:r>
            <a:r>
              <a:rPr lang="sk-SK" dirty="0"/>
              <a:t>/DI</a:t>
            </a:r>
            <a:endParaRPr lang="en-US" dirty="0"/>
          </a:p>
          <a:p>
            <a:r>
              <a:rPr lang="en-US" dirty="0"/>
              <a:t>Unified working with WinRT</a:t>
            </a:r>
            <a:endParaRPr lang="sk-SK" dirty="0"/>
          </a:p>
          <a:p>
            <a:r>
              <a:rPr lang="en-US" dirty="0"/>
              <a:t>Official support for Mac OS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69D17-CB0F-46E2-A6E5-C127F7B8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8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5F2A-E261-4622-98AF-CBEDBA00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Xamarin </a:t>
            </a:r>
            <a:r>
              <a:rPr lang="sk-SK" dirty="0" err="1"/>
              <a:t>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89D2-5134-4BA6-A94D-C6B5602F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solution - manual process</a:t>
            </a:r>
          </a:p>
          <a:p>
            <a:pPr lvl="1"/>
            <a:r>
              <a:rPr lang="en-US" dirty="0"/>
              <a:t>Create new project</a:t>
            </a:r>
          </a:p>
          <a:p>
            <a:pPr lvl="1"/>
            <a:r>
              <a:rPr lang="en-US" dirty="0"/>
              <a:t>Copy code files</a:t>
            </a:r>
          </a:p>
          <a:p>
            <a:pPr lvl="1"/>
            <a:r>
              <a:rPr lang="en-US" dirty="0"/>
              <a:t>Bulk rename Xamarin namespaces to MAUI namespaces</a:t>
            </a:r>
          </a:p>
          <a:p>
            <a:pPr lvl="1"/>
            <a:r>
              <a:rPr lang="en-US" dirty="0"/>
              <a:t>Update dependencies to target .NET 6 and MAUI</a:t>
            </a:r>
          </a:p>
          <a:p>
            <a:r>
              <a:rPr lang="en-US" dirty="0"/>
              <a:t>Expected solution - .NET upgrade assistant</a:t>
            </a:r>
            <a:r>
              <a:rPr lang="sk-SK" dirty="0"/>
              <a:t> ()</a:t>
            </a:r>
            <a:endParaRPr lang="en-US" dirty="0"/>
          </a:p>
          <a:p>
            <a:pPr lvl="1"/>
            <a:r>
              <a:rPr lang="en-US" dirty="0"/>
              <a:t>Automatically migrate to single project and swap namespaces</a:t>
            </a:r>
          </a:p>
          <a:p>
            <a:pPr lvl="1"/>
            <a:r>
              <a:rPr lang="en-US" dirty="0"/>
              <a:t>Update dependencies (</a:t>
            </a:r>
            <a:r>
              <a:rPr lang="sk-SK" dirty="0" err="1"/>
              <a:t>manual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Register compatibility services or renderers (manual)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E09F9-2641-477A-9418-ED1DBB12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D05A-38C4-46DC-BC75-58BAA6EB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A63A-7F4D-4DDF-A14D-D7807ACA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All platforms supported as single project</a:t>
            </a:r>
          </a:p>
          <a:p>
            <a:pPr lvl="1"/>
            <a:r>
              <a:rPr lang="en-US" dirty="0"/>
              <a:t>Most controls are available, still working on some attributes</a:t>
            </a:r>
          </a:p>
          <a:p>
            <a:r>
              <a:rPr lang="en-US" dirty="0"/>
              <a:t>VS integration</a:t>
            </a:r>
          </a:p>
          <a:p>
            <a:pPr lvl="1"/>
            <a:r>
              <a:rPr lang="en-US" dirty="0"/>
              <a:t>Project templates available</a:t>
            </a:r>
          </a:p>
          <a:p>
            <a:pPr lvl="1"/>
            <a:r>
              <a:rPr lang="en-US" dirty="0"/>
              <a:t>Compilation, errors, warnings, syntax </a:t>
            </a:r>
            <a:r>
              <a:rPr lang="en-US" dirty="0" err="1"/>
              <a:t>highlightin</a:t>
            </a:r>
            <a:r>
              <a:rPr lang="sk-SK" dirty="0"/>
              <a:t>g, </a:t>
            </a:r>
            <a:r>
              <a:rPr lang="sk-SK" dirty="0" err="1"/>
              <a:t>IntelliSense</a:t>
            </a:r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Installation, Getting started, Sample application, Basics</a:t>
            </a:r>
            <a:r>
              <a:rPr lang="sk-SK" dirty="0"/>
              <a:t>...</a:t>
            </a:r>
            <a:endParaRPr lang="en-US" dirty="0"/>
          </a:p>
          <a:p>
            <a:pPr lvl="1"/>
            <a:r>
              <a:rPr lang="en-US" dirty="0"/>
              <a:t>Release notes for Preview versions</a:t>
            </a:r>
          </a:p>
          <a:p>
            <a:pPr lvl="1"/>
            <a:r>
              <a:rPr lang="en-US" dirty="0"/>
              <a:t>Areas specific to MAUI (control handlers…)</a:t>
            </a:r>
            <a:endParaRPr lang="sk-SK" dirty="0"/>
          </a:p>
          <a:p>
            <a:pPr lvl="1"/>
            <a:r>
              <a:rPr lang="sk-SK" dirty="0"/>
              <a:t>New </a:t>
            </a:r>
            <a:r>
              <a:rPr lang="en-US" dirty="0"/>
              <a:t>controls documentation added every month</a:t>
            </a:r>
          </a:p>
          <a:p>
            <a:pPr lvl="1"/>
            <a:r>
              <a:rPr lang="en-US" dirty="0"/>
              <a:t>Deeper knowledge - linking to Xamarin documentation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AA213-DABC-460B-AC4E-73EF5243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8777-7C7B-463B-90E4-86CB9FE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5DF1-C918-4EA9-A223-F4F8DD93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release: Preview 14 (</a:t>
            </a:r>
            <a:r>
              <a:rPr lang="sk-SK" dirty="0"/>
              <a:t>0</a:t>
            </a:r>
            <a:r>
              <a:rPr lang="en-US" dirty="0"/>
              <a:t>3/202</a:t>
            </a:r>
            <a:r>
              <a:rPr lang="sk-SK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Planned GA release: Q2/2022</a:t>
            </a:r>
          </a:p>
          <a:p>
            <a:r>
              <a:rPr lang="en-US" dirty="0"/>
              <a:t>Next GA release – synced with .NET 7 release</a:t>
            </a:r>
            <a:endParaRPr lang="sk-S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1C24A-F3A3-410F-B882-B6F62953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r>
              <a:rPr lang="sk-SK" dirty="0"/>
              <a:t> </a:t>
            </a:r>
            <a:r>
              <a:rPr lang="en-US" dirty="0"/>
              <a:t>of .NET MAUI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  <a:p>
            <a:r>
              <a:rPr lang="sk-SK" dirty="0"/>
              <a:t>.Net</a:t>
            </a:r>
          </a:p>
          <a:p>
            <a:r>
              <a:rPr lang="en-US" dirty="0"/>
              <a:t>Good documentation (some for Xamarin)</a:t>
            </a:r>
          </a:p>
          <a:p>
            <a:r>
              <a:rPr lang="en-US" dirty="0"/>
              <a:t>Sharing code</a:t>
            </a:r>
            <a:r>
              <a:rPr lang="sk-SK" dirty="0"/>
              <a:t> – </a:t>
            </a:r>
            <a:r>
              <a:rPr lang="en-US" dirty="0"/>
              <a:t>90%</a:t>
            </a:r>
            <a:r>
              <a:rPr lang="cs-CZ" dirty="0"/>
              <a:t>+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1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455B-5CF2-42F4-B178-91418EA1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Materi</a:t>
            </a:r>
            <a:r>
              <a:rPr lang="en-US" dirty="0" err="1"/>
              <a:t>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078D-CCD9-4ECC-908E-9C8CD96D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sk-SK" dirty="0"/>
              <a:t> – IS</a:t>
            </a:r>
          </a:p>
          <a:p>
            <a:r>
              <a:rPr lang="en-US" dirty="0"/>
              <a:t>Current state of code</a:t>
            </a:r>
            <a:r>
              <a:rPr lang="sk-SK" dirty="0"/>
              <a:t> – IS</a:t>
            </a:r>
          </a:p>
          <a:p>
            <a:r>
              <a:rPr lang="sk-SK" dirty="0" err="1"/>
              <a:t>GitHub</a:t>
            </a:r>
            <a:r>
              <a:rPr lang="sk-SK" dirty="0"/>
              <a:t>: </a:t>
            </a:r>
            <a:r>
              <a:rPr lang="sk-SK" dirty="0">
                <a:hlinkClick r:id="rId2"/>
              </a:rPr>
              <a:t>https://github.com/jasho/cookbook-maui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22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Xamarin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146" y="1600202"/>
            <a:ext cx="8079518" cy="4525963"/>
          </a:xfrm>
        </p:spPr>
        <p:txBody>
          <a:bodyPr>
            <a:normAutofit/>
          </a:bodyPr>
          <a:lstStyle/>
          <a:p>
            <a:r>
              <a:rPr lang="en-US" b="1" dirty="0"/>
              <a:t>Common logic</a:t>
            </a:r>
            <a:r>
              <a:rPr lang="en-US" dirty="0"/>
              <a:t> for all platforms</a:t>
            </a:r>
          </a:p>
          <a:p>
            <a:r>
              <a:rPr lang="sk-SK" b="1" dirty="0"/>
              <a:t>UI</a:t>
            </a:r>
            <a:r>
              <a:rPr lang="en-US" dirty="0"/>
              <a:t> written in</a:t>
            </a:r>
            <a:r>
              <a:rPr lang="sk-SK" dirty="0"/>
              <a:t> </a:t>
            </a:r>
            <a:r>
              <a:rPr lang="sk-SK" b="1" dirty="0"/>
              <a:t>C</a:t>
            </a:r>
            <a:r>
              <a:rPr lang="cs-CZ" b="1" dirty="0"/>
              <a:t>#</a:t>
            </a:r>
            <a:endParaRPr lang="en-US" b="1" dirty="0"/>
          </a:p>
          <a:p>
            <a:r>
              <a:rPr lang="en-US" dirty="0"/>
              <a:t>Use development practices analogous to the </a:t>
            </a:r>
            <a:r>
              <a:rPr lang="en-US" b="1" dirty="0"/>
              <a:t>specific target platforms</a:t>
            </a:r>
            <a:endParaRPr lang="cs-CZ" b="1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7704" y="4653136"/>
            <a:ext cx="3377351" cy="38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12" dirty="0" err="1">
                <a:solidFill>
                  <a:schemeClr val="tx1"/>
                </a:solidFill>
                <a:latin typeface="+mn-lt"/>
              </a:rPr>
              <a:t>Xamari</a:t>
            </a:r>
            <a:r>
              <a:rPr lang="sk-SK" sz="1912" dirty="0">
                <a:solidFill>
                  <a:schemeClr val="tx1"/>
                </a:solidFill>
                <a:latin typeface="+mn-lt"/>
              </a:rPr>
              <a:t>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7704" y="2638303"/>
            <a:ext cx="3377351" cy="1902410"/>
            <a:chOff x="2819400" y="2021408"/>
            <a:chExt cx="5994400" cy="3325292"/>
          </a:xfrm>
        </p:grpSpPr>
        <p:sp>
          <p:nvSpPr>
            <p:cNvPr id="10" name="Rectangle 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32C5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5301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Windows C# UI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DD4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26796" y="2021408"/>
              <a:ext cx="2353425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Android C# UI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F7B5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32103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iOS C# UI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6244" y="2129491"/>
            <a:ext cx="2791990" cy="461842"/>
            <a:chOff x="1371601" y="1838670"/>
            <a:chExt cx="3797300" cy="628137"/>
          </a:xfrm>
        </p:grpSpPr>
        <p:grpSp>
          <p:nvGrpSpPr>
            <p:cNvPr id="14" name="Group 13"/>
            <p:cNvGrpSpPr/>
            <p:nvPr/>
          </p:nvGrpSpPr>
          <p:grpSpPr>
            <a:xfrm>
              <a:off x="1371601" y="1841014"/>
              <a:ext cx="625793" cy="625793"/>
              <a:chOff x="2057400" y="2654300"/>
              <a:chExt cx="1028700" cy="1028700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2057400" y="2654300"/>
                <a:ext cx="1028700" cy="1028700"/>
              </a:xfrm>
              <a:prstGeom prst="ellipse">
                <a:avLst/>
              </a:prstGeom>
              <a:solidFill>
                <a:srgbClr val="F7B5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2" name="Picture 21" descr="Apple_logo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86664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6DD4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0" name="Picture 19" descr="Android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32C5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" name="Picture 17" descr="Windows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sp>
        <p:nvSpPr>
          <p:cNvPr id="23" name="TextBox 22"/>
          <p:cNvSpPr txBox="1"/>
          <p:nvPr/>
        </p:nvSpPr>
        <p:spPr>
          <a:xfrm>
            <a:off x="644860" y="3415789"/>
            <a:ext cx="3370194" cy="51149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r>
              <a:rPr lang="en-US" sz="1912" dirty="0">
                <a:solidFill>
                  <a:schemeClr val="bg1"/>
                </a:solidFill>
                <a:latin typeface="+mj-lt"/>
              </a:rPr>
              <a:t>Shared C# Backend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F048B20-BF4F-44C4-A7A7-A1F0693C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Xamarin + </a:t>
            </a:r>
            <a:r>
              <a:rPr lang="en-US" dirty="0" err="1"/>
              <a:t>Xamarin.Forms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940" y="4733155"/>
            <a:ext cx="3377351" cy="38658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912" dirty="0" err="1">
                <a:solidFill>
                  <a:schemeClr val="tx1"/>
                </a:solidFill>
                <a:latin typeface="+mn-lt"/>
              </a:rPr>
              <a:t>Xamari</a:t>
            </a:r>
            <a:r>
              <a:rPr lang="sk-SK" sz="1912" dirty="0">
                <a:solidFill>
                  <a:schemeClr val="tx1"/>
                </a:solidFill>
                <a:latin typeface="+mn-lt"/>
              </a:rPr>
              <a:t>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35662" y="4733155"/>
            <a:ext cx="3370931" cy="38658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912" dirty="0" err="1">
                <a:solidFill>
                  <a:schemeClr val="tx1"/>
                </a:solidFill>
                <a:latin typeface="+mn-lt"/>
              </a:rPr>
              <a:t>Xamarin.Forms</a:t>
            </a:r>
            <a:endParaRPr lang="en-US" sz="1912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73940" y="2718322"/>
            <a:ext cx="3377351" cy="1902410"/>
            <a:chOff x="2819400" y="2021408"/>
            <a:chExt cx="5994400" cy="332529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32C5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DD4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F7B5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5301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Windows C# UI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26796" y="2021408"/>
              <a:ext cx="2353425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Android C# UI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2103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iOS C# UI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32481" y="2209512"/>
            <a:ext cx="2791989" cy="461842"/>
            <a:chOff x="1371602" y="1838670"/>
            <a:chExt cx="3797299" cy="628136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2" y="1841013"/>
              <a:ext cx="625794" cy="625793"/>
              <a:chOff x="2057400" y="2654296"/>
              <a:chExt cx="1028701" cy="1028699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057400" y="2654296"/>
                <a:ext cx="1028701" cy="1028699"/>
              </a:xfrm>
              <a:prstGeom prst="ellipse">
                <a:avLst/>
              </a:prstGeom>
              <a:solidFill>
                <a:srgbClr val="F7B5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8" name="Picture 47" descr="Apple_logo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86664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6DD4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 descr="Android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32C5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4" name="Picture 53" descr="Windows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6429241" y="2209510"/>
            <a:ext cx="3397550" cy="2401886"/>
            <a:chOff x="6671469" y="1838670"/>
            <a:chExt cx="4620904" cy="3266731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F7B5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DD4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32C5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rgbClr val="008D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63" name="Oval 62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F7B5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4" name="Picture 63" descr="Apple_logo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61" name="Oval 60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DD4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2" name="Picture 61" descr="Android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59" name="Oval 58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32C5F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0" name="Picture 59" descr="Windows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TextBox 65"/>
            <p:cNvSpPr txBox="1"/>
            <p:nvPr/>
          </p:nvSpPr>
          <p:spPr>
            <a:xfrm>
              <a:off x="6708675" y="2620559"/>
              <a:ext cx="4583698" cy="787929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281096" y="3495808"/>
            <a:ext cx="3370194" cy="51149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r>
              <a:rPr lang="en-US" sz="1912" dirty="0">
                <a:solidFill>
                  <a:schemeClr val="bg1"/>
                </a:solidFill>
                <a:latin typeface="+mj-lt"/>
              </a:rPr>
              <a:t>Shared C# Backend</a:t>
            </a:r>
          </a:p>
        </p:txBody>
      </p:sp>
      <p:sp>
        <p:nvSpPr>
          <p:cNvPr id="68" name="Footer Placeholder 3">
            <a:extLst>
              <a:ext uri="{FF2B5EF4-FFF2-40B4-BE49-F238E27FC236}">
                <a16:creationId xmlns:a16="http://schemas.microsoft.com/office/drawing/2014/main" id="{5AC0F824-22B2-4397-ABCC-80A647C20C75}"/>
              </a:ext>
            </a:extLst>
          </p:cNvPr>
          <p:cNvSpPr txBox="1">
            <a:spLocks/>
          </p:cNvSpPr>
          <p:nvPr/>
        </p:nvSpPr>
        <p:spPr>
          <a:xfrm>
            <a:off x="783419" y="6454819"/>
            <a:ext cx="4114800" cy="2585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 kern="12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71" kern="1200">
                <a:solidFill>
                  <a:srgbClr val="2B2B2B"/>
                </a:solidFill>
                <a:latin typeface="+mn-lt"/>
                <a:ea typeface="+mn-ea"/>
                <a:cs typeface="+mn-cs"/>
              </a:defRPr>
            </a:lvl2pPr>
            <a:lvl3pPr marL="1704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71" kern="1200">
                <a:solidFill>
                  <a:srgbClr val="2B2B2B"/>
                </a:solidFill>
                <a:latin typeface="+mn-lt"/>
                <a:ea typeface="+mn-ea"/>
                <a:cs typeface="+mn-cs"/>
              </a:defRPr>
            </a:lvl3pPr>
            <a:lvl4pPr marL="33848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B2B2B"/>
                </a:solidFill>
                <a:latin typeface="+mn-lt"/>
                <a:ea typeface="+mn-ea"/>
                <a:cs typeface="+mn-cs"/>
              </a:defRPr>
            </a:lvl4pPr>
            <a:lvl5pPr marL="5042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rgbClr val="2B2B2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z="1200" smtClean="0">
                <a:solidFill>
                  <a:schemeClr val="bg1"/>
                </a:solidFill>
              </a:rPr>
              <a:pPr/>
              <a:t>5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EE78-129A-4F95-B980-DBD779B2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FFAA-DFE8-4077-9D1A-158246D3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specific frameworks</a:t>
            </a:r>
          </a:p>
          <a:p>
            <a:pPr lvl="1"/>
            <a:r>
              <a:rPr lang="en-US" dirty="0"/>
              <a:t>.NET for Android</a:t>
            </a:r>
          </a:p>
          <a:p>
            <a:pPr lvl="1"/>
            <a:r>
              <a:rPr lang="en-US" dirty="0"/>
              <a:t>.NET for iOS</a:t>
            </a:r>
          </a:p>
          <a:p>
            <a:pPr lvl="1"/>
            <a:r>
              <a:rPr lang="en-US" dirty="0"/>
              <a:t>.NET for MacOS</a:t>
            </a:r>
          </a:p>
          <a:p>
            <a:pPr lvl="1"/>
            <a:r>
              <a:rPr lang="en-US" dirty="0"/>
              <a:t>Windows UI (</a:t>
            </a:r>
            <a:r>
              <a:rPr lang="en-US" dirty="0" err="1"/>
              <a:t>WinUI</a:t>
            </a:r>
            <a:r>
              <a:rPr lang="en-US" dirty="0"/>
              <a:t>) library</a:t>
            </a:r>
          </a:p>
          <a:p>
            <a:r>
              <a:rPr lang="en-US" dirty="0"/>
              <a:t>Common BCL - .NET 6</a:t>
            </a:r>
          </a:p>
          <a:p>
            <a:r>
              <a:rPr lang="en-US" dirty="0"/>
              <a:t>.NET Runtimes</a:t>
            </a:r>
          </a:p>
          <a:p>
            <a:pPr lvl="1"/>
            <a:r>
              <a:rPr lang="en-US" dirty="0"/>
              <a:t>Mono – Android, iOS, MacOS</a:t>
            </a:r>
          </a:p>
          <a:p>
            <a:pPr lvl="1"/>
            <a:r>
              <a:rPr lang="en-US" dirty="0"/>
              <a:t>WinRT – Windows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94ABE-5A94-4FED-936A-BDA6EB7A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8654-1990-4B5B-BB0B-C0B9E0A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B987-1763-4876-8478-10B08158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specific UI</a:t>
            </a:r>
          </a:p>
          <a:p>
            <a:pPr lvl="1"/>
            <a:r>
              <a:rPr lang="en-US" dirty="0"/>
              <a:t>Different platforms - different ways of defining UI</a:t>
            </a:r>
          </a:p>
          <a:p>
            <a:pPr lvl="1"/>
            <a:r>
              <a:rPr lang="en-US" dirty="0"/>
              <a:t>Can be defined separately using platform specific APIs</a:t>
            </a:r>
          </a:p>
          <a:p>
            <a:pPr lvl="1"/>
            <a:r>
              <a:rPr lang="en-US" dirty="0"/>
              <a:t>.NET for Android, .NET for iOS, .NET for </a:t>
            </a:r>
            <a:r>
              <a:rPr lang="en-US" dirty="0" err="1"/>
              <a:t>MacOs</a:t>
            </a:r>
            <a:r>
              <a:rPr lang="en-US" dirty="0"/>
              <a:t>, </a:t>
            </a:r>
            <a:r>
              <a:rPr lang="en-US" dirty="0" err="1"/>
              <a:t>WinUI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Common UI</a:t>
            </a:r>
          </a:p>
          <a:p>
            <a:pPr lvl="1"/>
            <a:r>
              <a:rPr lang="en-US" dirty="0"/>
              <a:t>Single framework for defining UI – mobile &amp; desktop</a:t>
            </a:r>
          </a:p>
          <a:p>
            <a:pPr lvl="1"/>
            <a:r>
              <a:rPr lang="en-US" dirty="0"/>
              <a:t>XAML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9A9E8-CEED-47C7-AEE5-B9B7570D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B82A-D3E9-4658-B323-06288F3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1125-C103-482A-B29A-E50F6241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53" y="1802292"/>
            <a:ext cx="10967171" cy="4543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Android</a:t>
            </a:r>
          </a:p>
          <a:p>
            <a:pPr lvl="1"/>
            <a:r>
              <a:rPr lang="en-US" dirty="0"/>
              <a:t>C# compiles to intermediate language (IL)</a:t>
            </a:r>
          </a:p>
          <a:p>
            <a:pPr lvl="1"/>
            <a:r>
              <a:rPr lang="en-US" dirty="0"/>
              <a:t>JIT compilation to native assembly on app launch</a:t>
            </a:r>
          </a:p>
          <a:p>
            <a:r>
              <a:rPr lang="en-US" dirty="0"/>
              <a:t>iOS</a:t>
            </a:r>
          </a:p>
          <a:p>
            <a:pPr lvl="1"/>
            <a:r>
              <a:rPr lang="en-US" dirty="0"/>
              <a:t>Fully ahead-of-time (AOT) compiled to native ARM assembly code</a:t>
            </a:r>
          </a:p>
          <a:p>
            <a:r>
              <a:rPr lang="en-US" dirty="0"/>
              <a:t>MacOS</a:t>
            </a:r>
          </a:p>
          <a:p>
            <a:pPr lvl="1"/>
            <a:r>
              <a:rPr lang="en-US" dirty="0"/>
              <a:t>Using Mac Catalyst</a:t>
            </a:r>
          </a:p>
          <a:p>
            <a:pPr lvl="2"/>
            <a:r>
              <a:rPr lang="en-US" dirty="0"/>
              <a:t>Apple’s solution to bring iOS Apps to desktop</a:t>
            </a:r>
          </a:p>
          <a:p>
            <a:pPr lvl="2"/>
            <a:r>
              <a:rPr lang="en-US" dirty="0"/>
              <a:t>Provides access to Mac OS APIs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 err="1"/>
              <a:t>WinUI</a:t>
            </a:r>
            <a:r>
              <a:rPr lang="en-US" dirty="0"/>
              <a:t> 3 library</a:t>
            </a:r>
          </a:p>
          <a:p>
            <a:pPr lvl="1"/>
            <a:r>
              <a:rPr lang="en-US" dirty="0"/>
              <a:t>Native apps and UWP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1E4B2-43FE-4A2F-A5BD-903143B0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12E2-090B-461F-86F5-15085CEA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Application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F23B-7045-41B5-B1AF-4DB9E717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.NET Generic Host – DI, logging, configuration…</a:t>
            </a:r>
          </a:p>
          <a:p>
            <a:r>
              <a:rPr lang="en-US" dirty="0"/>
              <a:t>Static </a:t>
            </a:r>
            <a:r>
              <a:rPr lang="en-US" b="1" dirty="0" err="1"/>
              <a:t>MauiProgram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Create builder, register dependencies..</a:t>
            </a:r>
          </a:p>
          <a:p>
            <a:pPr lvl="1"/>
            <a:r>
              <a:rPr lang="en-US" dirty="0"/>
              <a:t>Create a </a:t>
            </a:r>
            <a:r>
              <a:rPr lang="en-US" b="1" dirty="0" err="1"/>
              <a:t>MauiApp</a:t>
            </a:r>
            <a:r>
              <a:rPr lang="en-US" b="1" dirty="0"/>
              <a:t> </a:t>
            </a:r>
            <a:r>
              <a:rPr lang="en-US" dirty="0"/>
              <a:t>instance</a:t>
            </a:r>
          </a:p>
          <a:p>
            <a:r>
              <a:rPr lang="en-US" b="1" dirty="0"/>
              <a:t>App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Derives from Application</a:t>
            </a:r>
          </a:p>
          <a:p>
            <a:pPr lvl="1"/>
            <a:r>
              <a:rPr lang="en-US" dirty="0"/>
              <a:t>Initializes application, sets initial page</a:t>
            </a:r>
          </a:p>
          <a:p>
            <a:r>
              <a:rPr lang="en-US" dirty="0"/>
              <a:t>Separate startup points for each platform (Platforms folder)</a:t>
            </a:r>
          </a:p>
          <a:p>
            <a:pPr lvl="1"/>
            <a:r>
              <a:rPr lang="en-US" b="1" dirty="0" err="1"/>
              <a:t>MainApplication.cs</a:t>
            </a:r>
            <a:r>
              <a:rPr lang="en-US" b="1" dirty="0"/>
              <a:t> </a:t>
            </a:r>
            <a:r>
              <a:rPr lang="en-US" dirty="0"/>
              <a:t>(Android), </a:t>
            </a:r>
            <a:r>
              <a:rPr lang="en-US" b="1" dirty="0" err="1"/>
              <a:t>Program.cs</a:t>
            </a:r>
            <a:r>
              <a:rPr lang="en-US" b="1" dirty="0"/>
              <a:t> </a:t>
            </a:r>
            <a:r>
              <a:rPr lang="en-US" dirty="0"/>
              <a:t>(iOS)</a:t>
            </a:r>
          </a:p>
          <a:p>
            <a:pPr lvl="1"/>
            <a:r>
              <a:rPr lang="en-US" b="1" dirty="0" err="1"/>
              <a:t>App.xaml.cs</a:t>
            </a:r>
            <a:r>
              <a:rPr lang="en-US" b="1" dirty="0"/>
              <a:t> </a:t>
            </a:r>
            <a:r>
              <a:rPr lang="en-US" dirty="0"/>
              <a:t>(Windows), </a:t>
            </a:r>
            <a:r>
              <a:rPr lang="en-US" b="1" dirty="0" err="1"/>
              <a:t>Program.cs</a:t>
            </a:r>
            <a:r>
              <a:rPr lang="en-US" b="1" dirty="0"/>
              <a:t> </a:t>
            </a:r>
            <a:r>
              <a:rPr lang="en-US" dirty="0"/>
              <a:t>(Mac </a:t>
            </a:r>
            <a:r>
              <a:rPr lang="en-US" dirty="0" err="1"/>
              <a:t>Os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CC95-650B-4E67-A8E5-4513322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1160</Words>
  <Application>Microsoft Office PowerPoint</Application>
  <PresentationFormat>Widescreen</PresentationFormat>
  <Paragraphs>329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Tw Cen MT</vt:lpstr>
      <vt:lpstr>Wingdings</vt:lpstr>
      <vt:lpstr>Office Theme</vt:lpstr>
      <vt:lpstr>.NET MAUI</vt:lpstr>
      <vt:lpstr>Who knows?</vt:lpstr>
      <vt:lpstr>„Standard“ Application Development</vt:lpstr>
      <vt:lpstr>Xamarin</vt:lpstr>
      <vt:lpstr>Xamarin + Xamarin.Forms</vt:lpstr>
      <vt:lpstr>How It Works - Structure</vt:lpstr>
      <vt:lpstr>How It Works - UI</vt:lpstr>
      <vt:lpstr>How It Works - compilation</vt:lpstr>
      <vt:lpstr>How It Works – Application Startup</vt:lpstr>
      <vt:lpstr>How .NET MAUI Works</vt:lpstr>
      <vt:lpstr>.NET MAUI</vt:lpstr>
      <vt:lpstr>.NET MAUI Essentials</vt:lpstr>
      <vt:lpstr>.NET MAUI Essentials</vt:lpstr>
      <vt:lpstr>Platforms</vt:lpstr>
      <vt:lpstr>XAML</vt:lpstr>
      <vt:lpstr>Where is XAML used?</vt:lpstr>
      <vt:lpstr>XAML</vt:lpstr>
      <vt:lpstr>Layouts – multiple components</vt:lpstr>
      <vt:lpstr>Layouts – multiple components</vt:lpstr>
      <vt:lpstr>Layouts – StackLayout</vt:lpstr>
      <vt:lpstr>StackLayout…</vt:lpstr>
      <vt:lpstr>Content Presentation</vt:lpstr>
      <vt:lpstr>Actionable Controls</vt:lpstr>
      <vt:lpstr>Setting Values</vt:lpstr>
      <vt:lpstr>Editing Text</vt:lpstr>
      <vt:lpstr>Activity Indication</vt:lpstr>
      <vt:lpstr>Collections</vt:lpstr>
      <vt:lpstr>Pop-ups</vt:lpstr>
      <vt:lpstr>Demo time!</vt:lpstr>
      <vt:lpstr>Model View ViewModel </vt:lpstr>
      <vt:lpstr>Data binding</vt:lpstr>
      <vt:lpstr>MVVM Frameworks</vt:lpstr>
      <vt:lpstr>.NET MAUI Blazor</vt:lpstr>
      <vt:lpstr>MAUI vs. Xamarin</vt:lpstr>
      <vt:lpstr>Xamarin Migration</vt:lpstr>
      <vt:lpstr>Current state</vt:lpstr>
      <vt:lpstr>Current state</vt:lpstr>
      <vt:lpstr>Advantages of .NET MAUI</vt:lpstr>
      <vt:lpstr>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Jašek</dc:creator>
  <cp:lastModifiedBy>Roman Jašek</cp:lastModifiedBy>
  <cp:revision>71</cp:revision>
  <dcterms:created xsi:type="dcterms:W3CDTF">2022-03-15T19:03:56Z</dcterms:created>
  <dcterms:modified xsi:type="dcterms:W3CDTF">2022-03-17T15:18:39Z</dcterms:modified>
</cp:coreProperties>
</file>