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32"/>
  </p:notesMasterIdLst>
  <p:sldIdLst>
    <p:sldId id="256" r:id="rId2"/>
    <p:sldId id="388" r:id="rId3"/>
    <p:sldId id="373" r:id="rId4"/>
    <p:sldId id="387" r:id="rId5"/>
    <p:sldId id="2147469512" r:id="rId6"/>
    <p:sldId id="2147469950" r:id="rId7"/>
    <p:sldId id="2147469951" r:id="rId8"/>
    <p:sldId id="2147469952" r:id="rId9"/>
    <p:sldId id="2147469935" r:id="rId10"/>
    <p:sldId id="381" r:id="rId11"/>
    <p:sldId id="2147469953" r:id="rId12"/>
    <p:sldId id="327" r:id="rId13"/>
    <p:sldId id="370" r:id="rId14"/>
    <p:sldId id="289" r:id="rId15"/>
    <p:sldId id="287" r:id="rId16"/>
    <p:sldId id="351" r:id="rId17"/>
    <p:sldId id="288" r:id="rId18"/>
    <p:sldId id="290" r:id="rId19"/>
    <p:sldId id="296" r:id="rId20"/>
    <p:sldId id="375" r:id="rId21"/>
    <p:sldId id="376" r:id="rId22"/>
    <p:sldId id="328" r:id="rId23"/>
    <p:sldId id="332" r:id="rId24"/>
    <p:sldId id="378" r:id="rId25"/>
    <p:sldId id="389" r:id="rId26"/>
    <p:sldId id="390" r:id="rId27"/>
    <p:sldId id="391" r:id="rId28"/>
    <p:sldId id="392" r:id="rId29"/>
    <p:sldId id="394" r:id="rId30"/>
    <p:sldId id="39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106" d="100"/>
          <a:sy n="106" d="100"/>
        </p:scale>
        <p:origin x="4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INotify</a:t>
          </a:r>
          <a:r>
            <a:rPr lang="sk-SK" dirty="0">
              <a:solidFill>
                <a:schemeClr val="bg1"/>
              </a:solidFill>
            </a:rPr>
            <a:t>...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Command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MVVM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Binding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Binding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INotify</a:t>
          </a:r>
          <a:r>
            <a:rPr lang="sk-SK" dirty="0">
              <a:solidFill>
                <a:srgbClr val="1482AC"/>
              </a:solidFill>
            </a:rPr>
            <a:t>...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Command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INotify</a:t>
          </a:r>
          <a:r>
            <a:rPr lang="sk-SK" sz="2300" kern="1200" dirty="0">
              <a:solidFill>
                <a:schemeClr val="bg1"/>
              </a:solidFill>
            </a:rPr>
            <a:t>...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Binding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INotify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...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Command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MVVM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Binding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MVVM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293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Binding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F80FE94B-A2F8-4C46-A1F4-F44CF4574D61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INotify</a:t>
          </a:r>
          <a:r>
            <a:rPr lang="sk-SK" sz="2300" kern="1200" dirty="0">
              <a:solidFill>
                <a:srgbClr val="1482AC"/>
              </a:solidFill>
            </a:rPr>
            <a:t>...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Command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22.02.2023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28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2023-02-22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7.png"/><Relationship Id="rId9" Type="http://schemas.microsoft.com/office/2007/relationships/diagramDrawing" Target="../diagrams/drawin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Layout" Target="../diagrams/layout12.xml"/><Relationship Id="rId7" Type="http://schemas.openxmlformats.org/officeDocument/2006/relationships/image" Target="../media/image8.png"/><Relationship Id="rId12" Type="http://schemas.microsoft.com/office/2007/relationships/diagramDrawing" Target="../diagrams/drawing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11" Type="http://schemas.openxmlformats.org/officeDocument/2006/relationships/diagramColors" Target="../diagrams/colors13.xml"/><Relationship Id="rId5" Type="http://schemas.openxmlformats.org/officeDocument/2006/relationships/diagramColors" Target="../diagrams/colors12.xml"/><Relationship Id="rId10" Type="http://schemas.openxmlformats.org/officeDocument/2006/relationships/diagramQuickStyle" Target="../diagrams/quickStyle13.xml"/><Relationship Id="rId4" Type="http://schemas.openxmlformats.org/officeDocument/2006/relationships/diagramQuickStyle" Target="../diagrams/quickStyle12.xml"/><Relationship Id="rId9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9.xml"/><Relationship Id="rId3" Type="http://schemas.openxmlformats.org/officeDocument/2006/relationships/diagramLayout" Target="../diagrams/layout18.xml"/><Relationship Id="rId7" Type="http://schemas.openxmlformats.org/officeDocument/2006/relationships/image" Target="../media/image8.png"/><Relationship Id="rId12" Type="http://schemas.microsoft.com/office/2007/relationships/diagramDrawing" Target="../diagrams/drawing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11" Type="http://schemas.openxmlformats.org/officeDocument/2006/relationships/diagramColors" Target="../diagrams/colors19.xml"/><Relationship Id="rId5" Type="http://schemas.openxmlformats.org/officeDocument/2006/relationships/diagramColors" Target="../diagrams/colors18.xml"/><Relationship Id="rId10" Type="http://schemas.openxmlformats.org/officeDocument/2006/relationships/diagramQuickStyle" Target="../diagrams/quickStyle19.xml"/><Relationship Id="rId4" Type="http://schemas.openxmlformats.org/officeDocument/2006/relationships/diagramQuickStyle" Target="../diagrams/quickStyle18.xml"/><Relationship Id="rId9" Type="http://schemas.openxmlformats.org/officeDocument/2006/relationships/diagramLayout" Target="../diagrams/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3.xml"/><Relationship Id="rId3" Type="http://schemas.openxmlformats.org/officeDocument/2006/relationships/diagramLayout" Target="../diagrams/layout22.xml"/><Relationship Id="rId7" Type="http://schemas.openxmlformats.org/officeDocument/2006/relationships/image" Target="../media/image8.png"/><Relationship Id="rId12" Type="http://schemas.microsoft.com/office/2007/relationships/diagramDrawing" Target="../diagrams/drawing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2.xml"/><Relationship Id="rId11" Type="http://schemas.openxmlformats.org/officeDocument/2006/relationships/diagramColors" Target="../diagrams/colors23.xml"/><Relationship Id="rId5" Type="http://schemas.openxmlformats.org/officeDocument/2006/relationships/diagramColors" Target="../diagrams/colors22.xml"/><Relationship Id="rId10" Type="http://schemas.openxmlformats.org/officeDocument/2006/relationships/diagramQuickStyle" Target="../diagrams/quickStyle23.xml"/><Relationship Id="rId4" Type="http://schemas.openxmlformats.org/officeDocument/2006/relationships/diagramQuickStyle" Target="../diagrams/quickStyle22.xml"/><Relationship Id="rId9" Type="http://schemas.openxmlformats.org/officeDocument/2006/relationships/diagramLayout" Target="../diagrams/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5.xml"/><Relationship Id="rId3" Type="http://schemas.openxmlformats.org/officeDocument/2006/relationships/diagramLayout" Target="../diagrams/layout24.xml"/><Relationship Id="rId7" Type="http://schemas.openxmlformats.org/officeDocument/2006/relationships/image" Target="../media/image8.png"/><Relationship Id="rId12" Type="http://schemas.microsoft.com/office/2007/relationships/diagramDrawing" Target="../diagrams/drawing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11" Type="http://schemas.openxmlformats.org/officeDocument/2006/relationships/diagramColors" Target="../diagrams/colors25.xml"/><Relationship Id="rId5" Type="http://schemas.openxmlformats.org/officeDocument/2006/relationships/diagramColors" Target="../diagrams/colors24.xml"/><Relationship Id="rId10" Type="http://schemas.openxmlformats.org/officeDocument/2006/relationships/diagramQuickStyle" Target="../diagrams/quickStyle25.xml"/><Relationship Id="rId4" Type="http://schemas.openxmlformats.org/officeDocument/2006/relationships/diagramQuickStyle" Target="../diagrams/quickStyle24.xml"/><Relationship Id="rId9" Type="http://schemas.openxmlformats.org/officeDocument/2006/relationships/diagramLayout" Target="../diagrams/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3</a:t>
            </a:r>
            <a:r>
              <a:rPr lang="cs-CZ" dirty="0"/>
              <a:t> </a:t>
            </a:r>
            <a:r>
              <a:rPr lang="en-US" dirty="0"/>
              <a:t>MVVM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Michal </a:t>
            </a:r>
            <a:r>
              <a:rPr lang="en-US" dirty="0" err="1"/>
              <a:t>Hazdra</a:t>
            </a:r>
            <a:endParaRPr lang="sk-SK" dirty="0"/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en-US" dirty="0"/>
              <a:t>michal.hazdra@riganti.cz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Pages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6641" y="1713173"/>
            <a:ext cx="3010688" cy="468919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3000" b="1" dirty="0" err="1"/>
              <a:t>ContentPage</a:t>
            </a:r>
            <a:endParaRPr lang="cs-CZ" sz="3000" b="1" dirty="0"/>
          </a:p>
          <a:p>
            <a:pPr algn="ctr"/>
            <a:r>
              <a:rPr lang="en-US" sz="2400" dirty="0"/>
              <a:t>Single content</a:t>
            </a:r>
            <a:endParaRPr lang="cs-CZ" sz="240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r="164"/>
          <a:stretch/>
        </p:blipFill>
        <p:spPr>
          <a:xfrm>
            <a:off x="1500597" y="3172679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8115300" y="1706188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FlyoutPage</a:t>
            </a:r>
            <a:endParaRPr lang="sk-SK" sz="3000" b="1" dirty="0"/>
          </a:p>
          <a:p>
            <a:pPr marL="0" indent="0" algn="ctr">
              <a:buNone/>
            </a:pPr>
            <a:r>
              <a:rPr lang="en-US" sz="2500" dirty="0"/>
              <a:t>Items + detail</a:t>
            </a:r>
            <a:endParaRPr lang="cs-CZ" sz="2500" dirty="0"/>
          </a:p>
        </p:txBody>
      </p:sp>
      <p:pic>
        <p:nvPicPr>
          <p:cNvPr id="13" name="Obrázek 5">
            <a:extLst>
              <a:ext uri="{FF2B5EF4-FFF2-40B4-BE49-F238E27FC236}">
                <a16:creationId xmlns:a16="http://schemas.microsoft.com/office/drawing/2014/main" id="{C648C75A-8224-4950-B253-85F8640AA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" r="884"/>
          <a:stretch/>
        </p:blipFill>
        <p:spPr>
          <a:xfrm>
            <a:off x="8646587" y="3165695"/>
            <a:ext cx="1948114" cy="3441592"/>
          </a:xfrm>
          <a:prstGeom prst="rect">
            <a:avLst/>
          </a:prstGeom>
        </p:spPr>
      </p:pic>
      <p:sp>
        <p:nvSpPr>
          <p:cNvPr id="2" name="Zástupný symbol pro obsah 5">
            <a:extLst>
              <a:ext uri="{FF2B5EF4-FFF2-40B4-BE49-F238E27FC236}">
                <a16:creationId xmlns:a16="http://schemas.microsoft.com/office/drawing/2014/main" id="{1AED20CF-1B51-AE63-8862-0D393AFFCF8A}"/>
              </a:ext>
            </a:extLst>
          </p:cNvPr>
          <p:cNvSpPr txBox="1">
            <a:spLocks/>
          </p:cNvSpPr>
          <p:nvPr/>
        </p:nvSpPr>
        <p:spPr>
          <a:xfrm>
            <a:off x="4590656" y="1706188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TabbedPage</a:t>
            </a:r>
            <a:endParaRPr lang="cs-CZ" sz="3000" b="1" dirty="0"/>
          </a:p>
          <a:p>
            <a:pPr algn="ctr"/>
            <a:r>
              <a:rPr lang="en-US" sz="2500" dirty="0"/>
              <a:t>Tabs</a:t>
            </a:r>
            <a:endParaRPr lang="cs-CZ" sz="2500" dirty="0"/>
          </a:p>
        </p:txBody>
      </p:sp>
      <p:pic>
        <p:nvPicPr>
          <p:cNvPr id="3" name="Obrázek 6">
            <a:extLst>
              <a:ext uri="{FF2B5EF4-FFF2-40B4-BE49-F238E27FC236}">
                <a16:creationId xmlns:a16="http://schemas.microsoft.com/office/drawing/2014/main" id="{8C624F53-7C70-A5A1-4837-D495F412BA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5" r="4365"/>
          <a:stretch/>
        </p:blipFill>
        <p:spPr>
          <a:xfrm>
            <a:off x="5104612" y="3165694"/>
            <a:ext cx="1982776" cy="3441593"/>
          </a:xfrm>
          <a:prstGeom prst="rect">
            <a:avLst/>
          </a:prstGeom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A088D1B-8354-2BEA-2E68-29DB4889A3C1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0169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sk-SK" sz="6000" dirty="0" err="1">
                <a:solidFill>
                  <a:srgbClr val="FFFFFF"/>
                </a:solidFill>
              </a:rPr>
              <a:t>Navigation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C825EC03-D2EB-6D09-27A1-DD0EEC4B4A1A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33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Model </a:t>
            </a:r>
            <a:r>
              <a:rPr lang="cs-CZ" dirty="0" err="1"/>
              <a:t>View</a:t>
            </a:r>
            <a:r>
              <a:rPr lang="cs-CZ" dirty="0"/>
              <a:t> </a:t>
            </a:r>
            <a:r>
              <a:rPr lang="cs-CZ" dirty="0" err="1"/>
              <a:t>ViewModel</a:t>
            </a:r>
            <a:r>
              <a:rPr lang="cs-CZ" dirty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2337020"/>
            <a:ext cx="533400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2792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Model 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Represents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data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en-US" altLang="cs-CZ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–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Displays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data to user and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provides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interactivity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options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ViewModel</a:t>
            </a:r>
            <a:r>
              <a:rPr lang="cs-CZ" altLang="cs-CZ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keeps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the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current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context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of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the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cs-CZ" altLang="cs-CZ" sz="2800" dirty="0" err="1">
                <a:solidFill>
                  <a:srgbClr val="000000"/>
                </a:solidFill>
                <a:latin typeface="Calibri" panose="020F0502020204030204" pitchFamily="34" charset="0"/>
              </a:rPr>
              <a:t>View</a:t>
            </a: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7317189" y="2825130"/>
            <a:ext cx="18473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613245" y="2825131"/>
            <a:ext cx="1600200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Model</a:t>
            </a:r>
            <a:endParaRPr lang="cs-CZ" b="1" dirty="0"/>
          </a:p>
        </p:txBody>
      </p:sp>
      <p:sp>
        <p:nvSpPr>
          <p:cNvPr id="9" name="Obdélník 8"/>
          <p:cNvSpPr/>
          <p:nvPr/>
        </p:nvSpPr>
        <p:spPr>
          <a:xfrm>
            <a:off x="9349189" y="2825130"/>
            <a:ext cx="1893207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ViewModel</a:t>
            </a:r>
            <a:endParaRPr lang="cs-CZ" b="1" dirty="0"/>
          </a:p>
        </p:txBody>
      </p:sp>
      <p:sp>
        <p:nvSpPr>
          <p:cNvPr id="6" name="Obdélník 5"/>
          <p:cNvSpPr/>
          <p:nvPr/>
        </p:nvSpPr>
        <p:spPr>
          <a:xfrm>
            <a:off x="8081002" y="1510835"/>
            <a:ext cx="1672772" cy="638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</a:t>
            </a:r>
            <a:endParaRPr lang="cs-CZ" b="1" dirty="0"/>
          </a:p>
        </p:txBody>
      </p:sp>
      <p:sp>
        <p:nvSpPr>
          <p:cNvPr id="11" name="Obousměrná vodorovná šipka 10"/>
          <p:cNvSpPr/>
          <p:nvPr/>
        </p:nvSpPr>
        <p:spPr>
          <a:xfrm rot="2559268">
            <a:off x="9749726" y="2161813"/>
            <a:ext cx="920750" cy="360928"/>
          </a:xfrm>
          <a:prstGeom prst="left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eva 11"/>
          <p:cNvSpPr/>
          <p:nvPr/>
        </p:nvSpPr>
        <p:spPr>
          <a:xfrm>
            <a:off x="8332237" y="2877002"/>
            <a:ext cx="914400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 doleva 12"/>
          <p:cNvSpPr/>
          <p:nvPr/>
        </p:nvSpPr>
        <p:spPr>
          <a:xfrm rot="16200000">
            <a:off x="10138438" y="3516605"/>
            <a:ext cx="532424" cy="551998"/>
          </a:xfrm>
          <a:prstGeom prst="lef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8952506" y="4165022"/>
            <a:ext cx="2401294" cy="4239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Business Layer</a:t>
            </a:r>
            <a:endParaRPr lang="sk-SK" sz="2800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1E25E180-C46F-46CC-AAD6-F964857D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7041417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12" grpId="0" animBg="1"/>
      <p:bldP spid="13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8FC0-D45A-48AD-B5A7-10109ECD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Binding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2BEFA-875E-480F-9AEB-AF2F7B23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Binding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value</a:t>
            </a:r>
            <a:r>
              <a:rPr lang="sk-SK" dirty="0"/>
              <a:t> </a:t>
            </a:r>
            <a:r>
              <a:rPr lang="en-US" dirty="0"/>
              <a:t>from the backend </a:t>
            </a:r>
            <a:r>
              <a:rPr lang="sk-SK" dirty="0"/>
              <a:t>to </a:t>
            </a:r>
            <a:r>
              <a:rPr lang="sk-SK" dirty="0" err="1"/>
              <a:t>it</a:t>
            </a:r>
            <a:r>
              <a:rPr lang="en-US" dirty="0"/>
              <a:t>’s display in the frontend</a:t>
            </a:r>
            <a:endParaRPr lang="sk-SK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B78EDDF3-E2AB-44CD-9B4E-962DE2C8FC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09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4399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Binding</a:t>
            </a:r>
            <a:r>
              <a:rPr lang="en-US" dirty="0"/>
              <a:t> types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Using current Binding</a:t>
            </a:r>
            <a:r>
              <a:rPr lang="cs-CZ" sz="2000" dirty="0" err="1"/>
              <a:t>Contextu</a:t>
            </a:r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}</a:t>
            </a:r>
          </a:p>
          <a:p>
            <a:pPr lvl="2"/>
            <a:r>
              <a:rPr lang="en-US" sz="2000" dirty="0"/>
              <a:t>Referencing current </a:t>
            </a:r>
            <a:r>
              <a:rPr lang="en-US" sz="2000" b="1" dirty="0"/>
              <a:t>Binding</a:t>
            </a:r>
            <a:r>
              <a:rPr lang="cs-CZ" sz="2000" b="1" dirty="0" err="1"/>
              <a:t>Context</a:t>
            </a:r>
            <a:endParaRPr lang="cs-CZ" sz="2000" b="1" dirty="0"/>
          </a:p>
          <a:p>
            <a:pPr lvl="2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Name</a:t>
            </a:r>
            <a:r>
              <a:rPr lang="cs-CZ" sz="2000" b="1" dirty="0"/>
              <a:t>}</a:t>
            </a:r>
          </a:p>
          <a:p>
            <a:pPr lvl="2"/>
            <a:r>
              <a:rPr lang="en-US" sz="2000" dirty="0"/>
              <a:t>Referencing property </a:t>
            </a:r>
            <a:r>
              <a:rPr lang="cs-CZ" sz="2000" b="1" dirty="0"/>
              <a:t>Name</a:t>
            </a:r>
            <a:r>
              <a:rPr lang="cs-CZ" sz="2000" dirty="0"/>
              <a:t> </a:t>
            </a:r>
            <a:r>
              <a:rPr lang="en-US" sz="2000" dirty="0"/>
              <a:t>in current </a:t>
            </a:r>
            <a:r>
              <a:rPr lang="en-US" sz="2000" b="1" dirty="0"/>
              <a:t>Binding</a:t>
            </a:r>
            <a:r>
              <a:rPr lang="cs-CZ" sz="2000" b="1" dirty="0" err="1"/>
              <a:t>Context</a:t>
            </a:r>
            <a:endParaRPr lang="cs-CZ" sz="2000" b="1" dirty="0"/>
          </a:p>
          <a:p>
            <a:pPr lvl="2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Name.Length</a:t>
            </a:r>
            <a:r>
              <a:rPr lang="cs-CZ" sz="2000" b="1" dirty="0"/>
              <a:t>}</a:t>
            </a:r>
          </a:p>
          <a:p>
            <a:pPr lvl="2"/>
            <a:r>
              <a:rPr lang="en-US" sz="2000" dirty="0"/>
              <a:t>Referencing property </a:t>
            </a:r>
            <a:r>
              <a:rPr lang="cs-CZ" sz="2000" b="1" dirty="0" err="1"/>
              <a:t>Name.Length</a:t>
            </a:r>
            <a:endParaRPr lang="cs-CZ" sz="2000" b="1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B3A2B4F-95F0-4610-9475-2FB22A4DAE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1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types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Using a named element</a:t>
            </a:r>
            <a:endParaRPr lang="cs-CZ" sz="2000" dirty="0"/>
          </a:p>
          <a:p>
            <a:pPr lvl="1"/>
            <a:r>
              <a:rPr lang="en-US" sz="2000" dirty="0"/>
              <a:t>attribute</a:t>
            </a:r>
            <a:r>
              <a:rPr lang="cs-CZ" sz="2000" dirty="0"/>
              <a:t> </a:t>
            </a:r>
            <a:r>
              <a:rPr lang="cs-CZ" sz="2000" b="1" dirty="0"/>
              <a:t>x:Name</a:t>
            </a:r>
          </a:p>
          <a:p>
            <a:pPr lvl="1"/>
            <a:endParaRPr lang="cs-CZ" sz="2000" dirty="0"/>
          </a:p>
          <a:p>
            <a:pPr lvl="1"/>
            <a:r>
              <a:rPr lang="cs-CZ" sz="2000" b="1" dirty="0"/>
              <a:t>{</a:t>
            </a:r>
            <a:r>
              <a:rPr lang="cs-CZ" sz="2000" b="1" dirty="0" err="1"/>
              <a:t>Binding</a:t>
            </a:r>
            <a:r>
              <a:rPr lang="cs-CZ" sz="2000" b="1" dirty="0"/>
              <a:t> </a:t>
            </a:r>
            <a:r>
              <a:rPr lang="cs-CZ" sz="2000" b="1" dirty="0" err="1"/>
              <a:t>Path</a:t>
            </a:r>
            <a:r>
              <a:rPr lang="cs-CZ" sz="2000" b="1" dirty="0"/>
              <a:t>=Text, </a:t>
            </a:r>
            <a:r>
              <a:rPr lang="en-US" sz="2000" b="1" dirty="0"/>
              <a:t>Source={</a:t>
            </a:r>
            <a:r>
              <a:rPr lang="en-US" sz="2000" b="1" dirty="0" err="1"/>
              <a:t>x:Reference</a:t>
            </a:r>
            <a:r>
              <a:rPr lang="en-US" sz="2000" b="1" dirty="0"/>
              <a:t> </a:t>
            </a:r>
            <a:r>
              <a:rPr lang="cs-CZ" sz="2000" b="1" dirty="0"/>
              <a:t>TextBox1</a:t>
            </a:r>
            <a:r>
              <a:rPr lang="en-US" sz="2000" b="1" dirty="0"/>
              <a:t>}</a:t>
            </a:r>
            <a:r>
              <a:rPr lang="cs-CZ" sz="2000" b="1" dirty="0"/>
              <a:t>}</a:t>
            </a:r>
          </a:p>
          <a:p>
            <a:pPr lvl="2"/>
            <a:r>
              <a:rPr lang="en-US" sz="2000" dirty="0"/>
              <a:t>Referencing property</a:t>
            </a:r>
            <a:r>
              <a:rPr lang="cs-CZ" sz="2000" dirty="0"/>
              <a:t> </a:t>
            </a:r>
            <a:r>
              <a:rPr lang="cs-CZ" sz="2000" b="1" dirty="0"/>
              <a:t>Text </a:t>
            </a:r>
            <a:r>
              <a:rPr lang="en-US" sz="2000" dirty="0"/>
              <a:t>of object </a:t>
            </a:r>
            <a:r>
              <a:rPr lang="cs-CZ" sz="2000" b="1" dirty="0"/>
              <a:t>TextBox1</a:t>
            </a:r>
            <a:endParaRPr lang="en-US" sz="2000" b="1" dirty="0"/>
          </a:p>
          <a:p>
            <a:pPr lvl="2"/>
            <a:endParaRPr lang="en-US" sz="2000" dirty="0"/>
          </a:p>
          <a:p>
            <a:pPr lvl="1"/>
            <a:r>
              <a:rPr lang="sk-SK" sz="2000" dirty="0"/>
              <a:t>x:DataType</a:t>
            </a:r>
            <a:endParaRPr lang="cs-CZ" sz="2000" b="1" dirty="0"/>
          </a:p>
          <a:p>
            <a:pPr lvl="2"/>
            <a:r>
              <a:rPr lang="en-US" sz="2000" dirty="0"/>
              <a:t>Specifies data type of the object that is used in current </a:t>
            </a:r>
            <a:r>
              <a:rPr lang="en-US" sz="2000" dirty="0" err="1"/>
              <a:t>BindingContext</a:t>
            </a:r>
            <a:endParaRPr lang="en-US" sz="2000" dirty="0"/>
          </a:p>
          <a:p>
            <a:pPr lvl="2"/>
            <a:r>
              <a:rPr lang="en-US" sz="2000" dirty="0"/>
              <a:t>If it is unclear what data type is used in current </a:t>
            </a:r>
            <a:r>
              <a:rPr lang="en-US" sz="2000" dirty="0" err="1"/>
              <a:t>BindingContext</a:t>
            </a:r>
            <a:endParaRPr lang="en-US" sz="2000" dirty="0"/>
          </a:p>
          <a:p>
            <a:pPr lvl="2"/>
            <a:r>
              <a:rPr lang="en-US" sz="2000" dirty="0"/>
              <a:t>Used for </a:t>
            </a:r>
            <a:r>
              <a:rPr lang="en-US" sz="2000" dirty="0" err="1"/>
              <a:t>Intellisense</a:t>
            </a:r>
            <a:r>
              <a:rPr lang="en-US" sz="2000" dirty="0"/>
              <a:t> and build-time control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7697618-1F59-477E-AEA6-58AF53DC17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16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MVVM, </a:t>
            </a:r>
            <a:r>
              <a:rPr lang="sk-SK" sz="6000" dirty="0" err="1">
                <a:solidFill>
                  <a:srgbClr val="FFFFFF"/>
                </a:solidFill>
              </a:rPr>
              <a:t>Binding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3">
            <a:extLst>
              <a:ext uri="{FF2B5EF4-FFF2-40B4-BE49-F238E27FC236}">
                <a16:creationId xmlns:a16="http://schemas.microsoft.com/office/drawing/2014/main" id="{42309BE5-751A-44D3-A2B3-CE98DA1EAA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052196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directions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</a:t>
            </a:r>
            <a:r>
              <a:rPr lang="cs-CZ" dirty="0"/>
              <a:t> </a:t>
            </a:r>
            <a:r>
              <a:rPr lang="cs-CZ" b="1" dirty="0"/>
              <a:t>Mode</a:t>
            </a:r>
          </a:p>
          <a:p>
            <a:pPr lvl="1"/>
            <a:r>
              <a:rPr lang="cs-CZ" b="1" dirty="0" err="1"/>
              <a:t>OneTime</a:t>
            </a:r>
            <a:endParaRPr lang="cs-CZ" b="1" dirty="0"/>
          </a:p>
          <a:p>
            <a:pPr lvl="2"/>
            <a:r>
              <a:rPr lang="en-US" dirty="0"/>
              <a:t>Value is set only one time when the control is created</a:t>
            </a:r>
            <a:endParaRPr lang="cs-CZ" dirty="0"/>
          </a:p>
          <a:p>
            <a:pPr lvl="1"/>
            <a:r>
              <a:rPr lang="cs-CZ" b="1" dirty="0" err="1"/>
              <a:t>OneWay</a:t>
            </a:r>
            <a:endParaRPr lang="cs-CZ" b="1" dirty="0"/>
          </a:p>
          <a:p>
            <a:pPr lvl="2"/>
            <a:r>
              <a:rPr lang="en-US" dirty="0"/>
              <a:t>Value updates in one way – from backend to frontend (for example Label)</a:t>
            </a:r>
            <a:endParaRPr lang="cs-CZ" dirty="0"/>
          </a:p>
          <a:p>
            <a:pPr lvl="1"/>
            <a:r>
              <a:rPr lang="cs-CZ" b="1" dirty="0" err="1"/>
              <a:t>TwoWay</a:t>
            </a:r>
            <a:endParaRPr lang="cs-CZ" b="1" dirty="0"/>
          </a:p>
          <a:p>
            <a:pPr lvl="2"/>
            <a:r>
              <a:rPr lang="en-US" dirty="0"/>
              <a:t>Value updates in both ways (for example Entry)</a:t>
            </a:r>
            <a:endParaRPr lang="cs-CZ" dirty="0"/>
          </a:p>
          <a:p>
            <a:pPr lvl="1"/>
            <a:r>
              <a:rPr lang="cs-CZ" b="1" dirty="0" err="1"/>
              <a:t>OneWayToSource</a:t>
            </a:r>
            <a:endParaRPr lang="cs-CZ" b="1" dirty="0"/>
          </a:p>
          <a:p>
            <a:pPr lvl="2"/>
            <a:r>
              <a:rPr lang="en-US" dirty="0"/>
              <a:t>Value updates in one way – from frontend to backend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256F99-ACB5-47EF-B158-D116B2C04F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28435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8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Binding</a:t>
            </a:r>
            <a:r>
              <a:rPr lang="cs-CZ" dirty="0"/>
              <a:t> – </a:t>
            </a:r>
            <a:r>
              <a:rPr lang="en-US" dirty="0"/>
              <a:t>notify about changes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 err="1"/>
              <a:t>OneWay</a:t>
            </a:r>
            <a:r>
              <a:rPr lang="cs-CZ" dirty="0"/>
              <a:t> </a:t>
            </a:r>
            <a:r>
              <a:rPr lang="en-US" dirty="0"/>
              <a:t>&amp;</a:t>
            </a:r>
            <a:r>
              <a:rPr lang="cs-CZ" dirty="0"/>
              <a:t> </a:t>
            </a:r>
            <a:r>
              <a:rPr lang="cs-CZ" b="1" dirty="0" err="1"/>
              <a:t>TwoWay</a:t>
            </a:r>
            <a:r>
              <a:rPr lang="cs-CZ" dirty="0"/>
              <a:t> </a:t>
            </a:r>
          </a:p>
          <a:p>
            <a:pPr lvl="1"/>
            <a:r>
              <a:rPr lang="en-US" dirty="0"/>
              <a:t>Reacts on value changes in the backend</a:t>
            </a:r>
          </a:p>
          <a:p>
            <a:pPr lvl="1"/>
            <a:r>
              <a:rPr lang="en-US" dirty="0"/>
              <a:t>The frontend needs to be notified that something changed</a:t>
            </a:r>
          </a:p>
          <a:p>
            <a:pPr lvl="1"/>
            <a:r>
              <a:rPr lang="en-US" dirty="0"/>
              <a:t>Backend object implements</a:t>
            </a:r>
            <a:r>
              <a:rPr lang="cs-CZ" b="1" dirty="0"/>
              <a:t> </a:t>
            </a:r>
            <a:r>
              <a:rPr lang="cs-CZ" b="1" dirty="0" err="1"/>
              <a:t>INotifyPropertyChanged</a:t>
            </a:r>
            <a:endParaRPr lang="en-US" dirty="0"/>
          </a:p>
          <a:p>
            <a:pPr lvl="2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en-US" b="1" dirty="0"/>
          </a:p>
          <a:p>
            <a:pPr marL="128016" lvl="1" indent="0">
              <a:buNone/>
            </a:pPr>
            <a:r>
              <a:rPr lang="en-US" dirty="0"/>
              <a:t>It’s advised to add an </a:t>
            </a:r>
            <a:r>
              <a:rPr lang="en-US" dirty="0" err="1"/>
              <a:t>OnPropertyChanged</a:t>
            </a:r>
            <a:r>
              <a:rPr lang="en-US" dirty="0"/>
              <a:t> method with a parameter with attribute [</a:t>
            </a:r>
            <a:r>
              <a:rPr lang="en-US" dirty="0" err="1"/>
              <a:t>CallerMemberName</a:t>
            </a:r>
            <a:r>
              <a:rPr lang="en-US" dirty="0"/>
              <a:t>]</a:t>
            </a:r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AECBDA9-6A0B-476A-AC04-7BC0F9E2B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5338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89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INotifyCollectionChanged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something changes inside an existing collection (item gets added or removed)</a:t>
            </a:r>
          </a:p>
          <a:p>
            <a:r>
              <a:rPr lang="cs-CZ" b="1" dirty="0" err="1"/>
              <a:t>ObservableCollection</a:t>
            </a:r>
            <a:r>
              <a:rPr lang="cs-CZ" b="1" dirty="0"/>
              <a:t>&lt;T&gt;</a:t>
            </a:r>
          </a:p>
          <a:p>
            <a:pPr lvl="1"/>
            <a:r>
              <a:rPr lang="en-US" dirty="0"/>
              <a:t>Already implements interface </a:t>
            </a:r>
            <a:r>
              <a:rPr lang="en-US" dirty="0" err="1"/>
              <a:t>INotifyCollectionChanged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Existing collections</a:t>
            </a:r>
            <a:endParaRPr lang="cs-CZ" dirty="0"/>
          </a:p>
          <a:p>
            <a:pPr lvl="1"/>
            <a:r>
              <a:rPr lang="en-US" dirty="0"/>
              <a:t>Create a wrapper that implements </a:t>
            </a:r>
            <a:r>
              <a:rPr lang="en-US" dirty="0" err="1"/>
              <a:t>INotifyCollectionChanged</a:t>
            </a:r>
            <a:endParaRPr lang="en-US" dirty="0"/>
          </a:p>
          <a:p>
            <a:pPr lvl="1"/>
            <a:endParaRPr lang="cs-CZ" dirty="0"/>
          </a:p>
          <a:p>
            <a:r>
              <a:rPr lang="en-US" dirty="0"/>
              <a:t>Custom collections</a:t>
            </a:r>
            <a:endParaRPr lang="cs-CZ" dirty="0"/>
          </a:p>
          <a:p>
            <a:pPr lvl="1"/>
            <a:r>
              <a:rPr lang="en-US" dirty="0"/>
              <a:t>Implement </a:t>
            </a:r>
            <a:r>
              <a:rPr lang="en-US" dirty="0" err="1"/>
              <a:t>INotifyCollectionChanged</a:t>
            </a:r>
            <a:r>
              <a:rPr lang="en-US" dirty="0"/>
              <a:t> and add support for </a:t>
            </a:r>
            <a:r>
              <a:rPr lang="en-US" dirty="0" err="1"/>
              <a:t>notitfying</a:t>
            </a:r>
            <a:r>
              <a:rPr lang="en-US" dirty="0"/>
              <a:t> the frontend on changes</a:t>
            </a:r>
          </a:p>
          <a:p>
            <a:pPr marL="0" indent="0">
              <a:buNone/>
            </a:pPr>
            <a:endParaRPr lang="cs-CZ" dirty="0"/>
          </a:p>
          <a:p>
            <a:pPr lvl="1"/>
            <a:endParaRPr lang="cs-CZ" dirty="0"/>
          </a:p>
          <a:p>
            <a:endParaRPr lang="sk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CC3AFA-B11F-4251-B8E1-2D87A5FCE2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08029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3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5791-D482-43DC-AA87-B75715DF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Proje</a:t>
            </a:r>
            <a:r>
              <a:rPr lang="en-US" dirty="0" err="1"/>
              <a:t>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1A59-3BCA-4EEB-8DCD-22B90510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Kdo</a:t>
            </a:r>
            <a:r>
              <a:rPr lang="sk-SK" dirty="0"/>
              <a:t> má nápad?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Kdo</a:t>
            </a:r>
            <a:r>
              <a:rPr lang="sk-SK" dirty="0"/>
              <a:t> má </a:t>
            </a:r>
            <a:r>
              <a:rPr lang="sk-SK" dirty="0" err="1"/>
              <a:t>zadání</a:t>
            </a:r>
            <a:r>
              <a:rPr lang="sk-SK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79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213E-0FAD-46A1-9FCC-59F4C30C2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FF90-EF9E-494B-8269-0E46DF67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Solves calling of </a:t>
            </a:r>
            <a:r>
              <a:rPr lang="en-US" sz="2000" dirty="0" err="1"/>
              <a:t>PropertyChanged</a:t>
            </a:r>
            <a:r>
              <a:rPr lang="en-US" sz="2000" dirty="0"/>
              <a:t> for you</a:t>
            </a:r>
          </a:p>
          <a:p>
            <a:pPr marL="0" indent="0">
              <a:buNone/>
            </a:pPr>
            <a:r>
              <a:rPr lang="en-US" sz="2000" dirty="0"/>
              <a:t>Inserts code into IL after build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sk-SK" sz="2000" dirty="0"/>
              <a:t>Nuget </a:t>
            </a:r>
            <a:r>
              <a:rPr lang="en-US" sz="2000" dirty="0"/>
              <a:t>packages</a:t>
            </a:r>
            <a:endParaRPr lang="sk-SK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sz="2000" dirty="0" err="1"/>
              <a:t>Fody</a:t>
            </a:r>
            <a:endParaRPr lang="sk-SK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sz="2000" dirty="0" err="1"/>
              <a:t>PropertyChanged.Fody</a:t>
            </a:r>
            <a:endParaRPr lang="sk-SK" sz="2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BDA224-315F-4710-BA23-29A6CDBA50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508029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53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INotifyPropertyChanged</a:t>
            </a:r>
            <a:endParaRPr lang="sk-SK" sz="6000" dirty="0">
              <a:solidFill>
                <a:srgbClr val="FFFFFF"/>
              </a:solidFill>
            </a:endParaRPr>
          </a:p>
          <a:p>
            <a:pPr algn="l"/>
            <a:r>
              <a:rPr lang="sk-SK" sz="6000" dirty="0">
                <a:solidFill>
                  <a:srgbClr val="FFFFFF"/>
                </a:solidFill>
              </a:rPr>
              <a:t>FODY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0274C62-2BD4-4FDF-95C4-630C99A760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52586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65689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E425-1EA3-44A3-A784-579D5D85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cs-CZ" dirty="0"/>
              <a:t>C</a:t>
            </a:r>
            <a:r>
              <a:rPr lang="en-US" dirty="0" err="1"/>
              <a:t>ommand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05F0-D940-4D12-8F25-48588342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 for making actions while using Bindings</a:t>
            </a:r>
          </a:p>
          <a:p>
            <a:pPr marL="0" indent="0">
              <a:buNone/>
            </a:pPr>
            <a:endParaRPr lang="cs-CZ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Execute(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Usage in XAML</a:t>
            </a:r>
            <a:endParaRPr lang="cs-CZ" dirty="0"/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SaveCommand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dirty="0"/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3CD9F5-570E-412D-91A8-C7DD26A8F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9109710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77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5A25-B511-47EB-9846-43EA076B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Command</a:t>
            </a:r>
            <a:r>
              <a:rPr lang="cs-CZ" dirty="0"/>
              <a:t> </a:t>
            </a:r>
            <a:r>
              <a:rPr lang="cs-CZ" dirty="0" err="1"/>
              <a:t>Parameter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59C7-4F36-4720-9C36-A0796466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Passing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 to </a:t>
            </a:r>
            <a:r>
              <a:rPr lang="cs-CZ" dirty="0" err="1"/>
              <a:t>Command</a:t>
            </a:r>
            <a:endParaRPr lang="cs-CZ" dirty="0"/>
          </a:p>
          <a:p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gets</a:t>
            </a:r>
            <a:r>
              <a:rPr lang="cs-CZ" dirty="0"/>
              <a:t> </a:t>
            </a:r>
            <a:r>
              <a:rPr lang="cs-CZ" dirty="0" err="1"/>
              <a:t>passed</a:t>
            </a:r>
            <a:r>
              <a:rPr lang="cs-CZ" dirty="0"/>
              <a:t> as type </a:t>
            </a:r>
            <a:r>
              <a:rPr lang="cs-CZ" dirty="0" err="1"/>
              <a:t>Object</a:t>
            </a:r>
            <a:r>
              <a:rPr lang="cs-CZ" dirty="0"/>
              <a:t> – </a:t>
            </a:r>
            <a:r>
              <a:rPr lang="cs-CZ" dirty="0" err="1"/>
              <a:t>needs</a:t>
            </a:r>
            <a:r>
              <a:rPr lang="cs-CZ" dirty="0"/>
              <a:t> to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casted</a:t>
            </a:r>
            <a:endParaRPr lang="cs-CZ" dirty="0"/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CommandParameter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Detail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8733CD-9E0E-4E85-A03B-91BB3311AE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686005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914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command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5457625-9BB7-4457-9343-53027F578F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091847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94848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6C5D-C190-C248-E266-3B2CDAEA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Community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4223B-CEFA-1FF9-C4FF-2B009C871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Framework</a:t>
            </a:r>
            <a:r>
              <a:rPr lang="sk-SK" dirty="0"/>
              <a:t> </a:t>
            </a:r>
            <a:r>
              <a:rPr lang="sk-SK" dirty="0" err="1"/>
              <a:t>independent</a:t>
            </a:r>
            <a:r>
              <a:rPr lang="sk-SK" dirty="0"/>
              <a:t> – </a:t>
            </a:r>
            <a:r>
              <a:rPr lang="sk-SK" dirty="0" err="1"/>
              <a:t>can</a:t>
            </a:r>
            <a:r>
              <a:rPr lang="sk-SK" dirty="0"/>
              <a:t> </a:t>
            </a:r>
            <a:r>
              <a:rPr lang="sk-SK" dirty="0" err="1"/>
              <a:t>be</a:t>
            </a:r>
            <a:r>
              <a:rPr lang="sk-SK" dirty="0"/>
              <a:t> </a:t>
            </a:r>
            <a:r>
              <a:rPr lang="sk-SK" dirty="0" err="1"/>
              <a:t>used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.NET MAUI, WPF, </a:t>
            </a:r>
            <a:r>
              <a:rPr lang="sk-SK" dirty="0" err="1"/>
              <a:t>WinForms</a:t>
            </a:r>
            <a:r>
              <a:rPr lang="sk-SK" dirty="0"/>
              <a:t>, Xamarin...</a:t>
            </a:r>
          </a:p>
          <a:p>
            <a:r>
              <a:rPr lang="sk-SK" dirty="0" err="1"/>
              <a:t>Uses</a:t>
            </a:r>
            <a:r>
              <a:rPr lang="sk-SK" dirty="0"/>
              <a:t> </a:t>
            </a:r>
            <a:r>
              <a:rPr lang="sk-SK" dirty="0" err="1"/>
              <a:t>source</a:t>
            </a:r>
            <a:r>
              <a:rPr lang="sk-SK" dirty="0"/>
              <a:t> </a:t>
            </a:r>
            <a:r>
              <a:rPr lang="sk-SK" dirty="0" err="1"/>
              <a:t>generators</a:t>
            </a:r>
            <a:endParaRPr lang="sk-SK" dirty="0"/>
          </a:p>
          <a:p>
            <a:r>
              <a:rPr lang="sk-SK" dirty="0" err="1"/>
              <a:t>Helps</a:t>
            </a:r>
            <a:r>
              <a:rPr lang="sk-SK" dirty="0"/>
              <a:t> </a:t>
            </a:r>
            <a:r>
              <a:rPr lang="sk-SK" dirty="0" err="1"/>
              <a:t>with</a:t>
            </a:r>
            <a:endParaRPr lang="sk-SK" dirty="0"/>
          </a:p>
          <a:p>
            <a:pPr lvl="1"/>
            <a:r>
              <a:rPr lang="sk-SK" dirty="0" err="1"/>
              <a:t>Property</a:t>
            </a:r>
            <a:r>
              <a:rPr lang="sk-SK" dirty="0"/>
              <a:t> </a:t>
            </a:r>
            <a:r>
              <a:rPr lang="sk-SK" dirty="0" err="1"/>
              <a:t>changed</a:t>
            </a:r>
            <a:r>
              <a:rPr lang="sk-SK" dirty="0"/>
              <a:t> </a:t>
            </a:r>
            <a:r>
              <a:rPr lang="sk-SK" dirty="0" err="1"/>
              <a:t>events</a:t>
            </a:r>
            <a:endParaRPr lang="sk-SK" dirty="0"/>
          </a:p>
          <a:p>
            <a:pPr lvl="1"/>
            <a:r>
              <a:rPr lang="sk-SK" dirty="0" err="1"/>
              <a:t>Commands</a:t>
            </a:r>
            <a:endParaRPr lang="sk-SK" dirty="0"/>
          </a:p>
          <a:p>
            <a:pPr lvl="1"/>
            <a:r>
              <a:rPr lang="sk-SK" dirty="0" err="1"/>
              <a:t>Messaging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65172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9FBB-9779-4CC6-321B-858C8C2A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MVVM </a:t>
            </a:r>
            <a:r>
              <a:rPr lang="sk-SK" dirty="0" err="1"/>
              <a:t>Community</a:t>
            </a:r>
            <a:r>
              <a:rPr lang="sk-SK" dirty="0"/>
              <a:t> </a:t>
            </a:r>
            <a:r>
              <a:rPr lang="sk-SK" dirty="0" err="1"/>
              <a:t>Toolkit</a:t>
            </a:r>
            <a:r>
              <a:rPr lang="sk-SK" dirty="0"/>
              <a:t> - </a:t>
            </a:r>
            <a:r>
              <a:rPr lang="sk-SK" dirty="0" err="1"/>
              <a:t>RelayCommand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8A60-3A1F-3417-6956-AFFFC2B8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Implementation</a:t>
            </a:r>
            <a:r>
              <a:rPr lang="sk-SK" dirty="0"/>
              <a:t> of </a:t>
            </a:r>
            <a:r>
              <a:rPr lang="sk-SK" dirty="0" err="1"/>
              <a:t>ICommand</a:t>
            </a:r>
            <a:r>
              <a:rPr lang="sk-SK" dirty="0"/>
              <a:t> interface</a:t>
            </a:r>
          </a:p>
          <a:p>
            <a:r>
              <a:rPr lang="sk-SK" dirty="0" err="1"/>
              <a:t>Add</a:t>
            </a:r>
            <a:r>
              <a:rPr lang="sk-SK" dirty="0"/>
              <a:t> </a:t>
            </a:r>
            <a:r>
              <a:rPr lang="sk-SK" dirty="0" err="1"/>
              <a:t>attribute</a:t>
            </a:r>
            <a:r>
              <a:rPr lang="sk-SK" dirty="0"/>
              <a:t> to a </a:t>
            </a:r>
            <a:r>
              <a:rPr lang="sk-SK" dirty="0" err="1"/>
              <a:t>method</a:t>
            </a:r>
            <a:r>
              <a:rPr lang="sk-SK" dirty="0"/>
              <a:t> and get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command</a:t>
            </a:r>
            <a:r>
              <a:rPr lang="sk-SK" dirty="0"/>
              <a:t> </a:t>
            </a:r>
            <a:r>
              <a:rPr lang="sk-SK" dirty="0" err="1"/>
              <a:t>property</a:t>
            </a:r>
            <a:r>
              <a:rPr lang="sk-SK" dirty="0"/>
              <a:t> </a:t>
            </a:r>
            <a:r>
              <a:rPr lang="sk-SK" dirty="0" err="1"/>
              <a:t>generated</a:t>
            </a:r>
            <a:endParaRPr lang="sk-SK" dirty="0"/>
          </a:p>
          <a:p>
            <a:r>
              <a:rPr lang="sk-SK" dirty="0" err="1"/>
              <a:t>Supports</a:t>
            </a:r>
            <a:r>
              <a:rPr lang="sk-SK" dirty="0"/>
              <a:t> </a:t>
            </a:r>
            <a:r>
              <a:rPr lang="sk-SK" dirty="0" err="1"/>
              <a:t>CanExecuteChanged</a:t>
            </a:r>
            <a:r>
              <a:rPr lang="sk-SK" dirty="0"/>
              <a:t> and </a:t>
            </a:r>
            <a:r>
              <a:rPr lang="sk-SK" dirty="0" err="1"/>
              <a:t>passing</a:t>
            </a:r>
            <a:r>
              <a:rPr lang="sk-SK" dirty="0"/>
              <a:t> of </a:t>
            </a:r>
            <a:r>
              <a:rPr lang="sk-SK" dirty="0" err="1"/>
              <a:t>values</a:t>
            </a:r>
            <a:endParaRPr lang="en-US" dirty="0"/>
          </a:p>
          <a:p>
            <a:r>
              <a:rPr lang="en-US" dirty="0"/>
              <a:t>Also for asynchronous methods with </a:t>
            </a:r>
            <a:r>
              <a:rPr lang="en-US" dirty="0" err="1"/>
              <a:t>CancellationToken</a:t>
            </a:r>
            <a:r>
              <a:rPr lang="en-US" dirty="0"/>
              <a:t> support</a:t>
            </a:r>
            <a:endParaRPr lang="sk-SK" dirty="0"/>
          </a:p>
          <a:p>
            <a:endParaRPr lang="en-US" dirty="0"/>
          </a:p>
          <a:p>
            <a:r>
              <a:rPr lang="en-US" dirty="0"/>
              <a:t>[</a:t>
            </a:r>
            <a:r>
              <a:rPr lang="sk-SK" dirty="0" err="1"/>
              <a:t>RelayCommand</a:t>
            </a:r>
            <a:r>
              <a:rPr lang="en-US" dirty="0"/>
              <a:t>]</a:t>
            </a:r>
            <a:r>
              <a:rPr lang="sk-SK" dirty="0"/>
              <a:t>, </a:t>
            </a:r>
            <a:r>
              <a:rPr lang="en-US" dirty="0"/>
              <a:t>[</a:t>
            </a:r>
            <a:r>
              <a:rPr lang="sk-SK" dirty="0" err="1"/>
              <a:t>RelayCommand</a:t>
            </a:r>
            <a:r>
              <a:rPr lang="en-US" dirty="0"/>
              <a:t>&lt;T&gt;]</a:t>
            </a:r>
          </a:p>
          <a:p>
            <a:r>
              <a:rPr lang="en-US" dirty="0"/>
              <a:t>[</a:t>
            </a:r>
            <a:r>
              <a:rPr lang="en-US" dirty="0" err="1"/>
              <a:t>AsyncRelayCommand</a:t>
            </a:r>
            <a:r>
              <a:rPr lang="en-US" dirty="0"/>
              <a:t>], [</a:t>
            </a:r>
            <a:r>
              <a:rPr lang="en-US" dirty="0" err="1"/>
              <a:t>AsyncRelayCommand</a:t>
            </a:r>
            <a:r>
              <a:rPr lang="en-US" dirty="0"/>
              <a:t>&lt;T&gt;]</a:t>
            </a:r>
          </a:p>
        </p:txBody>
      </p:sp>
    </p:spTree>
    <p:extLst>
      <p:ext uri="{BB962C8B-B14F-4D97-AF65-F5344CB8AC3E}">
        <p14:creationId xmlns:p14="http://schemas.microsoft.com/office/powerpoint/2010/main" val="244517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4F07-28C8-2826-3674-2111C31A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002993" cy="1499616"/>
          </a:xfrm>
        </p:spPr>
        <p:txBody>
          <a:bodyPr/>
          <a:lstStyle/>
          <a:p>
            <a:r>
              <a:rPr lang="sk-SK" dirty="0"/>
              <a:t>MVVM </a:t>
            </a:r>
            <a:r>
              <a:rPr lang="sk-SK" dirty="0" err="1"/>
              <a:t>Community</a:t>
            </a:r>
            <a:r>
              <a:rPr lang="sk-SK" dirty="0"/>
              <a:t> </a:t>
            </a:r>
            <a:r>
              <a:rPr lang="sk-SK" dirty="0" err="1"/>
              <a:t>Toolkit</a:t>
            </a:r>
            <a:r>
              <a:rPr lang="sk-SK" dirty="0"/>
              <a:t> - </a:t>
            </a:r>
            <a:r>
              <a:rPr lang="sk-SK" dirty="0" err="1"/>
              <a:t>observableobject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1AA6-02AC-792D-4E99-8C9DDC80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Base </a:t>
            </a:r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implements</a:t>
            </a:r>
            <a:r>
              <a:rPr lang="sk-SK" dirty="0"/>
              <a:t> </a:t>
            </a:r>
            <a:r>
              <a:rPr lang="sk-SK" dirty="0" err="1"/>
              <a:t>INotifyPropertyChanged</a:t>
            </a:r>
            <a:r>
              <a:rPr lang="sk-SK" dirty="0"/>
              <a:t> </a:t>
            </a:r>
            <a:r>
              <a:rPr lang="en-US" dirty="0"/>
              <a:t>&amp; </a:t>
            </a:r>
            <a:r>
              <a:rPr lang="en-US" dirty="0" err="1"/>
              <a:t>INotifyPropertyChanging</a:t>
            </a:r>
            <a:endParaRPr lang="en-US" dirty="0"/>
          </a:p>
          <a:p>
            <a:r>
              <a:rPr lang="en-US" dirty="0"/>
              <a:t>Provides </a:t>
            </a:r>
            <a:r>
              <a:rPr lang="en-US" dirty="0" err="1"/>
              <a:t>SetProperty</a:t>
            </a:r>
            <a:r>
              <a:rPr lang="en-US" dirty="0"/>
              <a:t>() method that handles setting value and notifying</a:t>
            </a:r>
          </a:p>
          <a:p>
            <a:endParaRPr lang="en-US" dirty="0"/>
          </a:p>
          <a:p>
            <a:r>
              <a:rPr lang="en-US" dirty="0"/>
              <a:t>Alternatively can be added by using [</a:t>
            </a:r>
            <a:r>
              <a:rPr lang="en-US" dirty="0" err="1"/>
              <a:t>INotifyPropertyChanged</a:t>
            </a:r>
            <a:r>
              <a:rPr lang="en-US" dirty="0"/>
              <a:t>] attribute</a:t>
            </a:r>
          </a:p>
          <a:p>
            <a:pPr lvl="1"/>
            <a:r>
              <a:rPr lang="en-US" dirty="0"/>
              <a:t>If the class already inherits from a base class and cannot inherit from </a:t>
            </a:r>
            <a:r>
              <a:rPr lang="en-US" dirty="0" err="1"/>
              <a:t>ObservableObject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85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E52F-05E0-3AC4-6124-AAE014DB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573361" cy="1499616"/>
          </a:xfrm>
        </p:spPr>
        <p:txBody>
          <a:bodyPr/>
          <a:lstStyle/>
          <a:p>
            <a:r>
              <a:rPr lang="en-US" dirty="0" err="1"/>
              <a:t>Mvvm</a:t>
            </a:r>
            <a:r>
              <a:rPr lang="en-US" dirty="0"/>
              <a:t> community toolkit - </a:t>
            </a:r>
            <a:r>
              <a:rPr lang="en-US" dirty="0" err="1"/>
              <a:t>ObservableProperty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0787A-3541-9C06-ACEB-E2EDA916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 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ObservableProperty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Add to a field and get the corresponding property generated</a:t>
            </a:r>
          </a:p>
          <a:p>
            <a:r>
              <a:rPr lang="en-US" dirty="0"/>
              <a:t>Can be used in classes that implement </a:t>
            </a:r>
            <a:r>
              <a:rPr lang="en-US" dirty="0" err="1"/>
              <a:t>INotifyPropertyChanged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3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566042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MVVM Community Toolkit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E5457625-9BB7-4457-9343-53027F578F25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6284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8D41-5C7C-4A33-9EC7-83425521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What</a:t>
            </a:r>
            <a:r>
              <a:rPr lang="sk-SK" dirty="0"/>
              <a:t> do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already</a:t>
            </a:r>
            <a:r>
              <a:rPr lang="sk-SK" dirty="0"/>
              <a:t> </a:t>
            </a:r>
            <a:r>
              <a:rPr lang="sk-SK" dirty="0" err="1"/>
              <a:t>know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8B1D-4F78-4493-8AFF-F15958F86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49424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MVVM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Data </a:t>
            </a:r>
            <a:r>
              <a:rPr lang="sk-SK" dirty="0" err="1"/>
              <a:t>Binding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Command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Inversion</a:t>
            </a:r>
            <a:r>
              <a:rPr lang="sk-SK" dirty="0"/>
              <a:t> of </a:t>
            </a:r>
            <a:r>
              <a:rPr lang="sk-SK" dirty="0" err="1"/>
              <a:t>Control</a:t>
            </a:r>
            <a:r>
              <a:rPr lang="sk-SK" dirty="0"/>
              <a:t>/</a:t>
            </a:r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802954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Get to </a:t>
            </a:r>
            <a:r>
              <a:rPr lang="sk-SK" dirty="0" err="1"/>
              <a:t>know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MVVM design </a:t>
            </a:r>
            <a:r>
              <a:rPr lang="sk-SK" dirty="0" err="1"/>
              <a:t>pattern</a:t>
            </a:r>
            <a:endParaRPr lang="sk-SK" dirty="0"/>
          </a:p>
          <a:p>
            <a:r>
              <a:rPr lang="sk-SK" dirty="0"/>
              <a:t>Look at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concepts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Binding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296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Get to </a:t>
            </a:r>
            <a:r>
              <a:rPr lang="sk-SK" dirty="0" err="1"/>
              <a:t>know</a:t>
            </a:r>
            <a:r>
              <a:rPr lang="sk-SK" dirty="0"/>
              <a:t> </a:t>
            </a:r>
            <a:r>
              <a:rPr lang="sk-SK" dirty="0" err="1"/>
              <a:t>available</a:t>
            </a:r>
            <a:r>
              <a:rPr lang="sk-SK" dirty="0"/>
              <a:t> </a:t>
            </a:r>
            <a:r>
              <a:rPr lang="sk-SK" dirty="0" err="1"/>
              <a:t>navigation</a:t>
            </a:r>
            <a:r>
              <a:rPr lang="sk-SK" dirty="0"/>
              <a:t> </a:t>
            </a:r>
            <a:r>
              <a:rPr lang="sk-SK" dirty="0" err="1"/>
              <a:t>options</a:t>
            </a:r>
            <a:endParaRPr lang="sk-SK" dirty="0"/>
          </a:p>
          <a:p>
            <a:r>
              <a:rPr lang="sk-SK" dirty="0"/>
              <a:t>Get to </a:t>
            </a:r>
            <a:r>
              <a:rPr lang="sk-SK" dirty="0" err="1"/>
              <a:t>know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MVVM design </a:t>
            </a:r>
            <a:r>
              <a:rPr lang="sk-SK" dirty="0" err="1"/>
              <a:t>pattern</a:t>
            </a:r>
            <a:endParaRPr lang="sk-SK" dirty="0"/>
          </a:p>
          <a:p>
            <a:r>
              <a:rPr lang="sk-SK" dirty="0"/>
              <a:t>Look at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concepts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Data</a:t>
            </a:r>
            <a:r>
              <a:rPr lang="sk-SK" dirty="0"/>
              <a:t> </a:t>
            </a:r>
            <a:r>
              <a:rPr lang="sk-SK" dirty="0" err="1"/>
              <a:t>Binding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17A4-C6C0-32E9-D779-599519DB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3427-FB99-E992-3FF9-11C4150F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err="1"/>
              <a:t>layou</a:t>
            </a:r>
            <a:r>
              <a:rPr lang="sk-SK" dirty="0"/>
              <a:t>t</a:t>
            </a:r>
            <a:endParaRPr lang="en-US" dirty="0"/>
          </a:p>
          <a:p>
            <a:r>
              <a:rPr lang="en-US" dirty="0"/>
              <a:t>Navigation using URIs</a:t>
            </a:r>
          </a:p>
          <a:p>
            <a:r>
              <a:rPr lang="en-US" dirty="0"/>
              <a:t>Hierarchical navigation</a:t>
            </a:r>
          </a:p>
          <a:p>
            <a:r>
              <a:rPr lang="en-US" dirty="0"/>
              <a:t>Easy passing of parameters between pages</a:t>
            </a:r>
          </a:p>
          <a:p>
            <a:pPr lvl="1"/>
            <a:r>
              <a:rPr lang="en-US" dirty="0"/>
              <a:t>String parameters or strongly typed objects</a:t>
            </a:r>
          </a:p>
          <a:p>
            <a:pPr lvl="1"/>
            <a:r>
              <a:rPr lang="en-US" dirty="0"/>
              <a:t>Works even in backwards navigation “..?success=true”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AE8809-0F3C-DAD8-ACF2-733A18575323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502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A0A0DE-2731-B109-D4E2-0A1DE45C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- Flyout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E3B60D-89D9-3F65-D973-24BE168C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  <a:p>
            <a:r>
              <a:rPr lang="en-US" dirty="0"/>
              <a:t>Items</a:t>
            </a:r>
          </a:p>
          <a:p>
            <a:r>
              <a:rPr lang="en-US" dirty="0"/>
              <a:t>Footer</a:t>
            </a:r>
          </a:p>
          <a:p>
            <a:endParaRPr lang="en-US" dirty="0"/>
          </a:p>
          <a:p>
            <a:r>
              <a:rPr lang="en-US" dirty="0"/>
              <a:t>Support for text, icons or custom templates</a:t>
            </a:r>
          </a:p>
        </p:txBody>
      </p:sp>
      <p:pic>
        <p:nvPicPr>
          <p:cNvPr id="6" name="Picture 2" descr="Screenshot of a Shell annotated flyout.">
            <a:extLst>
              <a:ext uri="{FF2B5EF4-FFF2-40B4-BE49-F238E27FC236}">
                <a16:creationId xmlns:a16="http://schemas.microsoft.com/office/drawing/2014/main" id="{A2E23DA6-AF89-F611-3418-E7A1EE21F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921" y="400050"/>
            <a:ext cx="23622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10BE28-0656-AE23-CEFD-C9E11AC84EC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349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62DF99-89C9-1D3E-623F-4BEA9A63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- tabs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282104-5579-E774-5F4A-AEB83496A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levels of hierarchy</a:t>
            </a:r>
          </a:p>
          <a:p>
            <a:pPr lvl="1"/>
            <a:r>
              <a:rPr lang="en-US" dirty="0"/>
              <a:t>Bottom tabs</a:t>
            </a:r>
          </a:p>
          <a:p>
            <a:pPr lvl="1"/>
            <a:r>
              <a:rPr lang="en-US" dirty="0"/>
              <a:t>Top tabs</a:t>
            </a:r>
          </a:p>
          <a:p>
            <a:pPr lvl="1"/>
            <a:endParaRPr lang="en-US" dirty="0"/>
          </a:p>
          <a:p>
            <a:r>
              <a:rPr lang="en-US" dirty="0"/>
              <a:t>Support for text, icons, custom templates</a:t>
            </a:r>
          </a:p>
        </p:txBody>
      </p:sp>
      <p:pic>
        <p:nvPicPr>
          <p:cNvPr id="2050" name="Picture 2" descr="Screenshot of a Shell two page app with top and bottom tabs.">
            <a:extLst>
              <a:ext uri="{FF2B5EF4-FFF2-40B4-BE49-F238E27FC236}">
                <a16:creationId xmlns:a16="http://schemas.microsoft.com/office/drawing/2014/main" id="{0CACF4AE-C1CD-2570-19A6-DFC40F6D8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38" y="812800"/>
            <a:ext cx="300990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D96B7F-F4A5-A275-F50D-2C605E2916F6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504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09C8EF-EFDD-1A06-AB53-6EF4621A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- </a:t>
            </a:r>
            <a:r>
              <a:rPr lang="en-US" dirty="0" err="1"/>
              <a:t>MenuBar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8B247E-E979-C74D-88EB-FDB4C95A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MenuBarItem</a:t>
            </a:r>
            <a:endParaRPr lang="en-US" dirty="0"/>
          </a:p>
          <a:p>
            <a:r>
              <a:rPr lang="en-US" dirty="0" err="1"/>
              <a:t>MenuFlyoutItem</a:t>
            </a:r>
            <a:endParaRPr lang="en-US" dirty="0"/>
          </a:p>
          <a:p>
            <a:r>
              <a:rPr lang="en-US" dirty="0" err="1"/>
              <a:t>MenuFlyoutSubItem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Support for text, icons</a:t>
            </a:r>
          </a:p>
          <a:p>
            <a:endParaRPr lang="en-US" dirty="0"/>
          </a:p>
        </p:txBody>
      </p:sp>
      <p:pic>
        <p:nvPicPr>
          <p:cNvPr id="3074" name="Picture 2" descr="Screenshot of menu bar.">
            <a:extLst>
              <a:ext uri="{FF2B5EF4-FFF2-40B4-BE49-F238E27FC236}">
                <a16:creationId xmlns:a16="http://schemas.microsoft.com/office/drawing/2014/main" id="{FC07F132-8764-D3A0-7704-816B32DA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97" y="1825625"/>
            <a:ext cx="4143375" cy="17811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CCA737-5D05-11B5-CF19-E5145465FC20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70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957B-5593-8867-0EBF-556ECA39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Navigationpage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CD397-ECCD-668C-E108-21861697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NavigationPage</a:t>
            </a:r>
            <a:endParaRPr lang="sk-SK" dirty="0"/>
          </a:p>
          <a:p>
            <a:r>
              <a:rPr lang="sk-SK" dirty="0" err="1"/>
              <a:t>PushAsync</a:t>
            </a:r>
            <a:endParaRPr lang="sk-SK" dirty="0"/>
          </a:p>
          <a:p>
            <a:r>
              <a:rPr lang="sk-SK" dirty="0" err="1"/>
              <a:t>PopAsync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689DE3-2B24-1553-FC8F-2653891CE186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016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</TotalTime>
  <Words>859</Words>
  <Application>Microsoft Office PowerPoint</Application>
  <PresentationFormat>Widescreen</PresentationFormat>
  <Paragraphs>289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Cascadia Mono</vt:lpstr>
      <vt:lpstr>Consolas</vt:lpstr>
      <vt:lpstr>Tw Cen MT</vt:lpstr>
      <vt:lpstr>Tw Cen MT Condensed</vt:lpstr>
      <vt:lpstr>Wingdings 3</vt:lpstr>
      <vt:lpstr>Integral</vt:lpstr>
      <vt:lpstr>PV239 - 03 MVVM</vt:lpstr>
      <vt:lpstr>Project</vt:lpstr>
      <vt:lpstr>What do you already know?</vt:lpstr>
      <vt:lpstr>goals</vt:lpstr>
      <vt:lpstr>Shell</vt:lpstr>
      <vt:lpstr>Shell - Flyout</vt:lpstr>
      <vt:lpstr>Shell - tabs</vt:lpstr>
      <vt:lpstr>Shell - MenuBar</vt:lpstr>
      <vt:lpstr>Navigationpage</vt:lpstr>
      <vt:lpstr>Pages</vt:lpstr>
      <vt:lpstr>Navigation</vt:lpstr>
      <vt:lpstr>Model View ViewModel </vt:lpstr>
      <vt:lpstr>Binding</vt:lpstr>
      <vt:lpstr>Binding types</vt:lpstr>
      <vt:lpstr>Binding types</vt:lpstr>
      <vt:lpstr>Layouts</vt:lpstr>
      <vt:lpstr>Binding directions</vt:lpstr>
      <vt:lpstr>Binding – notify about changes</vt:lpstr>
      <vt:lpstr>INotifyCollectionChanged</vt:lpstr>
      <vt:lpstr>Fody</vt:lpstr>
      <vt:lpstr>Layouts</vt:lpstr>
      <vt:lpstr>ICommand</vt:lpstr>
      <vt:lpstr>Command Parameter</vt:lpstr>
      <vt:lpstr>Layouts</vt:lpstr>
      <vt:lpstr>MVVM Community toolkit</vt:lpstr>
      <vt:lpstr>MVVM Community Toolkit - RelayCommand</vt:lpstr>
      <vt:lpstr>MVVM Community Toolkit - observableobject</vt:lpstr>
      <vt:lpstr>Mvvm community toolkit - ObservableProperty</vt:lpstr>
      <vt:lpstr>Layouts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373</cp:revision>
  <dcterms:created xsi:type="dcterms:W3CDTF">2019-03-03T09:39:32Z</dcterms:created>
  <dcterms:modified xsi:type="dcterms:W3CDTF">2023-02-22T06:48:25Z</dcterms:modified>
</cp:coreProperties>
</file>