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4"/>
  </p:notesMasterIdLst>
  <p:sldIdLst>
    <p:sldId id="256" r:id="rId2"/>
    <p:sldId id="387" r:id="rId3"/>
    <p:sldId id="364" r:id="rId4"/>
    <p:sldId id="2147469929" r:id="rId5"/>
    <p:sldId id="2147469930" r:id="rId6"/>
    <p:sldId id="306" r:id="rId7"/>
    <p:sldId id="2147469931" r:id="rId8"/>
    <p:sldId id="370" r:id="rId9"/>
    <p:sldId id="351" r:id="rId10"/>
    <p:sldId id="356" r:id="rId11"/>
    <p:sldId id="380" r:id="rId12"/>
    <p:sldId id="357" r:id="rId13"/>
    <p:sldId id="358" r:id="rId14"/>
    <p:sldId id="389" r:id="rId15"/>
    <p:sldId id="2147469512" r:id="rId16"/>
    <p:sldId id="2147469950" r:id="rId17"/>
    <p:sldId id="2147469951" r:id="rId18"/>
    <p:sldId id="2147469952" r:id="rId19"/>
    <p:sldId id="2147469935" r:id="rId20"/>
    <p:sldId id="381" r:id="rId21"/>
    <p:sldId id="2147469953" r:id="rId22"/>
    <p:sldId id="214746995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126"/>
    <a:srgbClr val="1482AC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80165" autoAdjust="0"/>
  </p:normalViewPr>
  <p:slideViewPr>
    <p:cSldViewPr snapToGrid="0">
      <p:cViewPr varScale="1">
        <p:scale>
          <a:sx n="97" d="100"/>
          <a:sy n="97" d="100"/>
        </p:scale>
        <p:origin x="84" y="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Controls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Styles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Styles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Styles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Layouts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Navigation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Layouts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Layouts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Layouts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Layouts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Layouts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Layouts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Layouts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Controls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Layouts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Navigation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Styles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Localization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Controls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Navigation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Controls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Styles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Localization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28.02.2025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2025-02-28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8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1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8.xml"/><Relationship Id="rId5" Type="http://schemas.openxmlformats.org/officeDocument/2006/relationships/diagramData" Target="../diagrams/data18.xml"/><Relationship Id="rId4" Type="http://schemas.openxmlformats.org/officeDocument/2006/relationships/image" Target="../media/image17.png"/><Relationship Id="rId9" Type="http://schemas.microsoft.com/office/2007/relationships/diagramDrawing" Target="../diagrams/drawin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6.pn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– </a:t>
            </a:r>
            <a:r>
              <a:rPr lang="en-US" dirty="0"/>
              <a:t>02- Design</a:t>
            </a:r>
            <a:endParaRPr lang="cs-C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4">
            <a:extLst>
              <a:ext uri="{FF2B5EF4-FFF2-40B4-BE49-F238E27FC236}">
                <a16:creationId xmlns:a16="http://schemas.microsoft.com/office/drawing/2014/main" id="{F123DDEB-3340-7378-E16E-627ADE986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7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15CF00-8B8D-40D6-B010-37977BEF98C2}"/>
              </a:ext>
            </a:extLst>
          </p:cNvPr>
          <p:cNvSpPr/>
          <p:nvPr/>
        </p:nvSpPr>
        <p:spPr>
          <a:xfrm>
            <a:off x="0" y="0"/>
            <a:ext cx="8126597" cy="6858000"/>
          </a:xfrm>
          <a:prstGeom prst="rect">
            <a:avLst/>
          </a:prstGeom>
          <a:solidFill>
            <a:srgbClr val="148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5" y="640080"/>
            <a:ext cx="67078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0" y="3849539"/>
            <a:ext cx="6703157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sk-SK" sz="2000" dirty="0">
                <a:solidFill>
                  <a:srgbClr val="FFFFFF"/>
                </a:solidFill>
              </a:rPr>
              <a:t>Exercise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01" name="Straight Connector 7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umbbell">
            <a:extLst>
              <a:ext uri="{FF2B5EF4-FFF2-40B4-BE49-F238E27FC236}">
                <a16:creationId xmlns:a16="http://schemas.microsoft.com/office/drawing/2014/main" id="{C9C366F8-F7CD-478F-8ACB-76A121C6A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CBF890B4-15AA-363E-A6B8-CDA28C780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2546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302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426E5-AD58-4F2A-891F-C0F40BAE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exercise - </a:t>
            </a:r>
            <a:r>
              <a:rPr lang="sk-SK" dirty="0" err="1"/>
              <a:t>Layouts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F580C-C1C6-440F-A664-4355348C4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2" b="1002"/>
          <a:stretch/>
        </p:blipFill>
        <p:spPr>
          <a:xfrm>
            <a:off x="7437553" y="897730"/>
            <a:ext cx="2858009" cy="5288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CD0CEA1D-87E6-42A1-8B07-007942F4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Grid, Horizontal/</a:t>
            </a:r>
            <a:r>
              <a:rPr lang="en-US" dirty="0" err="1"/>
              <a:t>VerticalStackLayout</a:t>
            </a:r>
            <a:endParaRPr lang="en-US" dirty="0"/>
          </a:p>
          <a:p>
            <a:r>
              <a:rPr lang="en-US" dirty="0"/>
              <a:t>Image, Label, Button</a:t>
            </a:r>
            <a:endParaRPr lang="cs-CZ" dirty="0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7F772BB8-C01D-4391-8975-06D8F68371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2546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518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4143-FE14-47F5-9331-EE4A406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B218-6708-4185-8F4B-8EE0D48C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element contains a collection of </a:t>
            </a:r>
            <a:r>
              <a:rPr lang="en-US" b="1" dirty="0"/>
              <a:t>Resources</a:t>
            </a:r>
          </a:p>
          <a:p>
            <a:r>
              <a:rPr lang="en-US" dirty="0"/>
              <a:t>Resources can define any content</a:t>
            </a:r>
          </a:p>
          <a:p>
            <a:r>
              <a:rPr lang="en-US" dirty="0"/>
              <a:t>Referencing using </a:t>
            </a:r>
            <a:r>
              <a:rPr lang="en-US" b="1" dirty="0"/>
              <a:t>x:Key</a:t>
            </a:r>
          </a:p>
          <a:p>
            <a:r>
              <a:rPr lang="en-US" dirty="0"/>
              <a:t>Access with </a:t>
            </a:r>
            <a:r>
              <a:rPr lang="en-US" b="1" dirty="0"/>
              <a:t>{</a:t>
            </a:r>
            <a:r>
              <a:rPr lang="en-US" b="1" dirty="0" err="1"/>
              <a:t>StaticResource</a:t>
            </a:r>
            <a:r>
              <a:rPr lang="en-US" b="1" dirty="0"/>
              <a:t> Key}</a:t>
            </a:r>
          </a:p>
          <a:p>
            <a:r>
              <a:rPr lang="en-US" dirty="0"/>
              <a:t>Can be defined in separate files - </a:t>
            </a:r>
            <a:r>
              <a:rPr lang="sk-SK" b="1" dirty="0" err="1"/>
              <a:t>merged</a:t>
            </a:r>
            <a:r>
              <a:rPr lang="sk-SK" b="1" dirty="0"/>
              <a:t> </a:t>
            </a:r>
            <a:r>
              <a:rPr lang="sk-SK" b="1" dirty="0" err="1"/>
              <a:t>dictionaries</a:t>
            </a:r>
            <a:endParaRPr lang="en-US" b="1" dirty="0"/>
          </a:p>
          <a:p>
            <a:r>
              <a:rPr lang="en-US" dirty="0"/>
              <a:t>Hierarchical application</a:t>
            </a:r>
          </a:p>
          <a:p>
            <a:pPr lvl="1"/>
            <a:r>
              <a:rPr lang="en-US" dirty="0"/>
              <a:t>Can be overridden on any level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4C3EA11-41AB-6F63-3756-6D015EA7CE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32687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6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BBA1-1DA4-400E-AFA9-CD6399FE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Styles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1233-0C16-43EA-896B-97396EA4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Settign</a:t>
            </a:r>
            <a:r>
              <a:rPr lang="en-US" dirty="0"/>
              <a:t> style for a control</a:t>
            </a:r>
          </a:p>
          <a:p>
            <a:r>
              <a:rPr lang="en-US" b="1" dirty="0" err="1"/>
              <a:t>TargetType</a:t>
            </a:r>
            <a:r>
              <a:rPr lang="en-US" b="1" dirty="0"/>
              <a:t> </a:t>
            </a:r>
            <a:r>
              <a:rPr lang="en-US" dirty="0"/>
              <a:t>– specifies which element type it should be applied to</a:t>
            </a:r>
          </a:p>
          <a:p>
            <a:r>
              <a:rPr lang="en-US" b="1" dirty="0"/>
              <a:t>x:Key </a:t>
            </a:r>
            <a:r>
              <a:rPr lang="en-US" dirty="0"/>
              <a:t>– key of style, can be omitted – in that case it will be automatically applied to all controls of the type</a:t>
            </a:r>
          </a:p>
          <a:p>
            <a:r>
              <a:rPr lang="en-US" dirty="0"/>
              <a:t>Collection of </a:t>
            </a:r>
            <a:r>
              <a:rPr lang="en-US" b="1" dirty="0"/>
              <a:t>Setter </a:t>
            </a:r>
            <a:r>
              <a:rPr lang="en-US" dirty="0"/>
              <a:t>objects</a:t>
            </a:r>
          </a:p>
          <a:p>
            <a:pPr lvl="1"/>
            <a:r>
              <a:rPr lang="en-US" b="1" dirty="0"/>
              <a:t>Property</a:t>
            </a:r>
          </a:p>
          <a:p>
            <a:pPr lvl="1"/>
            <a:r>
              <a:rPr lang="en-US" b="1" dirty="0"/>
              <a:t>Value</a:t>
            </a:r>
          </a:p>
          <a:p>
            <a:r>
              <a:rPr lang="sk-SK" b="1" dirty="0" err="1"/>
              <a:t>BasedOn</a:t>
            </a:r>
            <a:r>
              <a:rPr lang="sk-SK" b="1" dirty="0"/>
              <a:t> </a:t>
            </a:r>
            <a:r>
              <a:rPr lang="sk-SK" dirty="0"/>
              <a:t>–</a:t>
            </a:r>
            <a:r>
              <a:rPr lang="en-US" dirty="0"/>
              <a:t> base style that this style extends – optional</a:t>
            </a:r>
            <a:endParaRPr lang="cs-CZ" b="1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0096501-E72C-9BF2-695C-1C7C7842F5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81484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3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6000" dirty="0" err="1">
                <a:solidFill>
                  <a:srgbClr val="FFFFFF"/>
                </a:solidFill>
              </a:rPr>
              <a:t>Styl</a:t>
            </a:r>
            <a:r>
              <a:rPr lang="en-US" sz="6000" dirty="0">
                <a:solidFill>
                  <a:srgbClr val="FFFFFF"/>
                </a:solidFill>
              </a:rPr>
              <a:t>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AE5DC5A8-58A5-5DC3-C598-04604FC93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81484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34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17A4-C6C0-32E9-D779-599519DB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63427-FB99-E992-3FF9-11C4150F5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layou</a:t>
            </a:r>
            <a:r>
              <a:rPr lang="sk-SK" dirty="0"/>
              <a:t>t</a:t>
            </a:r>
            <a:endParaRPr lang="en-US" dirty="0"/>
          </a:p>
          <a:p>
            <a:r>
              <a:rPr lang="en-US" dirty="0"/>
              <a:t>Navigation using URIs</a:t>
            </a:r>
          </a:p>
          <a:p>
            <a:r>
              <a:rPr lang="en-US" dirty="0"/>
              <a:t>Hierarchical navigation</a:t>
            </a:r>
          </a:p>
          <a:p>
            <a:r>
              <a:rPr lang="en-US" dirty="0"/>
              <a:t>Easy passing of parameters between pages</a:t>
            </a:r>
          </a:p>
          <a:p>
            <a:pPr lvl="1"/>
            <a:r>
              <a:rPr lang="en-US" dirty="0"/>
              <a:t>String parameters or strongly typed objects</a:t>
            </a:r>
          </a:p>
          <a:p>
            <a:pPr lvl="1"/>
            <a:r>
              <a:rPr lang="en-US" dirty="0"/>
              <a:t>Works even in backwards navigation “..?success=true”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AE8809-0F3C-DAD8-ACF2-733A18575323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02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A0A0DE-2731-B109-D4E2-0A1DE45C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- Flyout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1E3B60D-89D9-3F65-D973-24BE168C5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</a:t>
            </a:r>
          </a:p>
          <a:p>
            <a:r>
              <a:rPr lang="en-US" dirty="0"/>
              <a:t>Items</a:t>
            </a:r>
          </a:p>
          <a:p>
            <a:r>
              <a:rPr lang="en-US" dirty="0"/>
              <a:t>Footer</a:t>
            </a:r>
          </a:p>
          <a:p>
            <a:endParaRPr lang="en-US" dirty="0"/>
          </a:p>
          <a:p>
            <a:r>
              <a:rPr lang="en-US" dirty="0"/>
              <a:t>Support for text, icons or custom templates</a:t>
            </a:r>
          </a:p>
        </p:txBody>
      </p:sp>
      <p:pic>
        <p:nvPicPr>
          <p:cNvPr id="6" name="Picture 2" descr="Screenshot of a Shell annotated flyout.">
            <a:extLst>
              <a:ext uri="{FF2B5EF4-FFF2-40B4-BE49-F238E27FC236}">
                <a16:creationId xmlns:a16="http://schemas.microsoft.com/office/drawing/2014/main" id="{A2E23DA6-AF89-F611-3418-E7A1EE21F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921" y="400050"/>
            <a:ext cx="23622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10BE28-0656-AE23-CEFD-C9E11AC84EC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349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62DF99-89C9-1D3E-623F-4BEA9A63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- tabs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0282104-5579-E774-5F4A-AEB83496A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levels of hierarchy</a:t>
            </a:r>
          </a:p>
          <a:p>
            <a:pPr lvl="1"/>
            <a:r>
              <a:rPr lang="en-US" dirty="0"/>
              <a:t>Bottom tabs</a:t>
            </a:r>
          </a:p>
          <a:p>
            <a:pPr lvl="1"/>
            <a:r>
              <a:rPr lang="en-US" dirty="0"/>
              <a:t>Top tabs</a:t>
            </a:r>
          </a:p>
          <a:p>
            <a:pPr lvl="1"/>
            <a:endParaRPr lang="en-US" dirty="0"/>
          </a:p>
          <a:p>
            <a:r>
              <a:rPr lang="en-US" dirty="0"/>
              <a:t>Support for text, icons, custom templates</a:t>
            </a:r>
          </a:p>
        </p:txBody>
      </p:sp>
      <p:pic>
        <p:nvPicPr>
          <p:cNvPr id="2050" name="Picture 2" descr="Screenshot of a Shell two page app with top and bottom tabs.">
            <a:extLst>
              <a:ext uri="{FF2B5EF4-FFF2-40B4-BE49-F238E27FC236}">
                <a16:creationId xmlns:a16="http://schemas.microsoft.com/office/drawing/2014/main" id="{0CACF4AE-C1CD-2570-19A6-DFC40F6D8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138" y="812800"/>
            <a:ext cx="3009900" cy="554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D96B7F-F4A5-A275-F50D-2C605E2916F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504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09C8EF-EFDD-1A06-AB53-6EF4621A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- </a:t>
            </a:r>
            <a:r>
              <a:rPr lang="en-US" dirty="0" err="1"/>
              <a:t>MenuBar</a:t>
            </a:r>
            <a:endParaRPr lang="en-US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8B247E-E979-C74D-88EB-FDB4C95AE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MenuBarItem</a:t>
            </a:r>
            <a:endParaRPr lang="en-US" dirty="0"/>
          </a:p>
          <a:p>
            <a:r>
              <a:rPr lang="en-US" dirty="0" err="1"/>
              <a:t>MenuFlyoutItem</a:t>
            </a:r>
            <a:endParaRPr lang="en-US" dirty="0"/>
          </a:p>
          <a:p>
            <a:r>
              <a:rPr lang="en-US" dirty="0" err="1"/>
              <a:t>MenuFlyoutSubItem</a:t>
            </a:r>
            <a:endParaRPr lang="en-US" dirty="0"/>
          </a:p>
          <a:p>
            <a:endParaRPr lang="en-US" dirty="0"/>
          </a:p>
          <a:p>
            <a:r>
              <a:rPr lang="en-US" dirty="0"/>
              <a:t>Support for text, icons</a:t>
            </a:r>
          </a:p>
          <a:p>
            <a:endParaRPr lang="en-US" dirty="0"/>
          </a:p>
        </p:txBody>
      </p:sp>
      <p:pic>
        <p:nvPicPr>
          <p:cNvPr id="3074" name="Picture 2" descr="Screenshot of menu bar.">
            <a:extLst>
              <a:ext uri="{FF2B5EF4-FFF2-40B4-BE49-F238E27FC236}">
                <a16:creationId xmlns:a16="http://schemas.microsoft.com/office/drawing/2014/main" id="{FC07F132-8764-D3A0-7704-816B32DA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197" y="1825625"/>
            <a:ext cx="4143375" cy="17811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CCA737-5D05-11B5-CF19-E5145465FC20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7012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957B-5593-8867-0EBF-556ECA398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Navigationpage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CD397-ECCD-668C-E108-21861697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NavigationPage</a:t>
            </a:r>
            <a:endParaRPr lang="sk-SK" dirty="0"/>
          </a:p>
          <a:p>
            <a:r>
              <a:rPr lang="sk-SK" dirty="0" err="1"/>
              <a:t>PushAsync</a:t>
            </a:r>
            <a:endParaRPr lang="sk-SK" dirty="0"/>
          </a:p>
          <a:p>
            <a:r>
              <a:rPr lang="sk-SK" dirty="0" err="1"/>
              <a:t>PopAsync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689DE3-2B24-1553-FC8F-2653891CE186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01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to know available layouts</a:t>
            </a:r>
            <a:endParaRPr lang="sk-SK" dirty="0"/>
          </a:p>
          <a:p>
            <a:r>
              <a:rPr lang="sk-SK" dirty="0" err="1"/>
              <a:t>Try</a:t>
            </a:r>
            <a:r>
              <a:rPr lang="sk-SK" dirty="0"/>
              <a:t> to </a:t>
            </a:r>
            <a:r>
              <a:rPr lang="sk-SK" dirty="0" err="1"/>
              <a:t>create</a:t>
            </a:r>
            <a:r>
              <a:rPr lang="sk-SK" dirty="0"/>
              <a:t> a </a:t>
            </a:r>
            <a:r>
              <a:rPr lang="sk-SK" dirty="0" err="1"/>
              <a:t>layout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controls</a:t>
            </a:r>
            <a:endParaRPr lang="sk-SK" dirty="0"/>
          </a:p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available</a:t>
            </a:r>
            <a:r>
              <a:rPr lang="sk-SK" dirty="0"/>
              <a:t> </a:t>
            </a:r>
            <a:r>
              <a:rPr lang="sk-SK" dirty="0" err="1"/>
              <a:t>navigation</a:t>
            </a:r>
            <a:r>
              <a:rPr lang="sk-SK" dirty="0"/>
              <a:t> </a:t>
            </a:r>
            <a:r>
              <a:rPr lang="sk-SK" dirty="0" err="1"/>
              <a:t>options</a:t>
            </a:r>
            <a:endParaRPr lang="sk-SK" dirty="0"/>
          </a:p>
          <a:p>
            <a:endParaRPr lang="sk-SK" dirty="0"/>
          </a:p>
          <a:p>
            <a:r>
              <a:rPr lang="sk-SK" dirty="0"/>
              <a:t>Bonus:</a:t>
            </a:r>
          </a:p>
          <a:p>
            <a:r>
              <a:rPr lang="sk-SK" dirty="0"/>
              <a:t>- </a:t>
            </a:r>
            <a:r>
              <a:rPr lang="sk-SK" dirty="0" err="1"/>
              <a:t>Styles</a:t>
            </a:r>
            <a:endParaRPr lang="sk-SK" dirty="0"/>
          </a:p>
          <a:p>
            <a:r>
              <a:rPr lang="sk-SK" dirty="0"/>
              <a:t>- </a:t>
            </a:r>
            <a:r>
              <a:rPr lang="sk-SK" dirty="0" err="1"/>
              <a:t>Localization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Pages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641" y="1713173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3000" b="1" dirty="0" err="1"/>
              <a:t>ContentPage</a:t>
            </a:r>
            <a:endParaRPr lang="cs-CZ" sz="3000" b="1" dirty="0"/>
          </a:p>
          <a:p>
            <a:pPr algn="ctr"/>
            <a:r>
              <a:rPr lang="en-US" sz="2400" dirty="0"/>
              <a:t>Single content</a:t>
            </a:r>
            <a:endParaRPr lang="cs-CZ" sz="24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164"/>
          <a:stretch/>
        </p:blipFill>
        <p:spPr>
          <a:xfrm>
            <a:off x="1500597" y="3172679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8115300" y="1706188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FlyoutPage</a:t>
            </a:r>
            <a:endParaRPr lang="sk-SK" sz="3000" b="1" dirty="0"/>
          </a:p>
          <a:p>
            <a:pPr marL="0" indent="0" algn="ctr">
              <a:buNone/>
            </a:pPr>
            <a:r>
              <a:rPr lang="en-US" sz="2500" dirty="0"/>
              <a:t>Items + detail</a:t>
            </a:r>
            <a:endParaRPr lang="cs-CZ" sz="2500" dirty="0"/>
          </a:p>
        </p:txBody>
      </p:sp>
      <p:pic>
        <p:nvPicPr>
          <p:cNvPr id="13" name="Obrázek 5">
            <a:extLst>
              <a:ext uri="{FF2B5EF4-FFF2-40B4-BE49-F238E27FC236}">
                <a16:creationId xmlns:a16="http://schemas.microsoft.com/office/drawing/2014/main" id="{C648C75A-8224-4950-B253-85F8640A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4" r="884"/>
          <a:stretch/>
        </p:blipFill>
        <p:spPr>
          <a:xfrm>
            <a:off x="8646587" y="3165695"/>
            <a:ext cx="1948114" cy="3441592"/>
          </a:xfrm>
          <a:prstGeom prst="rect">
            <a:avLst/>
          </a:prstGeom>
        </p:spPr>
      </p:pic>
      <p:sp>
        <p:nvSpPr>
          <p:cNvPr id="2" name="Zástupný symbol pro obsah 5">
            <a:extLst>
              <a:ext uri="{FF2B5EF4-FFF2-40B4-BE49-F238E27FC236}">
                <a16:creationId xmlns:a16="http://schemas.microsoft.com/office/drawing/2014/main" id="{1AED20CF-1B51-AE63-8862-0D393AFFCF8A}"/>
              </a:ext>
            </a:extLst>
          </p:cNvPr>
          <p:cNvSpPr txBox="1">
            <a:spLocks/>
          </p:cNvSpPr>
          <p:nvPr/>
        </p:nvSpPr>
        <p:spPr>
          <a:xfrm>
            <a:off x="4590656" y="1706188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TabbedPage</a:t>
            </a:r>
            <a:endParaRPr lang="cs-CZ" sz="3000" b="1" dirty="0"/>
          </a:p>
          <a:p>
            <a:pPr algn="ctr"/>
            <a:r>
              <a:rPr lang="en-US" sz="2500" dirty="0"/>
              <a:t>Tabs</a:t>
            </a:r>
            <a:endParaRPr lang="cs-CZ" sz="2500" dirty="0"/>
          </a:p>
        </p:txBody>
      </p:sp>
      <p:pic>
        <p:nvPicPr>
          <p:cNvPr id="3" name="Obrázek 6">
            <a:extLst>
              <a:ext uri="{FF2B5EF4-FFF2-40B4-BE49-F238E27FC236}">
                <a16:creationId xmlns:a16="http://schemas.microsoft.com/office/drawing/2014/main" id="{8C624F53-7C70-A5A1-4837-D495F412BA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5" r="4365"/>
          <a:stretch/>
        </p:blipFill>
        <p:spPr>
          <a:xfrm>
            <a:off x="5104612" y="3165694"/>
            <a:ext cx="1982776" cy="3441593"/>
          </a:xfrm>
          <a:prstGeom prst="rect">
            <a:avLst/>
          </a:prstGeom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A088D1B-8354-2BEA-2E68-29DB4889A3C1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0169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6000" dirty="0" err="1">
                <a:solidFill>
                  <a:srgbClr val="FFFFFF"/>
                </a:solidFill>
              </a:rPr>
              <a:t>Navigation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C825EC03-D2EB-6D09-27A1-DD0EEC4B4A1A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330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to know available layouts and controls</a:t>
            </a:r>
            <a:endParaRPr lang="sk-SK" dirty="0"/>
          </a:p>
          <a:p>
            <a:r>
              <a:rPr lang="sk-SK" dirty="0" err="1"/>
              <a:t>Try</a:t>
            </a:r>
            <a:r>
              <a:rPr lang="sk-SK" dirty="0"/>
              <a:t> to </a:t>
            </a:r>
            <a:r>
              <a:rPr lang="sk-SK" dirty="0" err="1"/>
              <a:t>create</a:t>
            </a:r>
            <a:r>
              <a:rPr lang="sk-SK" dirty="0"/>
              <a:t> a </a:t>
            </a:r>
            <a:r>
              <a:rPr lang="sk-SK" dirty="0" err="1"/>
              <a:t>layout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some</a:t>
            </a:r>
            <a:r>
              <a:rPr lang="sk-SK" dirty="0"/>
              <a:t> </a:t>
            </a:r>
            <a:r>
              <a:rPr lang="sk-SK" dirty="0" err="1"/>
              <a:t>controls</a:t>
            </a:r>
            <a:endParaRPr lang="sk-SK" dirty="0"/>
          </a:p>
          <a:p>
            <a:r>
              <a:rPr lang="sk-SK" dirty="0"/>
              <a:t>Get to </a:t>
            </a:r>
            <a:r>
              <a:rPr lang="sk-SK" dirty="0" err="1"/>
              <a:t>know</a:t>
            </a:r>
            <a:r>
              <a:rPr lang="sk-SK" dirty="0"/>
              <a:t> </a:t>
            </a:r>
            <a:r>
              <a:rPr lang="sk-SK" dirty="0" err="1"/>
              <a:t>available</a:t>
            </a:r>
            <a:r>
              <a:rPr lang="sk-SK" dirty="0"/>
              <a:t> </a:t>
            </a:r>
            <a:r>
              <a:rPr lang="sk-SK" dirty="0" err="1"/>
              <a:t>navigation</a:t>
            </a:r>
            <a:r>
              <a:rPr lang="sk-SK" dirty="0"/>
              <a:t> </a:t>
            </a:r>
            <a:r>
              <a:rPr lang="sk-SK" dirty="0" err="1"/>
              <a:t>options</a:t>
            </a:r>
            <a:endParaRPr lang="sk-SK" dirty="0"/>
          </a:p>
          <a:p>
            <a:endParaRPr lang="sk-SK" dirty="0"/>
          </a:p>
          <a:p>
            <a:r>
              <a:rPr lang="sk-SK" dirty="0"/>
              <a:t>Bonus:</a:t>
            </a:r>
          </a:p>
          <a:p>
            <a:r>
              <a:rPr lang="sk-SK" dirty="0"/>
              <a:t>- </a:t>
            </a:r>
            <a:r>
              <a:rPr lang="sk-SK" dirty="0" err="1"/>
              <a:t>Styles</a:t>
            </a:r>
            <a:endParaRPr lang="sk-SK" dirty="0"/>
          </a:p>
          <a:p>
            <a:r>
              <a:rPr lang="sk-SK" dirty="0"/>
              <a:t>- </a:t>
            </a:r>
            <a:r>
              <a:rPr lang="sk-SK" dirty="0" err="1"/>
              <a:t>Localization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6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91669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>
                <a:solidFill>
                  <a:schemeClr val="bg2"/>
                </a:solidFill>
                <a:cs typeface="Helvetica Light"/>
              </a:rPr>
              <a:t>ActivityIndicator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05107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BoxView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18545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Button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31983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DatePicker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45420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Editor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91669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Entry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05107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Image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18545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Label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91669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OpenGLView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05107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Picker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318545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ProgressBar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31983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SearchBar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745419" y="2915647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Slider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45419" y="361117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Stepper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888719" y="4306714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WebView</a:t>
            </a:r>
            <a:endParaRPr lang="sk-SK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02156" y="4306713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TableView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15593" y="430671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ListView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45420" y="43124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EntryCell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891669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ImageCell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605107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SwitchCell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29030" y="4306711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TextCell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15592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ViewCell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Controls</a:t>
            </a:r>
            <a:endParaRPr lang="en-US" dirty="0"/>
          </a:p>
        </p:txBody>
      </p:sp>
      <p:sp>
        <p:nvSpPr>
          <p:cNvPr id="34" name="Rounded Rectangle 17"/>
          <p:cNvSpPr/>
          <p:nvPr/>
        </p:nvSpPr>
        <p:spPr>
          <a:xfrm>
            <a:off x="7031983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TimePicker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05763E95-3B59-47A2-9D38-4A49CB42D32B}"/>
              </a:ext>
            </a:extLst>
          </p:cNvPr>
          <p:cNvSpPr/>
          <p:nvPr/>
        </p:nvSpPr>
        <p:spPr>
          <a:xfrm>
            <a:off x="7026077" y="5002240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Map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A3A0E90F-D87D-43BD-BA87-4276851706EB}"/>
              </a:ext>
            </a:extLst>
          </p:cNvPr>
          <p:cNvSpPr/>
          <p:nvPr/>
        </p:nvSpPr>
        <p:spPr>
          <a:xfrm>
            <a:off x="8745418" y="501371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…</a:t>
            </a:r>
          </a:p>
        </p:txBody>
      </p:sp>
      <p:graphicFrame>
        <p:nvGraphicFramePr>
          <p:cNvPr id="40" name="Content Placeholder 3">
            <a:extLst>
              <a:ext uri="{FF2B5EF4-FFF2-40B4-BE49-F238E27FC236}">
                <a16:creationId xmlns:a16="http://schemas.microsoft.com/office/drawing/2014/main" id="{3D56522F-5D9F-4103-9546-36FCBC7A22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93635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375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cs-CZ" sz="3000" b="1" dirty="0" err="1"/>
              <a:t>AbsoluteLayout</a:t>
            </a:r>
            <a:endParaRPr lang="sk-SK" sz="3000" b="1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164"/>
          <a:stretch/>
        </p:blipFill>
        <p:spPr>
          <a:xfrm>
            <a:off x="1106066" y="2590801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355375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RelativeLayout</a:t>
            </a:r>
            <a:endParaRPr lang="sk-SK" sz="3000" b="1" dirty="0"/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r="2027"/>
          <a:stretch/>
        </p:blipFill>
        <p:spPr>
          <a:xfrm>
            <a:off x="4996078" y="2590800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8221942" y="1842841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FlexLayout</a:t>
            </a:r>
            <a:endParaRPr lang="sk-SK" sz="3000" b="1" dirty="0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F39F3E23-0702-4128-A748-E14068E03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9" b="16418"/>
          <a:stretch/>
        </p:blipFill>
        <p:spPr>
          <a:xfrm>
            <a:off x="8839200" y="2590800"/>
            <a:ext cx="1982776" cy="3428170"/>
          </a:xfrm>
          <a:prstGeom prst="rect">
            <a:avLst/>
          </a:prstGeom>
        </p:spPr>
      </p:pic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C7F7AAEE-7F61-8755-0279-DEA00C3DA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61026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958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6875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cs-CZ" sz="3000" b="1" dirty="0" err="1"/>
              <a:t>Grid</a:t>
            </a:r>
            <a:endParaRPr lang="sk-SK" sz="3000" b="1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" r="2064"/>
          <a:stretch/>
        </p:blipFill>
        <p:spPr>
          <a:xfrm>
            <a:off x="2601268" y="2695234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7124438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StackLayout</a:t>
            </a:r>
            <a:endParaRPr lang="sk-SK" sz="3000" b="1" dirty="0"/>
          </a:p>
        </p:txBody>
      </p:sp>
      <p:pic>
        <p:nvPicPr>
          <p:cNvPr id="13" name="Obrázek 5">
            <a:extLst>
              <a:ext uri="{FF2B5EF4-FFF2-40B4-BE49-F238E27FC236}">
                <a16:creationId xmlns:a16="http://schemas.microsoft.com/office/drawing/2014/main" id="{C648C75A-8224-4950-B253-85F8640A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4" b="18677"/>
          <a:stretch/>
        </p:blipFill>
        <p:spPr>
          <a:xfrm>
            <a:off x="7686162" y="2695235"/>
            <a:ext cx="1948114" cy="3441592"/>
          </a:xfrm>
          <a:prstGeom prst="rect">
            <a:avLst/>
          </a:prstGeom>
        </p:spPr>
      </p:pic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83A65F25-DCE4-85B4-FEAB-7B7E2FCC63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2546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4642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Grid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Table-style layout</a:t>
            </a:r>
            <a:endParaRPr lang="cs-CZ" b="1" dirty="0"/>
          </a:p>
          <a:p>
            <a:r>
              <a:rPr lang="cs-CZ" dirty="0" err="1"/>
              <a:t>RowDefinitions</a:t>
            </a:r>
            <a:r>
              <a:rPr lang="cs-CZ" dirty="0"/>
              <a:t>, </a:t>
            </a:r>
            <a:r>
              <a:rPr lang="cs-CZ" dirty="0" err="1"/>
              <a:t>ColumnDefinitions</a:t>
            </a:r>
            <a:endParaRPr lang="cs-CZ" dirty="0"/>
          </a:p>
          <a:p>
            <a:pPr lvl="1"/>
            <a:r>
              <a:rPr lang="cs-CZ" dirty="0" err="1"/>
              <a:t>Width</a:t>
            </a:r>
            <a:r>
              <a:rPr lang="cs-CZ" dirty="0"/>
              <a:t> / </a:t>
            </a:r>
            <a:r>
              <a:rPr lang="cs-CZ" dirty="0" err="1"/>
              <a:t>Height</a:t>
            </a:r>
            <a:r>
              <a:rPr lang="cs-CZ" dirty="0"/>
              <a:t> = 150 | * | Auto</a:t>
            </a:r>
          </a:p>
          <a:p>
            <a:r>
              <a:rPr lang="cs-CZ" dirty="0" err="1"/>
              <a:t>Grid.Row</a:t>
            </a:r>
            <a:r>
              <a:rPr lang="cs-CZ" dirty="0"/>
              <a:t>, </a:t>
            </a:r>
            <a:r>
              <a:rPr lang="cs-CZ" dirty="0" err="1"/>
              <a:t>Grid.Column</a:t>
            </a:r>
            <a:r>
              <a:rPr lang="en-US" dirty="0"/>
              <a:t> – placement of control in the Grid</a:t>
            </a:r>
          </a:p>
          <a:p>
            <a:r>
              <a:rPr lang="cs-CZ" dirty="0" err="1"/>
              <a:t>Grid.RowSpan</a:t>
            </a:r>
            <a:r>
              <a:rPr lang="cs-CZ" dirty="0"/>
              <a:t>, </a:t>
            </a:r>
            <a:r>
              <a:rPr lang="cs-CZ" dirty="0" err="1"/>
              <a:t>Grid.ColumnSpan</a:t>
            </a:r>
            <a:r>
              <a:rPr lang="cs-CZ" dirty="0"/>
              <a:t> –</a:t>
            </a:r>
            <a:r>
              <a:rPr lang="en-US" dirty="0"/>
              <a:t> control can span over multiple “cells”</a:t>
            </a:r>
            <a:endParaRPr lang="cs-CZ" dirty="0"/>
          </a:p>
          <a:p>
            <a:r>
              <a:rPr lang="en-US" dirty="0"/>
              <a:t>Ho</a:t>
            </a:r>
            <a:r>
              <a:rPr lang="sk-SK" dirty="0" err="1"/>
              <a:t>rizontalSpacing</a:t>
            </a:r>
            <a:r>
              <a:rPr lang="sk-SK" dirty="0"/>
              <a:t>, </a:t>
            </a:r>
            <a:r>
              <a:rPr lang="sk-SK" dirty="0" err="1"/>
              <a:t>VerticalSpacing</a:t>
            </a:r>
            <a:r>
              <a:rPr lang="sk-SK" dirty="0"/>
              <a:t> – </a:t>
            </a:r>
            <a:r>
              <a:rPr lang="en-US" dirty="0"/>
              <a:t>empty space between “cells”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277530-03D7-0862-7056-60CA365A5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2546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0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StackLayout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000" b="1" dirty="0" err="1"/>
              <a:t>StackLayout</a:t>
            </a:r>
            <a:endParaRPr lang="sk-SK" sz="3000" b="1" dirty="0"/>
          </a:p>
        </p:txBody>
      </p:sp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207858" y="1812762"/>
            <a:ext cx="3352611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VerticalStackLayout</a:t>
            </a:r>
            <a:endParaRPr lang="sk-SK" sz="3000" b="1" dirty="0"/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" b="451"/>
          <a:stretch/>
        </p:blipFill>
        <p:spPr>
          <a:xfrm>
            <a:off x="4919878" y="2673508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7838090" y="1826803"/>
            <a:ext cx="3778392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HorizontalStackLayout</a:t>
            </a:r>
            <a:endParaRPr lang="sk-SK" sz="3000" b="1" dirty="0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F39F3E23-0702-4128-A748-E14068E03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" b="645"/>
          <a:stretch/>
        </p:blipFill>
        <p:spPr>
          <a:xfrm>
            <a:off x="8761424" y="2673508"/>
            <a:ext cx="1982776" cy="3428170"/>
          </a:xfrm>
          <a:prstGeom prst="rect">
            <a:avLst/>
          </a:prstGeom>
        </p:spPr>
      </p:pic>
      <p:pic>
        <p:nvPicPr>
          <p:cNvPr id="13" name="Obrázek 5">
            <a:extLst>
              <a:ext uri="{FF2B5EF4-FFF2-40B4-BE49-F238E27FC236}">
                <a16:creationId xmlns:a16="http://schemas.microsoft.com/office/drawing/2014/main" id="{AC18071D-9986-440D-AFA5-A11E60BB71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34" b="18677"/>
          <a:stretch/>
        </p:blipFill>
        <p:spPr>
          <a:xfrm>
            <a:off x="1044089" y="2666797"/>
            <a:ext cx="1948114" cy="3441592"/>
          </a:xfrm>
          <a:prstGeom prst="rect">
            <a:avLst/>
          </a:prstGeom>
        </p:spPr>
      </p:pic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3CA9691D-70D9-024F-2472-03F2501DAB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2546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9465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8E42D-DF43-4897-B1BC-0AD82C31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StackLayout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459A-FF9E-40E0-8033-EAA88ECB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HorizontalStackLayout</a:t>
            </a:r>
            <a:r>
              <a:rPr lang="en-US" dirty="0"/>
              <a:t>, </a:t>
            </a:r>
            <a:r>
              <a:rPr lang="en-US" dirty="0" err="1"/>
              <a:t>VerticalStackLayout</a:t>
            </a:r>
            <a:endParaRPr lang="en-US" dirty="0"/>
          </a:p>
          <a:p>
            <a:pPr lvl="1"/>
            <a:r>
              <a:rPr lang="en-US" dirty="0"/>
              <a:t>Individual layouts for single direction</a:t>
            </a:r>
          </a:p>
          <a:p>
            <a:pPr lvl="1"/>
            <a:r>
              <a:rPr lang="en-US" dirty="0"/>
              <a:t>Separate </a:t>
            </a:r>
            <a:r>
              <a:rPr lang="en-US" dirty="0" err="1"/>
              <a:t>LayoutManagers</a:t>
            </a:r>
            <a:r>
              <a:rPr lang="en-US" dirty="0"/>
              <a:t> with Measure methods</a:t>
            </a:r>
          </a:p>
          <a:p>
            <a:pPr lvl="1"/>
            <a:r>
              <a:rPr lang="en-US" dirty="0"/>
              <a:t>Recommended (Performance)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StackLayout</a:t>
            </a:r>
            <a:endParaRPr lang="en-US" dirty="0"/>
          </a:p>
          <a:p>
            <a:pPr lvl="1"/>
            <a:r>
              <a:rPr lang="en-US" dirty="0"/>
              <a:t>Wraps </a:t>
            </a:r>
            <a:r>
              <a:rPr lang="en-US" b="1" dirty="0" err="1"/>
              <a:t>HorizontalStackLayout</a:t>
            </a:r>
            <a:r>
              <a:rPr lang="en-US" dirty="0"/>
              <a:t> and </a:t>
            </a:r>
            <a:r>
              <a:rPr lang="en-US" b="1" dirty="0" err="1"/>
              <a:t>VerticalStackLayout</a:t>
            </a:r>
            <a:endParaRPr lang="en-US" b="1" dirty="0"/>
          </a:p>
          <a:p>
            <a:pPr lvl="1"/>
            <a:r>
              <a:rPr lang="en-US" dirty="0"/>
              <a:t>Has Orientation</a:t>
            </a:r>
          </a:p>
          <a:p>
            <a:pPr lvl="1"/>
            <a:r>
              <a:rPr lang="en-US" dirty="0"/>
              <a:t>Useful for adaptive layouts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98E2B8D-3892-4CFB-22E0-E2177B38D5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2546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84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85A421B0-0E0A-5F38-E800-94EDF0528A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552546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488</Words>
  <Application>Microsoft Office PowerPoint</Application>
  <PresentationFormat>Widescreen</PresentationFormat>
  <Paragraphs>230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Helvetica Light</vt:lpstr>
      <vt:lpstr>Tw Cen MT</vt:lpstr>
      <vt:lpstr>Tw Cen MT Condensed</vt:lpstr>
      <vt:lpstr>Wingdings 3</vt:lpstr>
      <vt:lpstr>Integral</vt:lpstr>
      <vt:lpstr>PV239 – 02- Design</vt:lpstr>
      <vt:lpstr>Goals</vt:lpstr>
      <vt:lpstr>Controls</vt:lpstr>
      <vt:lpstr>Layouts</vt:lpstr>
      <vt:lpstr>Layouts</vt:lpstr>
      <vt:lpstr>Grid</vt:lpstr>
      <vt:lpstr>StackLayout</vt:lpstr>
      <vt:lpstr>StackLayout…</vt:lpstr>
      <vt:lpstr>Layouts</vt:lpstr>
      <vt:lpstr>Layouts</vt:lpstr>
      <vt:lpstr>exercise - Layouts</vt:lpstr>
      <vt:lpstr>Resources</vt:lpstr>
      <vt:lpstr>Styles</vt:lpstr>
      <vt:lpstr>Styles</vt:lpstr>
      <vt:lpstr>Shell</vt:lpstr>
      <vt:lpstr>Shell - Flyout</vt:lpstr>
      <vt:lpstr>Shell - tabs</vt:lpstr>
      <vt:lpstr>Shell - MenuBar</vt:lpstr>
      <vt:lpstr>Navigationpage</vt:lpstr>
      <vt:lpstr>Pages</vt:lpstr>
      <vt:lpstr>Navigation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231</cp:revision>
  <dcterms:created xsi:type="dcterms:W3CDTF">2020-01-11T10:34:08Z</dcterms:created>
  <dcterms:modified xsi:type="dcterms:W3CDTF">2025-02-28T07:58:32Z</dcterms:modified>
</cp:coreProperties>
</file>