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4"/>
  </p:notesMasterIdLst>
  <p:sldIdLst>
    <p:sldId id="256" r:id="rId2"/>
    <p:sldId id="387" r:id="rId3"/>
    <p:sldId id="364" r:id="rId4"/>
    <p:sldId id="2147469929" r:id="rId5"/>
    <p:sldId id="2147469930" r:id="rId6"/>
    <p:sldId id="306" r:id="rId7"/>
    <p:sldId id="2147469931" r:id="rId8"/>
    <p:sldId id="370" r:id="rId9"/>
    <p:sldId id="351" r:id="rId10"/>
    <p:sldId id="356" r:id="rId11"/>
    <p:sldId id="380" r:id="rId12"/>
    <p:sldId id="2147469512" r:id="rId13"/>
    <p:sldId id="2147469950" r:id="rId14"/>
    <p:sldId id="2147469951" r:id="rId15"/>
    <p:sldId id="2147469952" r:id="rId16"/>
    <p:sldId id="2147469935" r:id="rId17"/>
    <p:sldId id="381" r:id="rId18"/>
    <p:sldId id="2147469953" r:id="rId19"/>
    <p:sldId id="357" r:id="rId20"/>
    <p:sldId id="358" r:id="rId21"/>
    <p:sldId id="389" r:id="rId22"/>
    <p:sldId id="214746995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26"/>
    <a:srgbClr val="1482A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80165" autoAdjust="0"/>
  </p:normalViewPr>
  <p:slideViewPr>
    <p:cSldViewPr snapToGrid="0">
      <p:cViewPr varScale="1">
        <p:scale>
          <a:sx n="117" d="100"/>
          <a:sy n="117" d="100"/>
        </p:scale>
        <p:origin x="12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Controls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Styles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Styles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Styles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Controls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image" Target="../media/image17.png"/><Relationship Id="rId9" Type="http://schemas.microsoft.com/office/2007/relationships/diagramDrawing" Target="../diagrams/drawin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– </a:t>
            </a:r>
            <a:r>
              <a:rPr lang="en-US" dirty="0"/>
              <a:t>02- Design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F123DDEB-3340-7378-E16E-627ADE986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5CF00-8B8D-40D6-B010-37977BEF98C2}"/>
              </a:ext>
            </a:extLst>
          </p:cNvPr>
          <p:cNvSpPr/>
          <p:nvPr/>
        </p:nvSpPr>
        <p:spPr>
          <a:xfrm>
            <a:off x="0" y="0"/>
            <a:ext cx="8126597" cy="6858000"/>
          </a:xfrm>
          <a:prstGeom prst="rect">
            <a:avLst/>
          </a:prstGeom>
          <a:solidFill>
            <a:srgbClr val="148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sk-SK" sz="2000" dirty="0">
                <a:solidFill>
                  <a:srgbClr val="FFFFFF"/>
                </a:solidFill>
              </a:rPr>
              <a:t>Exercise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1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BF890B4-15AA-363E-A6B8-CDA28C780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426E5-AD58-4F2A-891F-C0F40BA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exercise - </a:t>
            </a:r>
            <a:r>
              <a:rPr lang="sk-SK" dirty="0" err="1"/>
              <a:t>Layouts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F580C-C1C6-440F-A664-4355348C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" b="1002"/>
          <a:stretch/>
        </p:blipFill>
        <p:spPr>
          <a:xfrm>
            <a:off x="7437553" y="897730"/>
            <a:ext cx="2858009" cy="5288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CD0CEA1D-87E6-42A1-8B07-007942F4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Grid, Horizontal/</a:t>
            </a:r>
            <a:r>
              <a:rPr lang="en-US" dirty="0" err="1"/>
              <a:t>VerticalStackLayout</a:t>
            </a:r>
            <a:endParaRPr lang="en-US" dirty="0"/>
          </a:p>
          <a:p>
            <a:r>
              <a:rPr lang="en-US" dirty="0"/>
              <a:t>Image, Label, Button</a:t>
            </a:r>
            <a:endParaRPr lang="cs-CZ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F772BB8-C01D-4391-8975-06D8F6837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1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17A4-C6C0-32E9-D779-599519D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427-FB99-E992-3FF9-11C4150F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layou</a:t>
            </a:r>
            <a:r>
              <a:rPr lang="sk-SK" dirty="0"/>
              <a:t>t</a:t>
            </a:r>
            <a:endParaRPr lang="en-US" dirty="0"/>
          </a:p>
          <a:p>
            <a:r>
              <a:rPr lang="en-US" dirty="0"/>
              <a:t>Navigation using URIs</a:t>
            </a:r>
          </a:p>
          <a:p>
            <a:r>
              <a:rPr lang="en-US" dirty="0"/>
              <a:t>Hierarchical navigation</a:t>
            </a:r>
          </a:p>
          <a:p>
            <a:r>
              <a:rPr lang="en-US" dirty="0"/>
              <a:t>Easy passing of parameters between pages</a:t>
            </a:r>
          </a:p>
          <a:p>
            <a:pPr lvl="1"/>
            <a:r>
              <a:rPr lang="en-US" dirty="0"/>
              <a:t>String parameters or strongly typed objects</a:t>
            </a:r>
          </a:p>
          <a:p>
            <a:pPr lvl="1"/>
            <a:r>
              <a:rPr lang="en-US" dirty="0"/>
              <a:t>Works even in backwards navigation “..?success=true”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E8809-0F3C-DAD8-ACF2-733A1857532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02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A0DE-2731-B109-D4E2-0A1DE45C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Flyout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E3B60D-89D9-3F65-D973-24BE168C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Items</a:t>
            </a:r>
          </a:p>
          <a:p>
            <a:r>
              <a:rPr lang="en-US" dirty="0"/>
              <a:t>Footer</a:t>
            </a:r>
          </a:p>
          <a:p>
            <a:endParaRPr lang="en-US" dirty="0"/>
          </a:p>
          <a:p>
            <a:r>
              <a:rPr lang="en-US" dirty="0"/>
              <a:t>Support for text, icons or custom templates</a:t>
            </a:r>
          </a:p>
        </p:txBody>
      </p:sp>
      <p:pic>
        <p:nvPicPr>
          <p:cNvPr id="6" name="Picture 2" descr="Screenshot of a Shell annotated flyout.">
            <a:extLst>
              <a:ext uri="{FF2B5EF4-FFF2-40B4-BE49-F238E27FC236}">
                <a16:creationId xmlns:a16="http://schemas.microsoft.com/office/drawing/2014/main" id="{A2E23DA6-AF89-F611-3418-E7A1EE21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21" y="400050"/>
            <a:ext cx="2362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10BE28-0656-AE23-CEFD-C9E11AC84EC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49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2DF99-89C9-1D3E-623F-4BEA9A63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tabs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282104-5579-E774-5F4A-AEB8349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levels of hierarchy</a:t>
            </a:r>
          </a:p>
          <a:p>
            <a:pPr lvl="1"/>
            <a:r>
              <a:rPr lang="en-US" dirty="0"/>
              <a:t>Bottom tabs</a:t>
            </a:r>
          </a:p>
          <a:p>
            <a:pPr lvl="1"/>
            <a:r>
              <a:rPr lang="en-US" dirty="0"/>
              <a:t>Top tabs</a:t>
            </a:r>
          </a:p>
          <a:p>
            <a:pPr lvl="1"/>
            <a:endParaRPr lang="en-US" dirty="0"/>
          </a:p>
          <a:p>
            <a:r>
              <a:rPr lang="en-US" dirty="0"/>
              <a:t>Support for text, icons, custom templates</a:t>
            </a:r>
          </a:p>
        </p:txBody>
      </p:sp>
      <p:pic>
        <p:nvPicPr>
          <p:cNvPr id="2050" name="Picture 2" descr="Screenshot of a Shell two page app with top and bottom tabs.">
            <a:extLst>
              <a:ext uri="{FF2B5EF4-FFF2-40B4-BE49-F238E27FC236}">
                <a16:creationId xmlns:a16="http://schemas.microsoft.com/office/drawing/2014/main" id="{0CACF4AE-C1CD-2570-19A6-DFC40F6D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38" y="812800"/>
            <a:ext cx="30099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D96B7F-F4A5-A275-F50D-2C605E2916F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04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9C8EF-EFDD-1A06-AB53-6EF4621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</a:t>
            </a:r>
            <a:r>
              <a:rPr lang="en-US" dirty="0" err="1"/>
              <a:t>MenuBar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8B247E-E979-C74D-88EB-FDB4C95A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MenuBarItem</a:t>
            </a:r>
            <a:endParaRPr lang="en-US" dirty="0"/>
          </a:p>
          <a:p>
            <a:r>
              <a:rPr lang="en-US" dirty="0" err="1"/>
              <a:t>MenuFlyoutItem</a:t>
            </a:r>
            <a:endParaRPr lang="en-US" dirty="0"/>
          </a:p>
          <a:p>
            <a:r>
              <a:rPr lang="en-US" dirty="0" err="1"/>
              <a:t>MenuFlyoutSubItem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 for text, icons</a:t>
            </a:r>
          </a:p>
          <a:p>
            <a:endParaRPr lang="en-US" dirty="0"/>
          </a:p>
        </p:txBody>
      </p:sp>
      <p:pic>
        <p:nvPicPr>
          <p:cNvPr id="3074" name="Picture 2" descr="Screenshot of menu bar.">
            <a:extLst>
              <a:ext uri="{FF2B5EF4-FFF2-40B4-BE49-F238E27FC236}">
                <a16:creationId xmlns:a16="http://schemas.microsoft.com/office/drawing/2014/main" id="{FC07F132-8764-D3A0-7704-816B32D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97" y="1825625"/>
            <a:ext cx="4143375" cy="1781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CA737-5D05-11B5-CF19-E5145465FC20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01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57B-5593-8867-0EBF-556ECA39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Navigationpage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D397-ECCD-668C-E108-2186169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89DE3-2B24-1553-FC8F-2653891CE18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016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Pages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641" y="1713173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ContentPage</a:t>
            </a:r>
            <a:endParaRPr lang="cs-CZ" sz="3000" b="1" dirty="0"/>
          </a:p>
          <a:p>
            <a:pPr algn="ctr"/>
            <a:r>
              <a:rPr lang="en-US" sz="2400" dirty="0"/>
              <a:t>Single content</a:t>
            </a:r>
            <a:endParaRPr lang="cs-CZ" sz="24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500597" y="317267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8115300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FlyoutPage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/>
              <a:t>Items + detail</a:t>
            </a:r>
            <a:endParaRPr lang="cs-CZ" sz="2500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" r="884"/>
          <a:stretch/>
        </p:blipFill>
        <p:spPr>
          <a:xfrm>
            <a:off x="8646587" y="3165695"/>
            <a:ext cx="1948114" cy="3441592"/>
          </a:xfrm>
          <a:prstGeom prst="rect">
            <a:avLst/>
          </a:prstGeom>
        </p:spPr>
      </p:pic>
      <p:sp>
        <p:nvSpPr>
          <p:cNvPr id="2" name="Zástupný symbol pro obsah 5">
            <a:extLst>
              <a:ext uri="{FF2B5EF4-FFF2-40B4-BE49-F238E27FC236}">
                <a16:creationId xmlns:a16="http://schemas.microsoft.com/office/drawing/2014/main" id="{1AED20CF-1B51-AE63-8862-0D393AFFCF8A}"/>
              </a:ext>
            </a:extLst>
          </p:cNvPr>
          <p:cNvSpPr txBox="1">
            <a:spLocks/>
          </p:cNvSpPr>
          <p:nvPr/>
        </p:nvSpPr>
        <p:spPr>
          <a:xfrm>
            <a:off x="4590656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TabbedPage</a:t>
            </a:r>
            <a:endParaRPr lang="cs-CZ" sz="3000" b="1" dirty="0"/>
          </a:p>
          <a:p>
            <a:pPr algn="ctr"/>
            <a:r>
              <a:rPr lang="en-US" sz="2500" dirty="0"/>
              <a:t>Tabs</a:t>
            </a:r>
            <a:endParaRPr lang="cs-CZ" sz="2500" dirty="0"/>
          </a:p>
        </p:txBody>
      </p:sp>
      <p:pic>
        <p:nvPicPr>
          <p:cNvPr id="3" name="Obrázek 6">
            <a:extLst>
              <a:ext uri="{FF2B5EF4-FFF2-40B4-BE49-F238E27FC236}">
                <a16:creationId xmlns:a16="http://schemas.microsoft.com/office/drawing/2014/main" id="{8C624F53-7C70-A5A1-4837-D495F412B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" r="4365"/>
          <a:stretch/>
        </p:blipFill>
        <p:spPr>
          <a:xfrm>
            <a:off x="5104612" y="3165694"/>
            <a:ext cx="1982776" cy="3441593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A088D1B-8354-2BEA-2E68-29DB4889A3C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16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825EC03-D2EB-6D09-27A1-DD0EEC4B4A1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contains a collection of </a:t>
            </a:r>
            <a:r>
              <a:rPr lang="en-US" b="1" dirty="0"/>
              <a:t>Resources</a:t>
            </a:r>
          </a:p>
          <a:p>
            <a:r>
              <a:rPr lang="en-US" dirty="0"/>
              <a:t>Resources can define any content</a:t>
            </a:r>
          </a:p>
          <a:p>
            <a:r>
              <a:rPr lang="en-US" dirty="0"/>
              <a:t>Referencing using </a:t>
            </a:r>
            <a:r>
              <a:rPr lang="en-US" b="1" dirty="0"/>
              <a:t>x:Key</a:t>
            </a:r>
          </a:p>
          <a:p>
            <a:r>
              <a:rPr lang="en-US" dirty="0"/>
              <a:t>Access with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Can be defined in separate files -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en-US" b="1" dirty="0"/>
          </a:p>
          <a:p>
            <a:r>
              <a:rPr lang="en-US" dirty="0"/>
              <a:t>Hierarchical application</a:t>
            </a:r>
          </a:p>
          <a:p>
            <a:pPr lvl="1"/>
            <a:r>
              <a:rPr lang="en-US" dirty="0"/>
              <a:t>Can be overridden on any level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C3EA11-41AB-6F63-3756-6D015EA7C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32687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to know available layouts</a:t>
            </a:r>
            <a:endParaRPr lang="sk-SK" dirty="0"/>
          </a:p>
          <a:p>
            <a:r>
              <a:rPr lang="sk-SK" dirty="0" err="1"/>
              <a:t>Try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a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Localization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Settign</a:t>
            </a:r>
            <a:r>
              <a:rPr lang="en-US" dirty="0"/>
              <a:t> style for a control</a:t>
            </a:r>
          </a:p>
          <a:p>
            <a:r>
              <a:rPr lang="en-US" b="1" dirty="0" err="1"/>
              <a:t>TargetType</a:t>
            </a:r>
            <a:r>
              <a:rPr lang="en-US" b="1" dirty="0"/>
              <a:t> </a:t>
            </a:r>
            <a:r>
              <a:rPr lang="en-US" dirty="0"/>
              <a:t>– specifies which element type it should be applied to</a:t>
            </a:r>
          </a:p>
          <a:p>
            <a:r>
              <a:rPr lang="en-US" b="1" dirty="0"/>
              <a:t>x:Key </a:t>
            </a:r>
            <a:r>
              <a:rPr lang="en-US" dirty="0"/>
              <a:t>– key of style, can be omitted – in that case it will be automatically applied to all controls of the type</a:t>
            </a:r>
          </a:p>
          <a:p>
            <a:r>
              <a:rPr lang="en-US" dirty="0"/>
              <a:t>Collection of </a:t>
            </a:r>
            <a:r>
              <a:rPr lang="en-US" b="1" dirty="0"/>
              <a:t>Setter </a:t>
            </a:r>
            <a:r>
              <a:rPr lang="en-US" dirty="0"/>
              <a:t>objects</a:t>
            </a:r>
          </a:p>
          <a:p>
            <a:pPr lvl="1"/>
            <a:r>
              <a:rPr lang="en-US" b="1" dirty="0"/>
              <a:t>Property</a:t>
            </a:r>
          </a:p>
          <a:p>
            <a:pPr lvl="1"/>
            <a:r>
              <a:rPr lang="en-US" b="1" dirty="0"/>
              <a:t>Value</a:t>
            </a:r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</a:t>
            </a:r>
            <a:r>
              <a:rPr lang="en-US" dirty="0"/>
              <a:t> base style that this style extends – optional</a:t>
            </a:r>
            <a:endParaRPr lang="cs-CZ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0096501-E72C-9BF2-695C-1C7C7842F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1484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Styl</a:t>
            </a:r>
            <a:r>
              <a:rPr lang="en-US" sz="6000" dirty="0">
                <a:solidFill>
                  <a:srgbClr val="FFFFFF"/>
                </a:solidFill>
              </a:rPr>
              <a:t>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AE5DC5A8-58A5-5DC3-C598-04604FC93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1484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34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to know available layouts and controls</a:t>
            </a:r>
            <a:endParaRPr lang="sk-SK" dirty="0"/>
          </a:p>
          <a:p>
            <a:r>
              <a:rPr lang="sk-SK" dirty="0" err="1"/>
              <a:t>Try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a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Localization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Controls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7026077" y="500224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745418" y="501371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3D56522F-5D9F-4103-9546-36FCBC7A2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93635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7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AbsoluteLayout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106066" y="2590801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996078" y="2590800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839200" y="2590800"/>
            <a:ext cx="1982776" cy="3428170"/>
          </a:xfrm>
          <a:prstGeom prst="rect">
            <a:avLst/>
          </a:prstGeom>
        </p:spPr>
      </p:pic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7F7AAEE-7F61-8755-0279-DEA00C3DA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61026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5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Grid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601268" y="2695234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86162" y="2695235"/>
            <a:ext cx="1948114" cy="3441592"/>
          </a:xfrm>
          <a:prstGeom prst="rect">
            <a:avLst/>
          </a:prstGeom>
        </p:spPr>
      </p:pic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3A65F25-DCE4-85B4-FEAB-7B7E2FCC6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64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Table-style layout</a:t>
            </a:r>
            <a:endParaRPr lang="cs-CZ" b="1" dirty="0"/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en-US" dirty="0"/>
              <a:t> – placement of control in the Grid</a:t>
            </a:r>
          </a:p>
          <a:p>
            <a:r>
              <a:rPr lang="cs-CZ" dirty="0" err="1"/>
              <a:t>Grid.RowSpan</a:t>
            </a:r>
            <a:r>
              <a:rPr lang="cs-CZ" dirty="0"/>
              <a:t>, </a:t>
            </a:r>
            <a:r>
              <a:rPr lang="cs-CZ" dirty="0" err="1"/>
              <a:t>Grid.ColumnSpan</a:t>
            </a:r>
            <a:r>
              <a:rPr lang="cs-CZ" dirty="0"/>
              <a:t> –</a:t>
            </a:r>
            <a:r>
              <a:rPr lang="en-US" dirty="0"/>
              <a:t> control can span over multiple “cells”</a:t>
            </a:r>
            <a:endParaRPr lang="cs-CZ" dirty="0"/>
          </a:p>
          <a:p>
            <a:r>
              <a:rPr lang="en-US" dirty="0"/>
              <a:t>Ho</a:t>
            </a:r>
            <a:r>
              <a:rPr lang="sk-SK" dirty="0" err="1"/>
              <a:t>rizontalSpacing</a:t>
            </a:r>
            <a:r>
              <a:rPr lang="sk-SK" dirty="0"/>
              <a:t>, </a:t>
            </a:r>
            <a:r>
              <a:rPr lang="sk-SK" dirty="0" err="1"/>
              <a:t>VerticalSpacing</a:t>
            </a:r>
            <a:r>
              <a:rPr lang="sk-SK" dirty="0"/>
              <a:t> – </a:t>
            </a:r>
            <a:r>
              <a:rPr lang="en-US" dirty="0"/>
              <a:t>empty space between “cells”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277530-03D7-0862-7056-60CA365A5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b="1" dirty="0" err="1"/>
              <a:t>StackLayout</a:t>
            </a:r>
            <a:endParaRPr lang="sk-SK" sz="3000" b="1" dirty="0"/>
          </a:p>
        </p:txBody>
      </p:sp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207858" y="1812762"/>
            <a:ext cx="3352611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VerticalStackLayout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b="451"/>
          <a:stretch/>
        </p:blipFill>
        <p:spPr>
          <a:xfrm>
            <a:off x="4919878" y="267350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7838090" y="1826803"/>
            <a:ext cx="3778392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HorizontalStackLayout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b="645"/>
          <a:stretch/>
        </p:blipFill>
        <p:spPr>
          <a:xfrm>
            <a:off x="8761424" y="2673508"/>
            <a:ext cx="1982776" cy="3428170"/>
          </a:xfrm>
          <a:prstGeom prst="rect">
            <a:avLst/>
          </a:prstGeom>
        </p:spPr>
      </p:pic>
      <p:pic>
        <p:nvPicPr>
          <p:cNvPr id="13" name="Obrázek 5">
            <a:extLst>
              <a:ext uri="{FF2B5EF4-FFF2-40B4-BE49-F238E27FC236}">
                <a16:creationId xmlns:a16="http://schemas.microsoft.com/office/drawing/2014/main" id="{AC18071D-9986-440D-AFA5-A11E60BB7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4" b="18677"/>
          <a:stretch/>
        </p:blipFill>
        <p:spPr>
          <a:xfrm>
            <a:off x="1044089" y="2666797"/>
            <a:ext cx="1948114" cy="3441592"/>
          </a:xfrm>
          <a:prstGeom prst="rect">
            <a:avLst/>
          </a:prstGeom>
        </p:spPr>
      </p:pic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CA9691D-70D9-024F-2472-03F2501DA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946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42D-DF43-4897-B1BC-0AD82C3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StackLayout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59A-FF9E-40E0-8033-EAA88ECB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HorizontalStackLayout</a:t>
            </a:r>
            <a:r>
              <a:rPr lang="en-US" dirty="0"/>
              <a:t>, </a:t>
            </a:r>
            <a:r>
              <a:rPr lang="en-US" dirty="0" err="1"/>
              <a:t>VerticalStackLayout</a:t>
            </a:r>
            <a:endParaRPr lang="en-US" dirty="0"/>
          </a:p>
          <a:p>
            <a:pPr lvl="1"/>
            <a:r>
              <a:rPr lang="en-US" dirty="0"/>
              <a:t>Individual layouts for single direction</a:t>
            </a:r>
          </a:p>
          <a:p>
            <a:pPr lvl="1"/>
            <a:r>
              <a:rPr lang="en-US" dirty="0"/>
              <a:t>Separate </a:t>
            </a:r>
            <a:r>
              <a:rPr lang="en-US" dirty="0" err="1"/>
              <a:t>LayoutManagers</a:t>
            </a:r>
            <a:r>
              <a:rPr lang="en-US" dirty="0"/>
              <a:t> with Measure methods</a:t>
            </a:r>
          </a:p>
          <a:p>
            <a:pPr lvl="1"/>
            <a:r>
              <a:rPr lang="en-US" dirty="0"/>
              <a:t>Recommended (Performance)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StackLayout</a:t>
            </a:r>
            <a:endParaRPr lang="en-US" dirty="0"/>
          </a:p>
          <a:p>
            <a:pPr lvl="1"/>
            <a:r>
              <a:rPr lang="en-US" dirty="0"/>
              <a:t>Wraps </a:t>
            </a:r>
            <a:r>
              <a:rPr lang="en-US" b="1" dirty="0" err="1"/>
              <a:t>HorizontalStackLayout</a:t>
            </a:r>
            <a:r>
              <a:rPr lang="en-US" dirty="0"/>
              <a:t> and </a:t>
            </a:r>
            <a:r>
              <a:rPr lang="en-US" b="1" dirty="0" err="1"/>
              <a:t>VerticalStackLayout</a:t>
            </a:r>
            <a:endParaRPr lang="en-US" b="1" dirty="0"/>
          </a:p>
          <a:p>
            <a:pPr lvl="1"/>
            <a:r>
              <a:rPr lang="en-US" dirty="0"/>
              <a:t>Has Orientation</a:t>
            </a:r>
          </a:p>
          <a:p>
            <a:pPr lvl="1"/>
            <a:r>
              <a:rPr lang="en-US" dirty="0"/>
              <a:t>Useful for adaptive layouts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98E2B8D-3892-4CFB-22E0-E2177B38D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5A421B0-0E0A-5F38-E800-94EDF0528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488</Words>
  <Application>Microsoft Office PowerPoint</Application>
  <PresentationFormat>Widescreen</PresentationFormat>
  <Paragraphs>230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Helvetica Light</vt:lpstr>
      <vt:lpstr>Tw Cen MT</vt:lpstr>
      <vt:lpstr>Tw Cen MT Condensed</vt:lpstr>
      <vt:lpstr>Wingdings 3</vt:lpstr>
      <vt:lpstr>Integral</vt:lpstr>
      <vt:lpstr>PV239 – 02- Design</vt:lpstr>
      <vt:lpstr>Goals</vt:lpstr>
      <vt:lpstr>Controls</vt:lpstr>
      <vt:lpstr>Layouts</vt:lpstr>
      <vt:lpstr>Layouts</vt:lpstr>
      <vt:lpstr>Grid</vt:lpstr>
      <vt:lpstr>StackLayout</vt:lpstr>
      <vt:lpstr>StackLayout…</vt:lpstr>
      <vt:lpstr>Layouts</vt:lpstr>
      <vt:lpstr>Layouts</vt:lpstr>
      <vt:lpstr>exercise - Layouts</vt:lpstr>
      <vt:lpstr>Shell</vt:lpstr>
      <vt:lpstr>Shell - Flyout</vt:lpstr>
      <vt:lpstr>Shell - tabs</vt:lpstr>
      <vt:lpstr>Shell - MenuBar</vt:lpstr>
      <vt:lpstr>Navigationpage</vt:lpstr>
      <vt:lpstr>Pages</vt:lpstr>
      <vt:lpstr>Navigation</vt:lpstr>
      <vt:lpstr>Resources</vt:lpstr>
      <vt:lpstr>Styles</vt:lpstr>
      <vt:lpstr>Styles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232</cp:revision>
  <dcterms:created xsi:type="dcterms:W3CDTF">2020-01-11T10:34:08Z</dcterms:created>
  <dcterms:modified xsi:type="dcterms:W3CDTF">2025-02-28T08:37:36Z</dcterms:modified>
</cp:coreProperties>
</file>