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0" r:id="rId1"/>
  </p:sldMasterIdLst>
  <p:notesMasterIdLst>
    <p:notesMasterId r:id="rId30"/>
  </p:notesMasterIdLst>
  <p:sldIdLst>
    <p:sldId id="256" r:id="rId2"/>
    <p:sldId id="387" r:id="rId3"/>
    <p:sldId id="364" r:id="rId4"/>
    <p:sldId id="363" r:id="rId5"/>
    <p:sldId id="381" r:id="rId6"/>
    <p:sldId id="365" r:id="rId7"/>
    <p:sldId id="366" r:id="rId8"/>
    <p:sldId id="367" r:id="rId9"/>
    <p:sldId id="368" r:id="rId10"/>
    <p:sldId id="371" r:id="rId11"/>
    <p:sldId id="376" r:id="rId12"/>
    <p:sldId id="378" r:id="rId13"/>
    <p:sldId id="379" r:id="rId14"/>
    <p:sldId id="306" r:id="rId15"/>
    <p:sldId id="305" r:id="rId16"/>
    <p:sldId id="351" r:id="rId17"/>
    <p:sldId id="356" r:id="rId18"/>
    <p:sldId id="380" r:id="rId19"/>
    <p:sldId id="352" r:id="rId20"/>
    <p:sldId id="388" r:id="rId21"/>
    <p:sldId id="357" r:id="rId22"/>
    <p:sldId id="358" r:id="rId23"/>
    <p:sldId id="359" r:id="rId24"/>
    <p:sldId id="360" r:id="rId25"/>
    <p:sldId id="389" r:id="rId26"/>
    <p:sldId id="361" r:id="rId27"/>
    <p:sldId id="390" r:id="rId28"/>
    <p:sldId id="391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482AC"/>
    <a:srgbClr val="335B7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6" autoAdjust="0"/>
    <p:restoredTop sz="79613" autoAdjust="0"/>
  </p:normalViewPr>
  <p:slideViewPr>
    <p:cSldViewPr snapToGrid="0">
      <p:cViewPr varScale="1">
        <p:scale>
          <a:sx n="103" d="100"/>
          <a:sy n="103" d="100"/>
        </p:scale>
        <p:origin x="52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bg1"/>
              </a:solidFill>
            </a:rPr>
            <a:t>Ovládací prvky</a:t>
          </a:r>
          <a:endParaRPr lang="en-US" dirty="0">
            <a:solidFill>
              <a:schemeClr val="bg1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Layouty</a:t>
          </a:r>
          <a:endParaRPr lang="en-US" dirty="0">
            <a:solidFill>
              <a:srgbClr val="1482AC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Layouty</a:t>
          </a:r>
          <a:endParaRPr lang="en-US" dirty="0">
            <a:solidFill>
              <a:schemeClr val="bg1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Layouty</a:t>
          </a:r>
          <a:endParaRPr lang="en-US" dirty="0">
            <a:solidFill>
              <a:srgbClr val="1482AC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Navigace</a:t>
          </a:r>
          <a:endParaRPr lang="en-US" dirty="0">
            <a:solidFill>
              <a:schemeClr val="bg1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Layouty</a:t>
          </a:r>
          <a:endParaRPr lang="en-US" dirty="0">
            <a:solidFill>
              <a:srgbClr val="1482AC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Navigace</a:t>
          </a:r>
          <a:endParaRPr lang="en-US" dirty="0">
            <a:solidFill>
              <a:schemeClr val="bg1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bg1"/>
              </a:solidFill>
            </a:rPr>
            <a:t>Ovládací prvky</a:t>
          </a:r>
          <a:endParaRPr lang="en-US" dirty="0">
            <a:solidFill>
              <a:schemeClr val="bg1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Layouty</a:t>
          </a:r>
          <a:endParaRPr lang="en-US" dirty="0">
            <a:solidFill>
              <a:srgbClr val="1482AC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Layouty</a:t>
          </a:r>
          <a:endParaRPr lang="en-US" dirty="0">
            <a:solidFill>
              <a:srgbClr val="1482AC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Styly</a:t>
          </a:r>
          <a:endParaRPr lang="en-US" dirty="0">
            <a:solidFill>
              <a:schemeClr val="bg1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Layouty</a:t>
          </a:r>
          <a:endParaRPr lang="en-US" dirty="0">
            <a:solidFill>
              <a:srgbClr val="1482AC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Styly</a:t>
          </a:r>
          <a:endParaRPr lang="en-US" dirty="0">
            <a:solidFill>
              <a:schemeClr val="bg1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Layouty</a:t>
          </a:r>
          <a:endParaRPr lang="en-US" dirty="0">
            <a:solidFill>
              <a:srgbClr val="1482AC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Styly</a:t>
          </a:r>
          <a:endParaRPr lang="en-US" dirty="0">
            <a:solidFill>
              <a:schemeClr val="bg1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Layouty</a:t>
          </a:r>
          <a:endParaRPr lang="en-US" dirty="0">
            <a:solidFill>
              <a:srgbClr val="1482AC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Styly</a:t>
          </a:r>
          <a:endParaRPr lang="en-US" dirty="0">
            <a:solidFill>
              <a:schemeClr val="bg1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Layouty</a:t>
          </a:r>
          <a:endParaRPr lang="en-US" dirty="0">
            <a:solidFill>
              <a:srgbClr val="1482AC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Styly</a:t>
          </a:r>
          <a:endParaRPr lang="en-US" dirty="0">
            <a:solidFill>
              <a:schemeClr val="bg1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Layouty</a:t>
          </a:r>
          <a:endParaRPr lang="en-US" dirty="0">
            <a:solidFill>
              <a:srgbClr val="1482AC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Lokalizace</a:t>
          </a:r>
          <a:endParaRPr lang="en-US" dirty="0">
            <a:solidFill>
              <a:schemeClr val="bg1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rgbClr val="1482AC"/>
              </a:solidFill>
            </a:rPr>
            <a:t>Ovládací prvky</a:t>
          </a:r>
          <a:endParaRPr lang="en-US" dirty="0">
            <a:solidFill>
              <a:srgbClr val="1482AC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Layouty</a:t>
          </a:r>
          <a:endParaRPr lang="en-US" dirty="0">
            <a:solidFill>
              <a:srgbClr val="1482AC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solidFill>
          <a:schemeClr val="bg1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chemeClr val="bg1"/>
              </a:solidFill>
            </a:rPr>
            <a:t>Lokalizace</a:t>
          </a:r>
          <a:endParaRPr lang="en-US" dirty="0">
            <a:solidFill>
              <a:schemeClr val="bg1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bg1"/>
              </a:solidFill>
            </a:rPr>
            <a:t>Ovládací prvky</a:t>
          </a:r>
          <a:endParaRPr lang="en-US" dirty="0">
            <a:solidFill>
              <a:schemeClr val="bg1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Layouty</a:t>
          </a:r>
          <a:endParaRPr lang="en-US" dirty="0">
            <a:solidFill>
              <a:srgbClr val="1482AC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bg1"/>
              </a:solidFill>
            </a:rPr>
            <a:t>Ovládací prvky</a:t>
          </a:r>
          <a:endParaRPr lang="en-US" dirty="0">
            <a:solidFill>
              <a:schemeClr val="bg1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Layouty</a:t>
          </a:r>
          <a:endParaRPr lang="en-US" dirty="0">
            <a:solidFill>
              <a:srgbClr val="1482AC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bg1"/>
              </a:solidFill>
            </a:rPr>
            <a:t>Ovládací prvky</a:t>
          </a:r>
          <a:endParaRPr lang="en-US" dirty="0">
            <a:solidFill>
              <a:schemeClr val="bg1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Layouty</a:t>
          </a:r>
          <a:endParaRPr lang="en-US" dirty="0">
            <a:solidFill>
              <a:srgbClr val="1482AC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</dgm:ptLst>
  <dgm:cxnLst>
    <dgm:cxn modelId="{15F11D75-C42A-477F-820E-5A3121D885A8}" type="presOf" srcId="{B1832389-E458-4F5F-A40A-B0991AAA8939}" destId="{9B2FD640-83E7-4FB7-9FE7-31CCC4FAEE2C}" srcOrd="0" destOrd="0" presId="urn:microsoft.com/office/officeart/2005/8/layout/chevron1"/>
  </dgm:cxnLst>
  <dgm:bg>
    <a:solidFill>
      <a:schemeClr val="bg1"/>
    </a:solid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bg1"/>
              </a:solidFill>
            </a:rPr>
            <a:t>Ovládací prvky</a:t>
          </a:r>
          <a:endParaRPr lang="en-US" dirty="0">
            <a:solidFill>
              <a:schemeClr val="bg1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Layouty</a:t>
          </a:r>
          <a:endParaRPr lang="en-US" dirty="0">
            <a:solidFill>
              <a:srgbClr val="1482AC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bg1"/>
              </a:solidFill>
            </a:rPr>
            <a:t>Ovládací prvky</a:t>
          </a:r>
          <a:endParaRPr lang="en-US" dirty="0">
            <a:solidFill>
              <a:schemeClr val="bg1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Layouty</a:t>
          </a:r>
          <a:endParaRPr lang="en-US" dirty="0">
            <a:solidFill>
              <a:srgbClr val="1482AC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1832389-E458-4F5F-A40A-B0991AAA8939}" type="doc">
      <dgm:prSet loTypeId="urn:microsoft.com/office/officeart/2005/8/layout/chevron1" loCatId="process" qsTypeId="urn:microsoft.com/office/officeart/2005/8/quickstyle/simple1" qsCatId="simple" csTypeId="urn:microsoft.com/office/officeart/2005/8/colors/accent0_2" csCatId="mainScheme" phldr="1"/>
      <dgm:spPr/>
    </dgm:pt>
    <dgm:pt modelId="{1215C5B6-A4CB-4892-8198-E9B3C16150EA}">
      <dgm:prSet phldrT="[Text]"/>
      <dgm:spPr>
        <a:solidFill>
          <a:srgbClr val="1482AC"/>
        </a:solidFill>
        <a:ln>
          <a:solidFill>
            <a:srgbClr val="1482AC"/>
          </a:solidFill>
        </a:ln>
      </dgm:spPr>
      <dgm:t>
        <a:bodyPr/>
        <a:lstStyle/>
        <a:p>
          <a:r>
            <a:rPr lang="sk-SK" dirty="0">
              <a:solidFill>
                <a:schemeClr val="bg1"/>
              </a:solidFill>
            </a:rPr>
            <a:t>Ovládací prvky</a:t>
          </a:r>
          <a:endParaRPr lang="en-US" dirty="0">
            <a:solidFill>
              <a:schemeClr val="bg1"/>
            </a:solidFill>
          </a:endParaRPr>
        </a:p>
      </dgm:t>
    </dgm:pt>
    <dgm:pt modelId="{14537979-0270-4DE2-8440-5A3A2D182D70}" type="parTrans" cxnId="{09917594-F774-4AE6-B889-F7946147AD95}">
      <dgm:prSet/>
      <dgm:spPr/>
      <dgm:t>
        <a:bodyPr/>
        <a:lstStyle/>
        <a:p>
          <a:endParaRPr lang="en-US"/>
        </a:p>
      </dgm:t>
    </dgm:pt>
    <dgm:pt modelId="{F97644A2-064A-4595-B444-818E11066C7E}" type="sibTrans" cxnId="{09917594-F774-4AE6-B889-F7946147AD95}">
      <dgm:prSet/>
      <dgm:spPr/>
      <dgm:t>
        <a:bodyPr/>
        <a:lstStyle/>
        <a:p>
          <a:endParaRPr lang="en-US"/>
        </a:p>
      </dgm:t>
    </dgm:pt>
    <dgm:pt modelId="{60089B74-EF27-4CD6-B3FE-F65CF5F22E9D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Layouty</a:t>
          </a:r>
          <a:endParaRPr lang="en-US" dirty="0">
            <a:solidFill>
              <a:srgbClr val="1482AC"/>
            </a:solidFill>
          </a:endParaRPr>
        </a:p>
      </dgm:t>
    </dgm:pt>
    <dgm:pt modelId="{9B969074-5295-4508-8E64-2592BA4EB98F}" type="parTrans" cxnId="{DF97C673-B2B3-4342-B905-D2345DE1CB14}">
      <dgm:prSet/>
      <dgm:spPr/>
      <dgm:t>
        <a:bodyPr/>
        <a:lstStyle/>
        <a:p>
          <a:endParaRPr lang="en-US"/>
        </a:p>
      </dgm:t>
    </dgm:pt>
    <dgm:pt modelId="{E7EA529D-E399-41CB-8295-D6C034021F2D}" type="sibTrans" cxnId="{DF97C673-B2B3-4342-B905-D2345DE1CB14}">
      <dgm:prSet/>
      <dgm:spPr/>
      <dgm:t>
        <a:bodyPr/>
        <a:lstStyle/>
        <a:p>
          <a:endParaRPr lang="en-US"/>
        </a:p>
      </dgm:t>
    </dgm:pt>
    <dgm:pt modelId="{EDF2021F-1B3F-4A19-AA65-1D21FB9D52EE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Navigace</a:t>
          </a:r>
          <a:endParaRPr lang="en-US" dirty="0">
            <a:solidFill>
              <a:srgbClr val="1482AC"/>
            </a:solidFill>
          </a:endParaRPr>
        </a:p>
      </dgm:t>
    </dgm:pt>
    <dgm:pt modelId="{86411FF3-E2AF-4C60-A3E7-9A498CD6404E}" type="parTrans" cxnId="{604AC406-4715-4B63-81BD-28560C9F773C}">
      <dgm:prSet/>
      <dgm:spPr/>
      <dgm:t>
        <a:bodyPr/>
        <a:lstStyle/>
        <a:p>
          <a:endParaRPr lang="en-US"/>
        </a:p>
      </dgm:t>
    </dgm:pt>
    <dgm:pt modelId="{7EB6EDD5-F6F4-46BA-B94E-529222D877D4}" type="sibTrans" cxnId="{604AC406-4715-4B63-81BD-28560C9F773C}">
      <dgm:prSet/>
      <dgm:spPr/>
      <dgm:t>
        <a:bodyPr/>
        <a:lstStyle/>
        <a:p>
          <a:endParaRPr lang="en-US"/>
        </a:p>
      </dgm:t>
    </dgm:pt>
    <dgm:pt modelId="{05FCD660-91B0-45FC-8B72-73340BF1A4A3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Styly</a:t>
          </a:r>
          <a:endParaRPr lang="en-US" dirty="0">
            <a:solidFill>
              <a:srgbClr val="1482AC"/>
            </a:solidFill>
          </a:endParaRPr>
        </a:p>
      </dgm:t>
    </dgm:pt>
    <dgm:pt modelId="{56B016D7-7F2C-48D3-9961-FFEEB3AC7D69}" type="parTrans" cxnId="{B2EDC91B-EAA1-4C39-BB4F-44E1C5AFFF70}">
      <dgm:prSet/>
      <dgm:spPr/>
      <dgm:t>
        <a:bodyPr/>
        <a:lstStyle/>
        <a:p>
          <a:endParaRPr lang="en-US"/>
        </a:p>
      </dgm:t>
    </dgm:pt>
    <dgm:pt modelId="{9B1F28DB-1BED-466D-9E39-7A3A779F0C43}" type="sibTrans" cxnId="{B2EDC91B-EAA1-4C39-BB4F-44E1C5AFFF70}">
      <dgm:prSet/>
      <dgm:spPr/>
      <dgm:t>
        <a:bodyPr/>
        <a:lstStyle/>
        <a:p>
          <a:endParaRPr lang="en-US"/>
        </a:p>
      </dgm:t>
    </dgm:pt>
    <dgm:pt modelId="{71AC4333-1770-43BB-8CA8-A8EB5C0F346F}">
      <dgm:prSet phldrT="[Text]"/>
      <dgm:spPr>
        <a:ln>
          <a:solidFill>
            <a:srgbClr val="1482AC"/>
          </a:solidFill>
        </a:ln>
      </dgm:spPr>
      <dgm:t>
        <a:bodyPr/>
        <a:lstStyle/>
        <a:p>
          <a:r>
            <a:rPr lang="sk-SK" dirty="0" err="1">
              <a:solidFill>
                <a:srgbClr val="1482AC"/>
              </a:solidFill>
            </a:rPr>
            <a:t>Lokalizace</a:t>
          </a:r>
          <a:endParaRPr lang="en-US" dirty="0">
            <a:solidFill>
              <a:srgbClr val="1482AC"/>
            </a:solidFill>
          </a:endParaRPr>
        </a:p>
      </dgm:t>
    </dgm:pt>
    <dgm:pt modelId="{33100495-BB6B-4111-ACEF-1ADF35C26769}" type="parTrans" cxnId="{E3ADC644-78F1-4BD0-A7C1-CF85D16C7861}">
      <dgm:prSet/>
      <dgm:spPr/>
      <dgm:t>
        <a:bodyPr/>
        <a:lstStyle/>
        <a:p>
          <a:endParaRPr lang="en-US"/>
        </a:p>
      </dgm:t>
    </dgm:pt>
    <dgm:pt modelId="{CFD9E06B-845E-4D5E-9ED6-3462D8BDA2A8}" type="sibTrans" cxnId="{E3ADC644-78F1-4BD0-A7C1-CF85D16C7861}">
      <dgm:prSet/>
      <dgm:spPr/>
      <dgm:t>
        <a:bodyPr/>
        <a:lstStyle/>
        <a:p>
          <a:endParaRPr lang="en-US"/>
        </a:p>
      </dgm:t>
    </dgm:pt>
    <dgm:pt modelId="{9B2FD640-83E7-4FB7-9FE7-31CCC4FAEE2C}" type="pres">
      <dgm:prSet presAssocID="{B1832389-E458-4F5F-A40A-B0991AAA8939}" presName="Name0" presStyleCnt="0">
        <dgm:presLayoutVars>
          <dgm:dir/>
          <dgm:animLvl val="lvl"/>
          <dgm:resizeHandles val="exact"/>
        </dgm:presLayoutVars>
      </dgm:prSet>
      <dgm:spPr/>
    </dgm:pt>
    <dgm:pt modelId="{240F66D7-5F10-4764-A2D8-9F0A4DF88587}" type="pres">
      <dgm:prSet presAssocID="{1215C5B6-A4CB-4892-8198-E9B3C16150EA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95F11434-ECEB-4CE0-AEF6-4517C1471E4E}" type="pres">
      <dgm:prSet presAssocID="{F97644A2-064A-4595-B444-818E11066C7E}" presName="parTxOnlySpace" presStyleCnt="0"/>
      <dgm:spPr/>
    </dgm:pt>
    <dgm:pt modelId="{A3E7F7F5-370E-4204-AB71-48FFB923029D}" type="pres">
      <dgm:prSet presAssocID="{60089B74-EF27-4CD6-B3FE-F65CF5F22E9D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7D8B7F95-3998-4F28-99BA-93801DB933F4}" type="pres">
      <dgm:prSet presAssocID="{E7EA529D-E399-41CB-8295-D6C034021F2D}" presName="parTxOnlySpace" presStyleCnt="0"/>
      <dgm:spPr/>
    </dgm:pt>
    <dgm:pt modelId="{F80FE94B-A2F8-4C46-A1F4-F44CF4574D61}" type="pres">
      <dgm:prSet presAssocID="{EDF2021F-1B3F-4A19-AA65-1D21FB9D52EE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9D697CF-E732-46FF-824B-473468BEB076}" type="pres">
      <dgm:prSet presAssocID="{7EB6EDD5-F6F4-46BA-B94E-529222D877D4}" presName="parTxOnlySpace" presStyleCnt="0"/>
      <dgm:spPr/>
    </dgm:pt>
    <dgm:pt modelId="{51333ADE-49D7-4FA6-8A68-755A4133E1C9}" type="pres">
      <dgm:prSet presAssocID="{05FCD660-91B0-45FC-8B72-73340BF1A4A3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D0FAE13-1F80-4337-9AEE-FA064AC540FD}" type="pres">
      <dgm:prSet presAssocID="{9B1F28DB-1BED-466D-9E39-7A3A779F0C43}" presName="parTxOnlySpace" presStyleCnt="0"/>
      <dgm:spPr/>
    </dgm:pt>
    <dgm:pt modelId="{D9348225-5FBF-4C07-BDE0-33F6595C7462}" type="pres">
      <dgm:prSet presAssocID="{71AC4333-1770-43BB-8CA8-A8EB5C0F346F}" presName="parTxOnly" presStyleLbl="node1" presStyleIdx="4" presStyleCnt="5">
        <dgm:presLayoutVars>
          <dgm:chMax val="0"/>
          <dgm:chPref val="0"/>
          <dgm:bulletEnabled val="1"/>
        </dgm:presLayoutVars>
      </dgm:prSet>
      <dgm:spPr/>
    </dgm:pt>
  </dgm:ptLst>
  <dgm:cxnLst>
    <dgm:cxn modelId="{604AC406-4715-4B63-81BD-28560C9F773C}" srcId="{B1832389-E458-4F5F-A40A-B0991AAA8939}" destId="{EDF2021F-1B3F-4A19-AA65-1D21FB9D52EE}" srcOrd="2" destOrd="0" parTransId="{86411FF3-E2AF-4C60-A3E7-9A498CD6404E}" sibTransId="{7EB6EDD5-F6F4-46BA-B94E-529222D877D4}"/>
    <dgm:cxn modelId="{AE074712-0B75-46A2-950A-6405794D30A7}" type="presOf" srcId="{1215C5B6-A4CB-4892-8198-E9B3C16150EA}" destId="{240F66D7-5F10-4764-A2D8-9F0A4DF88587}" srcOrd="0" destOrd="0" presId="urn:microsoft.com/office/officeart/2005/8/layout/chevron1"/>
    <dgm:cxn modelId="{B2EDC91B-EAA1-4C39-BB4F-44E1C5AFFF70}" srcId="{B1832389-E458-4F5F-A40A-B0991AAA8939}" destId="{05FCD660-91B0-45FC-8B72-73340BF1A4A3}" srcOrd="3" destOrd="0" parTransId="{56B016D7-7F2C-48D3-9961-FFEEB3AC7D69}" sibTransId="{9B1F28DB-1BED-466D-9E39-7A3A779F0C43}"/>
    <dgm:cxn modelId="{AE9E032E-24B9-473D-A1F0-A56D8B3C5B3F}" type="presOf" srcId="{05FCD660-91B0-45FC-8B72-73340BF1A4A3}" destId="{51333ADE-49D7-4FA6-8A68-755A4133E1C9}" srcOrd="0" destOrd="0" presId="urn:microsoft.com/office/officeart/2005/8/layout/chevron1"/>
    <dgm:cxn modelId="{AA889544-0F50-40E9-8106-C18F80C58F41}" type="presOf" srcId="{EDF2021F-1B3F-4A19-AA65-1D21FB9D52EE}" destId="{F80FE94B-A2F8-4C46-A1F4-F44CF4574D61}" srcOrd="0" destOrd="0" presId="urn:microsoft.com/office/officeart/2005/8/layout/chevron1"/>
    <dgm:cxn modelId="{E3ADC644-78F1-4BD0-A7C1-CF85D16C7861}" srcId="{B1832389-E458-4F5F-A40A-B0991AAA8939}" destId="{71AC4333-1770-43BB-8CA8-A8EB5C0F346F}" srcOrd="4" destOrd="0" parTransId="{33100495-BB6B-4111-ACEF-1ADF35C26769}" sibTransId="{CFD9E06B-845E-4D5E-9ED6-3462D8BDA2A8}"/>
    <dgm:cxn modelId="{4A1F6E70-B22C-4199-BDFC-48AA7FBDD3B1}" type="presOf" srcId="{60089B74-EF27-4CD6-B3FE-F65CF5F22E9D}" destId="{A3E7F7F5-370E-4204-AB71-48FFB923029D}" srcOrd="0" destOrd="0" presId="urn:microsoft.com/office/officeart/2005/8/layout/chevron1"/>
    <dgm:cxn modelId="{DF97C673-B2B3-4342-B905-D2345DE1CB14}" srcId="{B1832389-E458-4F5F-A40A-B0991AAA8939}" destId="{60089B74-EF27-4CD6-B3FE-F65CF5F22E9D}" srcOrd="1" destOrd="0" parTransId="{9B969074-5295-4508-8E64-2592BA4EB98F}" sibTransId="{E7EA529D-E399-41CB-8295-D6C034021F2D}"/>
    <dgm:cxn modelId="{15F11D75-C42A-477F-820E-5A3121D885A8}" type="presOf" srcId="{B1832389-E458-4F5F-A40A-B0991AAA8939}" destId="{9B2FD640-83E7-4FB7-9FE7-31CCC4FAEE2C}" srcOrd="0" destOrd="0" presId="urn:microsoft.com/office/officeart/2005/8/layout/chevron1"/>
    <dgm:cxn modelId="{09917594-F774-4AE6-B889-F7946147AD95}" srcId="{B1832389-E458-4F5F-A40A-B0991AAA8939}" destId="{1215C5B6-A4CB-4892-8198-E9B3C16150EA}" srcOrd="0" destOrd="0" parTransId="{14537979-0270-4DE2-8440-5A3A2D182D70}" sibTransId="{F97644A2-064A-4595-B444-818E11066C7E}"/>
    <dgm:cxn modelId="{24EDADC6-6C71-4295-AC11-7AC212A6295F}" type="presOf" srcId="{71AC4333-1770-43BB-8CA8-A8EB5C0F346F}" destId="{D9348225-5FBF-4C07-BDE0-33F6595C7462}" srcOrd="0" destOrd="0" presId="urn:microsoft.com/office/officeart/2005/8/layout/chevron1"/>
    <dgm:cxn modelId="{C23663F3-B016-49AE-8F9A-685C21CE7C30}" type="presParOf" srcId="{9B2FD640-83E7-4FB7-9FE7-31CCC4FAEE2C}" destId="{240F66D7-5F10-4764-A2D8-9F0A4DF88587}" srcOrd="0" destOrd="0" presId="urn:microsoft.com/office/officeart/2005/8/layout/chevron1"/>
    <dgm:cxn modelId="{7C1A8A90-B670-462C-99BF-9A748534D42A}" type="presParOf" srcId="{9B2FD640-83E7-4FB7-9FE7-31CCC4FAEE2C}" destId="{95F11434-ECEB-4CE0-AEF6-4517C1471E4E}" srcOrd="1" destOrd="0" presId="urn:microsoft.com/office/officeart/2005/8/layout/chevron1"/>
    <dgm:cxn modelId="{DABBCC9E-B367-49AE-9EDE-1A04640063E7}" type="presParOf" srcId="{9B2FD640-83E7-4FB7-9FE7-31CCC4FAEE2C}" destId="{A3E7F7F5-370E-4204-AB71-48FFB923029D}" srcOrd="2" destOrd="0" presId="urn:microsoft.com/office/officeart/2005/8/layout/chevron1"/>
    <dgm:cxn modelId="{77DC5B7C-BB8C-4B61-94A4-1AFE05E25EE7}" type="presParOf" srcId="{9B2FD640-83E7-4FB7-9FE7-31CCC4FAEE2C}" destId="{7D8B7F95-3998-4F28-99BA-93801DB933F4}" srcOrd="3" destOrd="0" presId="urn:microsoft.com/office/officeart/2005/8/layout/chevron1"/>
    <dgm:cxn modelId="{6E3280FD-440E-44DF-99B2-66CE551B4CC1}" type="presParOf" srcId="{9B2FD640-83E7-4FB7-9FE7-31CCC4FAEE2C}" destId="{F80FE94B-A2F8-4C46-A1F4-F44CF4574D61}" srcOrd="4" destOrd="0" presId="urn:microsoft.com/office/officeart/2005/8/layout/chevron1"/>
    <dgm:cxn modelId="{D3C8D274-A69E-48D3-AAF7-578CB3CE5ACF}" type="presParOf" srcId="{9B2FD640-83E7-4FB7-9FE7-31CCC4FAEE2C}" destId="{09D697CF-E732-46FF-824B-473468BEB076}" srcOrd="5" destOrd="0" presId="urn:microsoft.com/office/officeart/2005/8/layout/chevron1"/>
    <dgm:cxn modelId="{C9A0E0FC-20B1-400E-A8AF-228A5BA2703A}" type="presParOf" srcId="{9B2FD640-83E7-4FB7-9FE7-31CCC4FAEE2C}" destId="{51333ADE-49D7-4FA6-8A68-755A4133E1C9}" srcOrd="6" destOrd="0" presId="urn:microsoft.com/office/officeart/2005/8/layout/chevron1"/>
    <dgm:cxn modelId="{83A8D404-F9C2-49C2-9CD0-D099D7BAB8BF}" type="presParOf" srcId="{9B2FD640-83E7-4FB7-9FE7-31CCC4FAEE2C}" destId="{7D0FAE13-1F80-4337-9AEE-FA064AC540FD}" srcOrd="7" destOrd="0" presId="urn:microsoft.com/office/officeart/2005/8/layout/chevron1"/>
    <dgm:cxn modelId="{B3C98E43-2969-4177-9086-B20A95007316}" type="presParOf" srcId="{9B2FD640-83E7-4FB7-9FE7-31CCC4FAEE2C}" destId="{D9348225-5FBF-4C07-BDE0-33F6595C746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bg1"/>
              </a:solidFill>
            </a:rPr>
            <a:t>Ovládací prvky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Layouty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Layouty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Layouty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Navigace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Layouty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Navigace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bg1"/>
              </a:solidFill>
            </a:rPr>
            <a:t>Ovládací prvky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Layouty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Layouty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Styly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Layouty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Styly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Layouty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Styly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Layouty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Styly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Layouty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Styly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Layouty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Lokalizace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rgbClr val="1482AC"/>
              </a:solidFill>
            </a:rPr>
            <a:t>Ovládací prvky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Layouty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bg1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chemeClr val="bg1"/>
              </a:solidFill>
            </a:rPr>
            <a:t>Lokalizace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bg1"/>
              </a:solidFill>
            </a:rPr>
            <a:t>Ovládací prvky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Layouty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bg1"/>
              </a:solidFill>
            </a:rPr>
            <a:t>Ovládací prvky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Layouty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bg1"/>
              </a:solidFill>
            </a:rPr>
            <a:t>Ovládací prvky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Layouty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bg1"/>
              </a:solidFill>
            </a:rPr>
            <a:t>Ovládací prvky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Layouty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bg1"/>
              </a:solidFill>
            </a:rPr>
            <a:t>Ovládací prvky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Layouty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F66D7-5F10-4764-A2D8-9F0A4DF88587}">
      <dsp:nvSpPr>
        <dsp:cNvPr id="0" name=""/>
        <dsp:cNvSpPr/>
      </dsp:nvSpPr>
      <dsp:spPr>
        <a:xfrm>
          <a:off x="2976" y="0"/>
          <a:ext cx="2649140" cy="354564"/>
        </a:xfrm>
        <a:prstGeom prst="chevron">
          <a:avLst/>
        </a:prstGeom>
        <a:solidFill>
          <a:srgbClr val="1482AC"/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>
              <a:solidFill>
                <a:schemeClr val="bg1"/>
              </a:solidFill>
            </a:rPr>
            <a:t>Ovládací prvky</a:t>
          </a:r>
          <a:endParaRPr lang="en-US" sz="2300" kern="1200" dirty="0">
            <a:solidFill>
              <a:schemeClr val="bg1"/>
            </a:solidFill>
          </a:endParaRPr>
        </a:p>
      </dsp:txBody>
      <dsp:txXfrm>
        <a:off x="180258" y="0"/>
        <a:ext cx="2294576" cy="354564"/>
      </dsp:txXfrm>
    </dsp:sp>
    <dsp:sp modelId="{A3E7F7F5-370E-4204-AB71-48FFB923029D}">
      <dsp:nvSpPr>
        <dsp:cNvPr id="0" name=""/>
        <dsp:cNvSpPr/>
      </dsp:nvSpPr>
      <dsp:spPr>
        <a:xfrm>
          <a:off x="2387203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Layouty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2564485" y="0"/>
        <a:ext cx="2294576" cy="354564"/>
      </dsp:txXfrm>
    </dsp:sp>
    <dsp:sp modelId="{F80FE94B-A2F8-4C46-A1F4-F44CF4574D61}">
      <dsp:nvSpPr>
        <dsp:cNvPr id="0" name=""/>
        <dsp:cNvSpPr/>
      </dsp:nvSpPr>
      <dsp:spPr>
        <a:xfrm>
          <a:off x="4771429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Navigace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4948711" y="0"/>
        <a:ext cx="2294576" cy="354564"/>
      </dsp:txXfrm>
    </dsp:sp>
    <dsp:sp modelId="{51333ADE-49D7-4FA6-8A68-755A4133E1C9}">
      <dsp:nvSpPr>
        <dsp:cNvPr id="0" name=""/>
        <dsp:cNvSpPr/>
      </dsp:nvSpPr>
      <dsp:spPr>
        <a:xfrm>
          <a:off x="7155656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Styly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7332938" y="0"/>
        <a:ext cx="2294576" cy="354564"/>
      </dsp:txXfrm>
    </dsp:sp>
    <dsp:sp modelId="{D9348225-5FBF-4C07-BDE0-33F6595C7462}">
      <dsp:nvSpPr>
        <dsp:cNvPr id="0" name=""/>
        <dsp:cNvSpPr/>
      </dsp:nvSpPr>
      <dsp:spPr>
        <a:xfrm>
          <a:off x="9539882" y="0"/>
          <a:ext cx="2649140" cy="354564"/>
        </a:xfrm>
        <a:prstGeom prst="chevron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rgbClr val="1482A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2" tIns="30671" rIns="30671" bIns="30671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2300" kern="1200" dirty="0" err="1">
              <a:solidFill>
                <a:srgbClr val="1482AC"/>
              </a:solidFill>
            </a:rPr>
            <a:t>Lokalizace</a:t>
          </a:r>
          <a:endParaRPr lang="en-US" sz="2300" kern="1200" dirty="0">
            <a:solidFill>
              <a:srgbClr val="1482AC"/>
            </a:solidFill>
          </a:endParaRPr>
        </a:p>
      </dsp:txBody>
      <dsp:txXfrm>
        <a:off x="9717164" y="0"/>
        <a:ext cx="2294576" cy="3545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795E8-66B5-4696-B483-F1F9FA0B53D4}" type="datetimeFigureOut">
              <a:rPr lang="cs-CZ" smtClean="0"/>
              <a:t>19.02.2022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E3A0E2-AD07-41C5-B242-3B425ECC781C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114109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have more than 40 controls, layouts, and pages to mix and match from.</a:t>
            </a:r>
          </a:p>
          <a:p>
            <a:r>
              <a:rPr lang="en-US" dirty="0"/>
              <a:t>These are all of the controls you have out of the box, you can</a:t>
            </a:r>
            <a:r>
              <a:rPr lang="en-US" baseline="0" dirty="0"/>
              <a:t> of course create your own.</a:t>
            </a:r>
          </a:p>
          <a:p>
            <a:r>
              <a:rPr lang="en-US" baseline="0" dirty="0"/>
              <a:t>What is unique is you get the native control and have access to it.</a:t>
            </a:r>
          </a:p>
          <a:p>
            <a:r>
              <a:rPr lang="en-US" baseline="0" dirty="0"/>
              <a:t>Consider an Entry Field</a:t>
            </a:r>
          </a:p>
          <a:p>
            <a:r>
              <a:rPr lang="en-US" baseline="0" dirty="0"/>
              <a:t>On iOS it is mapped to </a:t>
            </a:r>
            <a:r>
              <a:rPr lang="en-US" baseline="0" dirty="0" err="1"/>
              <a:t>UITextField</a:t>
            </a:r>
            <a:endParaRPr lang="en-US" baseline="0" dirty="0"/>
          </a:p>
          <a:p>
            <a:r>
              <a:rPr lang="en-US" baseline="0" dirty="0"/>
              <a:t>Android it is </a:t>
            </a:r>
            <a:r>
              <a:rPr lang="en-US" baseline="0" dirty="0" err="1"/>
              <a:t>EditText</a:t>
            </a:r>
            <a:endParaRPr lang="en-US" baseline="0" dirty="0"/>
          </a:p>
          <a:p>
            <a:r>
              <a:rPr lang="en-US" baseline="0" dirty="0"/>
              <a:t>Windows </a:t>
            </a:r>
            <a:r>
              <a:rPr lang="en-US" baseline="0" dirty="0" err="1"/>
              <a:t>Phoen</a:t>
            </a:r>
            <a:r>
              <a:rPr lang="en-US" baseline="0" dirty="0"/>
              <a:t> it is a </a:t>
            </a:r>
            <a:r>
              <a:rPr lang="en-US" baseline="0" dirty="0" err="1"/>
              <a:t>TextBox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22845-941E-7C42-8070-12AD873FCE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58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4AAD347D-5ACD-4C99-B74B-A9C85AD731AF}" type="datetimeFigureOut">
              <a:rPr lang="en-US" smtClean="0"/>
              <a:t>2022-02-19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4252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2022-02-19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6259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2022-02-19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634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2022-02-19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59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2022-02-19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8048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2022-02-19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629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2022-02-19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733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2022-02-19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940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2022-02-19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314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2022-02-19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993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2022-02-19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6759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AAD347D-5ACD-4C99-B74B-A9C85AD731AF}" type="datetimeFigureOut">
              <a:rPr lang="en-US" smtClean="0"/>
              <a:t>2022-02-19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1295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9.xml"/><Relationship Id="rId3" Type="http://schemas.openxmlformats.org/officeDocument/2006/relationships/image" Target="../media/image29.png"/><Relationship Id="rId7" Type="http://schemas.openxmlformats.org/officeDocument/2006/relationships/diagramColors" Target="../diagrams/colors9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9.xml"/><Relationship Id="rId5" Type="http://schemas.openxmlformats.org/officeDocument/2006/relationships/diagramLayout" Target="../diagrams/layout9.xml"/><Relationship Id="rId4" Type="http://schemas.openxmlformats.org/officeDocument/2006/relationships/diagramData" Target="../diagrams/data9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0.xml"/><Relationship Id="rId3" Type="http://schemas.openxmlformats.org/officeDocument/2006/relationships/image" Target="../media/image31.png"/><Relationship Id="rId7" Type="http://schemas.openxmlformats.org/officeDocument/2006/relationships/diagramQuickStyle" Target="../diagrams/quickStyle10.xm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10.xml"/><Relationship Id="rId5" Type="http://schemas.openxmlformats.org/officeDocument/2006/relationships/diagramData" Target="../diagrams/data10.xml"/><Relationship Id="rId4" Type="http://schemas.openxmlformats.org/officeDocument/2006/relationships/image" Target="../media/image32.png"/><Relationship Id="rId9" Type="http://schemas.microsoft.com/office/2007/relationships/diagramDrawing" Target="../diagrams/drawing10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1.xml"/><Relationship Id="rId3" Type="http://schemas.openxmlformats.org/officeDocument/2006/relationships/image" Target="../media/image34.png"/><Relationship Id="rId7" Type="http://schemas.openxmlformats.org/officeDocument/2006/relationships/diagramQuickStyle" Target="../diagrams/quickStyle11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11.xml"/><Relationship Id="rId5" Type="http://schemas.openxmlformats.org/officeDocument/2006/relationships/diagramData" Target="../diagrams/data11.xml"/><Relationship Id="rId4" Type="http://schemas.openxmlformats.org/officeDocument/2006/relationships/image" Target="../media/image35.png"/><Relationship Id="rId9" Type="http://schemas.microsoft.com/office/2007/relationships/diagramDrawing" Target="../diagrams/drawing11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2.xml"/><Relationship Id="rId3" Type="http://schemas.openxmlformats.org/officeDocument/2006/relationships/image" Target="../media/image37.png"/><Relationship Id="rId7" Type="http://schemas.openxmlformats.org/officeDocument/2006/relationships/diagramColors" Target="../diagrams/colors12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Relationship Id="rId6" Type="http://schemas.openxmlformats.org/officeDocument/2006/relationships/diagramQuickStyle" Target="../diagrams/quickStyle12.xml"/><Relationship Id="rId5" Type="http://schemas.openxmlformats.org/officeDocument/2006/relationships/diagramLayout" Target="../diagrams/layout12.xml"/><Relationship Id="rId4" Type="http://schemas.openxmlformats.org/officeDocument/2006/relationships/diagramData" Target="../diagrams/data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6.xml"/><Relationship Id="rId3" Type="http://schemas.openxmlformats.org/officeDocument/2006/relationships/image" Target="../media/image39.svg"/><Relationship Id="rId7" Type="http://schemas.openxmlformats.org/officeDocument/2006/relationships/diagramColors" Target="../diagrams/colors16.xm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Relationship Id="rId6" Type="http://schemas.openxmlformats.org/officeDocument/2006/relationships/diagramQuickStyle" Target="../diagrams/quickStyle16.xml"/><Relationship Id="rId5" Type="http://schemas.openxmlformats.org/officeDocument/2006/relationships/diagramLayout" Target="../diagrams/layout16.xml"/><Relationship Id="rId4" Type="http://schemas.openxmlformats.org/officeDocument/2006/relationships/diagramData" Target="../diagrams/data1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7.xml"/><Relationship Id="rId7" Type="http://schemas.microsoft.com/office/2007/relationships/diagramDrawing" Target="../diagrams/drawing17.xml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7.xml"/><Relationship Id="rId5" Type="http://schemas.openxmlformats.org/officeDocument/2006/relationships/diagramQuickStyle" Target="../diagrams/quickStyle17.xml"/><Relationship Id="rId4" Type="http://schemas.openxmlformats.org/officeDocument/2006/relationships/diagramLayout" Target="../diagrams/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0.xml"/><Relationship Id="rId2" Type="http://schemas.openxmlformats.org/officeDocument/2006/relationships/diagramData" Target="../diagrams/data2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0.xml"/><Relationship Id="rId5" Type="http://schemas.openxmlformats.org/officeDocument/2006/relationships/diagramColors" Target="../diagrams/colors20.xml"/><Relationship Id="rId4" Type="http://schemas.openxmlformats.org/officeDocument/2006/relationships/diagramQuickStyle" Target="../diagrams/quickStyle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1.xml"/><Relationship Id="rId2" Type="http://schemas.openxmlformats.org/officeDocument/2006/relationships/diagramData" Target="../diagrams/data2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1.xml"/><Relationship Id="rId5" Type="http://schemas.openxmlformats.org/officeDocument/2006/relationships/diagramColors" Target="../diagrams/colors21.xml"/><Relationship Id="rId4" Type="http://schemas.openxmlformats.org/officeDocument/2006/relationships/diagramQuickStyle" Target="../diagrams/quickStyle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2.xml"/><Relationship Id="rId2" Type="http://schemas.openxmlformats.org/officeDocument/2006/relationships/diagramData" Target="../diagrams/data2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2.xml"/><Relationship Id="rId5" Type="http://schemas.openxmlformats.org/officeDocument/2006/relationships/diagramColors" Target="../diagrams/colors22.xml"/><Relationship Id="rId4" Type="http://schemas.openxmlformats.org/officeDocument/2006/relationships/diagramQuickStyle" Target="../diagrams/quickStyle2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4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4.xml"/><Relationship Id="rId5" Type="http://schemas.openxmlformats.org/officeDocument/2006/relationships/diagramColors" Target="../diagrams/colors24.xml"/><Relationship Id="rId4" Type="http://schemas.openxmlformats.org/officeDocument/2006/relationships/diagramQuickStyle" Target="../diagrams/quickStyle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5.xml"/><Relationship Id="rId2" Type="http://schemas.openxmlformats.org/officeDocument/2006/relationships/diagramData" Target="../diagrams/data2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5.xml"/><Relationship Id="rId5" Type="http://schemas.openxmlformats.org/officeDocument/2006/relationships/diagramColors" Target="../diagrams/colors25.xml"/><Relationship Id="rId4" Type="http://schemas.openxmlformats.org/officeDocument/2006/relationships/diagramQuickStyle" Target="../diagrams/quickStyle2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diagramColors" Target="../diagrams/colors2.xml"/><Relationship Id="rId5" Type="http://schemas.openxmlformats.org/officeDocument/2006/relationships/image" Target="../media/image5.png"/><Relationship Id="rId10" Type="http://schemas.openxmlformats.org/officeDocument/2006/relationships/diagramQuickStyle" Target="../diagrams/quickStyle2.xml"/><Relationship Id="rId4" Type="http://schemas.openxmlformats.org/officeDocument/2006/relationships/image" Target="../media/image4.png"/><Relationship Id="rId9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image" Target="../media/image9.png"/><Relationship Id="rId7" Type="http://schemas.openxmlformats.org/officeDocument/2006/relationships/diagramData" Target="../diagrams/data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microsoft.com/office/2007/relationships/diagramDrawing" Target="../diagrams/drawing3.xml"/><Relationship Id="rId5" Type="http://schemas.openxmlformats.org/officeDocument/2006/relationships/image" Target="../media/image11.png"/><Relationship Id="rId10" Type="http://schemas.openxmlformats.org/officeDocument/2006/relationships/diagramColors" Target="../diagrams/colors3.xml"/><Relationship Id="rId4" Type="http://schemas.openxmlformats.org/officeDocument/2006/relationships/image" Target="../media/image10.png"/><Relationship Id="rId9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microsoft.com/office/2007/relationships/diagramDrawing" Target="../diagrams/drawing4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diagramColors" Target="../diagrams/colors4.xml"/><Relationship Id="rId5" Type="http://schemas.openxmlformats.org/officeDocument/2006/relationships/image" Target="../media/image16.png"/><Relationship Id="rId10" Type="http://schemas.openxmlformats.org/officeDocument/2006/relationships/diagramQuickStyle" Target="../diagrams/quickStyle4.xml"/><Relationship Id="rId4" Type="http://schemas.openxmlformats.org/officeDocument/2006/relationships/image" Target="../media/image15.png"/><Relationship Id="rId9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20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13" Type="http://schemas.microsoft.com/office/2007/relationships/diagramDrawing" Target="../diagrams/drawing7.xml"/><Relationship Id="rId3" Type="http://schemas.openxmlformats.org/officeDocument/2006/relationships/image" Target="../media/image22.png"/><Relationship Id="rId7" Type="http://schemas.openxmlformats.org/officeDocument/2006/relationships/diagramColors" Target="../diagrams/colors6.xml"/><Relationship Id="rId12" Type="http://schemas.openxmlformats.org/officeDocument/2006/relationships/diagramColors" Target="../diagrams/colors7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11" Type="http://schemas.openxmlformats.org/officeDocument/2006/relationships/diagramQuickStyle" Target="../diagrams/quickStyle7.xml"/><Relationship Id="rId5" Type="http://schemas.openxmlformats.org/officeDocument/2006/relationships/diagramLayout" Target="../diagrams/layout6.xml"/><Relationship Id="rId10" Type="http://schemas.openxmlformats.org/officeDocument/2006/relationships/diagramLayout" Target="../diagrams/layout7.xml"/><Relationship Id="rId4" Type="http://schemas.openxmlformats.org/officeDocument/2006/relationships/diagramData" Target="../diagrams/data6.xml"/><Relationship Id="rId9" Type="http://schemas.openxmlformats.org/officeDocument/2006/relationships/diagramData" Target="../diagrams/data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3" Type="http://schemas.openxmlformats.org/officeDocument/2006/relationships/image" Target="../media/image24.png"/><Relationship Id="rId7" Type="http://schemas.openxmlformats.org/officeDocument/2006/relationships/diagramData" Target="../diagrams/data8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microsoft.com/office/2007/relationships/diagramDrawing" Target="../diagrams/drawing8.xml"/><Relationship Id="rId5" Type="http://schemas.openxmlformats.org/officeDocument/2006/relationships/image" Target="../media/image26.png"/><Relationship Id="rId10" Type="http://schemas.openxmlformats.org/officeDocument/2006/relationships/diagramColors" Target="../diagrams/colors8.xml"/><Relationship Id="rId4" Type="http://schemas.openxmlformats.org/officeDocument/2006/relationships/image" Target="../media/image25.png"/><Relationship Id="rId9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F0ADB4E-94F7-4499-A048-25702426FA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8739C1-88E5-4F57-A841-A7C8FCEC7D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4571999"/>
            <a:ext cx="7772400" cy="1851178"/>
          </a:xfrm>
        </p:spPr>
        <p:txBody>
          <a:bodyPr>
            <a:normAutofit/>
          </a:bodyPr>
          <a:lstStyle/>
          <a:p>
            <a:r>
              <a:rPr lang="cs-CZ" dirty="0"/>
              <a:t>PV239 – </a:t>
            </a:r>
            <a:r>
              <a:rPr lang="en-US" dirty="0"/>
              <a:t>02- Design</a:t>
            </a:r>
            <a:endParaRPr lang="cs-CZ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541AC4-A104-493E-BE3A-BC9165169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10600" y="4571999"/>
            <a:ext cx="3200400" cy="1851178"/>
          </a:xfrm>
        </p:spPr>
        <p:txBody>
          <a:bodyPr>
            <a:normAutofit/>
          </a:bodyPr>
          <a:lstStyle/>
          <a:p>
            <a:r>
              <a:rPr lang="cs-CZ" dirty="0"/>
              <a:t>Roman Ja</a:t>
            </a:r>
            <a:r>
              <a:rPr lang="sk-SK" dirty="0"/>
              <a:t>šek</a:t>
            </a:r>
            <a:r>
              <a:rPr lang="en-US" dirty="0"/>
              <a:t>, </a:t>
            </a:r>
            <a:r>
              <a:rPr lang="en-US" dirty="0" err="1"/>
              <a:t>Ond</a:t>
            </a:r>
            <a:r>
              <a:rPr lang="sk-SK" dirty="0" err="1"/>
              <a:t>řej</a:t>
            </a:r>
            <a:r>
              <a:rPr lang="sk-SK" dirty="0"/>
              <a:t> Slimák</a:t>
            </a:r>
          </a:p>
          <a:p>
            <a:r>
              <a:rPr lang="sk-SK" dirty="0"/>
              <a:t>Riganti s.r.o.</a:t>
            </a:r>
            <a:endParaRPr lang="cs-CZ" dirty="0"/>
          </a:p>
          <a:p>
            <a:r>
              <a:rPr lang="sk-SK" dirty="0" err="1"/>
              <a:t>roman.jasek</a:t>
            </a:r>
            <a:r>
              <a:rPr lang="en-US" dirty="0"/>
              <a:t>@riganti.cz</a:t>
            </a:r>
            <a:endParaRPr lang="sk-SK" dirty="0"/>
          </a:p>
          <a:p>
            <a:r>
              <a:rPr lang="sk-SK" dirty="0" err="1"/>
              <a:t>ondrej.slimak</a:t>
            </a:r>
            <a:r>
              <a:rPr lang="en-US" dirty="0"/>
              <a:t>@riganti.cz</a:t>
            </a:r>
            <a:endParaRPr lang="sk-SK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D96B72-46E2-410D-AD3A-DA76EE628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423367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18498B7-553E-4F59-A6D1-B7F56A185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040388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93748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CB20-28A0-4425-B4EB-BE750363D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Pop-ups</a:t>
            </a:r>
            <a:endParaRPr lang="cs-CZ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ECB0A6B-A099-43B5-9D75-E4C2F04DBA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/>
        </p:blipFill>
        <p:spPr bwMode="auto">
          <a:xfrm>
            <a:off x="1733645" y="1763870"/>
            <a:ext cx="2421853" cy="227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C042F05-7343-4F92-BBD0-03ACFAA95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881820" y="1781694"/>
            <a:ext cx="2428359" cy="2240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2AC919B6-8ACB-43E5-B385-7AE8ABB25DC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1827294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47742628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Obrázek 5">
            <a:extLst>
              <a:ext uri="{FF2B5EF4-FFF2-40B4-BE49-F238E27FC236}">
                <a16:creationId xmlns:a16="http://schemas.microsoft.com/office/drawing/2014/main" id="{ADA746A5-F5D7-4BEC-BAEA-52C0A4F07D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3817"/>
          <a:stretch/>
        </p:blipFill>
        <p:spPr>
          <a:xfrm>
            <a:off x="8695446" y="3056027"/>
            <a:ext cx="2063680" cy="3874073"/>
          </a:xfrm>
          <a:prstGeom prst="rect">
            <a:avLst/>
          </a:prstGeom>
        </p:spPr>
      </p:pic>
      <p:sp>
        <p:nvSpPr>
          <p:cNvPr id="4" name="Nadpis 3">
            <a:extLst>
              <a:ext uri="{FF2B5EF4-FFF2-40B4-BE49-F238E27FC236}">
                <a16:creationId xmlns:a16="http://schemas.microsoft.com/office/drawing/2014/main" id="{A2FB38B9-C873-497B-8279-2D1A98BA8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dirty="0" err="1"/>
              <a:t>Layouts</a:t>
            </a:r>
            <a:r>
              <a:rPr lang="cs-CZ" dirty="0"/>
              <a:t> – jedna komponenta</a:t>
            </a:r>
            <a:endParaRPr lang="en-US" dirty="0"/>
          </a:p>
        </p:txBody>
      </p:sp>
      <p:sp>
        <p:nvSpPr>
          <p:cNvPr id="6" name="Zástupný symbol pro obsah 5">
            <a:extLst>
              <a:ext uri="{FF2B5EF4-FFF2-40B4-BE49-F238E27FC236}">
                <a16:creationId xmlns:a16="http://schemas.microsoft.com/office/drawing/2014/main" id="{E32A623E-3F45-414D-8636-A4FF2E881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8808" y="1812762"/>
            <a:ext cx="3010688" cy="468919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sz="3000" b="1" dirty="0" err="1"/>
              <a:t>ContentView</a:t>
            </a:r>
            <a:endParaRPr lang="sk-SK" sz="3000" b="1" dirty="0"/>
          </a:p>
          <a:p>
            <a:pPr algn="ctr"/>
            <a:r>
              <a:rPr lang="en-US" sz="2500" dirty="0" err="1"/>
              <a:t>Jeden</a:t>
            </a:r>
            <a:r>
              <a:rPr lang="en-US" sz="2500" dirty="0"/>
              <a:t> </a:t>
            </a:r>
            <a:r>
              <a:rPr lang="en-US" sz="2500" dirty="0" err="1"/>
              <a:t>obsah</a:t>
            </a:r>
            <a:endParaRPr lang="cs-CZ" sz="2500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BBD126C9-A16C-42F6-88D3-3BD9144CCD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90" b="18329"/>
          <a:stretch/>
        </p:blipFill>
        <p:spPr>
          <a:xfrm>
            <a:off x="1002764" y="3272269"/>
            <a:ext cx="1982776" cy="3441593"/>
          </a:xfrm>
          <a:prstGeom prst="rect">
            <a:avLst/>
          </a:prstGeom>
        </p:spPr>
      </p:pic>
      <p:sp>
        <p:nvSpPr>
          <p:cNvPr id="10" name="Zástupný symbol pro obsah 5">
            <a:extLst>
              <a:ext uri="{FF2B5EF4-FFF2-40B4-BE49-F238E27FC236}">
                <a16:creationId xmlns:a16="http://schemas.microsoft.com/office/drawing/2014/main" id="{3A73B6E8-8F96-4C8D-A65E-5C71AE716C80}"/>
              </a:ext>
            </a:extLst>
          </p:cNvPr>
          <p:cNvSpPr txBox="1">
            <a:spLocks/>
          </p:cNvSpPr>
          <p:nvPr/>
        </p:nvSpPr>
        <p:spPr>
          <a:xfrm>
            <a:off x="4355375" y="1812762"/>
            <a:ext cx="3010688" cy="468919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sk-SK" sz="3000" b="1" dirty="0" err="1"/>
              <a:t>Frame</a:t>
            </a:r>
            <a:endParaRPr lang="sk-SK" sz="3000" b="1" dirty="0"/>
          </a:p>
          <a:p>
            <a:pPr algn="ctr"/>
            <a:r>
              <a:rPr lang="cs-CZ" sz="2500" dirty="0"/>
              <a:t>Možnost přidat rámeček</a:t>
            </a:r>
          </a:p>
        </p:txBody>
      </p:sp>
      <p:pic>
        <p:nvPicPr>
          <p:cNvPr id="11" name="Obrázek 6">
            <a:extLst>
              <a:ext uri="{FF2B5EF4-FFF2-40B4-BE49-F238E27FC236}">
                <a16:creationId xmlns:a16="http://schemas.microsoft.com/office/drawing/2014/main" id="{8DA7E448-D91C-48EF-856D-7557C091FED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64" r="164"/>
          <a:stretch/>
        </p:blipFill>
        <p:spPr>
          <a:xfrm>
            <a:off x="4892776" y="3272268"/>
            <a:ext cx="1982776" cy="3441593"/>
          </a:xfrm>
          <a:prstGeom prst="rect">
            <a:avLst/>
          </a:prstGeom>
        </p:spPr>
      </p:pic>
      <p:sp>
        <p:nvSpPr>
          <p:cNvPr id="12" name="Zástupný symbol pro obsah 5">
            <a:extLst>
              <a:ext uri="{FF2B5EF4-FFF2-40B4-BE49-F238E27FC236}">
                <a16:creationId xmlns:a16="http://schemas.microsoft.com/office/drawing/2014/main" id="{1CDF6B3F-AEEE-4F90-BBBC-86FC664F1197}"/>
              </a:ext>
            </a:extLst>
          </p:cNvPr>
          <p:cNvSpPr txBox="1">
            <a:spLocks/>
          </p:cNvSpPr>
          <p:nvPr/>
        </p:nvSpPr>
        <p:spPr>
          <a:xfrm>
            <a:off x="8221942" y="1842841"/>
            <a:ext cx="3010688" cy="468919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3000" b="1" dirty="0" err="1"/>
              <a:t>ScrollView</a:t>
            </a:r>
            <a:endParaRPr lang="sk-SK" sz="3000" b="1" dirty="0"/>
          </a:p>
          <a:p>
            <a:pPr algn="ctr"/>
            <a:r>
              <a:rPr lang="cs-CZ" sz="2500" dirty="0"/>
              <a:t>Pokud se nevejde, </a:t>
            </a:r>
            <a:r>
              <a:rPr lang="cs-CZ" sz="2500" dirty="0" err="1"/>
              <a:t>scrolluje</a:t>
            </a:r>
            <a:r>
              <a:rPr lang="cs-CZ" sz="2500" dirty="0"/>
              <a:t> se</a:t>
            </a:r>
          </a:p>
        </p:txBody>
      </p:sp>
      <p:graphicFrame>
        <p:nvGraphicFramePr>
          <p:cNvPr id="9" name="Content Placeholder 3">
            <a:extLst>
              <a:ext uri="{FF2B5EF4-FFF2-40B4-BE49-F238E27FC236}">
                <a16:creationId xmlns:a16="http://schemas.microsoft.com/office/drawing/2014/main" id="{A2E83DBF-E7D9-4886-95D2-C356AE61818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9467045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4025927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0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A2FB38B9-C873-497B-8279-2D1A98BA8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dirty="0" err="1"/>
              <a:t>Layouts</a:t>
            </a:r>
            <a:r>
              <a:rPr lang="cs-CZ" dirty="0"/>
              <a:t> – více komponent</a:t>
            </a:r>
            <a:endParaRPr lang="en-US" dirty="0"/>
          </a:p>
        </p:txBody>
      </p:sp>
      <p:sp>
        <p:nvSpPr>
          <p:cNvPr id="6" name="Zástupný symbol pro obsah 5">
            <a:extLst>
              <a:ext uri="{FF2B5EF4-FFF2-40B4-BE49-F238E27FC236}">
                <a16:creationId xmlns:a16="http://schemas.microsoft.com/office/drawing/2014/main" id="{E32A623E-3F45-414D-8636-A4FF2E881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88808" y="1812762"/>
            <a:ext cx="3010688" cy="468919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cs-CZ" sz="3000" b="1" dirty="0" err="1"/>
              <a:t>AbsoluteLayout</a:t>
            </a:r>
            <a:endParaRPr lang="sk-SK" sz="3000" b="1" dirty="0"/>
          </a:p>
          <a:p>
            <a:pPr algn="ctr"/>
            <a:r>
              <a:rPr lang="cs-CZ" sz="2500" dirty="0"/>
              <a:t>Absolutní pozicování komponent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BBD126C9-A16C-42F6-88D3-3BD9144CCD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4" r="164"/>
          <a:stretch/>
        </p:blipFill>
        <p:spPr>
          <a:xfrm>
            <a:off x="1002764" y="3272269"/>
            <a:ext cx="1982776" cy="3441593"/>
          </a:xfrm>
          <a:prstGeom prst="rect">
            <a:avLst/>
          </a:prstGeom>
        </p:spPr>
      </p:pic>
      <p:sp>
        <p:nvSpPr>
          <p:cNvPr id="10" name="Zástupný symbol pro obsah 5">
            <a:extLst>
              <a:ext uri="{FF2B5EF4-FFF2-40B4-BE49-F238E27FC236}">
                <a16:creationId xmlns:a16="http://schemas.microsoft.com/office/drawing/2014/main" id="{3A73B6E8-8F96-4C8D-A65E-5C71AE716C80}"/>
              </a:ext>
            </a:extLst>
          </p:cNvPr>
          <p:cNvSpPr txBox="1">
            <a:spLocks/>
          </p:cNvSpPr>
          <p:nvPr/>
        </p:nvSpPr>
        <p:spPr>
          <a:xfrm>
            <a:off x="4355375" y="1812762"/>
            <a:ext cx="3010688" cy="468919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cs-CZ" sz="3000" b="1" dirty="0" err="1"/>
              <a:t>RelativeLayout</a:t>
            </a:r>
            <a:endParaRPr lang="sk-SK" sz="3000" b="1" dirty="0"/>
          </a:p>
          <a:p>
            <a:pPr algn="ctr"/>
            <a:r>
              <a:rPr lang="cs-CZ" sz="2500" dirty="0"/>
              <a:t>Rozmístění pomocí </a:t>
            </a:r>
            <a:r>
              <a:rPr lang="cs-CZ" sz="2500" dirty="0" err="1"/>
              <a:t>constraintů</a:t>
            </a:r>
            <a:endParaRPr lang="cs-CZ" sz="2500" dirty="0"/>
          </a:p>
        </p:txBody>
      </p:sp>
      <p:pic>
        <p:nvPicPr>
          <p:cNvPr id="11" name="Obrázek 6">
            <a:extLst>
              <a:ext uri="{FF2B5EF4-FFF2-40B4-BE49-F238E27FC236}">
                <a16:creationId xmlns:a16="http://schemas.microsoft.com/office/drawing/2014/main" id="{8DA7E448-D91C-48EF-856D-7557C091FED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27" r="2027"/>
          <a:stretch/>
        </p:blipFill>
        <p:spPr>
          <a:xfrm>
            <a:off x="4892776" y="3272268"/>
            <a:ext cx="1982776" cy="3441593"/>
          </a:xfrm>
          <a:prstGeom prst="rect">
            <a:avLst/>
          </a:prstGeom>
        </p:spPr>
      </p:pic>
      <p:sp>
        <p:nvSpPr>
          <p:cNvPr id="12" name="Zástupný symbol pro obsah 5">
            <a:extLst>
              <a:ext uri="{FF2B5EF4-FFF2-40B4-BE49-F238E27FC236}">
                <a16:creationId xmlns:a16="http://schemas.microsoft.com/office/drawing/2014/main" id="{1CDF6B3F-AEEE-4F90-BBBC-86FC664F1197}"/>
              </a:ext>
            </a:extLst>
          </p:cNvPr>
          <p:cNvSpPr txBox="1">
            <a:spLocks/>
          </p:cNvSpPr>
          <p:nvPr/>
        </p:nvSpPr>
        <p:spPr>
          <a:xfrm>
            <a:off x="8221942" y="1842841"/>
            <a:ext cx="3010688" cy="468919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en-US" sz="3000" b="1" dirty="0" err="1"/>
              <a:t>FlexLayout</a:t>
            </a:r>
            <a:endParaRPr lang="sk-SK" sz="3000" b="1" dirty="0"/>
          </a:p>
          <a:p>
            <a:pPr marL="0" indent="0" algn="ctr">
              <a:buNone/>
            </a:pPr>
            <a:r>
              <a:rPr lang="en-US" sz="2500" dirty="0" err="1"/>
              <a:t>Obdoba</a:t>
            </a:r>
            <a:r>
              <a:rPr lang="en-US" sz="2500" dirty="0"/>
              <a:t> </a:t>
            </a:r>
            <a:r>
              <a:rPr lang="en-US" sz="2500" dirty="0" err="1"/>
              <a:t>webov</a:t>
            </a:r>
            <a:r>
              <a:rPr lang="cs-CZ" sz="2500" dirty="0" err="1"/>
              <a:t>ého</a:t>
            </a:r>
            <a:r>
              <a:rPr lang="cs-CZ" sz="2500" dirty="0"/>
              <a:t> </a:t>
            </a:r>
            <a:r>
              <a:rPr lang="cs-CZ" sz="2500" dirty="0" err="1"/>
              <a:t>Flexboxu</a:t>
            </a:r>
            <a:endParaRPr lang="cs-CZ" sz="2500" dirty="0"/>
          </a:p>
        </p:txBody>
      </p:sp>
      <p:pic>
        <p:nvPicPr>
          <p:cNvPr id="9" name="Obrázek 4">
            <a:extLst>
              <a:ext uri="{FF2B5EF4-FFF2-40B4-BE49-F238E27FC236}">
                <a16:creationId xmlns:a16="http://schemas.microsoft.com/office/drawing/2014/main" id="{F39F3E23-0702-4128-A748-E14068E03C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689" b="16418"/>
          <a:stretch/>
        </p:blipFill>
        <p:spPr>
          <a:xfrm>
            <a:off x="8735898" y="3272268"/>
            <a:ext cx="1982776" cy="3428170"/>
          </a:xfrm>
          <a:prstGeom prst="rect">
            <a:avLst/>
          </a:prstGeom>
        </p:spPr>
      </p:pic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id="{01BED475-C884-4F1B-9B63-23D19186AF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8402589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35962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0" grpId="0" uiExpand="1" build="p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>
            <a:extLst>
              <a:ext uri="{FF2B5EF4-FFF2-40B4-BE49-F238E27FC236}">
                <a16:creationId xmlns:a16="http://schemas.microsoft.com/office/drawing/2014/main" id="{A2FB38B9-C873-497B-8279-2D1A98BA8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cs-CZ" dirty="0" err="1"/>
              <a:t>Layouts</a:t>
            </a:r>
            <a:r>
              <a:rPr lang="cs-CZ" dirty="0"/>
              <a:t> – více komponent</a:t>
            </a:r>
            <a:endParaRPr lang="en-US" dirty="0"/>
          </a:p>
        </p:txBody>
      </p:sp>
      <p:sp>
        <p:nvSpPr>
          <p:cNvPr id="6" name="Zástupný symbol pro obsah 5">
            <a:extLst>
              <a:ext uri="{FF2B5EF4-FFF2-40B4-BE49-F238E27FC236}">
                <a16:creationId xmlns:a16="http://schemas.microsoft.com/office/drawing/2014/main" id="{E32A623E-3F45-414D-8636-A4FF2E881A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56875" y="1812762"/>
            <a:ext cx="3010688" cy="4689190"/>
          </a:xfrm>
        </p:spPr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cs-CZ" sz="3000" b="1" dirty="0" err="1"/>
              <a:t>Grid</a:t>
            </a:r>
            <a:endParaRPr lang="sk-SK" sz="3000" b="1" dirty="0"/>
          </a:p>
          <a:p>
            <a:pPr marL="0" indent="0" algn="ctr">
              <a:buNone/>
            </a:pPr>
            <a:r>
              <a:rPr lang="cs-CZ" sz="2500" dirty="0"/>
              <a:t>Tabulkový layout</a:t>
            </a:r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BBD126C9-A16C-42F6-88D3-3BD9144CCD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64" r="2064"/>
          <a:stretch/>
        </p:blipFill>
        <p:spPr>
          <a:xfrm>
            <a:off x="2570831" y="3272268"/>
            <a:ext cx="1982776" cy="3441593"/>
          </a:xfrm>
          <a:prstGeom prst="rect">
            <a:avLst/>
          </a:prstGeom>
        </p:spPr>
      </p:pic>
      <p:sp>
        <p:nvSpPr>
          <p:cNvPr id="10" name="Zástupný symbol pro obsah 5">
            <a:extLst>
              <a:ext uri="{FF2B5EF4-FFF2-40B4-BE49-F238E27FC236}">
                <a16:creationId xmlns:a16="http://schemas.microsoft.com/office/drawing/2014/main" id="{3A73B6E8-8F96-4C8D-A65E-5C71AE716C80}"/>
              </a:ext>
            </a:extLst>
          </p:cNvPr>
          <p:cNvSpPr txBox="1">
            <a:spLocks/>
          </p:cNvSpPr>
          <p:nvPr/>
        </p:nvSpPr>
        <p:spPr>
          <a:xfrm>
            <a:off x="7124438" y="1812762"/>
            <a:ext cx="3010688" cy="468919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0000"/>
              </a:lnSpc>
            </a:pPr>
            <a:r>
              <a:rPr lang="cs-CZ" sz="3000" b="1" dirty="0" err="1"/>
              <a:t>StackLayout</a:t>
            </a:r>
            <a:endParaRPr lang="sk-SK" sz="3000" b="1" dirty="0"/>
          </a:p>
          <a:p>
            <a:pPr marL="0" indent="0" algn="ctr">
              <a:buNone/>
            </a:pPr>
            <a:r>
              <a:rPr lang="cs-CZ" sz="2500" dirty="0"/>
              <a:t>Pod sebe nebo vedle sebe</a:t>
            </a:r>
          </a:p>
        </p:txBody>
      </p:sp>
      <p:pic>
        <p:nvPicPr>
          <p:cNvPr id="13" name="Obrázek 5">
            <a:extLst>
              <a:ext uri="{FF2B5EF4-FFF2-40B4-BE49-F238E27FC236}">
                <a16:creationId xmlns:a16="http://schemas.microsoft.com/office/drawing/2014/main" id="{C648C75A-8224-4950-B253-85F8640AA9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234" b="18677"/>
          <a:stretch/>
        </p:blipFill>
        <p:spPr>
          <a:xfrm>
            <a:off x="7655725" y="3272269"/>
            <a:ext cx="1948114" cy="3441592"/>
          </a:xfrm>
          <a:prstGeom prst="rect">
            <a:avLst/>
          </a:prstGeom>
        </p:spPr>
      </p:pic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917F98E6-5D87-419E-A357-DE6283348F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8402589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573385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0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Grid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b="1" dirty="0"/>
              <a:t>Tabulkový layout</a:t>
            </a:r>
          </a:p>
          <a:p>
            <a:r>
              <a:rPr lang="cs-CZ" dirty="0" err="1"/>
              <a:t>RowDefinitions</a:t>
            </a:r>
            <a:r>
              <a:rPr lang="cs-CZ" dirty="0"/>
              <a:t>, </a:t>
            </a:r>
            <a:r>
              <a:rPr lang="cs-CZ" dirty="0" err="1"/>
              <a:t>ColumnDefinitions</a:t>
            </a:r>
            <a:endParaRPr lang="cs-CZ" dirty="0"/>
          </a:p>
          <a:p>
            <a:pPr lvl="1"/>
            <a:r>
              <a:rPr lang="cs-CZ" dirty="0" err="1"/>
              <a:t>Width</a:t>
            </a:r>
            <a:r>
              <a:rPr lang="cs-CZ" dirty="0"/>
              <a:t> / </a:t>
            </a:r>
            <a:r>
              <a:rPr lang="cs-CZ" dirty="0" err="1"/>
              <a:t>Height</a:t>
            </a:r>
            <a:r>
              <a:rPr lang="cs-CZ" dirty="0"/>
              <a:t> = 150 | * | Auto</a:t>
            </a:r>
          </a:p>
          <a:p>
            <a:r>
              <a:rPr lang="cs-CZ" dirty="0" err="1"/>
              <a:t>Grid.Row</a:t>
            </a:r>
            <a:r>
              <a:rPr lang="cs-CZ" dirty="0"/>
              <a:t>, </a:t>
            </a:r>
            <a:r>
              <a:rPr lang="cs-CZ" dirty="0" err="1"/>
              <a:t>Grid.Column</a:t>
            </a:r>
            <a:r>
              <a:rPr lang="en-US" dirty="0"/>
              <a:t> – u</a:t>
            </a:r>
            <a:r>
              <a:rPr lang="sk-SK" dirty="0" err="1"/>
              <a:t>místění</a:t>
            </a:r>
            <a:r>
              <a:rPr lang="sk-SK" dirty="0"/>
              <a:t> komponenty v </a:t>
            </a:r>
            <a:r>
              <a:rPr lang="sk-SK" dirty="0" err="1"/>
              <a:t>tabulce</a:t>
            </a:r>
            <a:endParaRPr lang="cs-CZ" dirty="0"/>
          </a:p>
          <a:p>
            <a:r>
              <a:rPr lang="cs-CZ" dirty="0" err="1"/>
              <a:t>Grid.RowSpan</a:t>
            </a:r>
            <a:r>
              <a:rPr lang="cs-CZ" dirty="0"/>
              <a:t>, </a:t>
            </a:r>
            <a:r>
              <a:rPr lang="cs-CZ" dirty="0" err="1"/>
              <a:t>Grid.ColumnSpan</a:t>
            </a:r>
            <a:r>
              <a:rPr lang="cs-CZ" dirty="0"/>
              <a:t> – roztažení komponenty přes víc „buněk“ v tabulce</a:t>
            </a:r>
            <a:endParaRPr lang="en-US" dirty="0"/>
          </a:p>
          <a:p>
            <a:r>
              <a:rPr lang="en-US" dirty="0"/>
              <a:t>Ho</a:t>
            </a:r>
            <a:r>
              <a:rPr lang="sk-SK" dirty="0" err="1"/>
              <a:t>rizontalSpacing</a:t>
            </a:r>
            <a:r>
              <a:rPr lang="sk-SK" dirty="0"/>
              <a:t>, </a:t>
            </a:r>
            <a:r>
              <a:rPr lang="sk-SK" dirty="0" err="1"/>
              <a:t>VerticalSpacing</a:t>
            </a:r>
            <a:r>
              <a:rPr lang="sk-SK" dirty="0"/>
              <a:t> – </a:t>
            </a:r>
            <a:r>
              <a:rPr lang="sk-SK" dirty="0" err="1"/>
              <a:t>mezery</a:t>
            </a:r>
            <a:r>
              <a:rPr lang="sk-SK" dirty="0"/>
              <a:t> </a:t>
            </a:r>
            <a:r>
              <a:rPr lang="sk-SK" dirty="0" err="1"/>
              <a:t>mezi</a:t>
            </a:r>
            <a:r>
              <a:rPr lang="sk-SK" dirty="0"/>
              <a:t> „</a:t>
            </a:r>
            <a:r>
              <a:rPr lang="sk-SK" dirty="0" err="1"/>
              <a:t>buňkami</a:t>
            </a:r>
            <a:r>
              <a:rPr lang="sk-SK" dirty="0"/>
              <a:t>“ </a:t>
            </a:r>
            <a:r>
              <a:rPr lang="sk-SK" dirty="0" err="1"/>
              <a:t>tabulky</a:t>
            </a:r>
            <a:endParaRPr lang="cs-CZ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791981A-2E8C-490E-B3C3-AF0AD13F932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8402589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5079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StackLayout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Řadí komponenty pod sebe nebo vedle sebe</a:t>
            </a:r>
          </a:p>
          <a:p>
            <a:r>
              <a:rPr lang="cs-CZ" dirty="0" err="1"/>
              <a:t>Orientation</a:t>
            </a:r>
            <a:r>
              <a:rPr lang="cs-CZ" dirty="0"/>
              <a:t> = </a:t>
            </a:r>
            <a:r>
              <a:rPr lang="cs-CZ" dirty="0" err="1"/>
              <a:t>Horizontal</a:t>
            </a:r>
            <a:r>
              <a:rPr lang="cs-CZ" dirty="0"/>
              <a:t> | </a:t>
            </a:r>
            <a:r>
              <a:rPr lang="cs-CZ" dirty="0" err="1"/>
              <a:t>Vertical</a:t>
            </a:r>
            <a:endParaRPr lang="cs-CZ" dirty="0"/>
          </a:p>
          <a:p>
            <a:r>
              <a:rPr lang="cs-CZ" dirty="0" err="1"/>
              <a:t>Spacing</a:t>
            </a:r>
            <a:r>
              <a:rPr lang="cs-CZ" dirty="0"/>
              <a:t> – rozestup jednotlivých komponent</a:t>
            </a:r>
          </a:p>
          <a:p>
            <a:r>
              <a:rPr lang="cs-CZ" dirty="0" err="1"/>
              <a:t>HorizontalOptions</a:t>
            </a:r>
            <a:r>
              <a:rPr lang="cs-CZ" dirty="0"/>
              <a:t> a </a:t>
            </a:r>
            <a:r>
              <a:rPr lang="cs-CZ" dirty="0" err="1"/>
              <a:t>VerticalOptions</a:t>
            </a:r>
            <a:endParaRPr lang="cs-CZ" dirty="0"/>
          </a:p>
          <a:p>
            <a:pPr lvl="1"/>
            <a:r>
              <a:rPr lang="cs-CZ" dirty="0"/>
              <a:t>Start, Center, End a Fill</a:t>
            </a:r>
          </a:p>
          <a:p>
            <a:pPr lvl="1"/>
            <a:r>
              <a:rPr lang="cs-CZ" dirty="0"/>
              <a:t>…</a:t>
            </a:r>
            <a:r>
              <a:rPr lang="cs-CZ" dirty="0" err="1"/>
              <a:t>AndExpand</a:t>
            </a:r>
            <a:r>
              <a:rPr lang="cs-CZ" dirty="0"/>
              <a:t> – komponenta může dostat víc místa, než nutně potřebuje, pokud je to místo k dispozici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4D4A499-B868-48E2-8EF8-7F87FD84CE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8402589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00796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C0648FB-4388-443C-8D4E-4A9FF0336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62671" y="4960137"/>
            <a:ext cx="4148329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8D762E-DA8D-419A-BA44-68B93D3D9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977048"/>
            <a:ext cx="9618133" cy="29609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6000" dirty="0">
                <a:solidFill>
                  <a:srgbClr val="FFFFFF"/>
                </a:solidFill>
              </a:rPr>
              <a:t>Layouts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7F95953-8E19-4C01-997F-0E959B52B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552199" y="5234457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2944134-D722-44F1-9261-C4D27FC3CF1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8402589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39347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6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C411DB08-1669-426B-BBEB-FAD285EF80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4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71">
            <a:extLst>
              <a:ext uri="{FF2B5EF4-FFF2-40B4-BE49-F238E27FC236}">
                <a16:creationId xmlns:a16="http://schemas.microsoft.com/office/drawing/2014/main" id="{029E4219-121F-4CD1-AA58-24746CD29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81265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15CF00-8B8D-40D6-B010-37977BEF98C2}"/>
              </a:ext>
            </a:extLst>
          </p:cNvPr>
          <p:cNvSpPr/>
          <p:nvPr/>
        </p:nvSpPr>
        <p:spPr>
          <a:xfrm>
            <a:off x="0" y="0"/>
            <a:ext cx="8126597" cy="6858000"/>
          </a:xfrm>
          <a:prstGeom prst="rect">
            <a:avLst/>
          </a:prstGeom>
          <a:solidFill>
            <a:srgbClr val="1482A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75" y="640080"/>
            <a:ext cx="6707817" cy="303485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cap="all" spc="200" baseline="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Layouts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8920" y="3849539"/>
            <a:ext cx="6703157" cy="235941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2000" dirty="0" err="1">
                <a:solidFill>
                  <a:srgbClr val="FFFFFF"/>
                </a:solidFill>
              </a:rPr>
              <a:t>Cvičení</a:t>
            </a:r>
            <a:endParaRPr lang="en-US" sz="2000" dirty="0">
              <a:solidFill>
                <a:srgbClr val="FFFFFF"/>
              </a:solidFill>
            </a:endParaRPr>
          </a:p>
        </p:txBody>
      </p:sp>
      <p:cxnSp>
        <p:nvCxnSpPr>
          <p:cNvPr id="101" name="Straight Connector 73">
            <a:extLst>
              <a:ext uri="{FF2B5EF4-FFF2-40B4-BE49-F238E27FC236}">
                <a16:creationId xmlns:a16="http://schemas.microsoft.com/office/drawing/2014/main" id="{52F50912-06FD-4216-BAD3-21050F595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445582" y="3765314"/>
            <a:ext cx="5852160" cy="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 descr="Dumbbell">
            <a:extLst>
              <a:ext uri="{FF2B5EF4-FFF2-40B4-BE49-F238E27FC236}">
                <a16:creationId xmlns:a16="http://schemas.microsoft.com/office/drawing/2014/main" id="{C9C366F8-F7CD-478F-8ACB-76A121C6A1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07911" y="2604714"/>
            <a:ext cx="1648572" cy="1648572"/>
          </a:xfrm>
          <a:prstGeom prst="rect">
            <a:avLst/>
          </a:prstGeom>
        </p:spPr>
      </p:pic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921A7B08-C717-4CBA-927E-83CFC4FC5E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8402589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3430235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2426E5-AD58-4F2A-891F-C0F40BAE4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Cvi</a:t>
            </a:r>
            <a:r>
              <a:rPr lang="sk-SK" dirty="0" err="1"/>
              <a:t>čení</a:t>
            </a:r>
            <a:r>
              <a:rPr lang="sk-SK" dirty="0"/>
              <a:t> - </a:t>
            </a:r>
            <a:r>
              <a:rPr lang="sk-SK" dirty="0" err="1"/>
              <a:t>Layouts</a:t>
            </a:r>
            <a:endParaRPr lang="en-US" dirty="0"/>
          </a:p>
        </p:txBody>
      </p:sp>
      <p:pic>
        <p:nvPicPr>
          <p:cNvPr id="7" name="Picture 6" descr="A picture containing rectangle&#10;&#10;Description automatically generated">
            <a:extLst>
              <a:ext uri="{FF2B5EF4-FFF2-40B4-BE49-F238E27FC236}">
                <a16:creationId xmlns:a16="http://schemas.microsoft.com/office/drawing/2014/main" id="{3EAF580C-C1C6-440F-A664-4355348C4D7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027"/>
          <a:stretch/>
        </p:blipFill>
        <p:spPr>
          <a:xfrm>
            <a:off x="7437553" y="897730"/>
            <a:ext cx="2858009" cy="52881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Zástupný symbol pro obsah 2">
            <a:extLst>
              <a:ext uri="{FF2B5EF4-FFF2-40B4-BE49-F238E27FC236}">
                <a16:creationId xmlns:a16="http://schemas.microsoft.com/office/drawing/2014/main" id="{CD0CEA1D-87E6-42A1-8B07-007942F428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128" y="2286000"/>
            <a:ext cx="9720073" cy="4023360"/>
          </a:xfrm>
        </p:spPr>
        <p:txBody>
          <a:bodyPr>
            <a:normAutofit/>
          </a:bodyPr>
          <a:lstStyle/>
          <a:p>
            <a:r>
              <a:rPr lang="en-US" dirty="0"/>
              <a:t>Grid, </a:t>
            </a:r>
            <a:r>
              <a:rPr lang="en-US" dirty="0" err="1"/>
              <a:t>StackLayout</a:t>
            </a:r>
            <a:endParaRPr lang="en-US" dirty="0"/>
          </a:p>
          <a:p>
            <a:r>
              <a:rPr lang="en-US" dirty="0"/>
              <a:t>Image, Label, Button</a:t>
            </a:r>
            <a:endParaRPr lang="cs-CZ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84A6C2C8-E23F-4AA7-A5C6-78C8B8C890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48402589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235189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DAA50-5144-4C6D-8156-4DBC126AA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Navigace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3F622-7F2A-4883-808E-DF1065C32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NavigationPage</a:t>
            </a:r>
            <a:endParaRPr lang="sk-SK" dirty="0"/>
          </a:p>
          <a:p>
            <a:r>
              <a:rPr lang="sk-SK" dirty="0" err="1"/>
              <a:t>PushAsync</a:t>
            </a:r>
            <a:endParaRPr lang="sk-SK" dirty="0"/>
          </a:p>
          <a:p>
            <a:r>
              <a:rPr lang="sk-SK" dirty="0" err="1"/>
              <a:t>PopAsync</a:t>
            </a:r>
            <a:endParaRPr lang="en-US" dirty="0"/>
          </a:p>
          <a:p>
            <a:pPr lvl="1"/>
            <a:endParaRPr lang="cs-CZ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00D1F4C-29DA-49E1-90D3-5E2BFD2EC99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50676264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32446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9067B-FE07-4480-BD64-8FCBA7CDB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Dnešní </a:t>
            </a:r>
            <a:r>
              <a:rPr lang="sk-SK" dirty="0" err="1"/>
              <a:t>cíle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FDE9-2395-4C00-88B2-6E288D75A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Seznámit</a:t>
            </a:r>
            <a:r>
              <a:rPr lang="sk-SK" dirty="0"/>
              <a:t> </a:t>
            </a:r>
            <a:r>
              <a:rPr lang="sk-SK" dirty="0" err="1"/>
              <a:t>se</a:t>
            </a:r>
            <a:r>
              <a:rPr lang="sk-SK" dirty="0"/>
              <a:t> s dostupnými </a:t>
            </a:r>
            <a:r>
              <a:rPr lang="sk-SK" dirty="0" err="1"/>
              <a:t>layout</a:t>
            </a:r>
            <a:r>
              <a:rPr lang="sk-SK" dirty="0"/>
              <a:t> kontrolkami</a:t>
            </a:r>
            <a:endParaRPr lang="en-US" dirty="0"/>
          </a:p>
          <a:p>
            <a:r>
              <a:rPr lang="sk-SK" dirty="0" err="1"/>
              <a:t>Zkusit</a:t>
            </a:r>
            <a:r>
              <a:rPr lang="sk-SK" dirty="0"/>
              <a:t> si práci s </a:t>
            </a:r>
            <a:r>
              <a:rPr lang="sk-SK" dirty="0" err="1"/>
              <a:t>layouty</a:t>
            </a:r>
            <a:r>
              <a:rPr lang="sk-SK" dirty="0"/>
              <a:t> a kontrolkami</a:t>
            </a:r>
          </a:p>
          <a:p>
            <a:r>
              <a:rPr lang="sk-SK" dirty="0" err="1"/>
              <a:t>Seznámit</a:t>
            </a:r>
            <a:r>
              <a:rPr lang="sk-SK" dirty="0"/>
              <a:t> </a:t>
            </a:r>
            <a:r>
              <a:rPr lang="sk-SK" dirty="0" err="1"/>
              <a:t>se</a:t>
            </a:r>
            <a:r>
              <a:rPr lang="sk-SK" dirty="0"/>
              <a:t> s </a:t>
            </a:r>
            <a:r>
              <a:rPr lang="sk-SK" dirty="0" err="1"/>
              <a:t>navigací</a:t>
            </a:r>
            <a:r>
              <a:rPr lang="sk-SK" dirty="0"/>
              <a:t> </a:t>
            </a:r>
            <a:r>
              <a:rPr lang="sk-SK" dirty="0" err="1"/>
              <a:t>mezi</a:t>
            </a:r>
            <a:r>
              <a:rPr lang="sk-SK" dirty="0"/>
              <a:t> stránkami</a:t>
            </a:r>
          </a:p>
          <a:p>
            <a:endParaRPr lang="sk-SK" dirty="0"/>
          </a:p>
          <a:p>
            <a:r>
              <a:rPr lang="sk-SK" dirty="0"/>
              <a:t>Bonus:</a:t>
            </a:r>
          </a:p>
          <a:p>
            <a:r>
              <a:rPr lang="sk-SK" dirty="0"/>
              <a:t>- </a:t>
            </a:r>
            <a:r>
              <a:rPr lang="sk-SK" dirty="0" err="1"/>
              <a:t>Styly</a:t>
            </a:r>
            <a:endParaRPr lang="sk-SK" dirty="0"/>
          </a:p>
          <a:p>
            <a:r>
              <a:rPr lang="sk-SK" dirty="0"/>
              <a:t>- </a:t>
            </a:r>
            <a:r>
              <a:rPr lang="sk-SK" dirty="0" err="1"/>
              <a:t>Lokalizace</a:t>
            </a:r>
            <a:endParaRPr lang="sk-SK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50945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C0648FB-4388-443C-8D4E-4A9FF0336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62671" y="4960137"/>
            <a:ext cx="4148329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8D762E-DA8D-419A-BA44-68B93D3D9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977048"/>
            <a:ext cx="9618133" cy="29609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sk-SK" sz="6000" dirty="0" err="1">
                <a:solidFill>
                  <a:srgbClr val="FFFFFF"/>
                </a:solidFill>
              </a:rPr>
              <a:t>Navigace</a:t>
            </a:r>
            <a:endParaRPr lang="en-US" sz="6000" dirty="0">
              <a:solidFill>
                <a:srgbClr val="FFFFFF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7F95953-8E19-4C01-997F-0E959B52B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552199" y="5234457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Content Placeholder 3">
            <a:extLst>
              <a:ext uri="{FF2B5EF4-FFF2-40B4-BE49-F238E27FC236}">
                <a16:creationId xmlns:a16="http://schemas.microsoft.com/office/drawing/2014/main" id="{5FE0F6D7-0DDC-4BA5-991C-9FA3799EEA4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1148729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27330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24143-FE14-47F5-9331-EE4A40632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Resources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1B218-6708-4185-8F4B-8EE0D48C3A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err="1"/>
              <a:t>Ka</a:t>
            </a:r>
            <a:r>
              <a:rPr lang="sk-SK" dirty="0" err="1"/>
              <a:t>ždý</a:t>
            </a:r>
            <a:r>
              <a:rPr lang="sk-SK" dirty="0"/>
              <a:t> objekt obsahuje </a:t>
            </a:r>
            <a:r>
              <a:rPr lang="sk-SK" dirty="0" err="1"/>
              <a:t>koleci</a:t>
            </a:r>
            <a:r>
              <a:rPr lang="sk-SK" dirty="0"/>
              <a:t> </a:t>
            </a:r>
            <a:r>
              <a:rPr lang="sk-SK" b="1" dirty="0" err="1"/>
              <a:t>Resources</a:t>
            </a:r>
            <a:endParaRPr lang="sk-SK" b="1" dirty="0"/>
          </a:p>
          <a:p>
            <a:r>
              <a:rPr lang="sk-SK" dirty="0" err="1"/>
              <a:t>Může</a:t>
            </a:r>
            <a:r>
              <a:rPr lang="sk-SK" dirty="0"/>
              <a:t> </a:t>
            </a:r>
            <a:r>
              <a:rPr lang="sk-SK" dirty="0" err="1"/>
              <a:t>obsahovat</a:t>
            </a:r>
            <a:r>
              <a:rPr lang="sk-SK" dirty="0"/>
              <a:t> </a:t>
            </a:r>
            <a:r>
              <a:rPr lang="sk-SK" dirty="0" err="1"/>
              <a:t>libovolný</a:t>
            </a:r>
            <a:r>
              <a:rPr lang="sk-SK" dirty="0"/>
              <a:t> obsah</a:t>
            </a:r>
          </a:p>
          <a:p>
            <a:r>
              <a:rPr lang="sk-SK" dirty="0" err="1"/>
              <a:t>Odkazování</a:t>
            </a:r>
            <a:r>
              <a:rPr lang="sk-SK" dirty="0"/>
              <a:t> pomocí </a:t>
            </a:r>
            <a:r>
              <a:rPr lang="sk-SK" b="1" dirty="0"/>
              <a:t>x:Key</a:t>
            </a:r>
            <a:endParaRPr lang="sk-SK" dirty="0"/>
          </a:p>
          <a:p>
            <a:r>
              <a:rPr lang="sk-SK" dirty="0"/>
              <a:t>Prístup pomocí </a:t>
            </a:r>
            <a:r>
              <a:rPr lang="en-US" b="1" dirty="0"/>
              <a:t>{</a:t>
            </a:r>
            <a:r>
              <a:rPr lang="en-US" b="1" dirty="0" err="1"/>
              <a:t>StaticResource</a:t>
            </a:r>
            <a:r>
              <a:rPr lang="en-US" b="1" dirty="0"/>
              <a:t> Key}</a:t>
            </a:r>
          </a:p>
          <a:p>
            <a:r>
              <a:rPr lang="en-US" dirty="0"/>
              <a:t>Mo</a:t>
            </a:r>
            <a:r>
              <a:rPr lang="cs-CZ" dirty="0" err="1"/>
              <a:t>žnost</a:t>
            </a:r>
            <a:r>
              <a:rPr lang="cs-CZ" dirty="0"/>
              <a:t> oddělit zdroje do </a:t>
            </a:r>
            <a:r>
              <a:rPr lang="sk-SK" dirty="0"/>
              <a:t>zvlášť </a:t>
            </a:r>
            <a:r>
              <a:rPr lang="sk-SK" dirty="0" err="1"/>
              <a:t>souborů</a:t>
            </a:r>
            <a:r>
              <a:rPr lang="sk-SK" dirty="0"/>
              <a:t> – </a:t>
            </a:r>
            <a:r>
              <a:rPr lang="sk-SK" b="1" dirty="0" err="1"/>
              <a:t>merged</a:t>
            </a:r>
            <a:r>
              <a:rPr lang="sk-SK" b="1" dirty="0"/>
              <a:t> </a:t>
            </a:r>
            <a:r>
              <a:rPr lang="sk-SK" b="1" dirty="0" err="1"/>
              <a:t>dictionaries</a:t>
            </a:r>
            <a:endParaRPr lang="sk-SK" b="1" dirty="0"/>
          </a:p>
          <a:p>
            <a:endParaRPr lang="cs-CZ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697D15F-FBE1-4186-87CC-01E2F68D82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0178349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5605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ABBA1-1DA4-400E-AFA9-CD6399FE6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Styles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61233-0C16-43EA-896B-97396EA4C8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Nastavení </a:t>
            </a:r>
            <a:r>
              <a:rPr lang="sk-SK" dirty="0" err="1"/>
              <a:t>stylu</a:t>
            </a:r>
            <a:r>
              <a:rPr lang="sk-SK" dirty="0"/>
              <a:t> pro kontrolku</a:t>
            </a:r>
          </a:p>
          <a:p>
            <a:r>
              <a:rPr lang="sk-SK" b="1" dirty="0" err="1"/>
              <a:t>TargetType</a:t>
            </a:r>
            <a:r>
              <a:rPr lang="sk-SK" b="1" dirty="0"/>
              <a:t> </a:t>
            </a:r>
            <a:r>
              <a:rPr lang="sk-SK" dirty="0"/>
              <a:t>– pro </a:t>
            </a:r>
            <a:r>
              <a:rPr lang="sk-SK" dirty="0" err="1"/>
              <a:t>jaký</a:t>
            </a:r>
            <a:r>
              <a:rPr lang="sk-SK" dirty="0"/>
              <a:t> typ </a:t>
            </a:r>
            <a:r>
              <a:rPr lang="sk-SK" dirty="0" err="1"/>
              <a:t>kontrolek</a:t>
            </a:r>
            <a:r>
              <a:rPr lang="sk-SK" dirty="0"/>
              <a:t> </a:t>
            </a:r>
            <a:r>
              <a:rPr lang="sk-SK" dirty="0" err="1"/>
              <a:t>se</a:t>
            </a:r>
            <a:r>
              <a:rPr lang="sk-SK" dirty="0"/>
              <a:t> má </a:t>
            </a:r>
            <a:r>
              <a:rPr lang="sk-SK" dirty="0" err="1"/>
              <a:t>styl</a:t>
            </a:r>
            <a:r>
              <a:rPr lang="sk-SK" dirty="0"/>
              <a:t> </a:t>
            </a:r>
            <a:r>
              <a:rPr lang="sk-SK" dirty="0" err="1"/>
              <a:t>aplikovat</a:t>
            </a:r>
            <a:endParaRPr lang="sk-SK" dirty="0"/>
          </a:p>
          <a:p>
            <a:r>
              <a:rPr lang="sk-SK" b="1" dirty="0"/>
              <a:t>x:Key </a:t>
            </a:r>
            <a:r>
              <a:rPr lang="sk-SK" dirty="0"/>
              <a:t>– </a:t>
            </a:r>
            <a:r>
              <a:rPr lang="sk-SK" dirty="0" err="1"/>
              <a:t>název</a:t>
            </a:r>
            <a:r>
              <a:rPr lang="sk-SK" dirty="0"/>
              <a:t> </a:t>
            </a:r>
            <a:r>
              <a:rPr lang="sk-SK" dirty="0" err="1"/>
              <a:t>stylu</a:t>
            </a:r>
            <a:r>
              <a:rPr lang="sk-SK" dirty="0"/>
              <a:t>, </a:t>
            </a:r>
            <a:r>
              <a:rPr lang="sk-SK" dirty="0" err="1"/>
              <a:t>pokud</a:t>
            </a:r>
            <a:r>
              <a:rPr lang="sk-SK" dirty="0"/>
              <a:t> je </a:t>
            </a:r>
            <a:r>
              <a:rPr lang="sk-SK" dirty="0" err="1"/>
              <a:t>vynechán</a:t>
            </a:r>
            <a:r>
              <a:rPr lang="sk-SK" dirty="0"/>
              <a:t>, tak </a:t>
            </a:r>
            <a:r>
              <a:rPr lang="sk-SK" dirty="0" err="1"/>
              <a:t>se</a:t>
            </a:r>
            <a:r>
              <a:rPr lang="sk-SK" dirty="0"/>
              <a:t> aplikuje na </a:t>
            </a:r>
            <a:r>
              <a:rPr lang="sk-SK" dirty="0" err="1"/>
              <a:t>všechny</a:t>
            </a:r>
            <a:r>
              <a:rPr lang="sk-SK" dirty="0"/>
              <a:t> kontrolky daného typu</a:t>
            </a:r>
          </a:p>
          <a:p>
            <a:r>
              <a:rPr lang="sk-SK" dirty="0" err="1"/>
              <a:t>Kolekce</a:t>
            </a:r>
            <a:r>
              <a:rPr lang="sk-SK" dirty="0"/>
              <a:t> </a:t>
            </a:r>
            <a:r>
              <a:rPr lang="sk-SK" dirty="0" err="1"/>
              <a:t>objektů</a:t>
            </a:r>
            <a:r>
              <a:rPr lang="sk-SK" dirty="0"/>
              <a:t> typu </a:t>
            </a:r>
            <a:r>
              <a:rPr lang="sk-SK" b="1" dirty="0" err="1"/>
              <a:t>Setter</a:t>
            </a:r>
            <a:endParaRPr lang="sk-SK" b="1" dirty="0"/>
          </a:p>
          <a:p>
            <a:pPr lvl="1"/>
            <a:r>
              <a:rPr lang="sk-SK" b="1" dirty="0" err="1"/>
              <a:t>Property</a:t>
            </a:r>
            <a:endParaRPr lang="sk-SK" b="1" dirty="0"/>
          </a:p>
          <a:p>
            <a:pPr lvl="1"/>
            <a:r>
              <a:rPr lang="sk-SK" b="1" dirty="0" err="1"/>
              <a:t>Value</a:t>
            </a:r>
            <a:endParaRPr lang="sk-SK" b="1" dirty="0"/>
          </a:p>
          <a:p>
            <a:r>
              <a:rPr lang="sk-SK" b="1" dirty="0" err="1"/>
              <a:t>BasedOn</a:t>
            </a:r>
            <a:r>
              <a:rPr lang="sk-SK" b="1" dirty="0"/>
              <a:t> </a:t>
            </a:r>
            <a:r>
              <a:rPr lang="sk-SK" dirty="0"/>
              <a:t>– </a:t>
            </a:r>
            <a:r>
              <a:rPr lang="sk-SK" dirty="0" err="1"/>
              <a:t>možnost</a:t>
            </a:r>
            <a:r>
              <a:rPr lang="sk-SK" dirty="0"/>
              <a:t> </a:t>
            </a:r>
            <a:r>
              <a:rPr lang="sk-SK" dirty="0" err="1"/>
              <a:t>aplikování</a:t>
            </a:r>
            <a:r>
              <a:rPr lang="sk-SK" dirty="0"/>
              <a:t> bázového </a:t>
            </a:r>
            <a:r>
              <a:rPr lang="sk-SK" dirty="0" err="1"/>
              <a:t>stylu</a:t>
            </a:r>
            <a:endParaRPr lang="cs-CZ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A6BF8D6-2E46-49B7-AD63-DA0E1845080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9509903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15331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4F10A-FD95-409F-8316-70A86AC6B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Předdefinované</a:t>
            </a:r>
            <a:r>
              <a:rPr lang="sk-SK" dirty="0"/>
              <a:t> </a:t>
            </a:r>
            <a:r>
              <a:rPr lang="sk-SK" dirty="0" err="1"/>
              <a:t>styly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962AB-FEE9-401E-94BF-83E132BA2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BodyStyle</a:t>
            </a:r>
            <a:endParaRPr lang="sk-SK" dirty="0"/>
          </a:p>
          <a:p>
            <a:r>
              <a:rPr lang="sk-SK" dirty="0" err="1"/>
              <a:t>CaptionStyle</a:t>
            </a:r>
            <a:endParaRPr lang="sk-SK" dirty="0"/>
          </a:p>
          <a:p>
            <a:r>
              <a:rPr lang="sk-SK" dirty="0" err="1"/>
              <a:t>ListItemDetailTextStyle</a:t>
            </a:r>
            <a:endParaRPr lang="sk-SK" dirty="0"/>
          </a:p>
          <a:p>
            <a:r>
              <a:rPr lang="sk-SK" dirty="0" err="1"/>
              <a:t>ListItemTextStyle</a:t>
            </a:r>
            <a:endParaRPr lang="sk-SK" dirty="0"/>
          </a:p>
          <a:p>
            <a:r>
              <a:rPr lang="sk-SK" dirty="0" err="1"/>
              <a:t>SubtitleStyle</a:t>
            </a:r>
            <a:endParaRPr lang="sk-SK" dirty="0"/>
          </a:p>
          <a:p>
            <a:r>
              <a:rPr lang="sk-SK" dirty="0" err="1"/>
              <a:t>TitleStyle</a:t>
            </a:r>
            <a:endParaRPr lang="sk-SK" dirty="0"/>
          </a:p>
          <a:p>
            <a:r>
              <a:rPr lang="sk-SK" dirty="0" err="1"/>
              <a:t>Přístup</a:t>
            </a:r>
            <a:r>
              <a:rPr lang="sk-SK" dirty="0"/>
              <a:t> </a:t>
            </a:r>
            <a:r>
              <a:rPr lang="sk-SK" dirty="0" err="1"/>
              <a:t>přes</a:t>
            </a:r>
            <a:r>
              <a:rPr lang="sk-SK" dirty="0"/>
              <a:t> </a:t>
            </a:r>
            <a:r>
              <a:rPr lang="en-US" b="1" dirty="0"/>
              <a:t>{</a:t>
            </a:r>
            <a:r>
              <a:rPr lang="en-US" b="1" dirty="0" err="1"/>
              <a:t>DynamicResource</a:t>
            </a:r>
            <a:r>
              <a:rPr lang="en-US" b="1" dirty="0"/>
              <a:t> Key}</a:t>
            </a:r>
            <a:endParaRPr lang="cs-CZ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3CE0108-66F2-43A3-B3AA-06EF3B4BD1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9509903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868186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DD1BD-A3C1-4638-80E8-EA35EB343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Platform-Specific XAML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A0CAE-4477-40A9-9519-E0C753498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</a:t>
            </a:r>
            <a:r>
              <a:rPr lang="cs-CZ" dirty="0" err="1"/>
              <a:t>žnost</a:t>
            </a:r>
            <a:r>
              <a:rPr lang="cs-CZ" dirty="0"/>
              <a:t> specifikovat jiné hodnoty pro jednotlivé </a:t>
            </a:r>
            <a:r>
              <a:rPr lang="cs-CZ" dirty="0" err="1"/>
              <a:t>platform</a:t>
            </a:r>
            <a:r>
              <a:rPr lang="sk-SK" dirty="0"/>
              <a:t>y</a:t>
            </a:r>
            <a:endParaRPr lang="cs-CZ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266FAF-5CB0-4333-B9C3-D139975288EB}"/>
              </a:ext>
            </a:extLst>
          </p:cNvPr>
          <p:cNvSpPr/>
          <p:nvPr/>
        </p:nvSpPr>
        <p:spPr>
          <a:xfrm>
            <a:off x="1024128" y="4001036"/>
            <a:ext cx="811987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Label.TextColor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OnPlatform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 x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TypeArguments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="Color"&gt;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Platform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="iOS"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Value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="Green"/&gt;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On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Platform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</a:t>
            </a:r>
            <a:r>
              <a:rPr lang="sk-SK" dirty="0">
                <a:solidFill>
                  <a:srgbClr val="0000FF"/>
                </a:solidFill>
                <a:latin typeface="Consolas" panose="020B0609020204030204" pitchFamily="49" charset="0"/>
              </a:rPr>
              <a:t>Android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"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Value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="Blue"/&gt;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OnPlatform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Label.TextColor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&lt;/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Label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endParaRPr lang="cs-CZ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C2C435CF-453A-4E2B-8D62-461A3DCB139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99509903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084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C0648FB-4388-443C-8D4E-4A9FF0336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62671" y="4960137"/>
            <a:ext cx="4148329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8D762E-DA8D-419A-BA44-68B93D3D9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977048"/>
            <a:ext cx="9618133" cy="29609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sk-SK" sz="6000" dirty="0" err="1">
                <a:solidFill>
                  <a:srgbClr val="FFFFFF"/>
                </a:solidFill>
              </a:rPr>
              <a:t>Styly</a:t>
            </a:r>
            <a:endParaRPr lang="en-US" sz="6000" dirty="0">
              <a:solidFill>
                <a:srgbClr val="FFFFFF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7F95953-8E19-4C01-997F-0E959B52B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552199" y="5234457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212B1669-074A-4A13-BB9A-0035BBB225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0153966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23493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AFBC2-91D6-4197-8602-B95BB9A83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Text </a:t>
            </a:r>
            <a:r>
              <a:rPr lang="sk-SK" dirty="0" err="1"/>
              <a:t>Resources</a:t>
            </a:r>
            <a:endParaRPr lang="cs-C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645FC7-3CEC-4FCF-AC8C-E8F0D04A0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.</a:t>
            </a:r>
            <a:r>
              <a:rPr lang="sk-SK" dirty="0" err="1"/>
              <a:t>resx</a:t>
            </a:r>
            <a:r>
              <a:rPr lang="sk-SK" dirty="0"/>
              <a:t> </a:t>
            </a:r>
            <a:r>
              <a:rPr lang="sk-SK" dirty="0" err="1"/>
              <a:t>soubory</a:t>
            </a:r>
            <a:endParaRPr lang="en-US" dirty="0"/>
          </a:p>
          <a:p>
            <a:r>
              <a:rPr lang="en-US" dirty="0" err="1"/>
              <a:t>Samostatn</a:t>
            </a:r>
            <a:r>
              <a:rPr lang="cs-CZ" dirty="0"/>
              <a:t>ý soubor pro každou jazykovou mutaci</a:t>
            </a:r>
          </a:p>
          <a:p>
            <a:r>
              <a:rPr lang="cs-CZ" dirty="0"/>
              <a:t>Doplněk </a:t>
            </a:r>
            <a:r>
              <a:rPr lang="cs-CZ" dirty="0" err="1"/>
              <a:t>ResXManager</a:t>
            </a:r>
            <a:r>
              <a:rPr lang="cs-CZ" dirty="0"/>
              <a:t> – lepší správa </a:t>
            </a:r>
            <a:r>
              <a:rPr lang="sk-SK" dirty="0" err="1"/>
              <a:t>resourců</a:t>
            </a:r>
            <a:endParaRPr lang="en-US" dirty="0"/>
          </a:p>
          <a:p>
            <a:r>
              <a:rPr lang="en-US" dirty="0" err="1"/>
              <a:t>Nastavit</a:t>
            </a:r>
            <a:r>
              <a:rPr lang="sk-SK" dirty="0"/>
              <a:t> </a:t>
            </a:r>
            <a:r>
              <a:rPr lang="sk-SK" dirty="0" err="1"/>
              <a:t>Custom</a:t>
            </a:r>
            <a:r>
              <a:rPr lang="sk-SK" dirty="0"/>
              <a:t> </a:t>
            </a:r>
            <a:r>
              <a:rPr lang="sk-SK" dirty="0" err="1"/>
              <a:t>tool</a:t>
            </a:r>
            <a:r>
              <a:rPr lang="sk-SK" dirty="0"/>
              <a:t> pro </a:t>
            </a:r>
            <a:r>
              <a:rPr lang="sk-SK" dirty="0" err="1"/>
              <a:t>build</a:t>
            </a:r>
            <a:r>
              <a:rPr lang="sk-SK" dirty="0"/>
              <a:t> </a:t>
            </a:r>
            <a:r>
              <a:rPr lang="sk-SK" dirty="0" err="1"/>
              <a:t>resx</a:t>
            </a:r>
            <a:r>
              <a:rPr lang="sk-SK" dirty="0"/>
              <a:t> </a:t>
            </a:r>
            <a:r>
              <a:rPr lang="sk-SK" dirty="0" err="1"/>
              <a:t>souboru</a:t>
            </a:r>
            <a:r>
              <a:rPr lang="sk-SK" dirty="0"/>
              <a:t> na </a:t>
            </a:r>
            <a:r>
              <a:rPr lang="sk-SK" b="1" dirty="0" err="1"/>
              <a:t>PublicResXFileCodeGenerator</a:t>
            </a:r>
            <a:endParaRPr lang="sk-SK" b="1" dirty="0"/>
          </a:p>
          <a:p>
            <a:r>
              <a:rPr lang="sk-SK" dirty="0" err="1"/>
              <a:t>Odkazování</a:t>
            </a:r>
            <a:r>
              <a:rPr lang="sk-SK" dirty="0"/>
              <a:t> pomocí </a:t>
            </a:r>
            <a:r>
              <a:rPr lang="en-US" b="1" dirty="0"/>
              <a:t>{</a:t>
            </a:r>
            <a:r>
              <a:rPr lang="en-US" b="1" dirty="0" err="1"/>
              <a:t>x:Static</a:t>
            </a:r>
            <a:r>
              <a:rPr lang="en-US" b="1" dirty="0"/>
              <a:t>}</a:t>
            </a:r>
            <a:endParaRPr lang="cs-CZ" b="1" dirty="0"/>
          </a:p>
        </p:txBody>
      </p:sp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11DDB9C4-5524-4972-B510-DF00C1BFEE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6016075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1069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4C0648FB-4388-443C-8D4E-4A9FF0336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332F20-34EA-4D53-8695-413F791CF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62671" y="4960137"/>
            <a:ext cx="4148329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Demo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A8D762E-DA8D-419A-BA44-68B93D3D92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1F8EC0-6D53-41A5-A82F-6C23A33E3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933" y="977048"/>
            <a:ext cx="9618133" cy="29609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sk-SK" sz="6000" dirty="0" err="1">
                <a:solidFill>
                  <a:srgbClr val="FFFFFF"/>
                </a:solidFill>
              </a:rPr>
              <a:t>Lokalizace</a:t>
            </a:r>
            <a:endParaRPr lang="en-US" sz="6000" dirty="0">
              <a:solidFill>
                <a:srgbClr val="FFFFFF"/>
              </a:solidFill>
            </a:endParaRP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7F95953-8E19-4C01-997F-0E959B52B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552199" y="5234457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212B1669-074A-4A13-BB9A-0035BBB225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0486532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270813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9067B-FE07-4480-BD64-8FCBA7CDB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Dnešní </a:t>
            </a:r>
            <a:r>
              <a:rPr lang="sk-SK" dirty="0" err="1"/>
              <a:t>cíle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AFDE9-2395-4C00-88B2-6E288D75A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 err="1"/>
              <a:t>Seznámit</a:t>
            </a:r>
            <a:r>
              <a:rPr lang="sk-SK" dirty="0"/>
              <a:t> </a:t>
            </a:r>
            <a:r>
              <a:rPr lang="sk-SK" dirty="0" err="1"/>
              <a:t>se</a:t>
            </a:r>
            <a:r>
              <a:rPr lang="sk-SK" dirty="0"/>
              <a:t> s dostupnými </a:t>
            </a:r>
            <a:r>
              <a:rPr lang="sk-SK" dirty="0" err="1"/>
              <a:t>layout</a:t>
            </a:r>
            <a:r>
              <a:rPr lang="sk-SK" dirty="0"/>
              <a:t> kontrolkami</a:t>
            </a:r>
            <a:endParaRPr lang="en-US" dirty="0"/>
          </a:p>
          <a:p>
            <a:r>
              <a:rPr lang="sk-SK" dirty="0" err="1"/>
              <a:t>Zkusit</a:t>
            </a:r>
            <a:r>
              <a:rPr lang="sk-SK" dirty="0"/>
              <a:t> si práci s </a:t>
            </a:r>
            <a:r>
              <a:rPr lang="sk-SK" dirty="0" err="1"/>
              <a:t>layouty</a:t>
            </a:r>
            <a:r>
              <a:rPr lang="sk-SK" dirty="0"/>
              <a:t> a kontrolkami</a:t>
            </a:r>
          </a:p>
          <a:p>
            <a:r>
              <a:rPr lang="sk-SK" dirty="0" err="1"/>
              <a:t>Seznámit</a:t>
            </a:r>
            <a:r>
              <a:rPr lang="sk-SK" dirty="0"/>
              <a:t> </a:t>
            </a:r>
            <a:r>
              <a:rPr lang="sk-SK" dirty="0" err="1"/>
              <a:t>se</a:t>
            </a:r>
            <a:r>
              <a:rPr lang="sk-SK" dirty="0"/>
              <a:t> s </a:t>
            </a:r>
            <a:r>
              <a:rPr lang="sk-SK" dirty="0" err="1"/>
              <a:t>navigací</a:t>
            </a:r>
            <a:r>
              <a:rPr lang="sk-SK" dirty="0"/>
              <a:t> </a:t>
            </a:r>
            <a:r>
              <a:rPr lang="sk-SK" dirty="0" err="1"/>
              <a:t>mezi</a:t>
            </a:r>
            <a:r>
              <a:rPr lang="sk-SK" dirty="0"/>
              <a:t> stránkami</a:t>
            </a:r>
          </a:p>
          <a:p>
            <a:endParaRPr lang="sk-SK" dirty="0"/>
          </a:p>
          <a:p>
            <a:r>
              <a:rPr lang="sk-SK" dirty="0"/>
              <a:t>Bonus:</a:t>
            </a:r>
          </a:p>
          <a:p>
            <a:r>
              <a:rPr lang="sk-SK" dirty="0"/>
              <a:t>- </a:t>
            </a:r>
            <a:r>
              <a:rPr lang="sk-SK" dirty="0" err="1"/>
              <a:t>Styly</a:t>
            </a:r>
            <a:endParaRPr lang="sk-SK" dirty="0"/>
          </a:p>
          <a:p>
            <a:r>
              <a:rPr lang="sk-SK" dirty="0"/>
              <a:t>- </a:t>
            </a:r>
            <a:r>
              <a:rPr lang="sk-SK" dirty="0" err="1"/>
              <a:t>Lokalizace</a:t>
            </a:r>
            <a:endParaRPr lang="sk-SK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250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/>
          <p:cNvSpPr/>
          <p:nvPr/>
        </p:nvSpPr>
        <p:spPr>
          <a:xfrm>
            <a:off x="1891669" y="2220115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>
                <a:solidFill>
                  <a:schemeClr val="bg2"/>
                </a:solidFill>
                <a:cs typeface="Helvetica Light"/>
              </a:rPr>
              <a:t>ActivityIndicator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3605107" y="2220115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 err="1">
                <a:solidFill>
                  <a:schemeClr val="bg2"/>
                </a:solidFill>
                <a:cs typeface="Helvetica Light"/>
              </a:rPr>
              <a:t>BoxView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12" name="Rounded Rectangle 11"/>
          <p:cNvSpPr/>
          <p:nvPr/>
        </p:nvSpPr>
        <p:spPr>
          <a:xfrm>
            <a:off x="5318545" y="2220115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>
                <a:solidFill>
                  <a:schemeClr val="bg2"/>
                </a:solidFill>
                <a:cs typeface="Helvetica Light"/>
              </a:rPr>
              <a:t>Button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7031983" y="2220115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 err="1">
                <a:solidFill>
                  <a:schemeClr val="bg2"/>
                </a:solidFill>
                <a:cs typeface="Helvetica Light"/>
              </a:rPr>
              <a:t>DatePicker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8745420" y="2220115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>
                <a:solidFill>
                  <a:schemeClr val="bg2"/>
                </a:solidFill>
                <a:cs typeface="Helvetica Light"/>
              </a:rPr>
              <a:t>Editor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891669" y="2915648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>
                <a:solidFill>
                  <a:schemeClr val="bg2"/>
                </a:solidFill>
                <a:cs typeface="Helvetica Light"/>
              </a:rPr>
              <a:t>Entry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3605107" y="2915648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>
                <a:solidFill>
                  <a:schemeClr val="bg2"/>
                </a:solidFill>
                <a:cs typeface="Helvetica Light"/>
              </a:rPr>
              <a:t>Image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5318545" y="2915648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>
                <a:solidFill>
                  <a:schemeClr val="bg2"/>
                </a:solidFill>
                <a:cs typeface="Helvetica Light"/>
              </a:rPr>
              <a:t>Label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891669" y="3611182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 err="1">
                <a:solidFill>
                  <a:schemeClr val="bg2"/>
                </a:solidFill>
                <a:cs typeface="Helvetica Light"/>
              </a:rPr>
              <a:t>OpenGLView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21" name="Rounded Rectangle 20"/>
          <p:cNvSpPr/>
          <p:nvPr/>
        </p:nvSpPr>
        <p:spPr>
          <a:xfrm>
            <a:off x="3605107" y="3611182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>
                <a:solidFill>
                  <a:schemeClr val="bg2"/>
                </a:solidFill>
                <a:cs typeface="Helvetica Light"/>
              </a:rPr>
              <a:t>Picker</a:t>
            </a:r>
          </a:p>
        </p:txBody>
      </p:sp>
      <p:sp>
        <p:nvSpPr>
          <p:cNvPr id="22" name="Rounded Rectangle 21"/>
          <p:cNvSpPr/>
          <p:nvPr/>
        </p:nvSpPr>
        <p:spPr>
          <a:xfrm>
            <a:off x="5318545" y="3611182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 err="1">
                <a:solidFill>
                  <a:schemeClr val="bg2"/>
                </a:solidFill>
                <a:cs typeface="Helvetica Light"/>
              </a:rPr>
              <a:t>ProgressBar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23" name="Rounded Rectangle 22"/>
          <p:cNvSpPr/>
          <p:nvPr/>
        </p:nvSpPr>
        <p:spPr>
          <a:xfrm>
            <a:off x="7031983" y="3611182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 err="1">
                <a:solidFill>
                  <a:schemeClr val="bg2"/>
                </a:solidFill>
                <a:cs typeface="Helvetica Light"/>
              </a:rPr>
              <a:t>SearchBar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8745419" y="2915647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>
                <a:solidFill>
                  <a:schemeClr val="bg2"/>
                </a:solidFill>
                <a:cs typeface="Helvetica Light"/>
              </a:rPr>
              <a:t>Slider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8745419" y="3611179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>
                <a:solidFill>
                  <a:schemeClr val="bg2"/>
                </a:solidFill>
                <a:cs typeface="Helvetica Light"/>
              </a:rPr>
              <a:t>Stepper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1888719" y="4306714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324" dirty="0" err="1">
                <a:solidFill>
                  <a:schemeClr val="bg2"/>
                </a:solidFill>
                <a:cs typeface="Helvetica Light"/>
              </a:rPr>
              <a:t>WebView</a:t>
            </a:r>
            <a:endParaRPr lang="sk-SK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27" name="Rounded Rectangle 26"/>
          <p:cNvSpPr/>
          <p:nvPr/>
        </p:nvSpPr>
        <p:spPr>
          <a:xfrm>
            <a:off x="3602156" y="4306713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 err="1">
                <a:solidFill>
                  <a:schemeClr val="bg2"/>
                </a:solidFill>
                <a:cs typeface="Helvetica Light"/>
              </a:rPr>
              <a:t>TableView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5315593" y="4306712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 err="1">
                <a:solidFill>
                  <a:schemeClr val="bg2"/>
                </a:solidFill>
                <a:cs typeface="Helvetica Light"/>
              </a:rPr>
              <a:t>ListView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29" name="Rounded Rectangle 28"/>
          <p:cNvSpPr/>
          <p:nvPr/>
        </p:nvSpPr>
        <p:spPr>
          <a:xfrm>
            <a:off x="8745420" y="4312449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 err="1">
                <a:solidFill>
                  <a:schemeClr val="bg2"/>
                </a:solidFill>
                <a:cs typeface="Helvetica Light"/>
              </a:rPr>
              <a:t>EntryCell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1891669" y="5002249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 err="1">
                <a:solidFill>
                  <a:schemeClr val="bg2"/>
                </a:solidFill>
                <a:cs typeface="Helvetica Light"/>
              </a:rPr>
              <a:t>ImageCell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3605107" y="5002249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 err="1">
                <a:solidFill>
                  <a:schemeClr val="bg2"/>
                </a:solidFill>
                <a:cs typeface="Helvetica Light"/>
              </a:rPr>
              <a:t>SwitchCell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7029030" y="4306711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 err="1">
                <a:solidFill>
                  <a:schemeClr val="bg2"/>
                </a:solidFill>
                <a:cs typeface="Helvetica Light"/>
              </a:rPr>
              <a:t>TextCell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33" name="Rounded Rectangle 32"/>
          <p:cNvSpPr/>
          <p:nvPr/>
        </p:nvSpPr>
        <p:spPr>
          <a:xfrm>
            <a:off x="5315592" y="5002249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 err="1">
                <a:solidFill>
                  <a:schemeClr val="bg2"/>
                </a:solidFill>
                <a:cs typeface="Helvetica Light"/>
              </a:rPr>
              <a:t>ViewCell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/>
              <a:t>Ovládací prvky</a:t>
            </a:r>
            <a:endParaRPr lang="en-US" dirty="0"/>
          </a:p>
        </p:txBody>
      </p:sp>
      <p:sp>
        <p:nvSpPr>
          <p:cNvPr id="34" name="Rounded Rectangle 17"/>
          <p:cNvSpPr/>
          <p:nvPr/>
        </p:nvSpPr>
        <p:spPr>
          <a:xfrm>
            <a:off x="7031983" y="2915648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 err="1">
                <a:solidFill>
                  <a:schemeClr val="bg2"/>
                </a:solidFill>
                <a:cs typeface="Helvetica Light"/>
              </a:rPr>
              <a:t>TimePicker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35" name="Rounded Rectangle 32">
            <a:extLst>
              <a:ext uri="{FF2B5EF4-FFF2-40B4-BE49-F238E27FC236}">
                <a16:creationId xmlns:a16="http://schemas.microsoft.com/office/drawing/2014/main" id="{05763E95-3B59-47A2-9D38-4A49CB42D32B}"/>
              </a:ext>
            </a:extLst>
          </p:cNvPr>
          <p:cNvSpPr/>
          <p:nvPr/>
        </p:nvSpPr>
        <p:spPr>
          <a:xfrm>
            <a:off x="7026077" y="5002240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sz="1324" dirty="0" err="1">
                <a:solidFill>
                  <a:schemeClr val="bg2"/>
                </a:solidFill>
                <a:cs typeface="Helvetica Light"/>
              </a:rPr>
              <a:t>Map</a:t>
            </a:r>
            <a:endParaRPr lang="en-US" sz="1324" dirty="0">
              <a:solidFill>
                <a:schemeClr val="bg2"/>
              </a:solidFill>
              <a:cs typeface="Helvetica Light"/>
            </a:endParaRPr>
          </a:p>
        </p:txBody>
      </p:sp>
      <p:sp>
        <p:nvSpPr>
          <p:cNvPr id="36" name="Rounded Rectangle 32">
            <a:extLst>
              <a:ext uri="{FF2B5EF4-FFF2-40B4-BE49-F238E27FC236}">
                <a16:creationId xmlns:a16="http://schemas.microsoft.com/office/drawing/2014/main" id="{A3A0E90F-D87D-43BD-BA87-4276851706EB}"/>
              </a:ext>
            </a:extLst>
          </p:cNvPr>
          <p:cNvSpPr/>
          <p:nvPr/>
        </p:nvSpPr>
        <p:spPr>
          <a:xfrm>
            <a:off x="8745418" y="5013719"/>
            <a:ext cx="1525423" cy="499735"/>
          </a:xfrm>
          <a:prstGeom prst="roundRect">
            <a:avLst>
              <a:gd name="adj" fmla="val 0"/>
            </a:avLst>
          </a:prstGeom>
          <a:solidFill>
            <a:srgbClr val="008DB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24" dirty="0">
                <a:solidFill>
                  <a:schemeClr val="bg2"/>
                </a:solidFill>
                <a:cs typeface="Helvetica Light"/>
              </a:rPr>
              <a:t>…</a:t>
            </a:r>
          </a:p>
        </p:txBody>
      </p:sp>
      <p:graphicFrame>
        <p:nvGraphicFramePr>
          <p:cNvPr id="40" name="Content Placeholder 3">
            <a:extLst>
              <a:ext uri="{FF2B5EF4-FFF2-40B4-BE49-F238E27FC236}">
                <a16:creationId xmlns:a16="http://schemas.microsoft.com/office/drawing/2014/main" id="{3D56522F-5D9F-4103-9546-36FCBC7A226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0704228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93752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CB20-28A0-4425-B4EB-BE750363D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Prezentace</a:t>
            </a:r>
            <a:r>
              <a:rPr lang="sk-SK" dirty="0"/>
              <a:t> obsahu</a:t>
            </a:r>
            <a:endParaRPr lang="cs-CZ" dirty="0"/>
          </a:p>
        </p:txBody>
      </p:sp>
      <p:pic>
        <p:nvPicPr>
          <p:cNvPr id="1028" name="Picture 4" descr="https://docs.microsoft.com/en-us/xamarin/xamarin-forms/user-interface/controls/views-images/Label-Large.png#lightbox">
            <a:extLst>
              <a:ext uri="{FF2B5EF4-FFF2-40B4-BE49-F238E27FC236}">
                <a16:creationId xmlns:a16="http://schemas.microsoft.com/office/drawing/2014/main" id="{0ECB0A6B-A099-43B5-9D75-E4C2F04DBA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5373" y="1761745"/>
            <a:ext cx="2438400" cy="228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https://docs.microsoft.com/en-us/xamarin/xamarin-forms/user-interface/controls/views-images/Image-Large.png#lightbox">
            <a:extLst>
              <a:ext uri="{FF2B5EF4-FFF2-40B4-BE49-F238E27FC236}">
                <a16:creationId xmlns:a16="http://schemas.microsoft.com/office/drawing/2014/main" id="{9C042F05-7343-4F92-BBD0-03ACFAA95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1761744"/>
            <a:ext cx="2438400" cy="228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https://docs.microsoft.com/en-us/xamarin/xamarin-forms/user-interface/controls/views-images/BoxView-Large.png#lightbox">
            <a:extLst>
              <a:ext uri="{FF2B5EF4-FFF2-40B4-BE49-F238E27FC236}">
                <a16:creationId xmlns:a16="http://schemas.microsoft.com/office/drawing/2014/main" id="{F72AB114-E5C7-4927-8738-4A38C7CA7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228" y="1764701"/>
            <a:ext cx="2438401" cy="227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https://docs.microsoft.com/en-us/xamarin/xamarin-forms/user-interface/controls/views-images/WebView-Large.png#lightbox">
            <a:extLst>
              <a:ext uri="{FF2B5EF4-FFF2-40B4-BE49-F238E27FC236}">
                <a16:creationId xmlns:a16="http://schemas.microsoft.com/office/drawing/2014/main" id="{31D86B78-00F4-4997-9F46-D92E7BF3A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6344" y="4310321"/>
            <a:ext cx="2561822" cy="2398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docs.microsoft.com/en-us/xamarin/xamarin-forms/user-interface/controls/views-images/OpenGLView-Large.png#lightbox">
            <a:extLst>
              <a:ext uri="{FF2B5EF4-FFF2-40B4-BE49-F238E27FC236}">
                <a16:creationId xmlns:a16="http://schemas.microsoft.com/office/drawing/2014/main" id="{DB0C0DA7-B971-49F3-AE7C-195FE42B3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0699" y="4385497"/>
            <a:ext cx="2410602" cy="2248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s://docs.microsoft.com/en-us/xamarin/xamarin-forms/user-interface/controls/views-images/Map-Large.png#lightbox">
            <a:extLst>
              <a:ext uri="{FF2B5EF4-FFF2-40B4-BE49-F238E27FC236}">
                <a16:creationId xmlns:a16="http://schemas.microsoft.com/office/drawing/2014/main" id="{11A3D593-120E-469C-A2DF-972587660D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784" y="4389849"/>
            <a:ext cx="2415286" cy="2243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6A583704-1EFC-4FBA-9A82-32F479253A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1827294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81004330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CB20-28A0-4425-B4EB-BE750363D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Akce</a:t>
            </a:r>
            <a:endParaRPr lang="cs-CZ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ECB0A6B-A099-43B5-9D75-E4C2F04DBA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/>
        </p:blipFill>
        <p:spPr bwMode="auto">
          <a:xfrm>
            <a:off x="1727093" y="1761745"/>
            <a:ext cx="2434959" cy="228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C042F05-7343-4F92-BBD0-03ACFAA95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881820" y="1761744"/>
            <a:ext cx="2428359" cy="2280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72AB114-E5C7-4927-8738-4A38C7CA7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8032972" y="1764701"/>
            <a:ext cx="2428913" cy="227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50A0D26D-0385-4391-AE65-7537A1BA11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1696344" y="4336260"/>
            <a:ext cx="2561822" cy="2346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>
            <a:extLst>
              <a:ext uri="{FF2B5EF4-FFF2-40B4-BE49-F238E27FC236}">
                <a16:creationId xmlns:a16="http://schemas.microsoft.com/office/drawing/2014/main" id="{F8A6E065-4943-42E7-9E4E-E8D237D3E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/>
        </p:blipFill>
        <p:spPr bwMode="auto">
          <a:xfrm>
            <a:off x="4890699" y="4404753"/>
            <a:ext cx="2410602" cy="2209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2" name="Content Placeholder 3">
            <a:extLst>
              <a:ext uri="{FF2B5EF4-FFF2-40B4-BE49-F238E27FC236}">
                <a16:creationId xmlns:a16="http://schemas.microsoft.com/office/drawing/2014/main" id="{D1B2A0DE-D8E2-49E9-9283-2FA9B40C0C7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1827294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316243672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CB20-28A0-4425-B4EB-BE750363D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Nastavov</a:t>
            </a:r>
            <a:r>
              <a:rPr lang="sk-SK" dirty="0" err="1"/>
              <a:t>ání</a:t>
            </a:r>
            <a:r>
              <a:rPr lang="sk-SK" dirty="0"/>
              <a:t> </a:t>
            </a:r>
            <a:r>
              <a:rPr lang="sk-SK" dirty="0" err="1"/>
              <a:t>hodnot</a:t>
            </a:r>
            <a:endParaRPr lang="cs-CZ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ECB0A6B-A099-43B5-9D75-E4C2F04DBA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/>
        </p:blipFill>
        <p:spPr bwMode="auto">
          <a:xfrm>
            <a:off x="1725373" y="1764872"/>
            <a:ext cx="2438400" cy="227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C042F05-7343-4F92-BBD0-03ACFAA95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876800" y="1761823"/>
            <a:ext cx="2438400" cy="2279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72AB114-E5C7-4927-8738-4A38C7CA7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8029725" y="1764701"/>
            <a:ext cx="2435407" cy="22771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31D86B78-00F4-4997-9F46-D92E7BF3A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1696344" y="4317146"/>
            <a:ext cx="2561822" cy="238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DB0C0DA7-B971-49F3-AE7C-195FE42B3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/>
        </p:blipFill>
        <p:spPr bwMode="auto">
          <a:xfrm>
            <a:off x="4890699" y="4398665"/>
            <a:ext cx="2410602" cy="22218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AD62A0A2-DB62-4DEF-BCFF-3B4E0CAC6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/>
        </p:blipFill>
        <p:spPr bwMode="auto">
          <a:xfrm>
            <a:off x="8039784" y="4392737"/>
            <a:ext cx="2415286" cy="2238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9773AF75-4641-4E4F-96A2-AF28D85245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1827294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71883143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CB20-28A0-4425-B4EB-BE750363D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Editace</a:t>
            </a:r>
            <a:r>
              <a:rPr lang="sk-SK" dirty="0"/>
              <a:t> textu</a:t>
            </a:r>
            <a:endParaRPr lang="cs-CZ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ECB0A6B-A099-43B5-9D75-E4C2F04DBA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/>
        </p:blipFill>
        <p:spPr bwMode="auto">
          <a:xfrm>
            <a:off x="1731384" y="1761745"/>
            <a:ext cx="2426376" cy="228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C042F05-7343-4F92-BBD0-03ACFAA95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881820" y="1766517"/>
            <a:ext cx="2428359" cy="2270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0A7EB2BF-C78B-40AB-A8FA-E0A9D88AB08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1827294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702433097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CB20-28A0-4425-B4EB-BE750363D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sk-SK" dirty="0" err="1"/>
              <a:t>Indikace</a:t>
            </a:r>
            <a:r>
              <a:rPr lang="sk-SK" dirty="0"/>
              <a:t> aktivity</a:t>
            </a:r>
            <a:endParaRPr lang="cs-CZ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ECB0A6B-A099-43B5-9D75-E4C2F04DBA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/>
        </p:blipFill>
        <p:spPr bwMode="auto">
          <a:xfrm>
            <a:off x="1731384" y="1763870"/>
            <a:ext cx="2426376" cy="2275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C042F05-7343-4F92-BBD0-03ACFAA95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881820" y="1770380"/>
            <a:ext cx="2428359" cy="22627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F3FD97A2-CC9F-424C-BD63-541AC71DD51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6715270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7" name="Content Placeholder 3">
            <a:extLst>
              <a:ext uri="{FF2B5EF4-FFF2-40B4-BE49-F238E27FC236}">
                <a16:creationId xmlns:a16="http://schemas.microsoft.com/office/drawing/2014/main" id="{1A381D61-F01F-4DE4-9FC0-4361A7105FA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1827294"/>
              </p:ext>
            </p:extLst>
          </p:nvPr>
        </p:nvGraphicFramePr>
        <p:xfrm>
          <a:off x="152400" y="15240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103736067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0CB20-28A0-4425-B4EB-BE750363D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/>
              <a:t>kolekce</a:t>
            </a:r>
            <a:endParaRPr lang="cs-CZ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ECB0A6B-A099-43B5-9D75-E4C2F04DBAD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/>
        </p:blipFill>
        <p:spPr bwMode="auto">
          <a:xfrm>
            <a:off x="1728633" y="1764872"/>
            <a:ext cx="2431879" cy="227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C042F05-7343-4F92-BBD0-03ACFAA95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4880060" y="1764871"/>
            <a:ext cx="2431879" cy="2273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F72AB114-E5C7-4927-8738-4A38C7CA7C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/>
        </p:blipFill>
        <p:spPr bwMode="auto">
          <a:xfrm>
            <a:off x="8029725" y="1767745"/>
            <a:ext cx="2435407" cy="22710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31D86B78-00F4-4997-9F46-D92E7BF3AF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/>
        </p:blipFill>
        <p:spPr bwMode="auto">
          <a:xfrm>
            <a:off x="1702863" y="4338202"/>
            <a:ext cx="2548784" cy="2342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FB19B4-3889-4B36-A1BB-347D596C8C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/>
        </p:blipFill>
        <p:spPr bwMode="auto">
          <a:xfrm>
            <a:off x="4890699" y="4404752"/>
            <a:ext cx="2410602" cy="2209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0" name="Content Placeholder 3">
            <a:extLst>
              <a:ext uri="{FF2B5EF4-FFF2-40B4-BE49-F238E27FC236}">
                <a16:creationId xmlns:a16="http://schemas.microsoft.com/office/drawing/2014/main" id="{496B510D-20E0-464E-871F-AD40A3825F3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1827294"/>
              </p:ext>
            </p:extLst>
          </p:nvPr>
        </p:nvGraphicFramePr>
        <p:xfrm>
          <a:off x="0" y="0"/>
          <a:ext cx="12192000" cy="3545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868873066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717</Words>
  <Application>Microsoft Office PowerPoint</Application>
  <PresentationFormat>Widescreen</PresentationFormat>
  <Paragraphs>275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Calibri</vt:lpstr>
      <vt:lpstr>Consolas</vt:lpstr>
      <vt:lpstr>Tw Cen MT</vt:lpstr>
      <vt:lpstr>Tw Cen MT Condensed</vt:lpstr>
      <vt:lpstr>Wingdings 3</vt:lpstr>
      <vt:lpstr>Integral</vt:lpstr>
      <vt:lpstr>PV239 – 02- Design</vt:lpstr>
      <vt:lpstr>Dnešní cíle</vt:lpstr>
      <vt:lpstr>Ovládací prvky</vt:lpstr>
      <vt:lpstr>Prezentace obsahu</vt:lpstr>
      <vt:lpstr>Akce</vt:lpstr>
      <vt:lpstr>Nastavování hodnot</vt:lpstr>
      <vt:lpstr>Editace textu</vt:lpstr>
      <vt:lpstr>Indikace aktivity</vt:lpstr>
      <vt:lpstr>kolekce</vt:lpstr>
      <vt:lpstr>Pop-ups</vt:lpstr>
      <vt:lpstr>Layouts – jedna komponenta</vt:lpstr>
      <vt:lpstr>Layouts – více komponent</vt:lpstr>
      <vt:lpstr>Layouts – více komponent</vt:lpstr>
      <vt:lpstr>Grid</vt:lpstr>
      <vt:lpstr>StackLayout</vt:lpstr>
      <vt:lpstr>Layouts</vt:lpstr>
      <vt:lpstr>Layouts</vt:lpstr>
      <vt:lpstr>Cvičení - Layouts</vt:lpstr>
      <vt:lpstr>Navigace</vt:lpstr>
      <vt:lpstr>Navigace</vt:lpstr>
      <vt:lpstr>Resources</vt:lpstr>
      <vt:lpstr>Styles</vt:lpstr>
      <vt:lpstr>Předdefinované styly</vt:lpstr>
      <vt:lpstr>Platform-Specific XAML</vt:lpstr>
      <vt:lpstr>Styly</vt:lpstr>
      <vt:lpstr>Text Resources</vt:lpstr>
      <vt:lpstr>Lokalizace</vt:lpstr>
      <vt:lpstr>Dnešní cíle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PV239 - 02 design</dc:title>
  <dc:creator>Roman Jašek</dc:creator>
  <cp:lastModifiedBy>Roman Jašek</cp:lastModifiedBy>
  <cp:revision>90</cp:revision>
  <dcterms:created xsi:type="dcterms:W3CDTF">2020-01-11T10:34:08Z</dcterms:created>
  <dcterms:modified xsi:type="dcterms:W3CDTF">2022-02-19T07:32:18Z</dcterms:modified>
</cp:coreProperties>
</file>