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4" r:id="rId2"/>
    <p:sldId id="396" r:id="rId3"/>
    <p:sldId id="323" r:id="rId4"/>
    <p:sldId id="2147469507" r:id="rId5"/>
    <p:sldId id="373" r:id="rId6"/>
    <p:sldId id="374" r:id="rId7"/>
    <p:sldId id="375" r:id="rId8"/>
    <p:sldId id="377" r:id="rId9"/>
    <p:sldId id="376" r:id="rId10"/>
    <p:sldId id="371" r:id="rId11"/>
    <p:sldId id="325" r:id="rId12"/>
    <p:sldId id="285" r:id="rId13"/>
    <p:sldId id="286" r:id="rId14"/>
    <p:sldId id="287" r:id="rId15"/>
    <p:sldId id="2147469508" r:id="rId16"/>
    <p:sldId id="2147469509" r:id="rId17"/>
    <p:sldId id="2147469510" r:id="rId18"/>
    <p:sldId id="363" r:id="rId19"/>
    <p:sldId id="389" r:id="rId20"/>
    <p:sldId id="391" r:id="rId21"/>
    <p:sldId id="392" r:id="rId22"/>
    <p:sldId id="393" r:id="rId23"/>
    <p:sldId id="394" r:id="rId24"/>
    <p:sldId id="395" r:id="rId25"/>
    <p:sldId id="397" r:id="rId26"/>
    <p:sldId id="327" r:id="rId27"/>
    <p:sldId id="301" r:id="rId28"/>
    <p:sldId id="304" r:id="rId29"/>
    <p:sldId id="382" r:id="rId30"/>
    <p:sldId id="281" r:id="rId31"/>
    <p:sldId id="3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5FF"/>
    <a:srgbClr val="6DD400"/>
    <a:srgbClr val="F7B500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C57A-904A-401B-9BB0-7B4B963B8AAD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6C61-548D-416C-A657-5E7F32CB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8FB-FA2A-49DF-B532-2C32965B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5112-A204-4328-9E1B-CA0EA0BE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55A-9E0A-43A0-BC86-2B5E648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475D-4AE9-4BC9-A665-51CFCC9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EA6D-3266-4E9A-8BE9-6C927B5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C34D-8A3D-43C7-8EE5-21EB372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D37B-BCEB-4CBB-BA1B-5D32678F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E5DB-94A6-4567-BE0C-22C2BA5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657F-822B-4E4D-9B8F-169942D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F29-B90C-4ECC-860D-928E3CB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30E3-F1F2-49C0-96D5-B15FC8BA3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74B8-968B-4E54-8914-01E01551E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EA2-E82D-47C9-B53D-4D24CB9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DADD-52B2-4CAE-8720-CCD3D73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415-9B6D-40C7-B065-CBA9DB1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1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0905-C22E-4B56-82E9-CAA316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802-4596-480C-B819-3F4C7BC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A1B-BE2A-4510-81E5-EFA8E54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AE52-11BD-48F6-8098-D25FEBB5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1C2-EEF6-4EA6-9DA4-A5D4159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0BD-C2E4-48DB-B9F9-9C3C2CA7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7DD3-24C2-494D-8CD7-FD1A3DEB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273-49A1-4A61-85C4-0D03D2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C8E8-D9D1-4C9A-B8AB-C98D5FC2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6DFD-51CC-4AC6-94AA-3F9EB75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261-193E-437F-A2A7-9C1770A1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570-8CD6-4B7D-B68B-6B771A2B1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1310-6532-40B5-9908-A45E6831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81C8-1752-48CF-BAA7-451B275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9396-13F6-4CAA-8D19-64EB493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C795-C826-4EC0-AB06-9441D6E2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C85F-EF78-4F05-AC8E-D0F5695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E235-592E-456A-B2B9-33BDF3F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6629-FDC0-4EAF-9149-12E3B97A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47CCC-7BD6-4E0D-8B39-64EDBBA6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BEC-FB1B-4131-BF1C-D4A0686E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6F439-2A24-48AB-B1B9-039AFB6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4D13-41A5-49F6-93E5-C2E9497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FAF6-1FD6-4098-9680-A79FB1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858-B821-444D-A2F4-CD290B9E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68BB0-2B67-4119-B705-4EB10F02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817D-B170-4F87-9056-B581E3A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A648-736A-4A71-BBE0-2757D2D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4CCA-D9D0-4A06-995E-0862E0C1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434-8AA6-41A4-AEB5-1F963C6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67DE-5FA3-4DE6-AD91-18786A9A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B3A-996D-42BD-8C28-01C44E46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8E4-12A9-4ADE-8BC7-15D6BE5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38EF-E479-4E0D-B2B1-31C724B2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3E83-5C15-4CF5-850D-CE90EFF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A192-5832-4B07-9387-23E229E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B725B-2BE0-455B-B42C-DC70B9E7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B47-E84C-4CE8-8D04-310819F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60EAA-028D-4BA8-BA82-A064E270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10F5-7681-4A98-9049-23BE3857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F6DD-1E98-470A-B11E-6607469E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8C16-80CF-4709-B7C3-E731E75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7DFD-1B8C-4119-955A-2E4B352E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013E-E9E6-442C-B095-B898D9B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4096-98C6-4D13-AC0D-3054071E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40BB-76E6-4C3A-9034-24031A14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F161-778B-4FCF-8A35-83472121A034}" type="datetimeFigureOut">
              <a:rPr lang="en-US" smtClean="0"/>
              <a:t>03/17/2024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CD26-2812-4708-BE6D-CE6650619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4A64-B94F-49B7-B493-B9817F400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man.j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o/cookbook-maui" TargetMode="External"/><Relationship Id="rId2" Type="http://schemas.openxmlformats.org/officeDocument/2006/relationships/hyperlink" Target="https://github.com/jasho/pv239-ma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BD482-5816-4A09-A8C6-FBFB1D1C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5B427-9BA7-45EE-81AB-2A0752F5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k-SK" sz="4800" dirty="0">
                <a:solidFill>
                  <a:srgbClr val="343434"/>
                </a:solidFill>
                <a:latin typeface="Arial"/>
                <a:cs typeface="Arial"/>
              </a:rPr>
              <a:t>Roman Jašek</a:t>
            </a:r>
            <a:endParaRPr lang="cs-CZ" sz="4800" dirty="0">
              <a:solidFill>
                <a:srgbClr val="343434"/>
              </a:solidFill>
              <a:latin typeface="Arial"/>
              <a:cs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>
                <a:solidFill>
                  <a:srgbClr val="343434"/>
                </a:solidFill>
                <a:latin typeface="Arial"/>
                <a:cs typeface="Arial"/>
              </a:rPr>
              <a:t>Riganti s.r.o.</a:t>
            </a:r>
            <a:br>
              <a:rPr lang="cs-CZ" sz="3600" dirty="0">
                <a:solidFill>
                  <a:srgbClr val="343434"/>
                </a:solidFill>
                <a:latin typeface="Arial"/>
              </a:rPr>
            </a:br>
            <a:r>
              <a:rPr lang="sk-SK" sz="3600" dirty="0">
                <a:solidFill>
                  <a:srgbClr val="343434"/>
                </a:solidFill>
                <a:latin typeface="Arial"/>
              </a:rPr>
              <a:t>Microsoft Most </a:t>
            </a:r>
            <a:r>
              <a:rPr lang="sk-SK" sz="3600" dirty="0" err="1">
                <a:solidFill>
                  <a:srgbClr val="343434"/>
                </a:solidFill>
                <a:latin typeface="Arial"/>
              </a:rPr>
              <a:t>Valuable</a:t>
            </a:r>
            <a:r>
              <a:rPr lang="sk-SK" sz="3600" dirty="0">
                <a:solidFill>
                  <a:srgbClr val="343434"/>
                </a:solidFill>
                <a:latin typeface="Arial"/>
              </a:rPr>
              <a:t> Professional (MVP)</a:t>
            </a:r>
            <a:endParaRPr lang="en-US" sz="3600" dirty="0">
              <a:solidFill>
                <a:srgbClr val="343434"/>
              </a:solidFill>
              <a:latin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 err="1">
                <a:solidFill>
                  <a:srgbClr val="343434"/>
                </a:solidFill>
                <a:latin typeface="Arial"/>
                <a:cs typeface="Arial"/>
                <a:hlinkClick r:id="rId2"/>
              </a:rPr>
              <a:t>roman.jasek</a:t>
            </a:r>
            <a:r>
              <a:rPr lang="en-US" sz="3600" dirty="0">
                <a:solidFill>
                  <a:srgbClr val="343434"/>
                </a:solidFill>
                <a:latin typeface="Arial"/>
                <a:cs typeface="Arial"/>
                <a:hlinkClick r:id="rId2"/>
              </a:rPr>
              <a:t>@riganti.cz</a:t>
            </a:r>
            <a:endParaRPr lang="cs-CZ" sz="3600" dirty="0">
              <a:solidFill>
                <a:srgbClr val="343434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A350F-A95B-4A6B-B099-40FCF4B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5A8-2B9A-4823-94C4-4769496D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F85-B92F-4549-87FB-0D242611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Controls</a:t>
            </a:r>
          </a:p>
          <a:p>
            <a:r>
              <a:rPr lang="en-US" dirty="0"/>
              <a:t>Layout engine for pages</a:t>
            </a:r>
          </a:p>
          <a:p>
            <a:r>
              <a:rPr lang="en-US" dirty="0"/>
              <a:t>Navigation – pages, drawers</a:t>
            </a:r>
          </a:p>
          <a:p>
            <a:r>
              <a:rPr lang="en-US" dirty="0"/>
              <a:t>Customizable handlers – enable platform specific controls</a:t>
            </a:r>
          </a:p>
          <a:p>
            <a:r>
              <a:rPr lang="en-US" dirty="0"/>
              <a:t>APIs for native device features – GPS, accelerometer…</a:t>
            </a:r>
          </a:p>
          <a:p>
            <a:r>
              <a:rPr lang="en-US" dirty="0"/>
              <a:t>Graphics library for 2D drawing code</a:t>
            </a:r>
          </a:p>
          <a:p>
            <a:r>
              <a:rPr lang="en-US" dirty="0"/>
              <a:t>Single project, multi-targeting system</a:t>
            </a:r>
          </a:p>
          <a:p>
            <a:r>
              <a:rPr lang="en-US" dirty="0"/>
              <a:t>.NET hot reload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CA09-4699-42E5-B53D-61DB95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5CA1C92-52FD-4EA7-906D-83988A990FF3}"/>
              </a:ext>
            </a:extLst>
          </p:cNvPr>
          <p:cNvSpPr/>
          <p:nvPr/>
        </p:nvSpPr>
        <p:spPr>
          <a:xfrm>
            <a:off x="3989659" y="2006035"/>
            <a:ext cx="1255030" cy="1255030"/>
          </a:xfrm>
          <a:prstGeom prst="ellipse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5244689" y="1407710"/>
            <a:ext cx="179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Official support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479376" y="5301208"/>
            <a:ext cx="3559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r>
              <a:rPr lang="en-US" sz="1500" b="1" dirty="0"/>
              <a:t>Tizen</a:t>
            </a:r>
            <a:r>
              <a:rPr lang="sk-SK" sz="1500" b="1" dirty="0"/>
              <a:t> .NET</a:t>
            </a:r>
            <a:r>
              <a:rPr lang="en-US" sz="1500" dirty="0"/>
              <a:t> supported by </a:t>
            </a:r>
            <a:r>
              <a:rPr lang="cs-CZ" sz="1500" dirty="0"/>
              <a:t>Samsung</a:t>
            </a:r>
            <a:endParaRPr lang="en-US" sz="15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5491846" y="366755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Community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988612" y="1371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7D99E-C523-4DC1-9846-D660CCDC868D}"/>
              </a:ext>
            </a:extLst>
          </p:cNvPr>
          <p:cNvSpPr/>
          <p:nvPr/>
        </p:nvSpPr>
        <p:spPr>
          <a:xfrm>
            <a:off x="2407193" y="2006035"/>
            <a:ext cx="1255030" cy="1255030"/>
          </a:xfrm>
          <a:prstGeom prst="ellipse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55433D-EB28-48FA-9CB6-B7951A09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628" y="2348625"/>
            <a:ext cx="600159" cy="569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716CC-66BA-4927-8D29-8CC8D051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279" y="2306599"/>
            <a:ext cx="647790" cy="65390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251B5BA-3A3C-4C96-A1DD-772242433ABD}"/>
              </a:ext>
            </a:extLst>
          </p:cNvPr>
          <p:cNvSpPr/>
          <p:nvPr/>
        </p:nvSpPr>
        <p:spPr>
          <a:xfrm>
            <a:off x="5562600" y="2006035"/>
            <a:ext cx="1255030" cy="1255030"/>
          </a:xfrm>
          <a:prstGeom prst="ellipse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226E70-C887-4F5F-9B75-2567CAE5B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0035" y="2337741"/>
            <a:ext cx="600159" cy="60015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7E78F65-F69C-4FDE-AC6B-49EE88E38627}"/>
              </a:ext>
            </a:extLst>
          </p:cNvPr>
          <p:cNvSpPr/>
          <p:nvPr/>
        </p:nvSpPr>
        <p:spPr>
          <a:xfrm>
            <a:off x="7145065" y="2006035"/>
            <a:ext cx="1255030" cy="1255030"/>
          </a:xfrm>
          <a:prstGeom prst="ellipse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0CF71F-00EF-4312-ADD7-EB2CDE2C1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500" y="2333470"/>
            <a:ext cx="600159" cy="60015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1F3CF6C-A6A8-4B71-A372-9D85A9E47EE0}"/>
              </a:ext>
            </a:extLst>
          </p:cNvPr>
          <p:cNvSpPr/>
          <p:nvPr/>
        </p:nvSpPr>
        <p:spPr>
          <a:xfrm>
            <a:off x="8718005" y="1963737"/>
            <a:ext cx="1376221" cy="1297328"/>
          </a:xfrm>
          <a:prstGeom prst="ellipse">
            <a:avLst/>
          </a:prstGeom>
          <a:solidFill>
            <a:srgbClr val="018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7007F-57E3-4DAD-8DD9-EB41806F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810" y="2185096"/>
            <a:ext cx="854609" cy="85460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9ADE3AF-D6C4-4015-BC49-AAF9D975A6DB}"/>
              </a:ext>
            </a:extLst>
          </p:cNvPr>
          <p:cNvSpPr/>
          <p:nvPr/>
        </p:nvSpPr>
        <p:spPr>
          <a:xfrm>
            <a:off x="5562600" y="4267200"/>
            <a:ext cx="1255030" cy="125503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F1E54-0A1E-4A82-B6D9-E6CEB0CF4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4" y="4495800"/>
            <a:ext cx="652749" cy="799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BB05-6EAC-4F44-8204-CA92CCC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serialization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hierarchy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endParaRPr lang="cs-CZ" dirty="0"/>
          </a:p>
          <a:p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connection</a:t>
            </a:r>
            <a:r>
              <a:rPr lang="cs-CZ" dirty="0"/>
              <a:t> to a </a:t>
            </a:r>
            <a:r>
              <a:rPr lang="cs-CZ" dirty="0" err="1"/>
              <a:t>code-behind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XAML </a:t>
            </a:r>
            <a:r>
              <a:rPr lang="cs-CZ" dirty="0" err="1"/>
              <a:t>used</a:t>
            </a:r>
            <a:r>
              <a:rPr lang="cs-CZ" dirty="0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Not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r>
              <a:rPr lang="cs-CZ" dirty="0" err="1"/>
              <a:t>Xamarin.Forms</a:t>
            </a:r>
            <a:endParaRPr lang="en-US" dirty="0"/>
          </a:p>
          <a:p>
            <a:r>
              <a:rPr lang="en-US" dirty="0"/>
              <a:t>WinUI3</a:t>
            </a:r>
            <a:endParaRPr lang="cs-CZ" dirty="0"/>
          </a:p>
          <a:p>
            <a:r>
              <a:rPr lang="cs-CZ" dirty="0"/>
              <a:t>.NET MAUI</a:t>
            </a:r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2954655"/>
          </a:xfrm>
        </p:spPr>
        <p:txBody>
          <a:bodyPr>
            <a:normAutofit/>
          </a:bodyPr>
          <a:lstStyle/>
          <a:p>
            <a:r>
              <a:rPr lang="cs-CZ" b="1" dirty="0"/>
              <a:t>x:Class</a:t>
            </a:r>
            <a:r>
              <a:rPr lang="cs-CZ" dirty="0"/>
              <a:t> …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inheritance</a:t>
            </a:r>
          </a:p>
          <a:p>
            <a:r>
              <a:rPr lang="cs-CZ" b="1" dirty="0" err="1"/>
              <a:t>xmlns:x</a:t>
            </a:r>
            <a:r>
              <a:rPr lang="cs-CZ" dirty="0"/>
              <a:t> …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XAMLu</a:t>
            </a:r>
            <a:r>
              <a:rPr lang="cs-CZ" dirty="0"/>
              <a:t> (</a:t>
            </a:r>
            <a:r>
              <a:rPr lang="cs-CZ" dirty="0" err="1"/>
              <a:t>mandatory</a:t>
            </a:r>
            <a:r>
              <a:rPr lang="cs-CZ" dirty="0"/>
              <a:t>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built</a:t>
            </a:r>
            <a:r>
              <a:rPr lang="sk-SK" dirty="0"/>
              <a:t>-in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75520" y="4376028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CookBook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Mobile</a:t>
            </a:r>
            <a:r>
              <a:rPr lang="cs-CZ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106066" y="2590801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996078" y="2590800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839200" y="2590800"/>
            <a:ext cx="1982776" cy="34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601268" y="2695234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86162" y="2695235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919878" y="267350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63000" y="267350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44089" y="2666797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Content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Actionable</a:t>
            </a:r>
            <a:r>
              <a:rPr lang="sk-SK" dirty="0"/>
              <a:t> Controls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7D064-12CF-4B03-A0D2-C031873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98F-30FD-4B6E-9A2A-99F0DA3D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1035EEB-C46B-44EB-A581-209334B4473A}"/>
              </a:ext>
            </a:extLst>
          </p:cNvPr>
          <p:cNvSpPr/>
          <p:nvPr/>
        </p:nvSpPr>
        <p:spPr>
          <a:xfrm>
            <a:off x="838199" y="1825626"/>
            <a:ext cx="4334934" cy="4351338"/>
          </a:xfrm>
          <a:prstGeom prst="parallelogram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en-US" sz="4000" dirty="0"/>
              <a:t>#</a:t>
            </a:r>
          </a:p>
          <a:p>
            <a:pPr algn="ctr"/>
            <a:r>
              <a:rPr lang="en-US" sz="4000" dirty="0"/>
              <a:t>.NET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F163607-B94D-4C64-A86B-08E18239AF60}"/>
              </a:ext>
            </a:extLst>
          </p:cNvPr>
          <p:cNvSpPr/>
          <p:nvPr/>
        </p:nvSpPr>
        <p:spPr>
          <a:xfrm>
            <a:off x="4047065" y="1825624"/>
            <a:ext cx="4334934" cy="4351338"/>
          </a:xfrm>
          <a:prstGeom prst="parallelogram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MVVM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008A35-BC59-4EC3-8452-13101C05DE8C}"/>
              </a:ext>
            </a:extLst>
          </p:cNvPr>
          <p:cNvSpPr/>
          <p:nvPr/>
        </p:nvSpPr>
        <p:spPr>
          <a:xfrm>
            <a:off x="7255930" y="1825624"/>
            <a:ext cx="4334934" cy="4351338"/>
          </a:xfrm>
          <a:prstGeom prst="parallelogram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.NET MAUI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06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Setting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387-C750-4BBC-913B-8374503D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Editing</a:t>
            </a:r>
            <a:r>
              <a:rPr lang="sk-SK" dirty="0"/>
              <a:t> Text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9143-9F1A-40EC-9D55-E556868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Indication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F168-B75E-4CD6-8966-0A574E4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Collections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3A70-C6B0-4B1C-8A5F-C823CFF0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139D-D1FA-4994-8B73-30E3EE2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583D-F1D8-4DBF-A99A-17C7A1A31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4407B0-4E0D-4C28-A08C-4FAAA0B6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11490"/>
            <a:ext cx="5334000" cy="40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Displays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and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deals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with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user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interaction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>
                <a:solidFill>
                  <a:prstClr val="black"/>
                </a:solidFill>
                <a:latin typeface="Segoe UI"/>
              </a:rPr>
              <a:t>Model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Represents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structure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ViewModel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Keeps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context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of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cu</a:t>
            </a:r>
            <a:r>
              <a:rPr lang="en-US" sz="2400" dirty="0">
                <a:solidFill>
                  <a:prstClr val="black"/>
                </a:solidFill>
                <a:latin typeface="Segoe UI"/>
              </a:rPr>
              <a:t>r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rent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Nofies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when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changes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happen</a:t>
            </a:r>
            <a:endParaRPr lang="en-US" sz="24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Connection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en-US" dirty="0"/>
              <a:t>XAML</a:t>
            </a:r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en-US" b="1" dirty="0" err="1"/>
              <a:t>ViewModel</a:t>
            </a:r>
            <a:r>
              <a:rPr lang="sk-SK" b="1" dirty="0"/>
              <a:t> and</a:t>
            </a:r>
            <a:r>
              <a:rPr lang="en-US" b="1" dirty="0"/>
              <a:t>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sk-SK" b="1" dirty="0" err="1"/>
              <a:t>controls</a:t>
            </a:r>
            <a:r>
              <a:rPr lang="en-US" b="1" dirty="0"/>
              <a:t> </a:t>
            </a:r>
            <a:r>
              <a:rPr lang="sk-SK" b="1" dirty="0"/>
              <a:t>in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285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</a:t>
            </a:r>
            <a:r>
              <a:rPr lang="sk-SK" dirty="0"/>
              <a:t>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/>
              <a:t>Prism</a:t>
            </a:r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Blazor</a:t>
            </a:r>
            <a:r>
              <a:rPr lang="en-US" dirty="0"/>
              <a:t> in applications</a:t>
            </a:r>
          </a:p>
          <a:p>
            <a:r>
              <a:rPr lang="en-US" dirty="0"/>
              <a:t>Razor, standard </a:t>
            </a:r>
            <a:r>
              <a:rPr lang="en-US" dirty="0" err="1"/>
              <a:t>Blazor</a:t>
            </a:r>
            <a:r>
              <a:rPr lang="en-US" dirty="0"/>
              <a:t> code</a:t>
            </a:r>
          </a:p>
          <a:p>
            <a:r>
              <a:rPr lang="en-US" dirty="0"/>
              <a:t>Hosted in WebView</a:t>
            </a:r>
          </a:p>
          <a:p>
            <a:r>
              <a:rPr lang="en-US" dirty="0"/>
              <a:t>Runs natively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SignalR</a:t>
            </a:r>
            <a:r>
              <a:rPr lang="en-US" dirty="0"/>
              <a:t>, no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Access to system APIs (file access, network access…)</a:t>
            </a:r>
          </a:p>
          <a:p>
            <a:r>
              <a:rPr lang="en-US" dirty="0"/>
              <a:t>But why?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/web developer using razor – develop mobile applications</a:t>
            </a:r>
          </a:p>
          <a:p>
            <a:pPr lvl="1"/>
            <a:r>
              <a:rPr lang="en-US" dirty="0"/>
              <a:t>Use Blazor components in any .NET applications (MAUI, WPF, UWP…)</a:t>
            </a:r>
            <a:endParaRPr lang="sk-SK" dirty="0"/>
          </a:p>
          <a:p>
            <a:pPr lvl="1"/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cross-platform</a:t>
            </a:r>
            <a:r>
              <a:rPr lang="sk-SK" dirty="0"/>
              <a:t> UI </a:t>
            </a:r>
            <a:r>
              <a:rPr lang="sk-SK" dirty="0" err="1"/>
              <a:t>stuff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solved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en-US" dirty="0"/>
              <a:t>’s in a browser!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9551-958B-4CD9-B473-C0BE578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„Standard“ </a:t>
            </a:r>
            <a:r>
              <a:rPr lang="en-US" dirty="0"/>
              <a:t>Application Development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352359" y="1951109"/>
            <a:ext cx="1620180" cy="3024336"/>
          </a:xfrm>
          <a:prstGeom prst="roundRect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5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6292640" y="1971259"/>
            <a:ext cx="1620180" cy="3024336"/>
          </a:xfrm>
          <a:prstGeom prst="roundRect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22168" y="1955384"/>
            <a:ext cx="1620180" cy="3024336"/>
          </a:xfrm>
          <a:prstGeom prst="roundRect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179" y="2122730"/>
            <a:ext cx="600159" cy="57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54" y="2080835"/>
            <a:ext cx="647790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652" y="2134328"/>
            <a:ext cx="600159" cy="6001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14A2BD-EB2E-4E2A-BF00-D22F1B9F1512}"/>
              </a:ext>
            </a:extLst>
          </p:cNvPr>
          <p:cNvSpPr/>
          <p:nvPr/>
        </p:nvSpPr>
        <p:spPr>
          <a:xfrm>
            <a:off x="8422832" y="1945859"/>
            <a:ext cx="1620180" cy="3024336"/>
          </a:xfrm>
          <a:prstGeom prst="roundRect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Mac 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FF843-1B14-45AB-AE2F-643B3C7F6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844" y="2108928"/>
            <a:ext cx="600159" cy="600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78419-E988-46CB-B6B3-722A10EA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r>
              <a:rPr lang="sk-SK" dirty="0"/>
              <a:t> </a:t>
            </a:r>
            <a:r>
              <a:rPr lang="en-US" dirty="0"/>
              <a:t>of .NET MAUI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</a:t>
            </a:r>
            <a:r>
              <a:rPr lang="en-US" dirty="0"/>
              <a:t>ET</a:t>
            </a:r>
            <a:endParaRPr lang="sk-SK" dirty="0"/>
          </a:p>
          <a:p>
            <a:r>
              <a:rPr lang="en-US" dirty="0"/>
              <a:t>Good documentation</a:t>
            </a:r>
          </a:p>
          <a:p>
            <a:r>
              <a:rPr lang="en-US" dirty="0"/>
              <a:t>Sharing code</a:t>
            </a:r>
            <a:r>
              <a:rPr lang="sk-SK" dirty="0"/>
              <a:t> – </a:t>
            </a:r>
            <a:r>
              <a:rPr lang="en-US" dirty="0"/>
              <a:t>90%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55B-5CF2-42F4-B178-91418EA1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Materi</a:t>
            </a:r>
            <a:r>
              <a:rPr lang="en-US" dirty="0" err="1"/>
              <a:t>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078D-CCD9-4ECC-908E-9C8CD96D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materials: </a:t>
            </a:r>
            <a:r>
              <a:rPr lang="en-US" dirty="0">
                <a:hlinkClick r:id="rId2"/>
              </a:rPr>
              <a:t>https://github.com/jasho/pv239-maui</a:t>
            </a:r>
            <a:endParaRPr lang="sk-SK" dirty="0"/>
          </a:p>
          <a:p>
            <a:r>
              <a:rPr lang="en-US" dirty="0"/>
              <a:t>Sample project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https://github.com/jasho/cookbook-maui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E7814F-772A-488B-9829-94D3C5B349DF}"/>
              </a:ext>
            </a:extLst>
          </p:cNvPr>
          <p:cNvSpPr txBox="1"/>
          <p:nvPr/>
        </p:nvSpPr>
        <p:spPr>
          <a:xfrm>
            <a:off x="6060117" y="1926946"/>
            <a:ext cx="61318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Cross-platform, native UI 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project system, single codebase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to multiple devices, mobile &amp; desktop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Multi-platform App 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6ECE8-C979-467B-9DBF-255CA25E0517}"/>
              </a:ext>
            </a:extLst>
          </p:cNvPr>
          <p:cNvSpPr/>
          <p:nvPr/>
        </p:nvSpPr>
        <p:spPr bwMode="auto">
          <a:xfrm>
            <a:off x="698016" y="1835884"/>
            <a:ext cx="4774424" cy="1630771"/>
          </a:xfrm>
          <a:prstGeom prst="rect">
            <a:avLst/>
          </a:prstGeom>
          <a:solidFill>
            <a:srgbClr val="481C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0192F-208F-4F24-87F9-75A65AE119DC}"/>
              </a:ext>
            </a:extLst>
          </p:cNvPr>
          <p:cNvSpPr/>
          <p:nvPr/>
        </p:nvSpPr>
        <p:spPr bwMode="auto">
          <a:xfrm>
            <a:off x="760837" y="2651270"/>
            <a:ext cx="4655761" cy="706837"/>
          </a:xfrm>
          <a:prstGeom prst="rect">
            <a:avLst/>
          </a:prstGeom>
          <a:solidFill>
            <a:srgbClr val="7D2A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MAUI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8F34B3-5B6F-4E09-93D9-E7F356FCB691}"/>
              </a:ext>
            </a:extLst>
          </p:cNvPr>
          <p:cNvGrpSpPr/>
          <p:nvPr/>
        </p:nvGrpSpPr>
        <p:grpSpPr>
          <a:xfrm>
            <a:off x="698017" y="3541547"/>
            <a:ext cx="4774425" cy="701084"/>
            <a:chOff x="698016" y="3541546"/>
            <a:chExt cx="4774425" cy="7010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A6166F-22A6-47B1-BBEB-215290F0EABF}"/>
                </a:ext>
              </a:extLst>
            </p:cNvPr>
            <p:cNvGrpSpPr/>
            <p:nvPr/>
          </p:nvGrpSpPr>
          <p:grpSpPr>
            <a:xfrm>
              <a:off x="698016" y="3541546"/>
              <a:ext cx="4774425" cy="701084"/>
              <a:chOff x="951499" y="3520091"/>
              <a:chExt cx="4302011" cy="70108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2D615D-A9CB-4A3E-BF3E-4030C12ED894}"/>
                  </a:ext>
                </a:extLst>
              </p:cNvPr>
              <p:cNvSpPr/>
              <p:nvPr/>
            </p:nvSpPr>
            <p:spPr bwMode="auto">
              <a:xfrm>
                <a:off x="951499" y="3520093"/>
                <a:ext cx="1015160" cy="701082"/>
              </a:xfrm>
              <a:prstGeom prst="rect">
                <a:avLst/>
              </a:prstGeom>
              <a:solidFill>
                <a:srgbClr val="70DA0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Android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2ADBBF-DBA1-4B54-9C3F-8E14E2FD5479}"/>
                  </a:ext>
                </a:extLst>
              </p:cNvPr>
              <p:cNvSpPr/>
              <p:nvPr/>
            </p:nvSpPr>
            <p:spPr bwMode="auto">
              <a:xfrm>
                <a:off x="2034297" y="3531597"/>
                <a:ext cx="1015162" cy="683825"/>
              </a:xfrm>
              <a:prstGeom prst="rect">
                <a:avLst/>
              </a:prstGeom>
              <a:solidFill>
                <a:srgbClr val="F7B5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iOS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BE83C9-4CA8-4E7C-A8FE-04FF1E0C1A0F}"/>
                  </a:ext>
                </a:extLst>
              </p:cNvPr>
              <p:cNvSpPr/>
              <p:nvPr/>
            </p:nvSpPr>
            <p:spPr bwMode="auto">
              <a:xfrm>
                <a:off x="4227346" y="3520091"/>
                <a:ext cx="1026164" cy="695331"/>
              </a:xfrm>
              <a:prstGeom prst="rect">
                <a:avLst/>
              </a:prstGeom>
              <a:solidFill>
                <a:srgbClr val="32C5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Windows</a:t>
                </a:r>
                <a:endParaRPr lang="en-US" sz="14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15E6E9-F688-43E5-9997-6FE833CDEE12}"/>
                </a:ext>
              </a:extLst>
            </p:cNvPr>
            <p:cNvSpPr/>
            <p:nvPr/>
          </p:nvSpPr>
          <p:spPr bwMode="auto">
            <a:xfrm>
              <a:off x="3116655" y="3547298"/>
              <a:ext cx="1126639" cy="695331"/>
            </a:xfrm>
            <a:prstGeom prst="rect">
              <a:avLst/>
            </a:prstGeom>
            <a:solidFill>
              <a:srgbClr val="6D72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>
                <a:defRPr/>
              </a:pPr>
              <a:r>
                <a:rPr lang="sk-SK" sz="16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macOS</a:t>
              </a:r>
              <a:endParaRPr lang="en-US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BAE325-538C-4701-8D9B-515E4BEA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35" y="4733156"/>
            <a:ext cx="914563" cy="9206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D29CA8-6462-465C-9A38-9ECF689B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93" y="4733156"/>
            <a:ext cx="914564" cy="8909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DD271A-7B5A-4373-854C-5CB557F9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53" y="4733156"/>
            <a:ext cx="363172" cy="6607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0A6D7EC-F7A3-4923-8099-E67D04CB7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76" y="4743864"/>
            <a:ext cx="363172" cy="66071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DE8501-EC25-49AA-9A96-45A0144BBD67}"/>
              </a:ext>
            </a:extLst>
          </p:cNvPr>
          <p:cNvCxnSpPr>
            <a:stCxn id="3" idx="2"/>
            <a:endCxn id="40" idx="0"/>
          </p:cNvCxnSpPr>
          <p:nvPr/>
        </p:nvCxnSpPr>
        <p:spPr>
          <a:xfrm>
            <a:off x="1261336" y="4242631"/>
            <a:ext cx="2826" cy="501233"/>
          </a:xfrm>
          <a:prstGeom prst="line">
            <a:avLst/>
          </a:prstGeom>
          <a:ln w="19050">
            <a:solidFill>
              <a:srgbClr val="70DA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B8EC6F-2276-472C-AA88-58B43A7AA2D6}"/>
              </a:ext>
            </a:extLst>
          </p:cNvPr>
          <p:cNvCxnSpPr>
            <a:endCxn id="37" idx="0"/>
          </p:cNvCxnSpPr>
          <p:nvPr/>
        </p:nvCxnSpPr>
        <p:spPr>
          <a:xfrm>
            <a:off x="2463039" y="4282041"/>
            <a:ext cx="0" cy="451115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B5CC2C-539F-453C-A210-95164931A269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flipH="1">
            <a:off x="3679975" y="4242630"/>
            <a:ext cx="1" cy="490526"/>
          </a:xfrm>
          <a:prstGeom prst="line">
            <a:avLst/>
          </a:prstGeom>
          <a:ln w="19050">
            <a:solidFill>
              <a:srgbClr val="6D72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8397040-FDDF-43C9-A235-6721561CE34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4903017" y="4236878"/>
            <a:ext cx="1" cy="496278"/>
          </a:xfrm>
          <a:prstGeom prst="line">
            <a:avLst/>
          </a:prstGeom>
          <a:ln w="19050">
            <a:solidFill>
              <a:srgbClr val="32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1579A950-2C35-4170-8D44-6719540CDB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7B5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794" y="4885831"/>
            <a:ext cx="322489" cy="3076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01F4B6-2882-4EFD-B69E-6824CCAEE2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DA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4932926"/>
            <a:ext cx="251035" cy="25103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CB2BD2E-F115-4539-824F-EC94BECE94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32C5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180" y="4923324"/>
            <a:ext cx="237674" cy="2376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085E70-B5C2-44DA-8458-D55CD89EF4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6D727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5988" y="4885831"/>
            <a:ext cx="307973" cy="3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E78-129A-4F95-B980-DBD779B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FFAA-DFE8-4077-9D1A-158246D3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frameworks</a:t>
            </a:r>
          </a:p>
          <a:p>
            <a:pPr lvl="1"/>
            <a:r>
              <a:rPr lang="en-US" dirty="0"/>
              <a:t>.NET for Android</a:t>
            </a:r>
          </a:p>
          <a:p>
            <a:pPr lvl="1"/>
            <a:r>
              <a:rPr lang="en-US" dirty="0"/>
              <a:t>.NET for iOS</a:t>
            </a:r>
          </a:p>
          <a:p>
            <a:pPr lvl="1"/>
            <a:r>
              <a:rPr lang="en-US" dirty="0"/>
              <a:t>.NET for MacOS</a:t>
            </a:r>
          </a:p>
          <a:p>
            <a:pPr lvl="1"/>
            <a:r>
              <a:rPr lang="en-US" dirty="0"/>
              <a:t>Windows UI (</a:t>
            </a:r>
            <a:r>
              <a:rPr lang="en-US" dirty="0" err="1"/>
              <a:t>WinUI</a:t>
            </a:r>
            <a:r>
              <a:rPr lang="en-US" dirty="0"/>
              <a:t>) library</a:t>
            </a:r>
          </a:p>
          <a:p>
            <a:r>
              <a:rPr lang="en-US" dirty="0"/>
              <a:t>Common BCL - .NET</a:t>
            </a:r>
          </a:p>
          <a:p>
            <a:r>
              <a:rPr lang="en-US" dirty="0"/>
              <a:t>.NET Runtimes</a:t>
            </a:r>
          </a:p>
          <a:p>
            <a:pPr lvl="1"/>
            <a:r>
              <a:rPr lang="en-US" dirty="0"/>
              <a:t>Mono – Android, iOS, MacOS</a:t>
            </a:r>
          </a:p>
          <a:p>
            <a:pPr lvl="1"/>
            <a:r>
              <a:rPr lang="en-US" dirty="0"/>
              <a:t>WinRT – Windows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4ABE-5A94-4FED-936A-BDA6EB7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654-1990-4B5B-BB0B-C0B9E0A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987-1763-4876-8478-10B08158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UI</a:t>
            </a:r>
          </a:p>
          <a:p>
            <a:pPr lvl="1"/>
            <a:r>
              <a:rPr lang="en-US" dirty="0"/>
              <a:t>Different platforms - different ways of defining UI</a:t>
            </a:r>
          </a:p>
          <a:p>
            <a:pPr lvl="1"/>
            <a:r>
              <a:rPr lang="en-US" dirty="0"/>
              <a:t>Can be defined separately using platform specific APIs</a:t>
            </a:r>
          </a:p>
          <a:p>
            <a:pPr lvl="1"/>
            <a:r>
              <a:rPr lang="en-US" dirty="0"/>
              <a:t>.NET for Android, .NET for iOS, .NET for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WinUI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UI</a:t>
            </a:r>
          </a:p>
          <a:p>
            <a:pPr lvl="1"/>
            <a:r>
              <a:rPr lang="en-US" dirty="0"/>
              <a:t>Single framework for defining UI – mobile &amp; desktop</a:t>
            </a:r>
          </a:p>
          <a:p>
            <a:pPr lvl="1"/>
            <a:r>
              <a:rPr lang="en-US" dirty="0"/>
              <a:t>XAML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A9E8-CEED-47C7-AEE5-B9B7570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B82A-D3E9-4658-B323-06288F3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1125-C103-482A-B29A-E50F6241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53" y="1802292"/>
            <a:ext cx="10967171" cy="454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C# compiles to intermediate language (IL)</a:t>
            </a:r>
          </a:p>
          <a:p>
            <a:pPr lvl="1"/>
            <a:r>
              <a:rPr lang="en-US" dirty="0"/>
              <a:t>JIT compilation to native assembly on app launch</a:t>
            </a:r>
          </a:p>
          <a:p>
            <a:r>
              <a:rPr lang="en-US" dirty="0"/>
              <a:t>iOS</a:t>
            </a:r>
          </a:p>
          <a:p>
            <a:pPr lvl="1"/>
            <a:r>
              <a:rPr lang="en-US" dirty="0"/>
              <a:t>Fully ahead-of-time (AOT) compiled to native ARM assembly code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Using Mac Catalyst</a:t>
            </a:r>
          </a:p>
          <a:p>
            <a:pPr lvl="2"/>
            <a:r>
              <a:rPr lang="en-US" dirty="0"/>
              <a:t>Apple’s solution to bring iOS Apps to desktop</a:t>
            </a:r>
          </a:p>
          <a:p>
            <a:pPr lvl="2"/>
            <a:r>
              <a:rPr lang="en-US" dirty="0"/>
              <a:t>Provides access to Mac OS APIs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WinUI</a:t>
            </a:r>
            <a:r>
              <a:rPr lang="en-US" dirty="0"/>
              <a:t> 3 library</a:t>
            </a:r>
          </a:p>
          <a:p>
            <a:pPr lvl="1"/>
            <a:r>
              <a:rPr lang="en-US" dirty="0"/>
              <a:t>Native apps and UWP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E4B2-43FE-4A2F-A5BD-903143B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12E2-090B-461F-86F5-15085CEA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Application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F23B-7045-41B5-B1AF-4DB9E717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Generic Host – DI, logging, configuration…</a:t>
            </a:r>
          </a:p>
          <a:p>
            <a:r>
              <a:rPr lang="en-US" dirty="0"/>
              <a:t>Static </a:t>
            </a:r>
            <a:r>
              <a:rPr lang="en-US" b="1" dirty="0" err="1"/>
              <a:t>MauiProgram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Create builder, register dependencies..</a:t>
            </a:r>
          </a:p>
          <a:p>
            <a:pPr lvl="1"/>
            <a:r>
              <a:rPr lang="en-US" dirty="0"/>
              <a:t>Create a </a:t>
            </a:r>
            <a:r>
              <a:rPr lang="en-US" b="1" dirty="0" err="1"/>
              <a:t>MauiApp</a:t>
            </a:r>
            <a:r>
              <a:rPr lang="en-US" b="1" dirty="0"/>
              <a:t> </a:t>
            </a:r>
            <a:r>
              <a:rPr lang="en-US" dirty="0"/>
              <a:t>instance</a:t>
            </a:r>
          </a:p>
          <a:p>
            <a:r>
              <a:rPr lang="en-US" b="1" dirty="0"/>
              <a:t>App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Derives from Application</a:t>
            </a:r>
          </a:p>
          <a:p>
            <a:pPr lvl="1"/>
            <a:r>
              <a:rPr lang="en-US" dirty="0"/>
              <a:t>Initializes application, sets initial page</a:t>
            </a:r>
          </a:p>
          <a:p>
            <a:r>
              <a:rPr lang="en-US" dirty="0"/>
              <a:t>Separate startup points for each platform (Platforms folder)</a:t>
            </a:r>
          </a:p>
          <a:p>
            <a:pPr lvl="1"/>
            <a:r>
              <a:rPr lang="en-US" b="1" dirty="0" err="1"/>
              <a:t>MainApplication.cs</a:t>
            </a:r>
            <a:r>
              <a:rPr lang="en-US" b="1" dirty="0"/>
              <a:t> </a:t>
            </a:r>
            <a:r>
              <a:rPr lang="en-US" dirty="0"/>
              <a:t>(Android),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(iOS)</a:t>
            </a:r>
          </a:p>
          <a:p>
            <a:pPr lvl="1"/>
            <a:r>
              <a:rPr lang="en-US" b="1" dirty="0" err="1"/>
              <a:t>App.xaml.cs</a:t>
            </a:r>
            <a:r>
              <a:rPr lang="en-US" b="1" dirty="0"/>
              <a:t> </a:t>
            </a:r>
            <a:r>
              <a:rPr lang="en-US" dirty="0"/>
              <a:t>(Windows),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(Mac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CC95-650B-4E67-A8E5-451332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CAC-334D-4DCF-9643-A3E70D06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.NET MAUI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17106-6B98-4107-A72B-64C79B6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E9B5E-B671-4A1D-8A03-A6A39D6E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30669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36AF9-6B8A-4E43-83E1-E76CAB4C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24222"/>
            <a:ext cx="7306695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085ED-7C41-4F27-8E50-C7CD09F13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068400"/>
            <a:ext cx="7306695" cy="73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84B9-9319-407E-A31D-4C9334D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3800803"/>
            <a:ext cx="7306695" cy="7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B1127-D061-4183-9600-EA9A2492A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9" y="4536793"/>
            <a:ext cx="7306695" cy="68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BD74-285C-4132-9971-141D3FEF5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98" y="5221005"/>
            <a:ext cx="730669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772</Words>
  <Application>Microsoft Office PowerPoint</Application>
  <PresentationFormat>Widescreen</PresentationFormat>
  <Paragraphs>217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Open Sans</vt:lpstr>
      <vt:lpstr>Segoe UI</vt:lpstr>
      <vt:lpstr>Wingdings</vt:lpstr>
      <vt:lpstr>Office Theme</vt:lpstr>
      <vt:lpstr>.NET MAUI</vt:lpstr>
      <vt:lpstr>Who knows?</vt:lpstr>
      <vt:lpstr>„Standard“ Application Development</vt:lpstr>
      <vt:lpstr>.NET Multi-platform App UI</vt:lpstr>
      <vt:lpstr>How It Works - Structure</vt:lpstr>
      <vt:lpstr>How It Works - UI</vt:lpstr>
      <vt:lpstr>How It Works - compilation</vt:lpstr>
      <vt:lpstr>How It Works – Application Startup</vt:lpstr>
      <vt:lpstr>How .NET MAUI Works</vt:lpstr>
      <vt:lpstr>.NET MAUI</vt:lpstr>
      <vt:lpstr>Platforms</vt:lpstr>
      <vt:lpstr>XAML</vt:lpstr>
      <vt:lpstr>Where is XAML used?</vt:lpstr>
      <vt:lpstr>XAML</vt:lpstr>
      <vt:lpstr>Layouts</vt:lpstr>
      <vt:lpstr>Layouts</vt:lpstr>
      <vt:lpstr>Layouts – StackLayout</vt:lpstr>
      <vt:lpstr>Content Presentation</vt:lpstr>
      <vt:lpstr>Actionable Controls</vt:lpstr>
      <vt:lpstr>Setting Values</vt:lpstr>
      <vt:lpstr>Editing Text</vt:lpstr>
      <vt:lpstr>Activity Indication</vt:lpstr>
      <vt:lpstr>Collections</vt:lpstr>
      <vt:lpstr>Pop-ups</vt:lpstr>
      <vt:lpstr>Demo</vt:lpstr>
      <vt:lpstr>Model View ViewModel </vt:lpstr>
      <vt:lpstr>Data binding</vt:lpstr>
      <vt:lpstr>MVVM Frameworks</vt:lpstr>
      <vt:lpstr>.NET MAUI Blazor</vt:lpstr>
      <vt:lpstr>Advantages of .NET MAUI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103</cp:revision>
  <dcterms:created xsi:type="dcterms:W3CDTF">2022-03-15T19:03:56Z</dcterms:created>
  <dcterms:modified xsi:type="dcterms:W3CDTF">2024-03-17T16:07:29Z</dcterms:modified>
</cp:coreProperties>
</file>