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23"/>
  </p:notesMasterIdLst>
  <p:sldIdLst>
    <p:sldId id="256" r:id="rId2"/>
    <p:sldId id="300" r:id="rId3"/>
    <p:sldId id="304" r:id="rId4"/>
    <p:sldId id="301" r:id="rId5"/>
    <p:sldId id="258" r:id="rId6"/>
    <p:sldId id="259" r:id="rId7"/>
    <p:sldId id="260" r:id="rId8"/>
    <p:sldId id="261" r:id="rId9"/>
    <p:sldId id="296" r:id="rId10"/>
    <p:sldId id="402" r:id="rId11"/>
    <p:sldId id="297" r:id="rId12"/>
    <p:sldId id="298" r:id="rId13"/>
    <p:sldId id="270" r:id="rId14"/>
    <p:sldId id="265" r:id="rId15"/>
    <p:sldId id="268" r:id="rId16"/>
    <p:sldId id="267" r:id="rId17"/>
    <p:sldId id="269" r:id="rId18"/>
    <p:sldId id="403" r:id="rId19"/>
    <p:sldId id="404" r:id="rId20"/>
    <p:sldId id="299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79613" autoAdjust="0"/>
  </p:normalViewPr>
  <p:slideViewPr>
    <p:cSldViewPr snapToGrid="0">
      <p:cViewPr varScale="1">
        <p:scale>
          <a:sx n="106" d="100"/>
          <a:sy n="106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OpenAPI</a:t>
          </a:r>
          <a:endParaRPr lang="en-US" dirty="0">
            <a:solidFill>
              <a:schemeClr val="bg1"/>
            </a:solidFill>
          </a:endParaRPr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3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3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OpenAPI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bg1"/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4351734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OpenAPI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3997170" cy="354564"/>
      </dsp:txXfrm>
    </dsp:sp>
    <dsp:sp modelId="{A3E7F7F5-370E-4204-AB71-48FFB923029D}">
      <dsp:nvSpPr>
        <dsp:cNvPr id="0" name=""/>
        <dsp:cNvSpPr/>
      </dsp:nvSpPr>
      <dsp:spPr>
        <a:xfrm>
          <a:off x="3920132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Generating client</a:t>
          </a:r>
        </a:p>
      </dsp:txBody>
      <dsp:txXfrm>
        <a:off x="4097414" y="0"/>
        <a:ext cx="3997170" cy="354564"/>
      </dsp:txXfrm>
    </dsp:sp>
    <dsp:sp modelId="{51333ADE-49D7-4FA6-8A68-755A4133E1C9}">
      <dsp:nvSpPr>
        <dsp:cNvPr id="0" name=""/>
        <dsp:cNvSpPr/>
      </dsp:nvSpPr>
      <dsp:spPr>
        <a:xfrm>
          <a:off x="7836693" y="0"/>
          <a:ext cx="4351734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accent1">
                  <a:lumMod val="75000"/>
                </a:schemeClr>
              </a:solidFill>
            </a:rPr>
            <a:t>Using client</a:t>
          </a:r>
        </a:p>
      </dsp:txBody>
      <dsp:txXfrm>
        <a:off x="8013975" y="0"/>
        <a:ext cx="3997170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21.03.2023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2023-03-21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2023-03-21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2023-03-21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2023-03-21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2023-03-21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2023-03-21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2023-03-21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2023-03-21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2023-03-21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12" Type="http://schemas.microsoft.com/office/2007/relationships/diagramDrawing" Target="../diagrams/drawing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11" Type="http://schemas.openxmlformats.org/officeDocument/2006/relationships/diagramColors" Target="../diagrams/colors7.xml"/><Relationship Id="rId5" Type="http://schemas.openxmlformats.org/officeDocument/2006/relationships/diagramColors" Target="../diagrams/colors6.xml"/><Relationship Id="rId10" Type="http://schemas.openxmlformats.org/officeDocument/2006/relationships/diagramQuickStyle" Target="../diagrams/quickStyle7.xml"/><Relationship Id="rId4" Type="http://schemas.openxmlformats.org/officeDocument/2006/relationships/diagramQuickStyle" Target="../diagrams/quickStyle6.xml"/><Relationship Id="rId9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hyperlink" Target="https://editor.swagge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hyperlink" Target="https://generator.swagge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hyperlink" Target="https://github.com/Azure/autorest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hyperlink" Target="https://github.com/RSuter/NSwag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Layout" Target="../diagrams/layout15.xml"/><Relationship Id="rId7" Type="http://schemas.openxmlformats.org/officeDocument/2006/relationships/image" Target="../media/image3.png"/><Relationship Id="rId12" Type="http://schemas.microsoft.com/office/2007/relationships/diagramDrawing" Target="../diagrams/drawing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11" Type="http://schemas.openxmlformats.org/officeDocument/2006/relationships/diagramColors" Target="../diagrams/colors16.xml"/><Relationship Id="rId5" Type="http://schemas.openxmlformats.org/officeDocument/2006/relationships/diagramColors" Target="../diagrams/colors15.xml"/><Relationship Id="rId10" Type="http://schemas.openxmlformats.org/officeDocument/2006/relationships/diagramQuickStyle" Target="../diagrams/quickStyle16.xml"/><Relationship Id="rId4" Type="http://schemas.openxmlformats.org/officeDocument/2006/relationships/diagramQuickStyle" Target="../diagrams/quickStyle15.xml"/><Relationship Id="rId9" Type="http://schemas.openxmlformats.org/officeDocument/2006/relationships/diagramLayout" Target="../diagrams/layout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8.xml"/><Relationship Id="rId3" Type="http://schemas.openxmlformats.org/officeDocument/2006/relationships/diagramLayout" Target="../diagrams/layout17.xml"/><Relationship Id="rId7" Type="http://schemas.openxmlformats.org/officeDocument/2006/relationships/image" Target="../media/image3.png"/><Relationship Id="rId12" Type="http://schemas.microsoft.com/office/2007/relationships/diagramDrawing" Target="../diagrams/drawing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11" Type="http://schemas.openxmlformats.org/officeDocument/2006/relationships/diagramColors" Target="../diagrams/colors18.xml"/><Relationship Id="rId5" Type="http://schemas.openxmlformats.org/officeDocument/2006/relationships/diagramColors" Target="../diagrams/colors17.xml"/><Relationship Id="rId10" Type="http://schemas.openxmlformats.org/officeDocument/2006/relationships/diagramQuickStyle" Target="../diagrams/quickStyle18.xml"/><Relationship Id="rId4" Type="http://schemas.openxmlformats.org/officeDocument/2006/relationships/diagramQuickStyle" Target="../diagrams/quickStyle17.xml"/><Relationship Id="rId9" Type="http://schemas.openxmlformats.org/officeDocument/2006/relationships/diagramLayout" Target="../diagrams/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openapi-map.apihandyman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hyperlink" Target="https://app.swagger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6</a:t>
            </a:r>
            <a:r>
              <a:rPr lang="cs-CZ" dirty="0"/>
              <a:t> </a:t>
            </a:r>
            <a:r>
              <a:rPr lang="en-US" dirty="0"/>
              <a:t>API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  <a:r>
              <a:rPr lang="en-US" dirty="0"/>
              <a:t>, Michal </a:t>
            </a:r>
            <a:r>
              <a:rPr lang="en-US" dirty="0" err="1"/>
              <a:t>Hazdra</a:t>
            </a:r>
            <a:endParaRPr lang="sk-SK" dirty="0"/>
          </a:p>
          <a:p>
            <a:r>
              <a:rPr lang="sk-SK" dirty="0"/>
              <a:t>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  <a:p>
            <a:r>
              <a:rPr lang="en-US" dirty="0"/>
              <a:t>michal.hazdra@riganti.cz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>
                <a:solidFill>
                  <a:srgbClr val="FFFFFF"/>
                </a:solidFill>
              </a:rPr>
              <a:t>OPEN API</a:t>
            </a:r>
          </a:p>
          <a:p>
            <a:pPr algn="l"/>
            <a:r>
              <a:rPr lang="sk-SK" sz="6000" dirty="0" err="1">
                <a:solidFill>
                  <a:srgbClr val="FFFFFF"/>
                </a:solidFill>
              </a:rPr>
              <a:t>Code</a:t>
            </a:r>
            <a:r>
              <a:rPr lang="sk-SK" sz="6000" dirty="0">
                <a:solidFill>
                  <a:srgbClr val="FFFFFF"/>
                </a:solidFill>
              </a:rPr>
              <a:t> </a:t>
            </a:r>
            <a:r>
              <a:rPr lang="sk-SK" sz="6000" dirty="0" err="1">
                <a:solidFill>
                  <a:srgbClr val="FFFFFF"/>
                </a:solidFill>
              </a:rPr>
              <a:t>First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5F4F5EE-13AC-411C-988B-FB3060B819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0245343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04116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9EC3-7288-40BA-A27A-D29B9F37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</a:t>
            </a:r>
            <a:r>
              <a:rPr lang="sk-SK" dirty="0" err="1"/>
              <a:t>etup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D703-FBE5-4100-9561-C5C6AB504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Nuget</a:t>
            </a:r>
            <a:r>
              <a:rPr lang="en-US" dirty="0"/>
              <a:t> package</a:t>
            </a:r>
            <a:r>
              <a:rPr lang="cs-CZ" dirty="0"/>
              <a:t> </a:t>
            </a:r>
            <a:r>
              <a:rPr lang="en-US" b="1" dirty="0" err="1"/>
              <a:t>NSwag</a:t>
            </a:r>
            <a:r>
              <a:rPr lang="cs-CZ" b="1" dirty="0"/>
              <a:t>.</a:t>
            </a:r>
            <a:r>
              <a:rPr lang="en-US" b="1" dirty="0" err="1"/>
              <a:t>AspNetCore</a:t>
            </a:r>
            <a:endParaRPr lang="cs-CZ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 configuration: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4D47A-E956-4932-9BDB-53B42619E9F7}"/>
              </a:ext>
            </a:extLst>
          </p:cNvPr>
          <p:cNvSpPr/>
          <p:nvPr/>
        </p:nvSpPr>
        <p:spPr>
          <a:xfrm>
            <a:off x="1527888" y="3282017"/>
            <a:ext cx="69342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AddOpenApiDocument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document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document.</a:t>
            </a:r>
            <a:r>
              <a:rPr lang="sk-SK" sz="1500" dirty="0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CookBook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 API"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document.</a:t>
            </a:r>
            <a:r>
              <a:rPr lang="sk-SK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"cookbook-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cs-CZ" sz="15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4288D51-90CA-4FDE-818E-28D196D79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7587201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592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7713-8786-4DE8-ADAE-7F0CE86A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</a:t>
            </a:r>
            <a:r>
              <a:rPr lang="sk-SK" dirty="0" err="1"/>
              <a:t>etup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97BB-588F-4B3D-9D79-2A1C8F7C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Přidat</a:t>
            </a:r>
            <a:r>
              <a:rPr lang="cs-CZ" dirty="0"/>
              <a:t> </a:t>
            </a:r>
            <a:r>
              <a:rPr lang="cs-CZ" dirty="0" err="1"/>
              <a:t>middleware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Přidat</a:t>
            </a:r>
            <a:r>
              <a:rPr lang="sk-SK" dirty="0"/>
              <a:t> </a:t>
            </a:r>
            <a:r>
              <a:rPr lang="sk-SK" dirty="0" err="1"/>
              <a:t>middleware</a:t>
            </a:r>
            <a:r>
              <a:rPr lang="cs-CZ" dirty="0"/>
              <a:t> </a:t>
            </a:r>
            <a:r>
              <a:rPr lang="sk-SK" dirty="0"/>
              <a:t>pro </a:t>
            </a:r>
            <a:r>
              <a:rPr lang="cs-CZ" dirty="0" err="1"/>
              <a:t>Swagger</a:t>
            </a:r>
            <a:r>
              <a:rPr lang="cs-CZ" dirty="0"/>
              <a:t> UI:</a:t>
            </a:r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21E2E-C5BA-407A-9A50-4048FEFFBDBD}"/>
              </a:ext>
            </a:extLst>
          </p:cNvPr>
          <p:cNvSpPr/>
          <p:nvPr/>
        </p:nvSpPr>
        <p:spPr>
          <a:xfrm>
            <a:off x="2286000" y="4038601"/>
            <a:ext cx="929329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app.UseSwaggerU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i3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settings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settings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SwaggerRoutes.Add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new SwaggerUi3Route(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CookBook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 API</a:t>
            </a:r>
            <a:r>
              <a:rPr lang="cs-CZ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"/swagger/cookbook-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api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/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swagger.json</a:t>
            </a:r>
            <a:r>
              <a:rPr lang="cs-CZ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cs-CZ" sz="1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EAFBD2-3150-46F1-B215-5E018AD833B1}"/>
              </a:ext>
            </a:extLst>
          </p:cNvPr>
          <p:cNvSpPr/>
          <p:nvPr/>
        </p:nvSpPr>
        <p:spPr>
          <a:xfrm>
            <a:off x="2514601" y="2764535"/>
            <a:ext cx="198323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OpenApi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cs-CZ" sz="15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74E3D50-CB22-4062-9D4F-5F30EBAF24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0741511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18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16ED-6FCB-42C7-8436-F4C22FB9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Swagger</a:t>
            </a:r>
            <a:r>
              <a:rPr lang="sk-SK" dirty="0"/>
              <a:t> editor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5318-F205-41A6-AE7E-5F1754DF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Online </a:t>
            </a:r>
            <a:r>
              <a:rPr lang="en-US" dirty="0"/>
              <a:t>version</a:t>
            </a:r>
            <a:r>
              <a:rPr lang="cs-CZ" dirty="0"/>
              <a:t> </a:t>
            </a:r>
            <a:r>
              <a:rPr lang="en-US" dirty="0">
                <a:hlinkClick r:id="rId2"/>
              </a:rPr>
              <a:t>https://editor.swagger.io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Support for running locally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Docker image</a:t>
            </a:r>
            <a:endParaRPr lang="sk-S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94DCD0-6E0B-4200-BEA3-3EDDA77B65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672382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104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6C51-A7A7-4AD3-8C99-8DDE6E8C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</a:t>
            </a:r>
            <a:r>
              <a:rPr lang="cs-CZ" dirty="0"/>
              <a:t> </a:t>
            </a:r>
            <a:r>
              <a:rPr lang="en-US" dirty="0"/>
              <a:t>– </a:t>
            </a:r>
            <a:r>
              <a:rPr lang="sk-SK" dirty="0"/>
              <a:t>online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DBB76-71D4-484D-A584-570489952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46821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Gener</a:t>
            </a:r>
            <a:r>
              <a:rPr lang="en-US" dirty="0" err="1"/>
              <a:t>ator</a:t>
            </a:r>
            <a:r>
              <a:rPr lang="en-US" dirty="0"/>
              <a:t> from</a:t>
            </a:r>
            <a:r>
              <a:rPr lang="sk-SK" dirty="0"/>
              <a:t> </a:t>
            </a:r>
            <a:r>
              <a:rPr lang="sk-SK" dirty="0" err="1"/>
              <a:t>Swaggeru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Enables generating directly from browser</a:t>
            </a:r>
          </a:p>
          <a:p>
            <a:r>
              <a:rPr lang="cs-CZ" dirty="0">
                <a:hlinkClick r:id="rId2"/>
              </a:rPr>
              <a:t>https://generator.swagger.io/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Settings</a:t>
            </a:r>
            <a:r>
              <a:rPr lang="sk-SK" dirty="0"/>
              <a:t>:</a:t>
            </a:r>
            <a:endParaRPr lang="en-US" dirty="0"/>
          </a:p>
          <a:p>
            <a:pPr lvl="1"/>
            <a:endParaRPr lang="en-US" dirty="0"/>
          </a:p>
          <a:p>
            <a:endParaRPr lang="cs-CZ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5233A-B2DB-428C-9EE1-8DFF41923F1C}"/>
              </a:ext>
            </a:extLst>
          </p:cNvPr>
          <p:cNvSpPr/>
          <p:nvPr/>
        </p:nvSpPr>
        <p:spPr>
          <a:xfrm>
            <a:off x="2226564" y="3645292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cs-CZ" dirty="0"/>
              <a:t>"</a:t>
            </a:r>
            <a:r>
              <a:rPr lang="cs-CZ" dirty="0" err="1"/>
              <a:t>options</a:t>
            </a:r>
            <a:r>
              <a:rPr lang="cs-CZ" dirty="0"/>
              <a:t>":</a:t>
            </a:r>
            <a:r>
              <a:rPr lang="en-US" dirty="0"/>
              <a:t> </a:t>
            </a:r>
            <a:r>
              <a:rPr lang="cs-CZ" dirty="0"/>
              <a:t>{ "</a:t>
            </a:r>
            <a:r>
              <a:rPr lang="cs-CZ" dirty="0" err="1"/>
              <a:t>packageName</a:t>
            </a:r>
            <a:r>
              <a:rPr lang="cs-CZ" dirty="0"/>
              <a:t>": „</a:t>
            </a:r>
            <a:r>
              <a:rPr lang="cs-CZ" dirty="0" err="1"/>
              <a:t>LibraryName</a:t>
            </a:r>
            <a:r>
              <a:rPr lang="cs-CZ" dirty="0"/>
              <a:t>" },</a:t>
            </a:r>
            <a:endParaRPr lang="en-US" dirty="0"/>
          </a:p>
          <a:p>
            <a:r>
              <a:rPr lang="en-US" dirty="0"/>
              <a:t>    </a:t>
            </a:r>
            <a:r>
              <a:rPr lang="cs-CZ" dirty="0"/>
              <a:t>"</a:t>
            </a:r>
            <a:r>
              <a:rPr lang="cs-CZ" dirty="0" err="1"/>
              <a:t>swaggerUrl</a:t>
            </a:r>
            <a:r>
              <a:rPr lang="cs-CZ" dirty="0"/>
              <a:t>": „URL </a:t>
            </a:r>
            <a:r>
              <a:rPr lang="en-US" dirty="0"/>
              <a:t>of </a:t>
            </a:r>
            <a:r>
              <a:rPr lang="en-US" dirty="0" err="1"/>
              <a:t>OpenAPI</a:t>
            </a:r>
            <a:r>
              <a:rPr lang="en-US" dirty="0"/>
              <a:t> specification</a:t>
            </a:r>
            <a:r>
              <a:rPr lang="cs-CZ" dirty="0"/>
              <a:t>" </a:t>
            </a:r>
            <a:endParaRPr lang="en-US" dirty="0"/>
          </a:p>
          <a:p>
            <a:r>
              <a:rPr lang="cs-CZ" dirty="0"/>
              <a:t>}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BBE983B-75F0-45F3-A2DE-6A6FBCB2C5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226664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026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17DE-90E0-4F62-9F66-1AD5694E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</a:t>
            </a:r>
            <a:r>
              <a:rPr lang="sk-SK" dirty="0"/>
              <a:t> – </a:t>
            </a:r>
            <a:r>
              <a:rPr lang="sk-SK" dirty="0" err="1"/>
              <a:t>Swagger</a:t>
            </a:r>
            <a:r>
              <a:rPr lang="sk-SK" dirty="0"/>
              <a:t> </a:t>
            </a:r>
            <a:r>
              <a:rPr lang="sk-SK" dirty="0" err="1"/>
              <a:t>CodeGen</a:t>
            </a:r>
            <a:r>
              <a:rPr lang="sk-SK" dirty="0"/>
              <a:t> CLI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6399-CEE2-47AA-9101-079143170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CLI </a:t>
            </a:r>
            <a:r>
              <a:rPr lang="en-US" dirty="0"/>
              <a:t>tool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Java </a:t>
            </a:r>
            <a:r>
              <a:rPr lang="sk-SK" dirty="0" err="1"/>
              <a:t>ap</a:t>
            </a:r>
            <a:r>
              <a:rPr lang="en-US" dirty="0"/>
              <a:t>p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en-US" dirty="0"/>
              <a:t>Download</a:t>
            </a:r>
            <a:r>
              <a:rPr lang="cs-CZ" dirty="0"/>
              <a:t> .jar </a:t>
            </a:r>
            <a:r>
              <a:rPr lang="en-US" dirty="0"/>
              <a:t>file from M</a:t>
            </a:r>
            <a:r>
              <a:rPr lang="cs-CZ" dirty="0"/>
              <a:t>aven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216459F-94DD-41A1-8B71-BB8537F9BA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466135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062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3218-7FE2-498A-BBD9-98D42DD7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</a:t>
            </a:r>
            <a:r>
              <a:rPr lang="cs-CZ" dirty="0"/>
              <a:t> </a:t>
            </a:r>
            <a:r>
              <a:rPr lang="en-US" dirty="0"/>
              <a:t>- </a:t>
            </a:r>
            <a:r>
              <a:rPr lang="en-US" dirty="0" err="1"/>
              <a:t>AutoRest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D15A-7A09-4607-AA59-DB57FFDF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3100" dirty="0"/>
              <a:t> CLI </a:t>
            </a:r>
            <a:r>
              <a:rPr lang="en-US" sz="3100" dirty="0"/>
              <a:t>tool</a:t>
            </a:r>
            <a:r>
              <a:rPr lang="cs-CZ" sz="3100" dirty="0"/>
              <a:t> </a:t>
            </a:r>
            <a:r>
              <a:rPr lang="cs-CZ" sz="3100" dirty="0">
                <a:hlinkClick r:id="rId2"/>
              </a:rPr>
              <a:t>https://github.com/Azure/autorest</a:t>
            </a:r>
            <a:endParaRPr lang="cs-CZ" sz="31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3100" dirty="0"/>
              <a:t> </a:t>
            </a:r>
            <a:r>
              <a:rPr lang="en-US" sz="3100" dirty="0"/>
              <a:t>Installed using NPM</a:t>
            </a:r>
            <a:endParaRPr lang="cs-CZ" sz="3100" dirty="0"/>
          </a:p>
          <a:p>
            <a:pPr>
              <a:buFont typeface="Arial" panose="020B0604020202020204" pitchFamily="34" charset="0"/>
              <a:buChar char="•"/>
            </a:pPr>
            <a:r>
              <a:rPr lang="cs-CZ" sz="3100" dirty="0"/>
              <a:t> </a:t>
            </a:r>
            <a:r>
              <a:rPr lang="cs-CZ" sz="3100" dirty="0" err="1"/>
              <a:t>AutoRest.Csharp</a:t>
            </a:r>
            <a:r>
              <a:rPr lang="cs-CZ" sz="3100" dirty="0"/>
              <a:t> – </a:t>
            </a:r>
            <a:r>
              <a:rPr lang="en-US" sz="3100" dirty="0"/>
              <a:t>generator</a:t>
            </a:r>
            <a:r>
              <a:rPr lang="cs-CZ" sz="3100" dirty="0"/>
              <a:t> </a:t>
            </a:r>
            <a:r>
              <a:rPr lang="en-US" sz="3100" dirty="0"/>
              <a:t>for </a:t>
            </a:r>
            <a:r>
              <a:rPr lang="cs-CZ" sz="3100" dirty="0"/>
              <a:t>C</a:t>
            </a:r>
            <a:r>
              <a:rPr lang="en-US" sz="3100" dirty="0"/>
              <a:t>#</a:t>
            </a:r>
            <a:endParaRPr lang="sk-SK" sz="31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6EA273A-004A-4EA7-A442-6BAFD9439B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036250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0505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D756-68D6-419F-B72A-54E1937E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</a:t>
            </a:r>
            <a:r>
              <a:rPr lang="sk-SK" dirty="0"/>
              <a:t> - </a:t>
            </a:r>
            <a:r>
              <a:rPr lang="sk-SK" dirty="0" err="1"/>
              <a:t>NSwagStudio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D8122-C6DF-4D74-B6B3-FD188D023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NSwag</a:t>
            </a:r>
            <a:r>
              <a:rPr lang="cs-CZ" dirty="0"/>
              <a:t> - CLI </a:t>
            </a:r>
            <a:r>
              <a:rPr lang="en-US" dirty="0"/>
              <a:t>tool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NSwagStudio</a:t>
            </a:r>
            <a:r>
              <a:rPr lang="sk-SK" dirty="0"/>
              <a:t> - </a:t>
            </a:r>
            <a:r>
              <a:rPr lang="en-US" dirty="0"/>
              <a:t>Desktop</a:t>
            </a:r>
            <a:r>
              <a:rPr lang="cs-CZ" dirty="0"/>
              <a:t> </a:t>
            </a:r>
            <a:r>
              <a:rPr lang="en-US" dirty="0"/>
              <a:t>app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>
                <a:hlinkClick r:id="rId2"/>
              </a:rPr>
              <a:t> https://github.com/RSuter/NSwag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en-US" dirty="0"/>
              <a:t>Settings</a:t>
            </a:r>
            <a:r>
              <a:rPr lang="cs-CZ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err="1"/>
              <a:t>Namespace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Set</a:t>
            </a:r>
            <a:r>
              <a:rPr lang="cs-CZ" dirty="0"/>
              <a:t> </a:t>
            </a:r>
            <a:r>
              <a:rPr lang="cs-CZ" dirty="0" err="1"/>
              <a:t>Operation</a:t>
            </a:r>
            <a:r>
              <a:rPr lang="cs-CZ" dirty="0"/>
              <a:t> </a:t>
            </a:r>
            <a:r>
              <a:rPr lang="cs-CZ" dirty="0" err="1"/>
              <a:t>Generation</a:t>
            </a:r>
            <a:r>
              <a:rPr lang="cs-CZ" dirty="0"/>
              <a:t> Mode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Path to output file</a:t>
            </a:r>
            <a:endParaRPr lang="cs-CZ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1253CE6E-F6B0-402A-B9CB-2ACB36A122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935133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157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>
                <a:solidFill>
                  <a:srgbClr val="FFFFFF"/>
                </a:solidFill>
              </a:rPr>
              <a:t>NSWAGSTUDIO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26D16F43-5422-43D6-8D0E-AA04E69323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5476668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1621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Using generated client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01853675-33DF-4A30-B078-8EFFDEB53D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403180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1813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6510-A266-4488-9B23-4363F622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72717-8679-48D1-AB94-5F7F0D76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types of storage did we talk about in the previous exercise?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can we use Preferences for?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can we use Secure Storage for?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can we use SQLite for?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How does SQLite database work on a phone?</a:t>
            </a:r>
          </a:p>
        </p:txBody>
      </p:sp>
    </p:spTree>
    <p:extLst>
      <p:ext uri="{BB962C8B-B14F-4D97-AF65-F5344CB8AC3E}">
        <p14:creationId xmlns:p14="http://schemas.microsoft.com/office/powerpoint/2010/main" val="375620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73D9-6F8F-4D57-80DD-E8E2E8E9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client to mobile app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637C-EAE6-4C6E-85CD-1DD1A24F9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Add client registration to DI container</a:t>
            </a:r>
            <a:r>
              <a:rPr lang="sk-SK" dirty="0"/>
              <a:t>:</a:t>
            </a:r>
          </a:p>
          <a:p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serviceCollection.AddHttpClient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IIngredientsClient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fr-F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IngredientsClient</a:t>
            </a:r>
            <a:r>
              <a:rPr lang="fr-F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&gt;(client =&gt;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client.BaseAddress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apiBaseUri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sk-S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For usage in emulators</a:t>
            </a:r>
            <a:endParaRPr lang="sk-S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sk-SK" sz="1400" dirty="0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for</a:t>
            </a:r>
            <a:r>
              <a:rPr lang="sk-SK" sz="1400" dirty="0">
                <a:solidFill>
                  <a:srgbClr val="000000"/>
                </a:solidFill>
                <a:latin typeface="Consolas" panose="020B0609020204030204" pitchFamily="49" charset="0"/>
              </a:rPr>
              <a:t> „</a:t>
            </a:r>
            <a:r>
              <a:rPr lang="sk-SK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Localhost</a:t>
            </a:r>
            <a:r>
              <a:rPr lang="sk-SK" sz="1400" dirty="0">
                <a:solidFill>
                  <a:srgbClr val="000000"/>
                </a:solidFill>
                <a:latin typeface="Consolas" panose="020B0609020204030204" pitchFamily="49" charset="0"/>
              </a:rPr>
              <a:t>“: 10.0.2.2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380879-D21D-467D-8AE0-51A6AA9D29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834796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11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965B-77C3-470A-AEFA-37763D2E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Proces</a:t>
            </a:r>
            <a:r>
              <a:rPr lang="en-US" dirty="0"/>
              <a:t>s</a:t>
            </a:r>
            <a:r>
              <a:rPr lang="cs-CZ" dirty="0" err="1"/>
              <a:t>or</a:t>
            </a:r>
            <a:r>
              <a:rPr lang="en-US" dirty="0"/>
              <a:t>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3BBA-9C25-4CD8-BC70-CF25AD336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Used for modifying the </a:t>
            </a:r>
            <a:r>
              <a:rPr lang="en-US" dirty="0" err="1"/>
              <a:t>OpenAPI</a:t>
            </a:r>
            <a:r>
              <a:rPr lang="en-US" dirty="0"/>
              <a:t> specification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 be used on multiple levels:</a:t>
            </a:r>
          </a:p>
          <a:p>
            <a:pPr lvl="1"/>
            <a:r>
              <a:rPr lang="cs-CZ" dirty="0" err="1"/>
              <a:t>IOperation</a:t>
            </a:r>
            <a:r>
              <a:rPr lang="en-US" dirty="0"/>
              <a:t>Processor</a:t>
            </a:r>
            <a:r>
              <a:rPr lang="cs-CZ" dirty="0"/>
              <a:t> – </a:t>
            </a:r>
            <a:r>
              <a:rPr lang="en-US" dirty="0"/>
              <a:t>modifies individual operations</a:t>
            </a:r>
          </a:p>
          <a:p>
            <a:pPr lvl="1"/>
            <a:r>
              <a:rPr lang="cs-CZ" dirty="0" err="1"/>
              <a:t>ISchema</a:t>
            </a:r>
            <a:r>
              <a:rPr lang="en-US" dirty="0"/>
              <a:t>Processor</a:t>
            </a:r>
            <a:r>
              <a:rPr lang="cs-CZ" dirty="0"/>
              <a:t> – </a:t>
            </a:r>
            <a:r>
              <a:rPr lang="en-US" dirty="0"/>
              <a:t>modifies the schema</a:t>
            </a:r>
          </a:p>
          <a:p>
            <a:pPr lvl="1"/>
            <a:r>
              <a:rPr lang="cs-CZ" dirty="0" err="1"/>
              <a:t>IDocument</a:t>
            </a:r>
            <a:r>
              <a:rPr lang="en-US" dirty="0"/>
              <a:t>Processor</a:t>
            </a:r>
            <a:r>
              <a:rPr lang="cs-CZ" dirty="0"/>
              <a:t> – </a:t>
            </a:r>
            <a:r>
              <a:rPr lang="en-US" dirty="0"/>
              <a:t>modifies the entire document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5947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D34C-53E6-4BE8-83F1-661D81B2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Bonus</a:t>
            </a:r>
            <a:r>
              <a:rPr lang="en-US" dirty="0"/>
              <a:t>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8C7A-B4EB-446C-B9DE-A4B71E8F7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Creating</a:t>
            </a:r>
            <a:r>
              <a:rPr lang="sk-SK" dirty="0"/>
              <a:t> </a:t>
            </a:r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controls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Loading</a:t>
            </a:r>
            <a:r>
              <a:rPr lang="sk-SK" dirty="0"/>
              <a:t> </a:t>
            </a:r>
            <a:r>
              <a:rPr lang="sk-SK" dirty="0" err="1"/>
              <a:t>animations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Application</a:t>
            </a:r>
            <a:r>
              <a:rPr lang="sk-SK" dirty="0"/>
              <a:t> </a:t>
            </a:r>
            <a:r>
              <a:rPr lang="sk-SK" dirty="0" err="1"/>
              <a:t>configuration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different</a:t>
            </a:r>
            <a:r>
              <a:rPr lang="sk-SK" dirty="0"/>
              <a:t> </a:t>
            </a:r>
            <a:r>
              <a:rPr lang="sk-SK" dirty="0" err="1"/>
              <a:t>environments</a:t>
            </a:r>
            <a:r>
              <a:rPr lang="sk-SK" dirty="0"/>
              <a:t> (</a:t>
            </a:r>
            <a:r>
              <a:rPr lang="sk-SK" dirty="0" err="1"/>
              <a:t>dev</a:t>
            </a:r>
            <a:r>
              <a:rPr lang="sk-SK" dirty="0"/>
              <a:t>, test, </a:t>
            </a:r>
            <a:r>
              <a:rPr lang="sk-SK" dirty="0" err="1"/>
              <a:t>production</a:t>
            </a:r>
            <a:r>
              <a:rPr lang="sk-SK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Tips</a:t>
            </a:r>
            <a:r>
              <a:rPr lang="sk-SK" dirty="0"/>
              <a:t> </a:t>
            </a:r>
            <a:r>
              <a:rPr lang="sk-SK" dirty="0" err="1"/>
              <a:t>for</a:t>
            </a:r>
            <a:r>
              <a:rPr lang="sk-SK" dirty="0"/>
              <a:t> </a:t>
            </a:r>
            <a:r>
              <a:rPr lang="sk-SK" dirty="0" err="1"/>
              <a:t>useful</a:t>
            </a:r>
            <a:r>
              <a:rPr lang="sk-SK" dirty="0"/>
              <a:t> </a:t>
            </a:r>
            <a:r>
              <a:rPr lang="sk-SK" dirty="0" err="1"/>
              <a:t>tools</a:t>
            </a:r>
            <a:r>
              <a:rPr lang="sk-SK" dirty="0"/>
              <a:t> and </a:t>
            </a:r>
            <a:r>
              <a:rPr lang="sk-SK" dirty="0" err="1"/>
              <a:t>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6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75FF-7FB3-4611-929B-5E811367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A969-796D-4B0B-B332-3E730CAE3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Web API concepts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Client-server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Generating API client and it’s usage to communicate with API</a:t>
            </a:r>
          </a:p>
        </p:txBody>
      </p:sp>
    </p:spTree>
    <p:extLst>
      <p:ext uri="{BB962C8B-B14F-4D97-AF65-F5344CB8AC3E}">
        <p14:creationId xmlns:p14="http://schemas.microsoft.com/office/powerpoint/2010/main" val="100870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DC34-640B-48F0-AD31-E859F65E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OpenAPI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A768-78BE-4491-84C1-6F8E5084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Open specification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Standard for describing REST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Language and framework independent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YAML/JSON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OpenAPI</a:t>
            </a:r>
            <a:r>
              <a:rPr lang="en-US" dirty="0"/>
              <a:t> map: </a:t>
            </a:r>
            <a:r>
              <a:rPr lang="en-US" dirty="0">
                <a:hlinkClick r:id="rId2"/>
              </a:rPr>
              <a:t>https://openapi-map.apihandyman.io/</a:t>
            </a:r>
            <a:endParaRPr lang="en-US" dirty="0"/>
          </a:p>
          <a:p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9D08C3-DA7B-40DE-9042-799D864356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8169177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8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F02-EEFE-4C28-9ED6-6B1426DB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63D-80D1-4478-AB8E-D6BFD79B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Tools for creating and working with </a:t>
            </a:r>
            <a:r>
              <a:rPr lang="en-US" dirty="0" err="1"/>
              <a:t>OpenAPI</a:t>
            </a:r>
            <a:r>
              <a:rPr lang="en-US" dirty="0"/>
              <a:t> specification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cs-CZ" dirty="0" err="1"/>
              <a:t>Swagger</a:t>
            </a:r>
            <a:r>
              <a:rPr lang="cs-CZ" dirty="0"/>
              <a:t> Editor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YAML</a:t>
            </a:r>
            <a:r>
              <a:rPr lang="en-US" dirty="0"/>
              <a:t>/JSON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Swagger </a:t>
            </a:r>
            <a:r>
              <a:rPr lang="en-US" dirty="0" err="1"/>
              <a:t>CodeGen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Generating client/server part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cs-CZ" dirty="0" err="1"/>
              <a:t>Swagger</a:t>
            </a:r>
            <a:r>
              <a:rPr lang="cs-CZ" dirty="0"/>
              <a:t> 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Interactive documentation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2D68B2-DEEA-4E13-A6C2-EF382AF8D0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9445434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636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647D-D0C1-4C28-A112-5F01C646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approaches for creating API specification</a:t>
            </a:r>
            <a:endParaRPr lang="cs-CZ" dirty="0"/>
          </a:p>
        </p:txBody>
      </p:sp>
      <p:pic>
        <p:nvPicPr>
          <p:cNvPr id="1026" name="Picture 2" descr="https://swagger.io/swagger/media/blog/wp/DesignvsCode.jpg">
            <a:extLst>
              <a:ext uri="{FF2B5EF4-FFF2-40B4-BE49-F238E27FC236}">
                <a16:creationId xmlns:a16="http://schemas.microsoft.com/office/drawing/2014/main" id="{5FD4FAE1-AD96-4BE4-AF14-450F5C40A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2" y="1659478"/>
            <a:ext cx="722947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166755-AB60-4A7F-AFC8-F455F9F1FE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6320580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7230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365AAC9-637A-4873-8606-E9315776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first approach</a:t>
            </a:r>
            <a:endParaRPr lang="cs-CZ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1F6D97-86FB-4255-A5FF-D9FEAB40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SwaggerHub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>
                <a:hlinkClick r:id="rId2"/>
              </a:rPr>
              <a:t>https://app.swaggerhub.com/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Portal for design first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Supports hosting on own server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49503A-2271-472D-ABAD-48481AB77E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240499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368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AF69-E0A9-48A3-AB96-DA9DC7A6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First</a:t>
            </a:r>
            <a:r>
              <a:rPr lang="sk-SK" dirty="0"/>
              <a:t> </a:t>
            </a:r>
            <a:r>
              <a:rPr lang="en-US" dirty="0"/>
              <a:t>approach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02E09-CC43-4072-9419-5FCFFD78F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ASP .NET </a:t>
            </a:r>
            <a:r>
              <a:rPr lang="sk-SK" dirty="0" err="1"/>
              <a:t>Core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Library</a:t>
            </a:r>
            <a:r>
              <a:rPr lang="sk-SK" dirty="0"/>
              <a:t> </a:t>
            </a:r>
            <a:r>
              <a:rPr lang="en-US" b="1" dirty="0" err="1"/>
              <a:t>NSwag.AspNetCore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76F510-ABEA-4D70-87A1-2E5DB69C49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4823312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307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669</Words>
  <Application>Microsoft Office PowerPoint</Application>
  <PresentationFormat>Widescreen</PresentationFormat>
  <Paragraphs>183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Cascadia Mono</vt:lpstr>
      <vt:lpstr>Consolas</vt:lpstr>
      <vt:lpstr>Tw Cen MT</vt:lpstr>
      <vt:lpstr>Tw Cen MT Condensed</vt:lpstr>
      <vt:lpstr>Wingdings 3</vt:lpstr>
      <vt:lpstr>Integral</vt:lpstr>
      <vt:lpstr>PV239 - 06 API</vt:lpstr>
      <vt:lpstr>questions</vt:lpstr>
      <vt:lpstr>Bonus Exercise</vt:lpstr>
      <vt:lpstr>goals</vt:lpstr>
      <vt:lpstr>OpenAPI</vt:lpstr>
      <vt:lpstr>Swagger</vt:lpstr>
      <vt:lpstr>approaches for creating API specification</vt:lpstr>
      <vt:lpstr>Design first approach</vt:lpstr>
      <vt:lpstr>Code First approach</vt:lpstr>
      <vt:lpstr>Layouts</vt:lpstr>
      <vt:lpstr>Setup</vt:lpstr>
      <vt:lpstr>Setup</vt:lpstr>
      <vt:lpstr>Swagger editor</vt:lpstr>
      <vt:lpstr>generating – online</vt:lpstr>
      <vt:lpstr>generating – Swagger CodeGen CLI</vt:lpstr>
      <vt:lpstr>generating - AutoRest</vt:lpstr>
      <vt:lpstr>generating - NSwagStudio</vt:lpstr>
      <vt:lpstr>Layouts</vt:lpstr>
      <vt:lpstr>Layouts</vt:lpstr>
      <vt:lpstr>Adding client to mobile app</vt:lpstr>
      <vt:lpstr>Processors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365</cp:revision>
  <dcterms:created xsi:type="dcterms:W3CDTF">2019-03-03T09:39:32Z</dcterms:created>
  <dcterms:modified xsi:type="dcterms:W3CDTF">2023-03-21T06:41:28Z</dcterms:modified>
</cp:coreProperties>
</file>