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28"/>
  </p:notesMasterIdLst>
  <p:sldIdLst>
    <p:sldId id="256" r:id="rId2"/>
    <p:sldId id="388" r:id="rId3"/>
    <p:sldId id="373" r:id="rId4"/>
    <p:sldId id="387" r:id="rId5"/>
    <p:sldId id="327" r:id="rId6"/>
    <p:sldId id="370" r:id="rId7"/>
    <p:sldId id="289" r:id="rId8"/>
    <p:sldId id="287" r:id="rId9"/>
    <p:sldId id="351" r:id="rId10"/>
    <p:sldId id="288" r:id="rId11"/>
    <p:sldId id="290" r:id="rId12"/>
    <p:sldId id="296" r:id="rId13"/>
    <p:sldId id="375" r:id="rId14"/>
    <p:sldId id="376" r:id="rId15"/>
    <p:sldId id="328" r:id="rId16"/>
    <p:sldId id="332" r:id="rId17"/>
    <p:sldId id="378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2" r:id="rId26"/>
    <p:sldId id="36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6" autoAdjust="0"/>
    <p:restoredTop sz="79613" autoAdjust="0"/>
  </p:normalViewPr>
  <p:slideViewPr>
    <p:cSldViewPr snapToGrid="0">
      <p:cViewPr varScale="1">
        <p:scale>
          <a:sx n="99" d="100"/>
          <a:sy n="99" d="100"/>
        </p:scale>
        <p:origin x="10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MVVM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Binding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INotify</a:t>
          </a:r>
          <a:r>
            <a:rPr lang="sk-SK" dirty="0">
              <a:solidFill>
                <a:srgbClr val="1482AC"/>
              </a:solidFill>
            </a:rPr>
            <a:t>...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INotify</a:t>
          </a:r>
          <a:r>
            <a:rPr lang="sk-SK" dirty="0">
              <a:solidFill>
                <a:schemeClr val="bg1"/>
              </a:solidFill>
            </a:rPr>
            <a:t>...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INotify</a:t>
          </a:r>
          <a:r>
            <a:rPr lang="sk-SK" dirty="0">
              <a:solidFill>
                <a:schemeClr val="bg1"/>
              </a:solidFill>
            </a:rPr>
            <a:t>...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Command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Command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Command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Binding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INotify</a:t>
          </a:r>
          <a:r>
            <a:rPr lang="sk-SK" dirty="0">
              <a:solidFill>
                <a:srgbClr val="1482AC"/>
              </a:solidFill>
            </a:rPr>
            <a:t>...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Binding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INotify</a:t>
          </a:r>
          <a:r>
            <a:rPr lang="sk-SK" dirty="0">
              <a:solidFill>
                <a:srgbClr val="1482AC"/>
              </a:solidFill>
            </a:rPr>
            <a:t>...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Binding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INotify</a:t>
          </a:r>
          <a:r>
            <a:rPr lang="sk-SK" dirty="0">
              <a:solidFill>
                <a:srgbClr val="1482AC"/>
              </a:solidFill>
            </a:rPr>
            <a:t>...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Binding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INotify</a:t>
          </a:r>
          <a:r>
            <a:rPr lang="sk-SK" dirty="0">
              <a:solidFill>
                <a:srgbClr val="1482AC"/>
              </a:solidFill>
            </a:rPr>
            <a:t>...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Binding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INotify</a:t>
          </a:r>
          <a:r>
            <a:rPr lang="sk-SK" dirty="0">
              <a:solidFill>
                <a:srgbClr val="1482AC"/>
              </a:solidFill>
            </a:rPr>
            <a:t>...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INotify</a:t>
          </a:r>
          <a:r>
            <a:rPr lang="sk-SK" dirty="0">
              <a:solidFill>
                <a:schemeClr val="bg1"/>
              </a:solidFill>
            </a:rPr>
            <a:t>...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INotify</a:t>
          </a:r>
          <a:r>
            <a:rPr lang="sk-SK" dirty="0">
              <a:solidFill>
                <a:schemeClr val="bg1"/>
              </a:solidFill>
            </a:rPr>
            <a:t>...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MVVM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Binding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INotify</a:t>
          </a:r>
          <a:r>
            <a:rPr lang="sk-SK" sz="2300" kern="1200" dirty="0">
              <a:solidFill>
                <a:srgbClr val="1482AC"/>
              </a:solidFill>
            </a:rPr>
            <a:t>...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INotify</a:t>
          </a:r>
          <a:r>
            <a:rPr lang="sk-SK" sz="2300" kern="1200" dirty="0">
              <a:solidFill>
                <a:schemeClr val="bg1"/>
              </a:solidFill>
            </a:rPr>
            <a:t>...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INotify</a:t>
          </a:r>
          <a:r>
            <a:rPr lang="sk-SK" sz="2300" kern="1200" dirty="0">
              <a:solidFill>
                <a:schemeClr val="bg1"/>
              </a:solidFill>
            </a:rPr>
            <a:t>...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Command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Command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Command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Binding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INotify</a:t>
          </a:r>
          <a:r>
            <a:rPr lang="sk-SK" sz="2300" kern="1200" dirty="0">
              <a:solidFill>
                <a:srgbClr val="1482AC"/>
              </a:solidFill>
            </a:rPr>
            <a:t>...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Binding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INotify</a:t>
          </a:r>
          <a:r>
            <a:rPr lang="sk-SK" sz="2300" kern="1200" dirty="0">
              <a:solidFill>
                <a:srgbClr val="1482AC"/>
              </a:solidFill>
            </a:rPr>
            <a:t>...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Binding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INotify</a:t>
          </a:r>
          <a:r>
            <a:rPr lang="sk-SK" sz="2300" kern="1200" dirty="0">
              <a:solidFill>
                <a:srgbClr val="1482AC"/>
              </a:solidFill>
            </a:rPr>
            <a:t>...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Binding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INotify</a:t>
          </a:r>
          <a:r>
            <a:rPr lang="sk-SK" sz="2300" kern="1200" dirty="0">
              <a:solidFill>
                <a:srgbClr val="1482AC"/>
              </a:solidFill>
            </a:rPr>
            <a:t>...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Binding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INotify</a:t>
          </a:r>
          <a:r>
            <a:rPr lang="sk-SK" sz="2300" kern="1200" dirty="0">
              <a:solidFill>
                <a:srgbClr val="1482AC"/>
              </a:solidFill>
            </a:rPr>
            <a:t>...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INotify</a:t>
          </a:r>
          <a:r>
            <a:rPr lang="sk-SK" sz="2300" kern="1200" dirty="0">
              <a:solidFill>
                <a:schemeClr val="bg1"/>
              </a:solidFill>
            </a:rPr>
            <a:t>...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INotify</a:t>
          </a:r>
          <a:r>
            <a:rPr lang="sk-SK" sz="2300" kern="1200" dirty="0">
              <a:solidFill>
                <a:schemeClr val="bg1"/>
              </a:solidFill>
            </a:rPr>
            <a:t>...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95E8-66B5-4696-B483-F1F9FA0B53D4}" type="datetimeFigureOut">
              <a:rPr lang="cs-CZ" smtClean="0"/>
              <a:t>02.03.2022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A0E2-AD07-41C5-B242-3B425ECC78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41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728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2022-03-02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5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2022-03-02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2022-03-02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2022-03-02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2022-03-02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2022-03-02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2022-03-02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2022-03-02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2022-03-02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Layout" Target="../diagrams/layout11.xml"/><Relationship Id="rId7" Type="http://schemas.openxmlformats.org/officeDocument/2006/relationships/image" Target="../media/image2.png"/><Relationship Id="rId12" Type="http://schemas.microsoft.com/office/2007/relationships/diagramDrawing" Target="../diagrams/drawing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11" Type="http://schemas.openxmlformats.org/officeDocument/2006/relationships/diagramColors" Target="../diagrams/colors12.xml"/><Relationship Id="rId5" Type="http://schemas.openxmlformats.org/officeDocument/2006/relationships/diagramColors" Target="../diagrams/colors11.xml"/><Relationship Id="rId10" Type="http://schemas.openxmlformats.org/officeDocument/2006/relationships/diagramQuickStyle" Target="../diagrams/quickStyle12.xml"/><Relationship Id="rId4" Type="http://schemas.openxmlformats.org/officeDocument/2006/relationships/diagramQuickStyle" Target="../diagrams/quickStyle11.xml"/><Relationship Id="rId9" Type="http://schemas.openxmlformats.org/officeDocument/2006/relationships/diagramLayout" Target="../diagrams/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3" Type="http://schemas.openxmlformats.org/officeDocument/2006/relationships/diagramLayout" Target="../diagrams/layout15.xml"/><Relationship Id="rId7" Type="http://schemas.openxmlformats.org/officeDocument/2006/relationships/image" Target="../media/image2.png"/><Relationship Id="rId12" Type="http://schemas.microsoft.com/office/2007/relationships/diagramDrawing" Target="../diagrams/drawing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11" Type="http://schemas.openxmlformats.org/officeDocument/2006/relationships/diagramColors" Target="../diagrams/colors16.xml"/><Relationship Id="rId5" Type="http://schemas.openxmlformats.org/officeDocument/2006/relationships/diagramColors" Target="../diagrams/colors15.xml"/><Relationship Id="rId10" Type="http://schemas.openxmlformats.org/officeDocument/2006/relationships/diagramQuickStyle" Target="../diagrams/quickStyle16.xml"/><Relationship Id="rId4" Type="http://schemas.openxmlformats.org/officeDocument/2006/relationships/diagramQuickStyle" Target="../diagrams/quickStyle15.xml"/><Relationship Id="rId9" Type="http://schemas.openxmlformats.org/officeDocument/2006/relationships/diagramLayout" Target="../diagrams/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12" Type="http://schemas.microsoft.com/office/2007/relationships/diagramDrawing" Target="../diagrams/drawing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11" Type="http://schemas.openxmlformats.org/officeDocument/2006/relationships/diagramColors" Target="../diagrams/colors6.xml"/><Relationship Id="rId5" Type="http://schemas.openxmlformats.org/officeDocument/2006/relationships/diagramColors" Target="../diagrams/colors5.xml"/><Relationship Id="rId10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5.xml"/><Relationship Id="rId9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0ADB4E-94F7-4499-A048-25702426F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739C1-88E5-4F57-A841-A7C8FCEC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1999"/>
            <a:ext cx="7772400" cy="1851178"/>
          </a:xfrm>
        </p:spPr>
        <p:txBody>
          <a:bodyPr>
            <a:normAutofit/>
          </a:bodyPr>
          <a:lstStyle/>
          <a:p>
            <a:r>
              <a:rPr lang="cs-CZ" dirty="0"/>
              <a:t>PV239 - 0</a:t>
            </a:r>
            <a:r>
              <a:rPr lang="en-US" dirty="0"/>
              <a:t>3</a:t>
            </a:r>
            <a:r>
              <a:rPr lang="cs-CZ" dirty="0"/>
              <a:t> </a:t>
            </a:r>
            <a:r>
              <a:rPr lang="en-US" dirty="0"/>
              <a:t>MVVM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41AC4-A104-493E-BE3A-BC9165169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571999"/>
            <a:ext cx="3200400" cy="1851178"/>
          </a:xfrm>
        </p:spPr>
        <p:txBody>
          <a:bodyPr>
            <a:normAutofit/>
          </a:bodyPr>
          <a:lstStyle/>
          <a:p>
            <a:r>
              <a:rPr lang="cs-CZ" dirty="0"/>
              <a:t>Roman Ja</a:t>
            </a:r>
            <a:r>
              <a:rPr lang="sk-SK" dirty="0"/>
              <a:t>šek</a:t>
            </a:r>
            <a:r>
              <a:rPr lang="en-US" dirty="0"/>
              <a:t>, </a:t>
            </a:r>
            <a:r>
              <a:rPr lang="en-US" dirty="0" err="1"/>
              <a:t>Ond</a:t>
            </a:r>
            <a:r>
              <a:rPr lang="sk-SK" dirty="0" err="1"/>
              <a:t>řej</a:t>
            </a:r>
            <a:r>
              <a:rPr lang="sk-SK" dirty="0"/>
              <a:t> Slimák</a:t>
            </a:r>
          </a:p>
          <a:p>
            <a:r>
              <a:rPr lang="sk-SK" dirty="0"/>
              <a:t>Riganti s.r.o.</a:t>
            </a:r>
            <a:endParaRPr lang="cs-CZ" dirty="0"/>
          </a:p>
          <a:p>
            <a:r>
              <a:rPr lang="sk-SK" dirty="0" err="1"/>
              <a:t>roman.jasek</a:t>
            </a:r>
            <a:r>
              <a:rPr lang="en-US" dirty="0"/>
              <a:t>@riganti.cz</a:t>
            </a:r>
            <a:endParaRPr lang="sk-SK" dirty="0"/>
          </a:p>
          <a:p>
            <a:r>
              <a:rPr lang="sk-SK" dirty="0" err="1"/>
              <a:t>ondrej.slimak</a:t>
            </a:r>
            <a:r>
              <a:rPr lang="en-US" dirty="0"/>
              <a:t>@riganti.cz</a:t>
            </a:r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96B72-46E2-410D-AD3A-DA76EE62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233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498B7-553E-4F59-A6D1-B7F56A185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04038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7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Směr </a:t>
            </a:r>
            <a:r>
              <a:rPr lang="cs-CZ" dirty="0" err="1"/>
              <a:t>bindingu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Vlastnost </a:t>
            </a:r>
            <a:r>
              <a:rPr lang="cs-CZ" b="1" dirty="0"/>
              <a:t>Mode</a:t>
            </a:r>
          </a:p>
          <a:p>
            <a:pPr lvl="1"/>
            <a:r>
              <a:rPr lang="cs-CZ" b="1" dirty="0" err="1"/>
              <a:t>OneTime</a:t>
            </a:r>
            <a:endParaRPr lang="cs-CZ" b="1" dirty="0"/>
          </a:p>
          <a:p>
            <a:pPr lvl="2"/>
            <a:r>
              <a:rPr lang="cs-CZ" dirty="0"/>
              <a:t>jen jednou na začátku</a:t>
            </a:r>
          </a:p>
          <a:p>
            <a:pPr lvl="1"/>
            <a:r>
              <a:rPr lang="cs-CZ" b="1" dirty="0" err="1"/>
              <a:t>OneWay</a:t>
            </a:r>
            <a:endParaRPr lang="cs-CZ" b="1" dirty="0"/>
          </a:p>
          <a:p>
            <a:pPr lvl="2"/>
            <a:r>
              <a:rPr lang="cs-CZ" dirty="0"/>
              <a:t>jedním směrem – ze zdroje do cíle</a:t>
            </a:r>
          </a:p>
          <a:p>
            <a:pPr lvl="1"/>
            <a:r>
              <a:rPr lang="cs-CZ" b="1" dirty="0" err="1"/>
              <a:t>TwoWay</a:t>
            </a:r>
            <a:endParaRPr lang="cs-CZ" b="1" dirty="0"/>
          </a:p>
          <a:p>
            <a:pPr lvl="2"/>
            <a:r>
              <a:rPr lang="cs-CZ" dirty="0"/>
              <a:t>obousměrně – změna v cíli změní i zdroj</a:t>
            </a:r>
          </a:p>
          <a:p>
            <a:pPr lvl="1"/>
            <a:r>
              <a:rPr lang="cs-CZ" b="1" dirty="0" err="1"/>
              <a:t>OneWayToSource</a:t>
            </a:r>
            <a:endParaRPr lang="cs-CZ" b="1" dirty="0"/>
          </a:p>
          <a:p>
            <a:pPr lvl="2"/>
            <a:r>
              <a:rPr lang="cs-CZ" dirty="0"/>
              <a:t>jedním směrem – od cíle k zdroji</a:t>
            </a:r>
          </a:p>
          <a:p>
            <a:r>
              <a:rPr lang="cs-CZ" dirty="0"/>
              <a:t>Zdroj – vlastnost, na kterou </a:t>
            </a:r>
            <a:r>
              <a:rPr lang="cs-CZ" dirty="0" err="1"/>
              <a:t>bindujeme</a:t>
            </a:r>
            <a:endParaRPr lang="cs-CZ" dirty="0"/>
          </a:p>
          <a:p>
            <a:r>
              <a:rPr lang="cs-CZ" dirty="0"/>
              <a:t>Cíl – komponenta, která má {</a:t>
            </a:r>
            <a:r>
              <a:rPr lang="cs-CZ" dirty="0" err="1"/>
              <a:t>Binding</a:t>
            </a:r>
            <a:r>
              <a:rPr lang="cs-CZ" dirty="0"/>
              <a:t>}</a:t>
            </a:r>
          </a:p>
          <a:p>
            <a:endParaRPr lang="sk-S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256F99-ACB5-47EF-B158-D116B2C04F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4284358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80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Binding</a:t>
            </a:r>
            <a:r>
              <a:rPr lang="cs-CZ" dirty="0"/>
              <a:t> - Notifikace o změnách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 err="1"/>
              <a:t>OneWay</a:t>
            </a:r>
            <a:r>
              <a:rPr lang="cs-CZ" dirty="0"/>
              <a:t> a </a:t>
            </a:r>
            <a:r>
              <a:rPr lang="cs-CZ" b="1" dirty="0" err="1"/>
              <a:t>TwoWay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reaguje na změny zdroje</a:t>
            </a:r>
          </a:p>
          <a:p>
            <a:pPr lvl="1"/>
            <a:r>
              <a:rPr lang="cs-CZ" dirty="0"/>
              <a:t>zdroj o nich musí dát nějak vědět</a:t>
            </a:r>
          </a:p>
          <a:p>
            <a:pPr lvl="1"/>
            <a:r>
              <a:rPr lang="cs-CZ" dirty="0"/>
              <a:t>objekt implementuje </a:t>
            </a:r>
            <a:r>
              <a:rPr lang="cs-CZ" b="1" dirty="0" err="1"/>
              <a:t>INotifyPropertyChanged</a:t>
            </a:r>
            <a:endParaRPr lang="cs-CZ" b="1" dirty="0"/>
          </a:p>
          <a:p>
            <a:pPr lvl="2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PropertyChangedEventHandler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b="1" dirty="0"/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Je vhodné přidat metodu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OnPropertyChanged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 parametrem s atributem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CallerMemberName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sk-SK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AECBDA9-6A0B-476A-AC04-7BC0F9E2BF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533894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189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INotifyCollectionChanged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/>
              <a:t>ObservableCollection</a:t>
            </a:r>
            <a:r>
              <a:rPr lang="cs-CZ" b="1" dirty="0"/>
              <a:t>&lt;T&gt;</a:t>
            </a:r>
          </a:p>
          <a:p>
            <a:pPr lvl="1"/>
            <a:r>
              <a:rPr lang="cs-CZ" dirty="0"/>
              <a:t>implementuje toto rozhraní</a:t>
            </a:r>
          </a:p>
          <a:p>
            <a:pPr lvl="1"/>
            <a:endParaRPr lang="cs-CZ" dirty="0"/>
          </a:p>
          <a:p>
            <a:r>
              <a:rPr lang="cs-CZ" dirty="0"/>
              <a:t>Vlastní kolekce</a:t>
            </a:r>
          </a:p>
          <a:p>
            <a:pPr lvl="1"/>
            <a:r>
              <a:rPr lang="cs-CZ" dirty="0"/>
              <a:t>podporu přidáme</a:t>
            </a:r>
          </a:p>
          <a:p>
            <a:endParaRPr lang="cs-CZ" dirty="0"/>
          </a:p>
          <a:p>
            <a:r>
              <a:rPr lang="cs-CZ" dirty="0"/>
              <a:t>Existující kolekce</a:t>
            </a:r>
          </a:p>
          <a:p>
            <a:pPr lvl="1"/>
            <a:r>
              <a:rPr lang="cs-CZ" dirty="0"/>
              <a:t>např. napsat kolem ní "</a:t>
            </a:r>
            <a:r>
              <a:rPr lang="cs-CZ" dirty="0" err="1"/>
              <a:t>wrapper</a:t>
            </a:r>
            <a:r>
              <a:rPr lang="cs-CZ" dirty="0"/>
              <a:t>"</a:t>
            </a:r>
          </a:p>
          <a:p>
            <a:pPr lvl="1"/>
            <a:endParaRPr lang="cs-CZ" dirty="0"/>
          </a:p>
          <a:p>
            <a:endParaRPr lang="sk-S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CC3AFA-B11F-4251-B8E1-2D87A5FCE2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508029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239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5213E-0FAD-46A1-9FCC-59F4C30C2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3FF90-EF9E-494B-8269-0E46DF678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sz="2000" dirty="0"/>
              <a:t> </a:t>
            </a:r>
            <a:r>
              <a:rPr lang="sk-SK" sz="2000" dirty="0" err="1"/>
              <a:t>Řeší</a:t>
            </a:r>
            <a:r>
              <a:rPr lang="en-US" sz="2000" dirty="0"/>
              <a:t> </a:t>
            </a:r>
            <a:r>
              <a:rPr lang="en-US" sz="2000" dirty="0" err="1"/>
              <a:t>notifikaci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zm</a:t>
            </a:r>
            <a:r>
              <a:rPr lang="sk-SK" sz="2000" dirty="0" err="1"/>
              <a:t>ěny</a:t>
            </a:r>
            <a:r>
              <a:rPr lang="sk-SK" sz="2000" dirty="0"/>
              <a:t> bez toho </a:t>
            </a:r>
            <a:r>
              <a:rPr lang="sk-SK" sz="2000" dirty="0" err="1"/>
              <a:t>abyste</a:t>
            </a:r>
            <a:r>
              <a:rPr lang="sk-SK" sz="2000" dirty="0"/>
              <a:t> museli </a:t>
            </a:r>
            <a:r>
              <a:rPr lang="sk-SK" sz="2000" dirty="0" err="1"/>
              <a:t>volat</a:t>
            </a:r>
            <a:r>
              <a:rPr lang="sk-SK" sz="2000" dirty="0"/>
              <a:t> </a:t>
            </a:r>
            <a:r>
              <a:rPr lang="sk-SK" sz="2000" dirty="0" err="1"/>
              <a:t>PropertyChanged</a:t>
            </a:r>
            <a:r>
              <a:rPr lang="sk-SK" sz="2000" dirty="0"/>
              <a:t> </a:t>
            </a:r>
            <a:r>
              <a:rPr lang="sk-SK" sz="2000" dirty="0" err="1"/>
              <a:t>manuálně</a:t>
            </a:r>
            <a:r>
              <a:rPr lang="sk-SK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000" dirty="0"/>
              <a:t> Nuget balíčky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sz="2000" dirty="0" err="1"/>
              <a:t>Fody</a:t>
            </a:r>
            <a:endParaRPr lang="sk-SK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sz="2000" dirty="0" err="1"/>
              <a:t>PropertyChanged.Fody</a:t>
            </a:r>
            <a:endParaRPr lang="sk-SK" sz="2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2BDA224-315F-4710-BA23-29A6CDBA50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508029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953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4566042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INotifyPropertyChanged</a:t>
            </a:r>
            <a:endParaRPr lang="sk-SK" sz="6000" dirty="0">
              <a:solidFill>
                <a:srgbClr val="FFFFFF"/>
              </a:solidFill>
            </a:endParaRPr>
          </a:p>
          <a:p>
            <a:pPr algn="l"/>
            <a:r>
              <a:rPr lang="sk-SK" sz="6000" dirty="0">
                <a:solidFill>
                  <a:srgbClr val="FFFFFF"/>
                </a:solidFill>
              </a:rPr>
              <a:t>FODY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30274C62-2BD4-4FDF-95C4-630C99A760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9525865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65689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E425-1EA3-44A3-A784-579D5D85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cs-CZ" dirty="0"/>
              <a:t>C</a:t>
            </a:r>
            <a:r>
              <a:rPr lang="en-US" dirty="0" err="1"/>
              <a:t>ommand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305F0-D940-4D12-8F25-485883423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Rozhran</a:t>
            </a:r>
            <a:r>
              <a:rPr lang="cs-CZ" dirty="0"/>
              <a:t>í pro provádění akcí pomocí </a:t>
            </a:r>
            <a:r>
              <a:rPr lang="cs-CZ" dirty="0" err="1"/>
              <a:t>Bindingu</a:t>
            </a:r>
            <a:endParaRPr lang="cs-CZ" dirty="0"/>
          </a:p>
          <a:p>
            <a:endParaRPr lang="cs-CZ" dirty="0"/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Execute(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parameter)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CanExecute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parameter)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EventHandler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CanExecuteChanged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/>
              <a:t>Ve XAML kódu se používají </a:t>
            </a:r>
            <a:r>
              <a:rPr lang="cs-CZ" dirty="0" err="1"/>
              <a:t>Commandy</a:t>
            </a:r>
            <a:r>
              <a:rPr lang="cs-CZ" dirty="0"/>
              <a:t> pomocí </a:t>
            </a:r>
            <a:r>
              <a:rPr lang="cs-CZ" dirty="0" err="1"/>
              <a:t>Bindingu</a:t>
            </a:r>
            <a:endParaRPr lang="cs-CZ" dirty="0"/>
          </a:p>
          <a:p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Command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SaveCommand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cs-CZ" dirty="0"/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3CD9F5-570E-412D-91A8-C7DD26A8F0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9109710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277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5A25-B511-47EB-9846-43EA076B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Command</a:t>
            </a:r>
            <a:r>
              <a:rPr lang="cs-CZ" dirty="0"/>
              <a:t> </a:t>
            </a:r>
            <a:r>
              <a:rPr lang="cs-CZ" dirty="0" err="1"/>
              <a:t>Parameter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F59C7-4F36-4720-9C36-A07964667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Předávání hodnoty do akce </a:t>
            </a:r>
            <a:r>
              <a:rPr lang="cs-CZ" dirty="0" err="1"/>
              <a:t>Commandu</a:t>
            </a:r>
            <a:endParaRPr lang="cs-CZ" dirty="0"/>
          </a:p>
          <a:p>
            <a:r>
              <a:rPr lang="cs-CZ" dirty="0"/>
              <a:t>Hodnota se předá v parametru typu </a:t>
            </a:r>
            <a:r>
              <a:rPr lang="cs-CZ" dirty="0" err="1"/>
              <a:t>object</a:t>
            </a:r>
            <a:r>
              <a:rPr lang="cs-CZ" dirty="0"/>
              <a:t> – nutné přetypování</a:t>
            </a:r>
          </a:p>
          <a:p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CommandParameter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Detail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cs-CZ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8733CD-9E0E-4E85-A03B-91BB3311AE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686005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914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4566042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command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E5457625-9BB7-4457-9343-53027F578F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0918473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094848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2DB2-F85B-4653-8170-CC296B8F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IOC</a:t>
            </a:r>
            <a:r>
              <a:rPr lang="en-US" dirty="0"/>
              <a:t>/DI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C30E7-35D3-4391-812A-25A399B23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572000"/>
          </a:xfrm>
        </p:spPr>
        <p:txBody>
          <a:bodyPr>
            <a:noAutofit/>
          </a:bodyPr>
          <a:lstStyle/>
          <a:p>
            <a:r>
              <a:rPr lang="en-US" sz="2000" b="1" dirty="0"/>
              <a:t>Inversion of Control</a:t>
            </a:r>
          </a:p>
          <a:p>
            <a:pPr lvl="1"/>
            <a:r>
              <a:rPr lang="en-US" sz="2000" dirty="0"/>
              <a:t>T</a:t>
            </a:r>
            <a:r>
              <a:rPr lang="cs-CZ" sz="2000" dirty="0" err="1"/>
              <a:t>řídy</a:t>
            </a:r>
            <a:r>
              <a:rPr lang="cs-CZ" sz="2000" dirty="0"/>
              <a:t> o sobě neví, komunikují přes ro</a:t>
            </a:r>
            <a:r>
              <a:rPr lang="sk-SK" sz="2000" dirty="0"/>
              <a:t>zhraní</a:t>
            </a:r>
          </a:p>
          <a:p>
            <a:pPr lvl="1"/>
            <a:r>
              <a:rPr lang="sk-SK" sz="2000" dirty="0" err="1"/>
              <a:t>Starají</a:t>
            </a:r>
            <a:r>
              <a:rPr lang="sk-SK" sz="2000" dirty="0"/>
              <a:t> </a:t>
            </a:r>
            <a:r>
              <a:rPr lang="sk-SK" sz="2000" dirty="0" err="1"/>
              <a:t>se</a:t>
            </a:r>
            <a:r>
              <a:rPr lang="sk-SK" sz="2000" dirty="0"/>
              <a:t> jen o </a:t>
            </a:r>
            <a:r>
              <a:rPr lang="sk-SK" sz="2000" dirty="0" err="1"/>
              <a:t>své</a:t>
            </a:r>
            <a:r>
              <a:rPr lang="sk-SK" sz="2000" dirty="0"/>
              <a:t> </a:t>
            </a:r>
            <a:r>
              <a:rPr lang="sk-SK" sz="2000" dirty="0" err="1"/>
              <a:t>věci</a:t>
            </a:r>
            <a:endParaRPr lang="sk-SK" sz="2000" dirty="0"/>
          </a:p>
          <a:p>
            <a:pPr lvl="1"/>
            <a:r>
              <a:rPr lang="sk-SK" sz="2000" dirty="0" err="1"/>
              <a:t>Implementace</a:t>
            </a:r>
            <a:r>
              <a:rPr lang="sk-SK" sz="2000" dirty="0"/>
              <a:t>, na </a:t>
            </a:r>
            <a:r>
              <a:rPr lang="sk-SK" sz="2000" dirty="0" err="1"/>
              <a:t>kterých</a:t>
            </a:r>
            <a:r>
              <a:rPr lang="sk-SK" sz="2000" dirty="0"/>
              <a:t> závisí si </a:t>
            </a:r>
            <a:r>
              <a:rPr lang="sk-SK" sz="2000" dirty="0" err="1"/>
              <a:t>třída</a:t>
            </a:r>
            <a:r>
              <a:rPr lang="sk-SK" sz="2000" dirty="0"/>
              <a:t> </a:t>
            </a:r>
            <a:r>
              <a:rPr lang="sk-SK" sz="2000" dirty="0" err="1"/>
              <a:t>nevytváří</a:t>
            </a:r>
            <a:r>
              <a:rPr lang="sk-SK" sz="2000" dirty="0"/>
              <a:t> sama</a:t>
            </a:r>
          </a:p>
          <a:p>
            <a:pPr lvl="1"/>
            <a:endParaRPr lang="sk-SK" sz="2000" dirty="0"/>
          </a:p>
          <a:p>
            <a:r>
              <a:rPr lang="sk-SK" sz="2000" dirty="0"/>
              <a:t>Výhody:</a:t>
            </a:r>
          </a:p>
          <a:p>
            <a:pPr lvl="1"/>
            <a:r>
              <a:rPr lang="sk-SK" sz="2000" dirty="0"/>
              <a:t>Samostatné krabičky s </a:t>
            </a:r>
            <a:r>
              <a:rPr lang="sk-SK" sz="2000" dirty="0" err="1"/>
              <a:t>přesně</a:t>
            </a:r>
            <a:r>
              <a:rPr lang="sk-SK" sz="2000" dirty="0"/>
              <a:t> danou </a:t>
            </a:r>
            <a:r>
              <a:rPr lang="sk-SK" sz="2000" dirty="0" err="1"/>
              <a:t>odpovědností</a:t>
            </a:r>
            <a:endParaRPr lang="sk-SK" sz="2000" dirty="0"/>
          </a:p>
          <a:p>
            <a:pPr lvl="1"/>
            <a:r>
              <a:rPr lang="sk-SK" sz="2000" dirty="0" err="1"/>
              <a:t>Kdykoliv</a:t>
            </a:r>
            <a:r>
              <a:rPr lang="sk-SK" sz="2000" dirty="0"/>
              <a:t> je </a:t>
            </a:r>
            <a:r>
              <a:rPr lang="sk-SK" sz="2000" dirty="0" err="1"/>
              <a:t>lze</a:t>
            </a:r>
            <a:r>
              <a:rPr lang="sk-SK" sz="2000" dirty="0"/>
              <a:t> </a:t>
            </a:r>
            <a:r>
              <a:rPr lang="sk-SK" sz="2000" dirty="0" err="1"/>
              <a:t>nahradit</a:t>
            </a:r>
            <a:r>
              <a:rPr lang="sk-SK" sz="2000" dirty="0"/>
              <a:t> </a:t>
            </a:r>
            <a:r>
              <a:rPr lang="sk-SK" sz="2000" dirty="0" err="1"/>
              <a:t>jinou</a:t>
            </a:r>
            <a:r>
              <a:rPr lang="sk-SK" sz="2000" dirty="0"/>
              <a:t> </a:t>
            </a:r>
            <a:r>
              <a:rPr lang="sk-SK" sz="2000" dirty="0" err="1"/>
              <a:t>implementací</a:t>
            </a:r>
            <a:endParaRPr lang="sk-SK" sz="2000" dirty="0"/>
          </a:p>
          <a:p>
            <a:pPr lvl="2"/>
            <a:r>
              <a:rPr lang="sk-SK" sz="2000" dirty="0"/>
              <a:t>A to i na úrovni </a:t>
            </a:r>
            <a:r>
              <a:rPr lang="sk-SK" sz="2000" dirty="0" err="1"/>
              <a:t>konfigurace</a:t>
            </a:r>
            <a:r>
              <a:rPr lang="sk-SK" sz="2000" dirty="0"/>
              <a:t> </a:t>
            </a:r>
            <a:r>
              <a:rPr lang="sk-SK" sz="2000" dirty="0" err="1"/>
              <a:t>aplikace</a:t>
            </a:r>
            <a:endParaRPr lang="sk-SK" sz="2000" dirty="0"/>
          </a:p>
          <a:p>
            <a:pPr marL="0" indent="0">
              <a:buNone/>
            </a:pPr>
            <a:endParaRPr lang="sk-SK" sz="2000" dirty="0"/>
          </a:p>
          <a:p>
            <a:pPr marL="0" indent="0">
              <a:buNone/>
            </a:pPr>
            <a:r>
              <a:rPr lang="sk-SK" sz="2000" dirty="0" err="1"/>
              <a:t>Netýká</a:t>
            </a:r>
            <a:r>
              <a:rPr lang="sk-SK" sz="2000" dirty="0"/>
              <a:t> </a:t>
            </a:r>
            <a:r>
              <a:rPr lang="sk-SK" sz="2000" dirty="0" err="1"/>
              <a:t>se</a:t>
            </a:r>
            <a:r>
              <a:rPr lang="sk-SK" sz="2000" dirty="0"/>
              <a:t> </a:t>
            </a:r>
            <a:r>
              <a:rPr lang="sk-SK" sz="2000" dirty="0" err="1"/>
              <a:t>tříd</a:t>
            </a:r>
            <a:r>
              <a:rPr lang="sk-SK" sz="2000" dirty="0"/>
              <a:t>, </a:t>
            </a:r>
            <a:r>
              <a:rPr lang="sk-SK" sz="2000" dirty="0" err="1"/>
              <a:t>které</a:t>
            </a:r>
            <a:r>
              <a:rPr lang="sk-SK" sz="2000" dirty="0"/>
              <a:t> drží jen </a:t>
            </a:r>
            <a:r>
              <a:rPr lang="sk-SK" sz="2000" dirty="0" err="1"/>
              <a:t>data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28632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8388B-0535-4672-B6C8-368795DCA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IOC</a:t>
            </a:r>
            <a:r>
              <a:rPr lang="en-US" dirty="0"/>
              <a:t>/DI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D741-2F8D-49BC-99EB-999A643A3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Ot</a:t>
            </a:r>
            <a:r>
              <a:rPr lang="cs-CZ" dirty="0" err="1"/>
              <a:t>ázka</a:t>
            </a:r>
            <a:r>
              <a:rPr lang="cs-CZ" dirty="0"/>
              <a:t> – jak tyto krabičky propojit?</a:t>
            </a:r>
          </a:p>
          <a:p>
            <a:endParaRPr lang="cs-CZ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F530CB-0251-4074-B1B3-FC00EDF8916A}"/>
              </a:ext>
            </a:extLst>
          </p:cNvPr>
          <p:cNvSpPr/>
          <p:nvPr/>
        </p:nvSpPr>
        <p:spPr>
          <a:xfrm>
            <a:off x="1024128" y="2930033"/>
            <a:ext cx="82443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INewsletterService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SendNewsletters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customerGroup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cs-CZ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D80314-156A-4A0E-97B9-68E29D555B98}"/>
              </a:ext>
            </a:extLst>
          </p:cNvPr>
          <p:cNvSpPr/>
          <p:nvPr/>
        </p:nvSpPr>
        <p:spPr>
          <a:xfrm>
            <a:off x="1183688" y="4774395"/>
            <a:ext cx="91499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IMailerService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SendMail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subject,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body);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367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5791-D482-43DC-AA87-B75715DF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Projekt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C1A59-3BCA-4EEB-8DCD-22B905108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Kdo</a:t>
            </a:r>
            <a:r>
              <a:rPr lang="sk-SK" dirty="0"/>
              <a:t> má nápad?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Kdo</a:t>
            </a:r>
            <a:r>
              <a:rPr lang="sk-SK" dirty="0"/>
              <a:t> má </a:t>
            </a:r>
            <a:r>
              <a:rPr lang="sk-SK" dirty="0" err="1"/>
              <a:t>zadání</a:t>
            </a:r>
            <a:r>
              <a:rPr lang="sk-SK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2079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7B76-4A05-4208-9AA4-94011B042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IOC</a:t>
            </a:r>
            <a:r>
              <a:rPr lang="en-US" dirty="0"/>
              <a:t>/DI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9BE41-6442-494F-9EEC-D731FB1A0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Závislosti</a:t>
            </a:r>
            <a:endParaRPr lang="cs-CZ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A572-BE73-421D-9D29-3BED41080D0E}"/>
              </a:ext>
            </a:extLst>
          </p:cNvPr>
          <p:cNvSpPr/>
          <p:nvPr/>
        </p:nvSpPr>
        <p:spPr>
          <a:xfrm>
            <a:off x="1130422" y="2976239"/>
            <a:ext cx="97200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NewsletterService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INewsletterService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IMailerService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mailer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NewsletterService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IMailerService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mailer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.mailer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mailer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		…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022640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636F-139C-40C5-BA74-BCDE5107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IOC/DI - </a:t>
            </a:r>
            <a:r>
              <a:rPr lang="sk-SK" dirty="0"/>
              <a:t>Druhy závislostí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4041D-6121-481A-8540-846848F11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err="1"/>
              <a:t>Constructor</a:t>
            </a:r>
            <a:r>
              <a:rPr lang="sk-SK" sz="2000" dirty="0"/>
              <a:t> </a:t>
            </a:r>
            <a:r>
              <a:rPr lang="sk-SK" sz="2000" dirty="0" err="1"/>
              <a:t>Dependency</a:t>
            </a:r>
            <a:endParaRPr lang="sk-SK" sz="2000" dirty="0"/>
          </a:p>
          <a:p>
            <a:pPr lvl="1"/>
            <a:r>
              <a:rPr lang="sk-SK" sz="2000" dirty="0" err="1"/>
              <a:t>Závislost</a:t>
            </a:r>
            <a:r>
              <a:rPr lang="sk-SK" sz="2000" dirty="0"/>
              <a:t> je </a:t>
            </a:r>
            <a:r>
              <a:rPr lang="sk-SK" sz="2000" dirty="0" err="1"/>
              <a:t>předána</a:t>
            </a:r>
            <a:r>
              <a:rPr lang="sk-SK" sz="2000" dirty="0"/>
              <a:t> jako </a:t>
            </a:r>
            <a:r>
              <a:rPr lang="sk-SK" sz="2000" dirty="0" err="1"/>
              <a:t>parametr</a:t>
            </a:r>
            <a:r>
              <a:rPr lang="sk-SK" sz="2000" dirty="0"/>
              <a:t> </a:t>
            </a:r>
            <a:r>
              <a:rPr lang="sk-SK" sz="2000" dirty="0" err="1"/>
              <a:t>konstruktoru</a:t>
            </a:r>
            <a:endParaRPr lang="sk-SK" sz="2000" dirty="0"/>
          </a:p>
          <a:p>
            <a:r>
              <a:rPr lang="sk-SK" sz="2000" dirty="0" err="1"/>
              <a:t>Property</a:t>
            </a:r>
            <a:r>
              <a:rPr lang="sk-SK" sz="2000" dirty="0"/>
              <a:t> </a:t>
            </a:r>
            <a:r>
              <a:rPr lang="sk-SK" sz="2000" dirty="0" err="1"/>
              <a:t>Dependency</a:t>
            </a:r>
            <a:endParaRPr lang="sk-SK" sz="2000" dirty="0"/>
          </a:p>
          <a:p>
            <a:pPr lvl="1"/>
            <a:r>
              <a:rPr lang="sk-SK" sz="2000" dirty="0" err="1"/>
              <a:t>Závislost</a:t>
            </a:r>
            <a:r>
              <a:rPr lang="sk-SK" sz="2000" dirty="0"/>
              <a:t> je </a:t>
            </a:r>
            <a:r>
              <a:rPr lang="sk-SK" sz="2000" dirty="0" err="1"/>
              <a:t>držena</a:t>
            </a:r>
            <a:r>
              <a:rPr lang="sk-SK" sz="2000" dirty="0"/>
              <a:t> ve vlastnosti </a:t>
            </a:r>
            <a:r>
              <a:rPr lang="sk-SK" sz="2000" dirty="0" err="1"/>
              <a:t>třídy</a:t>
            </a:r>
            <a:endParaRPr lang="cs-CZ" sz="2000" dirty="0"/>
          </a:p>
          <a:p>
            <a:pPr marL="128016" lvl="1" indent="0">
              <a:buNone/>
            </a:pP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45279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43A6-6532-45B3-AF07-62167902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IOc</a:t>
            </a:r>
            <a:r>
              <a:rPr lang="en-US" dirty="0"/>
              <a:t>/DI - </a:t>
            </a:r>
            <a:r>
              <a:rPr lang="en-US" dirty="0" err="1"/>
              <a:t>Kontejner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665D2-0BCD-40D5-9AEF-44189CF05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Sada</a:t>
            </a:r>
            <a:r>
              <a:rPr lang="en-US" dirty="0"/>
              <a:t> </a:t>
            </a:r>
            <a:r>
              <a:rPr lang="en-US" dirty="0" err="1"/>
              <a:t>pravidel</a:t>
            </a:r>
            <a:endParaRPr lang="en-US" dirty="0"/>
          </a:p>
          <a:p>
            <a:pPr lvl="1"/>
            <a:r>
              <a:rPr lang="en-US" dirty="0" err="1"/>
              <a:t>INewsletterService</a:t>
            </a:r>
            <a:r>
              <a:rPr lang="en-US" dirty="0"/>
              <a:t> -&gt; </a:t>
            </a:r>
            <a:r>
              <a:rPr lang="en-US" dirty="0" err="1"/>
              <a:t>NewsletterService</a:t>
            </a:r>
            <a:endParaRPr lang="en-US" dirty="0"/>
          </a:p>
          <a:p>
            <a:r>
              <a:rPr lang="en-US" dirty="0" err="1"/>
              <a:t>container.Resolve</a:t>
            </a:r>
            <a:r>
              <a:rPr lang="en-US" dirty="0"/>
              <a:t>&lt;</a:t>
            </a:r>
            <a:r>
              <a:rPr lang="en-US" dirty="0" err="1"/>
              <a:t>INewsletterService</a:t>
            </a:r>
            <a:r>
              <a:rPr lang="en-US" dirty="0"/>
              <a:t>&gt;()</a:t>
            </a:r>
          </a:p>
          <a:p>
            <a:r>
              <a:rPr lang="en-US" b="1" dirty="0"/>
              <a:t>Dependency Injection</a:t>
            </a:r>
          </a:p>
          <a:p>
            <a:pPr lvl="1"/>
            <a:r>
              <a:rPr lang="en-US" dirty="0" err="1"/>
              <a:t>Kontejner</a:t>
            </a:r>
            <a:r>
              <a:rPr lang="en-US" dirty="0"/>
              <a:t> u</a:t>
            </a:r>
            <a:r>
              <a:rPr lang="cs-CZ" dirty="0"/>
              <a:t>m</a:t>
            </a:r>
            <a:r>
              <a:rPr lang="sk-SK" dirty="0"/>
              <a:t>í </a:t>
            </a:r>
            <a:r>
              <a:rPr lang="sk-SK" dirty="0" err="1"/>
              <a:t>vyřešit</a:t>
            </a:r>
            <a:r>
              <a:rPr lang="sk-SK" dirty="0"/>
              <a:t> závislosti za nás</a:t>
            </a:r>
          </a:p>
          <a:p>
            <a:pPr lvl="1"/>
            <a:r>
              <a:rPr lang="sk-SK" dirty="0"/>
              <a:t>Pomocí </a:t>
            </a:r>
            <a:r>
              <a:rPr lang="sk-SK" dirty="0" err="1"/>
              <a:t>reflection</a:t>
            </a:r>
            <a:r>
              <a:rPr lang="sk-SK" dirty="0"/>
              <a:t> </a:t>
            </a:r>
            <a:r>
              <a:rPr lang="sk-SK" dirty="0" err="1"/>
              <a:t>zjistí</a:t>
            </a:r>
            <a:r>
              <a:rPr lang="sk-SK" dirty="0"/>
              <a:t>, </a:t>
            </a:r>
            <a:r>
              <a:rPr lang="sk-SK" dirty="0" err="1"/>
              <a:t>co</a:t>
            </a:r>
            <a:r>
              <a:rPr lang="sk-SK" dirty="0"/>
              <a:t> </a:t>
            </a:r>
            <a:r>
              <a:rPr lang="sk-SK" dirty="0" err="1"/>
              <a:t>třída</a:t>
            </a:r>
            <a:r>
              <a:rPr lang="sk-SK" dirty="0"/>
              <a:t> </a:t>
            </a:r>
            <a:r>
              <a:rPr lang="sk-SK" dirty="0" err="1"/>
              <a:t>potřebuje</a:t>
            </a:r>
            <a:endParaRPr lang="sk-SK" dirty="0"/>
          </a:p>
          <a:p>
            <a:pPr marL="128016" lvl="1" indent="0">
              <a:buNone/>
            </a:pPr>
            <a:endParaRPr lang="sk-SK" dirty="0"/>
          </a:p>
          <a:p>
            <a:pPr marL="128016" lvl="1" indent="0">
              <a:buNone/>
            </a:pPr>
            <a:r>
              <a:rPr lang="sk-SK" b="1" dirty="0" err="1"/>
              <a:t>Lifestyle</a:t>
            </a:r>
            <a:r>
              <a:rPr lang="sk-SK" b="1" dirty="0"/>
              <a:t> – životní cyklus komponent</a:t>
            </a:r>
          </a:p>
          <a:p>
            <a:pPr lvl="1"/>
            <a:r>
              <a:rPr lang="sk-SK" dirty="0" err="1"/>
              <a:t>Transient</a:t>
            </a:r>
            <a:r>
              <a:rPr lang="sk-SK" dirty="0"/>
              <a:t> – každý </a:t>
            </a:r>
            <a:r>
              <a:rPr lang="sk-SK" dirty="0" err="1"/>
              <a:t>resolve</a:t>
            </a:r>
            <a:r>
              <a:rPr lang="sk-SK" dirty="0"/>
              <a:t> = nová </a:t>
            </a:r>
            <a:r>
              <a:rPr lang="sk-SK" dirty="0" err="1"/>
              <a:t>instance</a:t>
            </a:r>
            <a:endParaRPr lang="sk-SK" dirty="0"/>
          </a:p>
          <a:p>
            <a:pPr lvl="1"/>
            <a:r>
              <a:rPr lang="sk-SK" dirty="0" err="1"/>
              <a:t>Singleton</a:t>
            </a:r>
            <a:r>
              <a:rPr lang="sk-SK" dirty="0"/>
              <a:t> – jedna </a:t>
            </a:r>
            <a:r>
              <a:rPr lang="sk-SK" dirty="0" err="1"/>
              <a:t>instance</a:t>
            </a:r>
            <a:r>
              <a:rPr lang="sk-SK" dirty="0"/>
              <a:t> počas celého </a:t>
            </a:r>
            <a:r>
              <a:rPr lang="sk-SK" dirty="0" err="1"/>
              <a:t>životního</a:t>
            </a:r>
            <a:r>
              <a:rPr lang="sk-SK" dirty="0"/>
              <a:t> cyklu</a:t>
            </a:r>
            <a:endParaRPr lang="sk-SK" b="1" dirty="0"/>
          </a:p>
          <a:p>
            <a:pPr lvl="1"/>
            <a:r>
              <a:rPr lang="sk-SK" dirty="0"/>
              <a:t>Per </a:t>
            </a:r>
            <a:r>
              <a:rPr lang="sk-SK" dirty="0" err="1"/>
              <a:t>Thread</a:t>
            </a:r>
            <a:endParaRPr lang="sk-SK" dirty="0"/>
          </a:p>
          <a:p>
            <a:pPr lvl="1"/>
            <a:r>
              <a:rPr lang="sk-SK" dirty="0"/>
              <a:t>Per Web Request</a:t>
            </a:r>
          </a:p>
          <a:p>
            <a:pPr lvl="1"/>
            <a:r>
              <a:rPr lang="sk-SK" dirty="0"/>
              <a:t>vlastní</a:t>
            </a:r>
          </a:p>
        </p:txBody>
      </p:sp>
    </p:spTree>
    <p:extLst>
      <p:ext uri="{BB962C8B-B14F-4D97-AF65-F5344CB8AC3E}">
        <p14:creationId xmlns:p14="http://schemas.microsoft.com/office/powerpoint/2010/main" val="165931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F1A7-B17D-41B0-9D38-093B28F58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IOC</a:t>
            </a:r>
            <a:r>
              <a:rPr lang="en-US" dirty="0"/>
              <a:t>/DI – </a:t>
            </a:r>
            <a:r>
              <a:rPr lang="en-US" dirty="0" err="1"/>
              <a:t>Kontejnery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6B42F-7C38-41E9-A53E-CC57232D8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Autofac</a:t>
            </a:r>
            <a:endParaRPr lang="en-US" dirty="0"/>
          </a:p>
          <a:p>
            <a:pPr marL="0" indent="0">
              <a:buNone/>
            </a:pPr>
            <a:r>
              <a:rPr lang="cs-CZ" dirty="0"/>
              <a:t>Unity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Ninject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TinyIoc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StructureMap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8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F482-AD45-49FD-B6D1-1E91D343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IOC/DI – </a:t>
            </a:r>
            <a:r>
              <a:rPr lang="en-US" dirty="0" err="1"/>
              <a:t>Abstrakce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23189-ED0E-4E07-9E61-682AB4D90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IServiceCollection</a:t>
            </a:r>
            <a:endParaRPr lang="en-US" dirty="0"/>
          </a:p>
          <a:p>
            <a:pPr lvl="1"/>
            <a:r>
              <a:rPr lang="cs-CZ" dirty="0"/>
              <a:t>Implementace od Microsoftu</a:t>
            </a:r>
          </a:p>
          <a:p>
            <a:pPr lvl="1"/>
            <a:r>
              <a:rPr lang="cs-CZ" dirty="0"/>
              <a:t>Používá se v </a:t>
            </a:r>
            <a:r>
              <a:rPr lang="cs-CZ" dirty="0" err="1"/>
              <a:t>ASP.Net</a:t>
            </a:r>
            <a:r>
              <a:rPr lang="cs-CZ" dirty="0"/>
              <a:t> Core</a:t>
            </a:r>
          </a:p>
          <a:p>
            <a:r>
              <a:rPr lang="cs-CZ" dirty="0"/>
              <a:t>Integrace </a:t>
            </a:r>
            <a:r>
              <a:rPr lang="cs-CZ" dirty="0" err="1"/>
              <a:t>kontajnerů</a:t>
            </a:r>
            <a:r>
              <a:rPr lang="cs-CZ" dirty="0"/>
              <a:t> s </a:t>
            </a:r>
            <a:r>
              <a:rPr lang="cs-CZ" dirty="0" err="1"/>
              <a:t>IServiceCollection</a:t>
            </a:r>
            <a:endParaRPr lang="cs-CZ" dirty="0"/>
          </a:p>
          <a:p>
            <a:pPr lvl="1"/>
            <a:r>
              <a:rPr lang="cs-CZ" dirty="0"/>
              <a:t>Různé přístupy</a:t>
            </a:r>
          </a:p>
          <a:p>
            <a:r>
              <a:rPr lang="cs-CZ" dirty="0"/>
              <a:t>Nikdy neví</a:t>
            </a:r>
            <a:r>
              <a:rPr lang="sk-SK" dirty="0" err="1"/>
              <a:t>te</a:t>
            </a:r>
            <a:r>
              <a:rPr lang="sk-SK" dirty="0"/>
              <a:t>, </a:t>
            </a:r>
            <a:r>
              <a:rPr lang="sk-SK" dirty="0" err="1"/>
              <a:t>zda</a:t>
            </a:r>
            <a:r>
              <a:rPr lang="sk-SK" dirty="0"/>
              <a:t> nebudete </a:t>
            </a:r>
            <a:r>
              <a:rPr lang="sk-SK" dirty="0" err="1"/>
              <a:t>chtít</a:t>
            </a:r>
            <a:r>
              <a:rPr lang="sk-SK" dirty="0"/>
              <a:t> kontejner </a:t>
            </a:r>
            <a:r>
              <a:rPr lang="sk-SK" dirty="0" err="1"/>
              <a:t>vyměnit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9461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8C94-698F-4DC3-B942-038194B7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Scrutor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C17AA-65BD-4D48-812C-6253BA11C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Knihovna</a:t>
            </a:r>
            <a:r>
              <a:rPr lang="sk-SK" dirty="0"/>
              <a:t>, </a:t>
            </a:r>
            <a:r>
              <a:rPr lang="sk-SK" dirty="0" err="1"/>
              <a:t>která</a:t>
            </a:r>
            <a:r>
              <a:rPr lang="sk-SK" dirty="0"/>
              <a:t> </a:t>
            </a:r>
            <a:r>
              <a:rPr lang="sk-SK" dirty="0" err="1"/>
              <a:t>pomůže</a:t>
            </a:r>
            <a:r>
              <a:rPr lang="sk-SK" dirty="0"/>
              <a:t> s </a:t>
            </a:r>
            <a:r>
              <a:rPr lang="sk-SK" dirty="0" err="1"/>
              <a:t>registrací</a:t>
            </a:r>
            <a:r>
              <a:rPr lang="sk-SK" dirty="0"/>
              <a:t> závislostí, pracuje nad </a:t>
            </a:r>
            <a:r>
              <a:rPr lang="sk-SK" dirty="0" err="1"/>
              <a:t>IServiceCollection</a:t>
            </a:r>
            <a:endParaRPr lang="sk-SK" dirty="0"/>
          </a:p>
          <a:p>
            <a:r>
              <a:rPr lang="sk-SK" dirty="0" err="1"/>
              <a:t>Možnost</a:t>
            </a:r>
            <a:r>
              <a:rPr lang="sk-SK" dirty="0"/>
              <a:t> </a:t>
            </a:r>
            <a:r>
              <a:rPr lang="sk-SK" dirty="0" err="1"/>
              <a:t>registrovat</a:t>
            </a:r>
            <a:r>
              <a:rPr lang="sk-SK" dirty="0"/>
              <a:t> </a:t>
            </a:r>
            <a:r>
              <a:rPr lang="sk-SK" dirty="0" err="1"/>
              <a:t>všechny</a:t>
            </a:r>
            <a:r>
              <a:rPr lang="sk-SK" dirty="0"/>
              <a:t> </a:t>
            </a:r>
            <a:r>
              <a:rPr lang="sk-SK" dirty="0" err="1"/>
              <a:t>třídy</a:t>
            </a:r>
            <a:r>
              <a:rPr lang="sk-SK" dirty="0"/>
              <a:t>, </a:t>
            </a:r>
            <a:r>
              <a:rPr lang="sk-SK" dirty="0" err="1"/>
              <a:t>které</a:t>
            </a:r>
            <a:r>
              <a:rPr lang="sk-SK" dirty="0"/>
              <a:t>:</a:t>
            </a:r>
          </a:p>
          <a:p>
            <a:pPr lvl="1"/>
            <a:r>
              <a:rPr lang="sk-SK" dirty="0" err="1"/>
              <a:t>Dědí</a:t>
            </a:r>
            <a:r>
              <a:rPr lang="sk-SK" dirty="0"/>
              <a:t> od </a:t>
            </a:r>
            <a:r>
              <a:rPr lang="sk-SK" dirty="0" err="1"/>
              <a:t>některé</a:t>
            </a:r>
            <a:r>
              <a:rPr lang="sk-SK" dirty="0"/>
              <a:t> </a:t>
            </a:r>
            <a:r>
              <a:rPr lang="sk-SK" dirty="0" err="1"/>
              <a:t>třídy</a:t>
            </a:r>
            <a:endParaRPr lang="sk-SK" dirty="0"/>
          </a:p>
          <a:p>
            <a:pPr lvl="1"/>
            <a:r>
              <a:rPr lang="sk-SK" dirty="0" err="1"/>
              <a:t>Implementují</a:t>
            </a:r>
            <a:r>
              <a:rPr lang="sk-SK" dirty="0"/>
              <a:t> </a:t>
            </a:r>
            <a:r>
              <a:rPr lang="sk-SK" dirty="0" err="1"/>
              <a:t>některý</a:t>
            </a:r>
            <a:r>
              <a:rPr lang="sk-SK" dirty="0"/>
              <a:t> interface</a:t>
            </a:r>
          </a:p>
          <a:p>
            <a:pPr lvl="1"/>
            <a:r>
              <a:rPr lang="sk-SK" dirty="0"/>
              <a:t>...</a:t>
            </a:r>
          </a:p>
          <a:p>
            <a:pPr marL="128016" lvl="1" indent="0">
              <a:buNone/>
            </a:pPr>
            <a:r>
              <a:rPr lang="sk-SK" sz="2200" dirty="0"/>
              <a:t>Dá </a:t>
            </a:r>
            <a:r>
              <a:rPr lang="sk-SK" sz="2200" dirty="0" err="1"/>
              <a:t>se</a:t>
            </a:r>
            <a:r>
              <a:rPr lang="sk-SK" sz="2200" dirty="0"/>
              <a:t> </a:t>
            </a:r>
            <a:r>
              <a:rPr lang="sk-SK" sz="2200" dirty="0" err="1"/>
              <a:t>specifikovat</a:t>
            </a:r>
            <a:r>
              <a:rPr lang="sk-SK" sz="2200" dirty="0"/>
              <a:t> životní cyklus závislosti (</a:t>
            </a:r>
            <a:r>
              <a:rPr lang="sk-SK" sz="2200" dirty="0" err="1"/>
              <a:t>Singleton</a:t>
            </a:r>
            <a:r>
              <a:rPr lang="sk-SK" sz="2200" dirty="0"/>
              <a:t>, </a:t>
            </a:r>
            <a:r>
              <a:rPr lang="sk-SK" sz="2200" dirty="0" err="1"/>
              <a:t>Transient</a:t>
            </a:r>
            <a:r>
              <a:rPr lang="sk-SK" sz="2200" dirty="0"/>
              <a:t>...)</a:t>
            </a:r>
          </a:p>
          <a:p>
            <a:pPr marL="128016" lvl="1" indent="0">
              <a:buNone/>
            </a:pPr>
            <a:r>
              <a:rPr lang="sk-SK" sz="2200" dirty="0"/>
              <a:t>Dá </a:t>
            </a:r>
            <a:r>
              <a:rPr lang="sk-SK" sz="2200" dirty="0" err="1"/>
              <a:t>se</a:t>
            </a:r>
            <a:r>
              <a:rPr lang="sk-SK" sz="2200" dirty="0"/>
              <a:t> </a:t>
            </a:r>
            <a:r>
              <a:rPr lang="sk-SK" sz="2200" dirty="0" err="1"/>
              <a:t>specifikovat</a:t>
            </a:r>
            <a:r>
              <a:rPr lang="sk-SK" sz="2200" dirty="0"/>
              <a:t> </a:t>
            </a:r>
            <a:r>
              <a:rPr lang="sk-SK" sz="2200" dirty="0" err="1"/>
              <a:t>zda</a:t>
            </a:r>
            <a:r>
              <a:rPr lang="sk-SK" sz="2200" dirty="0"/>
              <a:t> </a:t>
            </a:r>
            <a:r>
              <a:rPr lang="sk-SK" sz="2200" dirty="0" err="1"/>
              <a:t>se</a:t>
            </a:r>
            <a:r>
              <a:rPr lang="sk-SK" sz="2200" dirty="0"/>
              <a:t> </a:t>
            </a:r>
            <a:r>
              <a:rPr lang="sk-SK" sz="2200" dirty="0" err="1"/>
              <a:t>třídá</a:t>
            </a:r>
            <a:r>
              <a:rPr lang="sk-SK" sz="2200" dirty="0"/>
              <a:t> má dát </a:t>
            </a:r>
            <a:r>
              <a:rPr lang="sk-SK" sz="2200" dirty="0" err="1"/>
              <a:t>injekovat</a:t>
            </a:r>
            <a:r>
              <a:rPr lang="sk-SK" sz="2200" dirty="0"/>
              <a:t> jako:</a:t>
            </a:r>
          </a:p>
          <a:p>
            <a:pPr lvl="1"/>
            <a:r>
              <a:rPr lang="sk-SK" dirty="0" err="1"/>
              <a:t>Třída</a:t>
            </a:r>
            <a:endParaRPr lang="sk-SK" dirty="0"/>
          </a:p>
          <a:p>
            <a:pPr lvl="1"/>
            <a:r>
              <a:rPr lang="sk-SK" dirty="0"/>
              <a:t>Interface, </a:t>
            </a:r>
            <a:r>
              <a:rPr lang="sk-SK" dirty="0" err="1"/>
              <a:t>který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</a:t>
            </a:r>
            <a:r>
              <a:rPr lang="sk-SK" dirty="0" err="1"/>
              <a:t>jmenuje</a:t>
            </a:r>
            <a:r>
              <a:rPr lang="sk-SK" dirty="0"/>
              <a:t> </a:t>
            </a:r>
            <a:r>
              <a:rPr lang="sk-SK" dirty="0" err="1"/>
              <a:t>stejně</a:t>
            </a:r>
            <a:r>
              <a:rPr lang="sk-SK" dirty="0"/>
              <a:t> jako </a:t>
            </a:r>
            <a:r>
              <a:rPr lang="sk-SK" dirty="0" err="1"/>
              <a:t>třída</a:t>
            </a:r>
            <a:endParaRPr lang="sk-SK" dirty="0"/>
          </a:p>
          <a:p>
            <a:pPr lvl="1"/>
            <a:r>
              <a:rPr lang="sk-SK" dirty="0" err="1"/>
              <a:t>Libovolný</a:t>
            </a:r>
            <a:r>
              <a:rPr lang="sk-SK" dirty="0"/>
              <a:t> interface, </a:t>
            </a:r>
            <a:r>
              <a:rPr lang="sk-SK" dirty="0" err="1"/>
              <a:t>který</a:t>
            </a:r>
            <a:r>
              <a:rPr lang="sk-SK" dirty="0"/>
              <a:t> </a:t>
            </a:r>
            <a:r>
              <a:rPr lang="sk-SK" dirty="0" err="1"/>
              <a:t>třída</a:t>
            </a:r>
            <a:r>
              <a:rPr lang="sk-SK" dirty="0"/>
              <a:t> implementuje</a:t>
            </a:r>
          </a:p>
          <a:p>
            <a:pPr lvl="1"/>
            <a:r>
              <a:rPr lang="sk-SK" dirty="0"/>
              <a:t>...</a:t>
            </a:r>
          </a:p>
          <a:p>
            <a:pPr marL="128016" lvl="1" indent="0">
              <a:buNone/>
            </a:pPr>
            <a:endParaRPr lang="sk-SK" sz="2200" dirty="0"/>
          </a:p>
        </p:txBody>
      </p:sp>
    </p:spTree>
    <p:extLst>
      <p:ext uri="{BB962C8B-B14F-4D97-AF65-F5344CB8AC3E}">
        <p14:creationId xmlns:p14="http://schemas.microsoft.com/office/powerpoint/2010/main" val="37406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AFBC2-91D6-4197-8602-B95BB9A83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Text </a:t>
            </a:r>
            <a:r>
              <a:rPr lang="sk-SK" dirty="0" err="1"/>
              <a:t>Resources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45FC7-3CEC-4FCF-AC8C-E8F0D04A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.</a:t>
            </a:r>
            <a:r>
              <a:rPr lang="sk-SK" dirty="0" err="1"/>
              <a:t>resx</a:t>
            </a:r>
            <a:r>
              <a:rPr lang="sk-SK" dirty="0"/>
              <a:t> </a:t>
            </a:r>
            <a:r>
              <a:rPr lang="sk-SK" dirty="0" err="1"/>
              <a:t>soubory</a:t>
            </a:r>
            <a:endParaRPr lang="en-US" dirty="0"/>
          </a:p>
          <a:p>
            <a:r>
              <a:rPr lang="en-US" dirty="0" err="1"/>
              <a:t>Samostatn</a:t>
            </a:r>
            <a:r>
              <a:rPr lang="cs-CZ" dirty="0"/>
              <a:t>ý soubor pro každou jazykovou mutaci</a:t>
            </a:r>
          </a:p>
          <a:p>
            <a:r>
              <a:rPr lang="cs-CZ" dirty="0"/>
              <a:t>Doplněk </a:t>
            </a:r>
            <a:r>
              <a:rPr lang="cs-CZ" dirty="0" err="1"/>
              <a:t>ResXManager</a:t>
            </a:r>
            <a:r>
              <a:rPr lang="cs-CZ" dirty="0"/>
              <a:t> – lepší zpráva </a:t>
            </a:r>
            <a:r>
              <a:rPr lang="sk-SK" dirty="0" err="1"/>
              <a:t>resourců</a:t>
            </a:r>
            <a:endParaRPr lang="en-US" dirty="0"/>
          </a:p>
          <a:p>
            <a:r>
              <a:rPr lang="en-US" dirty="0" err="1"/>
              <a:t>Nastavit</a:t>
            </a:r>
            <a:r>
              <a:rPr lang="sk-SK" dirty="0"/>
              <a:t> </a:t>
            </a:r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tool</a:t>
            </a:r>
            <a:r>
              <a:rPr lang="sk-SK" dirty="0"/>
              <a:t> pro </a:t>
            </a:r>
            <a:r>
              <a:rPr lang="sk-SK" dirty="0" err="1"/>
              <a:t>build</a:t>
            </a:r>
            <a:r>
              <a:rPr lang="sk-SK" dirty="0"/>
              <a:t> </a:t>
            </a:r>
            <a:r>
              <a:rPr lang="sk-SK" dirty="0" err="1"/>
              <a:t>resx</a:t>
            </a:r>
            <a:r>
              <a:rPr lang="sk-SK" dirty="0"/>
              <a:t> </a:t>
            </a:r>
            <a:r>
              <a:rPr lang="sk-SK" dirty="0" err="1"/>
              <a:t>souboru</a:t>
            </a:r>
            <a:r>
              <a:rPr lang="sk-SK" dirty="0"/>
              <a:t> na </a:t>
            </a:r>
            <a:r>
              <a:rPr lang="sk-SK" b="1" dirty="0" err="1"/>
              <a:t>PublicResXFileCodeGenerator</a:t>
            </a:r>
            <a:endParaRPr lang="sk-SK" b="1" dirty="0"/>
          </a:p>
          <a:p>
            <a:r>
              <a:rPr lang="sk-SK" dirty="0" err="1"/>
              <a:t>Odkazování</a:t>
            </a:r>
            <a:r>
              <a:rPr lang="sk-SK" dirty="0"/>
              <a:t> pomocí </a:t>
            </a:r>
            <a:r>
              <a:rPr lang="en-US" b="1" dirty="0"/>
              <a:t>{</a:t>
            </a:r>
            <a:r>
              <a:rPr lang="en-US" b="1" dirty="0" err="1"/>
              <a:t>x:Static</a:t>
            </a:r>
            <a:r>
              <a:rPr lang="en-US" b="1" dirty="0"/>
              <a:t>}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61069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A8D41-5C7C-4A33-9EC7-83425521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</a:t>
            </a:r>
            <a:r>
              <a:rPr lang="sk-SK" dirty="0"/>
              <a:t> </a:t>
            </a:r>
            <a:r>
              <a:rPr lang="sk-SK" dirty="0" err="1"/>
              <a:t>již</a:t>
            </a:r>
            <a:r>
              <a:rPr lang="sk-SK" dirty="0"/>
              <a:t> znáte?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B8B1D-4F78-4493-8AFF-F15958F86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249424"/>
            <a:ext cx="972007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MVVM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en-US" dirty="0"/>
              <a:t>Data </a:t>
            </a:r>
            <a:r>
              <a:rPr lang="sk-SK" dirty="0" err="1"/>
              <a:t>Binding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Command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Inversion</a:t>
            </a:r>
            <a:r>
              <a:rPr lang="sk-SK" dirty="0"/>
              <a:t> of </a:t>
            </a:r>
            <a:r>
              <a:rPr lang="sk-SK" dirty="0" err="1"/>
              <a:t>Control</a:t>
            </a:r>
            <a:r>
              <a:rPr lang="sk-SK" dirty="0"/>
              <a:t>/</a:t>
            </a:r>
            <a:r>
              <a:rPr lang="sk-SK" dirty="0" err="1"/>
              <a:t>Dependency</a:t>
            </a:r>
            <a:r>
              <a:rPr lang="sk-SK" dirty="0"/>
              <a:t> </a:t>
            </a:r>
            <a:r>
              <a:rPr lang="sk-SK" dirty="0" err="1"/>
              <a:t>Injection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8029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067B-FE07-4480-BD64-8FCBA7CD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Dnešní </a:t>
            </a:r>
            <a:r>
              <a:rPr lang="sk-SK" dirty="0" err="1"/>
              <a:t>cíle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FDE9-2395-4C00-88B2-6E288D75A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Seznámit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s návrhovým </a:t>
            </a:r>
            <a:r>
              <a:rPr lang="sk-SK" dirty="0" err="1"/>
              <a:t>vzorem</a:t>
            </a:r>
            <a:r>
              <a:rPr lang="sk-SK" dirty="0"/>
              <a:t> MVVM</a:t>
            </a:r>
            <a:endParaRPr lang="en-US" dirty="0"/>
          </a:p>
          <a:p>
            <a:r>
              <a:rPr lang="sk-SK" dirty="0" err="1"/>
              <a:t>Podívat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na koncept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Bindingu</a:t>
            </a:r>
            <a:endParaRPr lang="sk-SK" dirty="0"/>
          </a:p>
          <a:p>
            <a:endParaRPr lang="sk-SK" dirty="0"/>
          </a:p>
          <a:p>
            <a:r>
              <a:rPr lang="sk-SK" dirty="0"/>
              <a:t>Bonus:</a:t>
            </a:r>
          </a:p>
          <a:p>
            <a:r>
              <a:rPr lang="sk-SK" dirty="0"/>
              <a:t>- </a:t>
            </a:r>
            <a:r>
              <a:rPr lang="sk-SK" dirty="0" err="1"/>
              <a:t>Inversion</a:t>
            </a:r>
            <a:r>
              <a:rPr lang="sk-SK" dirty="0"/>
              <a:t> of </a:t>
            </a:r>
            <a:r>
              <a:rPr lang="sk-SK" dirty="0" err="1"/>
              <a:t>Control</a:t>
            </a:r>
            <a:r>
              <a:rPr lang="sk-SK" dirty="0"/>
              <a:t> / </a:t>
            </a:r>
            <a:r>
              <a:rPr lang="sk-SK" dirty="0" err="1"/>
              <a:t>Dependency</a:t>
            </a:r>
            <a:r>
              <a:rPr lang="sk-SK" dirty="0"/>
              <a:t> </a:t>
            </a:r>
            <a:r>
              <a:rPr lang="sk-SK" dirty="0" err="1"/>
              <a:t>Injection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250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 dirty="0"/>
              <a:t>Model </a:t>
            </a:r>
            <a:r>
              <a:rPr lang="cs-CZ" dirty="0" err="1"/>
              <a:t>View</a:t>
            </a:r>
            <a:r>
              <a:rPr lang="cs-CZ" dirty="0"/>
              <a:t> </a:t>
            </a:r>
            <a:r>
              <a:rPr lang="cs-CZ" dirty="0" err="1"/>
              <a:t>ViewModel</a:t>
            </a:r>
            <a:r>
              <a:rPr lang="cs-CZ" dirty="0"/>
              <a:t>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690688"/>
            <a:ext cx="5334000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2792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Model 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– Reprezentuje data. </a:t>
            </a: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endParaRPr lang="en-US" altLang="cs-CZ" sz="2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28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View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– Zobrazuje data uživateli </a:t>
            </a:r>
            <a:endParaRPr lang="en-US" altLang="cs-CZ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a dává mu možnost ovládání programu a zadávání nových </a:t>
            </a:r>
            <a:endParaRPr lang="en-US" altLang="cs-CZ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dat.</a:t>
            </a:r>
            <a:endParaRPr lang="en-US" altLang="cs-CZ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endParaRPr lang="cs-CZ" altLang="cs-CZ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28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ViewModel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– drží si kontext aktuální (části) obrazovky. </a:t>
            </a: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cs-CZ" altLang="cs-CZ" sz="2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7317189" y="2825130"/>
            <a:ext cx="184731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6613245" y="2825131"/>
            <a:ext cx="1600200" cy="6386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/>
              <a:t>Model</a:t>
            </a:r>
            <a:endParaRPr lang="cs-CZ" b="1" dirty="0"/>
          </a:p>
        </p:txBody>
      </p:sp>
      <p:sp>
        <p:nvSpPr>
          <p:cNvPr id="9" name="Obdélník 8"/>
          <p:cNvSpPr/>
          <p:nvPr/>
        </p:nvSpPr>
        <p:spPr>
          <a:xfrm>
            <a:off x="9349189" y="2825130"/>
            <a:ext cx="1893207" cy="6386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 err="1"/>
              <a:t>ViewModel</a:t>
            </a:r>
            <a:endParaRPr lang="cs-CZ" b="1" dirty="0"/>
          </a:p>
        </p:txBody>
      </p:sp>
      <p:sp>
        <p:nvSpPr>
          <p:cNvPr id="6" name="Obdélník 5"/>
          <p:cNvSpPr/>
          <p:nvPr/>
        </p:nvSpPr>
        <p:spPr>
          <a:xfrm>
            <a:off x="8081002" y="1510835"/>
            <a:ext cx="1672772" cy="6386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 err="1"/>
              <a:t>View</a:t>
            </a:r>
            <a:endParaRPr lang="cs-CZ" b="1" dirty="0"/>
          </a:p>
        </p:txBody>
      </p:sp>
      <p:sp>
        <p:nvSpPr>
          <p:cNvPr id="11" name="Obousměrná vodorovná šipka 10"/>
          <p:cNvSpPr/>
          <p:nvPr/>
        </p:nvSpPr>
        <p:spPr>
          <a:xfrm rot="2559268">
            <a:off x="9749726" y="2161813"/>
            <a:ext cx="920750" cy="360928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Šipka doleva 11"/>
          <p:cNvSpPr/>
          <p:nvPr/>
        </p:nvSpPr>
        <p:spPr>
          <a:xfrm>
            <a:off x="8332237" y="2877002"/>
            <a:ext cx="914400" cy="551998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Šipka doleva 12"/>
          <p:cNvSpPr/>
          <p:nvPr/>
        </p:nvSpPr>
        <p:spPr>
          <a:xfrm rot="16200000">
            <a:off x="10138438" y="3516605"/>
            <a:ext cx="532424" cy="551998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8952506" y="4165022"/>
            <a:ext cx="2401294" cy="4239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Business Layer</a:t>
            </a:r>
            <a:endParaRPr lang="sk-SK" sz="2800" dirty="0"/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1E25E180-C46F-46CC-AAD6-F964857D3B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7041417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2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1" grpId="0" animBg="1"/>
      <p:bldP spid="12" grpId="0" animBg="1"/>
      <p:bldP spid="13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68FC0-D45A-48AD-B5A7-10109ECD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Binding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2BEFA-875E-480F-9AEB-AF2F7B231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</a:t>
            </a:r>
            <a:r>
              <a:rPr lang="sk-SK" dirty="0" err="1"/>
              <a:t>ázání</a:t>
            </a:r>
            <a:r>
              <a:rPr lang="sk-SK" dirty="0"/>
              <a:t> hodnoty a </a:t>
            </a:r>
            <a:r>
              <a:rPr lang="sk-SK" dirty="0" err="1"/>
              <a:t>jejího</a:t>
            </a:r>
            <a:r>
              <a:rPr lang="sk-SK" dirty="0"/>
              <a:t> zobrazení</a:t>
            </a:r>
          </a:p>
          <a:p>
            <a:endParaRPr lang="cs-CZ" dirty="0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B78EDDF3-E2AB-44CD-9B4E-962DE2C8FC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20958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4399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</a:t>
            </a:r>
            <a:r>
              <a:rPr lang="cs-CZ" dirty="0" err="1"/>
              <a:t>bindingu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000" dirty="0"/>
              <a:t>Proti aktuálnímu </a:t>
            </a:r>
            <a:r>
              <a:rPr lang="en-US" sz="2000" dirty="0"/>
              <a:t>Binding</a:t>
            </a:r>
            <a:r>
              <a:rPr lang="cs-CZ" sz="2000" dirty="0" err="1"/>
              <a:t>Contextu</a:t>
            </a:r>
            <a:endParaRPr lang="cs-CZ" sz="2000" dirty="0"/>
          </a:p>
          <a:p>
            <a:pPr lvl="1"/>
            <a:r>
              <a:rPr lang="cs-CZ" sz="2000" b="1" dirty="0"/>
              <a:t>{</a:t>
            </a:r>
            <a:r>
              <a:rPr lang="cs-CZ" sz="2000" b="1" dirty="0" err="1"/>
              <a:t>Binding</a:t>
            </a:r>
            <a:r>
              <a:rPr lang="cs-CZ" sz="2000" b="1" dirty="0"/>
              <a:t>}</a:t>
            </a:r>
          </a:p>
          <a:p>
            <a:pPr lvl="2"/>
            <a:r>
              <a:rPr lang="cs-CZ" sz="2000" dirty="0"/>
              <a:t>aktuální </a:t>
            </a:r>
            <a:r>
              <a:rPr lang="en-US" sz="2000" dirty="0"/>
              <a:t>Binding</a:t>
            </a:r>
            <a:r>
              <a:rPr lang="cs-CZ" sz="2000" dirty="0" err="1"/>
              <a:t>Context</a:t>
            </a:r>
            <a:endParaRPr lang="cs-CZ" sz="2000" dirty="0"/>
          </a:p>
          <a:p>
            <a:pPr lvl="2"/>
            <a:endParaRPr lang="cs-CZ" sz="2000" dirty="0"/>
          </a:p>
          <a:p>
            <a:pPr lvl="1"/>
            <a:r>
              <a:rPr lang="cs-CZ" sz="2000" b="1" dirty="0"/>
              <a:t>{</a:t>
            </a:r>
            <a:r>
              <a:rPr lang="cs-CZ" sz="2000" b="1" dirty="0" err="1"/>
              <a:t>Binding</a:t>
            </a:r>
            <a:r>
              <a:rPr lang="cs-CZ" sz="2000" b="1" dirty="0"/>
              <a:t> </a:t>
            </a:r>
            <a:r>
              <a:rPr lang="cs-CZ" sz="2000" b="1" dirty="0" err="1"/>
              <a:t>Name</a:t>
            </a:r>
            <a:r>
              <a:rPr lang="cs-CZ" sz="2000" b="1" dirty="0"/>
              <a:t>}</a:t>
            </a:r>
          </a:p>
          <a:p>
            <a:pPr lvl="2"/>
            <a:r>
              <a:rPr lang="cs-CZ" sz="2000" dirty="0"/>
              <a:t>vlastnost Name na aktuálním </a:t>
            </a:r>
            <a:r>
              <a:rPr lang="en-US" sz="2000" dirty="0"/>
              <a:t>Binding</a:t>
            </a:r>
            <a:r>
              <a:rPr lang="cs-CZ" sz="2000" dirty="0" err="1"/>
              <a:t>Contextu</a:t>
            </a:r>
            <a:endParaRPr lang="cs-CZ" sz="2000" dirty="0"/>
          </a:p>
          <a:p>
            <a:pPr lvl="2"/>
            <a:endParaRPr lang="cs-CZ" sz="2000" dirty="0"/>
          </a:p>
          <a:p>
            <a:pPr lvl="1"/>
            <a:r>
              <a:rPr lang="cs-CZ" sz="2000" b="1" dirty="0"/>
              <a:t>{</a:t>
            </a:r>
            <a:r>
              <a:rPr lang="cs-CZ" sz="2000" b="1" dirty="0" err="1"/>
              <a:t>Binding</a:t>
            </a:r>
            <a:r>
              <a:rPr lang="cs-CZ" sz="2000" b="1" dirty="0"/>
              <a:t> </a:t>
            </a:r>
            <a:r>
              <a:rPr lang="cs-CZ" sz="2000" b="1" dirty="0" err="1"/>
              <a:t>Name.Length</a:t>
            </a:r>
            <a:r>
              <a:rPr lang="cs-CZ" sz="2000" b="1" dirty="0"/>
              <a:t>}</a:t>
            </a:r>
          </a:p>
          <a:p>
            <a:pPr lvl="2"/>
            <a:r>
              <a:rPr lang="en-US" sz="2000" dirty="0"/>
              <a:t>Binding</a:t>
            </a:r>
            <a:r>
              <a:rPr lang="cs-CZ" sz="2000" dirty="0" err="1"/>
              <a:t>Context.Name.Length</a:t>
            </a:r>
            <a:endParaRPr lang="cs-CZ" sz="2000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B3A2B4F-95F0-4610-9475-2FB22A4DAE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4284358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417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</a:t>
            </a:r>
            <a:r>
              <a:rPr lang="cs-CZ" dirty="0" err="1"/>
              <a:t>bindingu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000" dirty="0"/>
              <a:t>Proti pojmenovanému elementu</a:t>
            </a:r>
          </a:p>
          <a:p>
            <a:pPr lvl="1"/>
            <a:r>
              <a:rPr lang="cs-CZ" sz="2000" dirty="0"/>
              <a:t>vlastnost x:Name</a:t>
            </a:r>
          </a:p>
          <a:p>
            <a:pPr lvl="1"/>
            <a:endParaRPr lang="cs-CZ" sz="2000" dirty="0"/>
          </a:p>
          <a:p>
            <a:pPr lvl="1"/>
            <a:r>
              <a:rPr lang="cs-CZ" sz="2000" b="1" dirty="0"/>
              <a:t>{</a:t>
            </a:r>
            <a:r>
              <a:rPr lang="cs-CZ" sz="2000" b="1" dirty="0" err="1"/>
              <a:t>Binding</a:t>
            </a:r>
            <a:r>
              <a:rPr lang="cs-CZ" sz="2000" b="1" dirty="0"/>
              <a:t> </a:t>
            </a:r>
            <a:r>
              <a:rPr lang="cs-CZ" sz="2000" b="1" dirty="0" err="1"/>
              <a:t>Path</a:t>
            </a:r>
            <a:r>
              <a:rPr lang="cs-CZ" sz="2000" b="1" dirty="0"/>
              <a:t>=Text, </a:t>
            </a:r>
            <a:r>
              <a:rPr lang="en-US" sz="2000" b="1" dirty="0"/>
              <a:t>Source={</a:t>
            </a:r>
            <a:r>
              <a:rPr lang="en-US" sz="2000" b="1" dirty="0" err="1"/>
              <a:t>x:Reference</a:t>
            </a:r>
            <a:r>
              <a:rPr lang="en-US" sz="2000" b="1" dirty="0"/>
              <a:t> </a:t>
            </a:r>
            <a:r>
              <a:rPr lang="cs-CZ" sz="2000" b="1" dirty="0"/>
              <a:t>TextBox1</a:t>
            </a:r>
            <a:r>
              <a:rPr lang="en-US" sz="2000" b="1" dirty="0"/>
              <a:t>}</a:t>
            </a:r>
            <a:r>
              <a:rPr lang="cs-CZ" sz="2000" b="1" dirty="0"/>
              <a:t>}</a:t>
            </a:r>
          </a:p>
          <a:p>
            <a:pPr lvl="2"/>
            <a:r>
              <a:rPr lang="cs-CZ" sz="2000" dirty="0"/>
              <a:t>vlastnost Text objektu TextBox1</a:t>
            </a:r>
            <a:endParaRPr lang="en-US" sz="2000" dirty="0"/>
          </a:p>
          <a:p>
            <a:pPr lvl="2"/>
            <a:endParaRPr lang="en-US" sz="2000" dirty="0"/>
          </a:p>
          <a:p>
            <a:pPr lvl="1"/>
            <a:r>
              <a:rPr lang="sk-SK" sz="2000" dirty="0"/>
              <a:t>x:DataType</a:t>
            </a:r>
            <a:endParaRPr lang="cs-CZ" sz="2000" b="1" dirty="0"/>
          </a:p>
          <a:p>
            <a:pPr lvl="2"/>
            <a:r>
              <a:rPr lang="sk-SK" sz="2000" dirty="0" err="1"/>
              <a:t>Specifikuje</a:t>
            </a:r>
            <a:r>
              <a:rPr lang="sk-SK" sz="2000" dirty="0"/>
              <a:t> </a:t>
            </a:r>
            <a:r>
              <a:rPr lang="sk-SK" sz="2000" dirty="0" err="1"/>
              <a:t>se</a:t>
            </a:r>
            <a:r>
              <a:rPr lang="sk-SK" sz="2000" dirty="0"/>
              <a:t> </a:t>
            </a:r>
            <a:r>
              <a:rPr lang="sk-SK" sz="2000" dirty="0" err="1"/>
              <a:t>jaký</a:t>
            </a:r>
            <a:r>
              <a:rPr lang="sk-SK" sz="2000" dirty="0"/>
              <a:t> objekt </a:t>
            </a:r>
            <a:r>
              <a:rPr lang="sk-SK" sz="2000" dirty="0" err="1"/>
              <a:t>se</a:t>
            </a:r>
            <a:r>
              <a:rPr lang="sk-SK" sz="2000" dirty="0"/>
              <a:t> </a:t>
            </a:r>
            <a:r>
              <a:rPr lang="sk-SK" sz="2000" dirty="0" err="1"/>
              <a:t>nachází</a:t>
            </a:r>
            <a:r>
              <a:rPr lang="sk-SK" sz="2000" dirty="0"/>
              <a:t> v </a:t>
            </a:r>
            <a:r>
              <a:rPr lang="sk-SK" sz="2000" dirty="0" err="1"/>
              <a:t>BindingContextu</a:t>
            </a:r>
            <a:endParaRPr lang="sk-SK" sz="2000" dirty="0"/>
          </a:p>
          <a:p>
            <a:pPr lvl="2"/>
            <a:r>
              <a:rPr lang="sk-SK" sz="2000" dirty="0"/>
              <a:t>Pro </a:t>
            </a:r>
            <a:r>
              <a:rPr lang="sk-SK" sz="2000" dirty="0" err="1"/>
              <a:t>potřeby</a:t>
            </a:r>
            <a:r>
              <a:rPr lang="sk-SK" sz="2000" dirty="0"/>
              <a:t> </a:t>
            </a:r>
            <a:r>
              <a:rPr lang="sk-SK" sz="2000" dirty="0" err="1"/>
              <a:t>nápovědy</a:t>
            </a:r>
            <a:endParaRPr lang="sk-SK" sz="2000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B7697618-1F59-477E-AEA6-58AF53DC17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4284358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616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4566042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>
                <a:solidFill>
                  <a:srgbClr val="FFFFFF"/>
                </a:solidFill>
              </a:rPr>
              <a:t>MVVM, </a:t>
            </a:r>
            <a:r>
              <a:rPr lang="sk-SK" sz="6000" dirty="0" err="1">
                <a:solidFill>
                  <a:srgbClr val="FFFFFF"/>
                </a:solidFill>
              </a:rPr>
              <a:t>Binding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id="{42309BE5-751A-44D3-A2B3-CE98DA1EAA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0521965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939347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2286</TotalTime>
  <Words>862</Words>
  <Application>Microsoft Office PowerPoint</Application>
  <PresentationFormat>Widescreen</PresentationFormat>
  <Paragraphs>262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Consolas</vt:lpstr>
      <vt:lpstr>Tw Cen MT</vt:lpstr>
      <vt:lpstr>Tw Cen MT Condensed</vt:lpstr>
      <vt:lpstr>Wingdings 3</vt:lpstr>
      <vt:lpstr>Integral</vt:lpstr>
      <vt:lpstr>PV239 - 03 MVVM</vt:lpstr>
      <vt:lpstr>Projekt</vt:lpstr>
      <vt:lpstr>Co již znáte?</vt:lpstr>
      <vt:lpstr>Dnešní cíle</vt:lpstr>
      <vt:lpstr>Model View ViewModel </vt:lpstr>
      <vt:lpstr>Binding</vt:lpstr>
      <vt:lpstr>Typy bindingu</vt:lpstr>
      <vt:lpstr>Typy bindingu</vt:lpstr>
      <vt:lpstr>Layouts</vt:lpstr>
      <vt:lpstr>Směr bindingu</vt:lpstr>
      <vt:lpstr>Binding - Notifikace o změnách</vt:lpstr>
      <vt:lpstr>INotifyCollectionChanged</vt:lpstr>
      <vt:lpstr>Fody</vt:lpstr>
      <vt:lpstr>Layouts</vt:lpstr>
      <vt:lpstr>ICommand</vt:lpstr>
      <vt:lpstr>Command Parameter</vt:lpstr>
      <vt:lpstr>Layouts</vt:lpstr>
      <vt:lpstr>IOC/DI</vt:lpstr>
      <vt:lpstr>IOC/DI</vt:lpstr>
      <vt:lpstr>IOC/DI</vt:lpstr>
      <vt:lpstr>IOC/DI - Druhy závislostí</vt:lpstr>
      <vt:lpstr>IOc/DI - Kontejner</vt:lpstr>
      <vt:lpstr>IOC/DI – Kontejnery</vt:lpstr>
      <vt:lpstr>IOC/DI – Abstrakce</vt:lpstr>
      <vt:lpstr>Scrutor</vt:lpstr>
      <vt:lpstr>Text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PV239 - 02 design</dc:title>
  <dc:creator>Roman Jašek</dc:creator>
  <cp:lastModifiedBy>Roman Jašek</cp:lastModifiedBy>
  <cp:revision>249</cp:revision>
  <dcterms:created xsi:type="dcterms:W3CDTF">2019-03-03T09:39:32Z</dcterms:created>
  <dcterms:modified xsi:type="dcterms:W3CDTF">2022-03-02T06:09:26Z</dcterms:modified>
</cp:coreProperties>
</file>