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300" r:id="rId3"/>
    <p:sldId id="265" r:id="rId4"/>
    <p:sldId id="264" r:id="rId5"/>
    <p:sldId id="278" r:id="rId6"/>
    <p:sldId id="269" r:id="rId7"/>
    <p:sldId id="308" r:id="rId8"/>
    <p:sldId id="303" r:id="rId9"/>
    <p:sldId id="304" r:id="rId10"/>
    <p:sldId id="309" r:id="rId11"/>
    <p:sldId id="306" r:id="rId12"/>
    <p:sldId id="310" r:id="rId13"/>
    <p:sldId id="307" r:id="rId14"/>
    <p:sldId id="279" r:id="rId15"/>
    <p:sldId id="301" r:id="rId16"/>
    <p:sldId id="302" r:id="rId17"/>
    <p:sldId id="26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98" d="100"/>
          <a:sy n="9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18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man.jasek@wug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oman.jasek@wug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pl-PL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Jak na offline aplikaci v Blazoru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Roman Jašek</a:t>
            </a:r>
          </a:p>
          <a:p>
            <a:r>
              <a:rPr lang="cs-CZ" sz="2000" dirty="0"/>
              <a:t>MVP: Developer Technologies</a:t>
            </a:r>
          </a:p>
          <a:p>
            <a:r>
              <a:rPr lang="en-US" sz="2000" dirty="0">
                <a:hlinkClick r:id="rId3"/>
              </a:rPr>
              <a:t>r</a:t>
            </a:r>
            <a:r>
              <a:rPr lang="cs-CZ" sz="2000" dirty="0">
                <a:hlinkClick r:id="rId3"/>
              </a:rPr>
              <a:t>oman</a:t>
            </a:r>
            <a:r>
              <a:rPr lang="en-US" sz="2000" dirty="0">
                <a:hlinkClick r:id="rId3"/>
              </a:rPr>
              <a:t>.</a:t>
            </a:r>
            <a:r>
              <a:rPr lang="en-US" sz="2000" dirty="0" err="1">
                <a:hlinkClick r:id="rId3"/>
              </a:rPr>
              <a:t>jasek</a:t>
            </a:r>
            <a:r>
              <a:rPr lang="cs-CZ" sz="2000" dirty="0">
                <a:hlinkClick r:id="rId3"/>
              </a:rPr>
              <a:t>@wug.cz</a:t>
            </a:r>
            <a:endParaRPr lang="en-US" sz="2000" dirty="0"/>
          </a:p>
          <a:p>
            <a:endParaRPr lang="cs-CZ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6AAA-F746-465E-B570-B5B348B2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C19-61A3-4AB6-AE8E-3228A123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[</a:t>
            </a:r>
            <a:r>
              <a:rPr lang="en-US" b="1" dirty="0" err="1"/>
              <a:t>JSInvokable</a:t>
            </a:r>
            <a:r>
              <a:rPr lang="en-US" b="1" dirty="0"/>
              <a:t>]</a:t>
            </a:r>
            <a:r>
              <a:rPr lang="en-US" dirty="0"/>
              <a:t> attribute – enable calling of method from JavaScript</a:t>
            </a:r>
          </a:p>
          <a:p>
            <a:pPr lvl="1"/>
            <a:r>
              <a:rPr lang="en-US" b="1" dirty="0"/>
              <a:t>In JavaScript - </a:t>
            </a:r>
            <a:r>
              <a:rPr lang="en-US" b="1" dirty="0" err="1"/>
              <a:t>interop.invokeMethodAsync</a:t>
            </a:r>
            <a:r>
              <a:rPr lang="en-US" b="1" dirty="0"/>
              <a:t>()</a:t>
            </a:r>
          </a:p>
          <a:p>
            <a:pPr lvl="2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parameter – name of method</a:t>
            </a:r>
          </a:p>
          <a:p>
            <a:pPr lvl="2"/>
            <a:r>
              <a:rPr lang="en-US" b="1" dirty="0"/>
              <a:t>Other parameters – method parameters</a:t>
            </a:r>
          </a:p>
          <a:p>
            <a:r>
              <a:rPr lang="en-US" b="1" dirty="0" err="1"/>
              <a:t>IJSRuntime</a:t>
            </a:r>
            <a:r>
              <a:rPr lang="en-US" b="1" dirty="0"/>
              <a:t> – </a:t>
            </a:r>
            <a:r>
              <a:rPr lang="en-US" dirty="0"/>
              <a:t>run JavaScript from C# code</a:t>
            </a:r>
          </a:p>
          <a:p>
            <a:pPr lvl="1"/>
            <a:r>
              <a:rPr lang="en-US" dirty="0" err="1"/>
              <a:t>InvokeVoidAsync</a:t>
            </a:r>
            <a:r>
              <a:rPr lang="en-US" dirty="0"/>
              <a:t>() – no return value expected</a:t>
            </a:r>
          </a:p>
          <a:p>
            <a:pPr lvl="1"/>
            <a:r>
              <a:rPr lang="en-US" dirty="0" err="1"/>
              <a:t>InvokeAsync</a:t>
            </a:r>
            <a:r>
              <a:rPr lang="en-US" dirty="0"/>
              <a:t>&lt;&gt;() – return value expected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375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C8F0-DE48-4D5F-B775-3B1F8E42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0F43-3F88-44E6-9266-5A5570D8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limit – depends on browser – but is in 10s or 100s of MBs</a:t>
            </a:r>
          </a:p>
          <a:p>
            <a:r>
              <a:rPr lang="en-US" dirty="0"/>
              <a:t>There is already a 3</a:t>
            </a:r>
            <a:r>
              <a:rPr lang="en-US" baseline="30000" dirty="0"/>
              <a:t>rd</a:t>
            </a:r>
            <a:r>
              <a:rPr lang="en-US" dirty="0"/>
              <a:t> party implementation for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Also accessible from service worker</a:t>
            </a:r>
          </a:p>
          <a:p>
            <a:r>
              <a:rPr lang="en-US" dirty="0"/>
              <a:t>More complex than </a:t>
            </a:r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/>
              <a:t>Need to take care of updating schema of database on client</a:t>
            </a:r>
          </a:p>
          <a:p>
            <a:pPr lvl="1"/>
            <a:r>
              <a:rPr lang="en-US" dirty="0"/>
              <a:t>But enables more advanced scenarios</a:t>
            </a:r>
          </a:p>
        </p:txBody>
      </p:sp>
    </p:spTree>
    <p:extLst>
      <p:ext uri="{BB962C8B-B14F-4D97-AF65-F5344CB8AC3E}">
        <p14:creationId xmlns:p14="http://schemas.microsoft.com/office/powerpoint/2010/main" val="37367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D3E-2903-49B7-88DB-B21CB50E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CEC5-7131-40DB-9BCE-6833488A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still on the client</a:t>
            </a:r>
          </a:p>
          <a:p>
            <a:r>
              <a:rPr lang="en-US" dirty="0"/>
              <a:t>Where do we store the .</a:t>
            </a:r>
            <a:r>
              <a:rPr lang="en-US" dirty="0" err="1"/>
              <a:t>db</a:t>
            </a:r>
            <a:r>
              <a:rPr lang="en-US" dirty="0"/>
              <a:t> file?</a:t>
            </a:r>
          </a:p>
          <a:p>
            <a:r>
              <a:rPr lang="en-US" dirty="0"/>
              <a:t>Native File System to the rescue?</a:t>
            </a:r>
          </a:p>
          <a:p>
            <a:r>
              <a:rPr lang="en-US" dirty="0"/>
              <a:t>Safari and Firefox – no support yet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84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B924-20A0-4D22-B505-C3CB9FAB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Sync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A216-9928-4C52-9BBC-BBE244FA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Initiate sync from service worker</a:t>
            </a:r>
          </a:p>
          <a:p>
            <a:r>
              <a:rPr lang="en-US" dirty="0"/>
              <a:t>Not yet supported in Firefox and Safari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50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75B89-AD25-41F2-837D-8FC50DB04E35}"/>
              </a:ext>
            </a:extLst>
          </p:cNvPr>
          <p:cNvSpPr txBox="1"/>
          <p:nvPr/>
        </p:nvSpPr>
        <p:spPr>
          <a:xfrm>
            <a:off x="1828800" y="3870290"/>
            <a:ext cx="853440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Segoe UI Light" pitchFamily="34" charset="0"/>
                <a:cs typeface="Segoe UI Light" pitchFamily="34" charset="0"/>
              </a:rPr>
              <a:t>Cache Only</a:t>
            </a:r>
          </a:p>
          <a:p>
            <a:endParaRPr lang="en-US" sz="3200">
              <a:latin typeface="Segoe UI Light" pitchFamily="34" charset="0"/>
              <a:cs typeface="Segoe UI Light" pitchFamily="34" charset="0"/>
            </a:endParaRPr>
          </a:p>
          <a:p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F9DE-E6DB-42F3-A9C3-6453A7AE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EC4E-596E-4717-83BE-4782C51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42351"/>
            <a:ext cx="8534400" cy="182879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Network Only</a:t>
            </a:r>
          </a:p>
          <a:p>
            <a:endParaRPr lang="en-US" dirty="0"/>
          </a:p>
        </p:txBody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C304F84-0909-4B92-AD32-DB1DA913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899678"/>
            <a:ext cx="796834" cy="1090702"/>
          </a:xfrm>
          <a:prstGeom prst="rect">
            <a:avLst/>
          </a:prstGeom>
        </p:spPr>
      </p:pic>
      <p:pic>
        <p:nvPicPr>
          <p:cNvPr id="8" name="Picture 7" descr="A picture containing circuit&#10;&#10;Description automatically generated">
            <a:extLst>
              <a:ext uri="{FF2B5EF4-FFF2-40B4-BE49-F238E27FC236}">
                <a16:creationId xmlns:a16="http://schemas.microsoft.com/office/drawing/2014/main" id="{58F57AC6-1CF1-404B-A5BF-664A2BEDE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1593625"/>
            <a:ext cx="971675" cy="103369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E71CBD-9A7B-43A8-AFF7-B0C302384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90" y="1894409"/>
            <a:ext cx="760011" cy="109070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B990082-DE87-4E8A-9151-A999CDA3D59F}"/>
              </a:ext>
            </a:extLst>
          </p:cNvPr>
          <p:cNvGrpSpPr/>
          <p:nvPr/>
        </p:nvGrpSpPr>
        <p:grpSpPr>
          <a:xfrm>
            <a:off x="6359434" y="1905785"/>
            <a:ext cx="1184366" cy="539245"/>
            <a:chOff x="4835434" y="1905784"/>
            <a:chExt cx="1184366" cy="53924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1CE2F1E-03C4-4969-9C7A-AF0952D8592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835434" y="2110473"/>
              <a:ext cx="1184366" cy="334556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3DD168-3C86-40E5-8726-3CAB7502D8C5}"/>
                </a:ext>
              </a:extLst>
            </p:cNvPr>
            <p:cNvSpPr txBox="1"/>
            <p:nvPr/>
          </p:nvSpPr>
          <p:spPr>
            <a:xfrm>
              <a:off x="5269740" y="190578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9FE19B-24D7-4D34-9B0B-068EE9628B7C}"/>
              </a:ext>
            </a:extLst>
          </p:cNvPr>
          <p:cNvGrpSpPr/>
          <p:nvPr/>
        </p:nvGrpSpPr>
        <p:grpSpPr>
          <a:xfrm>
            <a:off x="8515475" y="1860606"/>
            <a:ext cx="935314" cy="579154"/>
            <a:chOff x="6991475" y="1860606"/>
            <a:chExt cx="935314" cy="579154"/>
          </a:xfrm>
        </p:grpSpPr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4AF7CC8-8F9F-4F8F-AC94-7569068C3A7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991475" y="2110473"/>
              <a:ext cx="935314" cy="3292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200D74-3FD4-4D24-9AAE-376391BEBE58}"/>
                </a:ext>
              </a:extLst>
            </p:cNvPr>
            <p:cNvSpPr txBox="1"/>
            <p:nvPr/>
          </p:nvSpPr>
          <p:spPr>
            <a:xfrm>
              <a:off x="7324272" y="186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598BF8-744C-4E20-9A7B-E202151F29FD}"/>
              </a:ext>
            </a:extLst>
          </p:cNvPr>
          <p:cNvGrpSpPr/>
          <p:nvPr/>
        </p:nvGrpSpPr>
        <p:grpSpPr>
          <a:xfrm>
            <a:off x="5961018" y="2881096"/>
            <a:ext cx="3869778" cy="369332"/>
            <a:chOff x="4437018" y="2881096"/>
            <a:chExt cx="3869778" cy="369332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9C0C8126-B7D2-44EE-A30C-9B177AAE7DB3}"/>
                </a:ext>
              </a:extLst>
            </p:cNvPr>
            <p:cNvCxnSpPr>
              <a:cxnSpLocks/>
              <a:stCxn id="10" idx="2"/>
              <a:endCxn id="6" idx="2"/>
            </p:cNvCxnSpPr>
            <p:nvPr/>
          </p:nvCxnSpPr>
          <p:spPr>
            <a:xfrm rot="5400000">
              <a:off x="6369272" y="1052856"/>
              <a:ext cx="5269" cy="3869778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07B00A-6DAB-4A1D-AC84-1DCAF1505711}"/>
                </a:ext>
              </a:extLst>
            </p:cNvPr>
            <p:cNvSpPr txBox="1"/>
            <p:nvPr/>
          </p:nvSpPr>
          <p:spPr>
            <a:xfrm>
              <a:off x="6230268" y="28810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51" name="Picture 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7DA585-F799-4A02-8FE2-2AFB4750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33" y="4217284"/>
            <a:ext cx="796834" cy="1090702"/>
          </a:xfrm>
          <a:prstGeom prst="rect">
            <a:avLst/>
          </a:prstGeom>
        </p:spPr>
      </p:pic>
      <p:pic>
        <p:nvPicPr>
          <p:cNvPr id="52" name="Picture 51" descr="A picture containing circuit&#10;&#10;Description automatically generated">
            <a:extLst>
              <a:ext uri="{FF2B5EF4-FFF2-40B4-BE49-F238E27FC236}">
                <a16:creationId xmlns:a16="http://schemas.microsoft.com/office/drawing/2014/main" id="{D2E26A84-6237-4519-A1AF-EC0F43EE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34" y="3911231"/>
            <a:ext cx="971675" cy="103369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B335A66-5405-4FD5-9689-1F321CE1D8AD}"/>
              </a:ext>
            </a:extLst>
          </p:cNvPr>
          <p:cNvGrpSpPr/>
          <p:nvPr/>
        </p:nvGrpSpPr>
        <p:grpSpPr>
          <a:xfrm>
            <a:off x="6317167" y="4223390"/>
            <a:ext cx="1184366" cy="655978"/>
            <a:chOff x="4640767" y="1905784"/>
            <a:chExt cx="1184366" cy="655978"/>
          </a:xfrm>
        </p:grpSpPr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AF11E679-35D8-4B37-881D-B0B3547A1ED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4640767" y="2227206"/>
              <a:ext cx="1184366" cy="334556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C4CEA0-F136-40F8-BAE3-785AE21C0B51}"/>
                </a:ext>
              </a:extLst>
            </p:cNvPr>
            <p:cNvSpPr txBox="1"/>
            <p:nvPr/>
          </p:nvSpPr>
          <p:spPr>
            <a:xfrm>
              <a:off x="5269740" y="190578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D3BCC7-0255-4F82-8393-E2817DB4BDC8}"/>
              </a:ext>
            </a:extLst>
          </p:cNvPr>
          <p:cNvGrpSpPr/>
          <p:nvPr/>
        </p:nvGrpSpPr>
        <p:grpSpPr>
          <a:xfrm>
            <a:off x="8473208" y="4178213"/>
            <a:ext cx="935314" cy="695887"/>
            <a:chOff x="6796808" y="1860606"/>
            <a:chExt cx="935314" cy="695887"/>
          </a:xfrm>
        </p:grpSpPr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95164D02-B29B-48C0-92E2-2E5C4074E20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6796808" y="2227206"/>
              <a:ext cx="935314" cy="3292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334623-D376-46AD-AFBD-C509F8DD4FCC}"/>
                </a:ext>
              </a:extLst>
            </p:cNvPr>
            <p:cNvSpPr txBox="1"/>
            <p:nvPr/>
          </p:nvSpPr>
          <p:spPr>
            <a:xfrm>
              <a:off x="7324272" y="186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062B8E-7FAD-46CB-8FE6-9B6427F591FF}"/>
              </a:ext>
            </a:extLst>
          </p:cNvPr>
          <p:cNvGrpSpPr/>
          <p:nvPr/>
        </p:nvGrpSpPr>
        <p:grpSpPr>
          <a:xfrm>
            <a:off x="5918751" y="5198702"/>
            <a:ext cx="3869778" cy="369332"/>
            <a:chOff x="4242351" y="2881096"/>
            <a:chExt cx="3869778" cy="369332"/>
          </a:xfrm>
        </p:grpSpPr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599033F1-AC31-40EC-A59E-56574092983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rot="5400000">
              <a:off x="6174605" y="1169589"/>
              <a:ext cx="5269" cy="3869778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1AFBD8-CD7F-4D54-B490-D7D49A424822}"/>
                </a:ext>
              </a:extLst>
            </p:cNvPr>
            <p:cNvSpPr txBox="1"/>
            <p:nvPr/>
          </p:nvSpPr>
          <p:spPr>
            <a:xfrm>
              <a:off x="6230268" y="28810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038" name="Picture 10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33CB25-DDF3-46D3-825F-5BE99BAFB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90" y="4209226"/>
            <a:ext cx="690193" cy="1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112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3E618-10C2-4728-9B3E-88C4D7DC4AEF}"/>
              </a:ext>
            </a:extLst>
          </p:cNvPr>
          <p:cNvSpPr txBox="1">
            <a:spLocks/>
          </p:cNvSpPr>
          <p:nvPr/>
        </p:nvSpPr>
        <p:spPr>
          <a:xfrm>
            <a:off x="2819400" y="3535981"/>
            <a:ext cx="7391400" cy="2424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Cache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6949D-1AFA-4E42-A9FA-B43F46A3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B3C3-6ABB-4E92-A1DB-F4B8518B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44220"/>
            <a:ext cx="6858000" cy="22390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Network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D807F6A-A8DA-4881-909A-C7CFF151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80" y="2006737"/>
            <a:ext cx="747984" cy="10238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ADD0A8-53E2-44C0-B640-691D5EF6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84" y="1603337"/>
            <a:ext cx="609600" cy="958687"/>
          </a:xfrm>
          <a:prstGeom prst="rect">
            <a:avLst/>
          </a:prstGeom>
        </p:spPr>
      </p:pic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5C9BBF92-5AC0-4B4A-99C6-A8FAC8EDD6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77" y="2652572"/>
            <a:ext cx="714438" cy="76004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4A6726-4892-466D-A763-B863F502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20" y="2650551"/>
            <a:ext cx="529602" cy="76004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B0B0F08-4090-4FBB-A0F1-3C3A3328AF82}"/>
              </a:ext>
            </a:extLst>
          </p:cNvPr>
          <p:cNvGrpSpPr/>
          <p:nvPr/>
        </p:nvGrpSpPr>
        <p:grpSpPr>
          <a:xfrm>
            <a:off x="4291073" y="2701419"/>
            <a:ext cx="1603505" cy="369332"/>
            <a:chOff x="2767072" y="2701419"/>
            <a:chExt cx="1603505" cy="369332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F16F9EE-C2C5-4605-B6EF-980C19A7971F}"/>
                </a:ext>
              </a:extLst>
            </p:cNvPr>
            <p:cNvCxnSpPr>
              <a:stCxn id="5" idx="2"/>
              <a:endCxn id="10" idx="1"/>
            </p:cNvCxnSpPr>
            <p:nvPr/>
          </p:nvCxnSpPr>
          <p:spPr>
            <a:xfrm rot="16200000" flipH="1">
              <a:off x="3567815" y="2229829"/>
              <a:ext cx="2019" cy="16035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6308AD-FD3E-4D81-8D95-A6DDDA04DEE8}"/>
                </a:ext>
              </a:extLst>
            </p:cNvPr>
            <p:cNvSpPr txBox="1"/>
            <p:nvPr/>
          </p:nvSpPr>
          <p:spPr>
            <a:xfrm>
              <a:off x="3423778" y="2701419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6EA2F-03C5-4D3E-A3CF-2A8441035282}"/>
              </a:ext>
            </a:extLst>
          </p:cNvPr>
          <p:cNvGrpSpPr/>
          <p:nvPr/>
        </p:nvGrpSpPr>
        <p:grpSpPr>
          <a:xfrm>
            <a:off x="6609016" y="2705256"/>
            <a:ext cx="1603505" cy="369332"/>
            <a:chOff x="5085015" y="2705256"/>
            <a:chExt cx="1603505" cy="369332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F341A44-3533-4856-9C8A-58882D2CFB9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5085015" y="3030571"/>
              <a:ext cx="160350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A80004-B765-4483-BE40-FC701C32814E}"/>
                </a:ext>
              </a:extLst>
            </p:cNvPr>
            <p:cNvSpPr txBox="1"/>
            <p:nvPr/>
          </p:nvSpPr>
          <p:spPr>
            <a:xfrm>
              <a:off x="5730128" y="2705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8C8A4A4-8DE6-480D-AA18-61FB21B154D4}"/>
              </a:ext>
            </a:extLst>
          </p:cNvPr>
          <p:cNvSpPr/>
          <p:nvPr/>
        </p:nvSpPr>
        <p:spPr>
          <a:xfrm>
            <a:off x="7582481" y="2871357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D21662-6764-4F3D-BE98-98D5A06E6892}"/>
              </a:ext>
            </a:extLst>
          </p:cNvPr>
          <p:cNvGrpSpPr/>
          <p:nvPr/>
        </p:nvGrpSpPr>
        <p:grpSpPr>
          <a:xfrm>
            <a:off x="6251796" y="1925488"/>
            <a:ext cx="1049388" cy="727085"/>
            <a:chOff x="4727796" y="1925487"/>
            <a:chExt cx="1049388" cy="727085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CB9AAEA7-B9BD-4952-986C-2BBC8EAEF231}"/>
                </a:ext>
              </a:extLst>
            </p:cNvPr>
            <p:cNvCxnSpPr>
              <a:cxnSpLocks/>
              <a:stCxn id="10" idx="0"/>
              <a:endCxn id="8" idx="1"/>
            </p:cNvCxnSpPr>
            <p:nvPr/>
          </p:nvCxnSpPr>
          <p:spPr>
            <a:xfrm rot="5400000" flipH="1" flipV="1">
              <a:off x="4967544" y="1842932"/>
              <a:ext cx="569892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E905E9-EDA3-4785-88F7-BEE7BBE7DC35}"/>
                </a:ext>
              </a:extLst>
            </p:cNvPr>
            <p:cNvSpPr txBox="1"/>
            <p:nvPr/>
          </p:nvSpPr>
          <p:spPr>
            <a:xfrm>
              <a:off x="4865848" y="1925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B89465-F5C5-4A12-AE5F-2990BE702689}"/>
              </a:ext>
            </a:extLst>
          </p:cNvPr>
          <p:cNvGrpSpPr/>
          <p:nvPr/>
        </p:nvGrpSpPr>
        <p:grpSpPr>
          <a:xfrm>
            <a:off x="4291072" y="1271658"/>
            <a:ext cx="3314912" cy="735079"/>
            <a:chOff x="2767072" y="1271657"/>
            <a:chExt cx="3314912" cy="735079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DB6222E0-BDFD-4EF2-A03C-61E5EFEB919B}"/>
                </a:ext>
              </a:extLst>
            </p:cNvPr>
            <p:cNvCxnSpPr>
              <a:stCxn id="8" idx="0"/>
              <a:endCxn id="5" idx="0"/>
            </p:cNvCxnSpPr>
            <p:nvPr/>
          </p:nvCxnSpPr>
          <p:spPr>
            <a:xfrm rot="16200000" flipH="1" flipV="1">
              <a:off x="4222827" y="147580"/>
              <a:ext cx="403401" cy="3314912"/>
            </a:xfrm>
            <a:prstGeom prst="curvedConnector3">
              <a:avLst>
                <a:gd name="adj1" fmla="val -26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A8A37-2D23-4387-8641-8A6593ACF726}"/>
                </a:ext>
              </a:extLst>
            </p:cNvPr>
            <p:cNvSpPr txBox="1"/>
            <p:nvPr/>
          </p:nvSpPr>
          <p:spPr>
            <a:xfrm>
              <a:off x="4426110" y="12716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85" name="Picture 8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B546BE-7C6B-46C6-8D8B-F1178FD5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88" y="4408799"/>
            <a:ext cx="747984" cy="102383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EC6A2BE-0CE3-4502-9B7E-0ADD9D2D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792" y="4047320"/>
            <a:ext cx="609600" cy="874845"/>
          </a:xfrm>
          <a:prstGeom prst="rect">
            <a:avLst/>
          </a:prstGeom>
        </p:spPr>
      </p:pic>
      <p:pic>
        <p:nvPicPr>
          <p:cNvPr id="87" name="Picture 86" descr="A picture containing circuit&#10;&#10;Description automatically generated">
            <a:extLst>
              <a:ext uri="{FF2B5EF4-FFF2-40B4-BE49-F238E27FC236}">
                <a16:creationId xmlns:a16="http://schemas.microsoft.com/office/drawing/2014/main" id="{664F74E3-08D7-4BA4-AEB1-F8D8C07B1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85" y="5054634"/>
            <a:ext cx="714438" cy="76004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8258300-319A-4DB7-9EBD-7793FA1C7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6878" y="5052613"/>
            <a:ext cx="484102" cy="76004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9FC4034-2653-4C77-8B26-F266A0B8BC0A}"/>
              </a:ext>
            </a:extLst>
          </p:cNvPr>
          <p:cNvGrpSpPr/>
          <p:nvPr/>
        </p:nvGrpSpPr>
        <p:grpSpPr>
          <a:xfrm>
            <a:off x="3332680" y="5098355"/>
            <a:ext cx="1603505" cy="369332"/>
            <a:chOff x="1576987" y="-403148"/>
            <a:chExt cx="1320025" cy="2697893"/>
          </a:xfrm>
        </p:grpSpPr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30408068-BCE0-4AC7-85B7-C268CC78127A}"/>
                </a:ext>
              </a:extLst>
            </p:cNvPr>
            <p:cNvCxnSpPr>
              <a:cxnSpLocks/>
              <a:stCxn id="85" idx="2"/>
              <a:endCxn id="87" idx="1"/>
            </p:cNvCxnSpPr>
            <p:nvPr/>
          </p:nvCxnSpPr>
          <p:spPr>
            <a:xfrm rot="16200000" flipH="1">
              <a:off x="2229626" y="1386059"/>
              <a:ext cx="14748" cy="132002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C99E944-6EB4-48E2-B5E9-9312C2E68230}"/>
                </a:ext>
              </a:extLst>
            </p:cNvPr>
            <p:cNvSpPr txBox="1"/>
            <p:nvPr/>
          </p:nvSpPr>
          <p:spPr>
            <a:xfrm>
              <a:off x="2124517" y="-403148"/>
              <a:ext cx="219320" cy="269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2EFCA-39CF-49F9-BA1E-CAF4DB19FEF3}"/>
              </a:ext>
            </a:extLst>
          </p:cNvPr>
          <p:cNvGrpSpPr/>
          <p:nvPr/>
        </p:nvGrpSpPr>
        <p:grpSpPr>
          <a:xfrm>
            <a:off x="5650624" y="5117518"/>
            <a:ext cx="1603505" cy="369332"/>
            <a:chOff x="3751726" y="3368276"/>
            <a:chExt cx="1603505" cy="369332"/>
          </a:xfrm>
        </p:grpSpPr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21BC41C8-25BB-4CE3-A1CB-54E97C9A99A4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3751726" y="3683391"/>
              <a:ext cx="160350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3EFD53-7336-41E6-B015-70FB0A4AC08C}"/>
                </a:ext>
              </a:extLst>
            </p:cNvPr>
            <p:cNvSpPr txBox="1"/>
            <p:nvPr/>
          </p:nvSpPr>
          <p:spPr>
            <a:xfrm>
              <a:off x="4293052" y="33682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4E69DD75-C430-4C2D-9720-98FCB8D399DA}"/>
              </a:ext>
            </a:extLst>
          </p:cNvPr>
          <p:cNvSpPr/>
          <p:nvPr/>
        </p:nvSpPr>
        <p:spPr>
          <a:xfrm>
            <a:off x="6624089" y="5273419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559430-1126-4049-9199-BCA92C35C69A}"/>
              </a:ext>
            </a:extLst>
          </p:cNvPr>
          <p:cNvGrpSpPr/>
          <p:nvPr/>
        </p:nvGrpSpPr>
        <p:grpSpPr>
          <a:xfrm>
            <a:off x="5293404" y="4366720"/>
            <a:ext cx="1049388" cy="687915"/>
            <a:chOff x="3617004" y="1964657"/>
            <a:chExt cx="1049388" cy="687915"/>
          </a:xfrm>
        </p:grpSpPr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53686110-7347-4CE9-A73E-AA1E08EE0BB9}"/>
                </a:ext>
              </a:extLst>
            </p:cNvPr>
            <p:cNvCxnSpPr>
              <a:cxnSpLocks/>
              <a:stCxn id="87" idx="0"/>
              <a:endCxn id="86" idx="1"/>
            </p:cNvCxnSpPr>
            <p:nvPr/>
          </p:nvCxnSpPr>
          <p:spPr>
            <a:xfrm rot="5400000" flipH="1" flipV="1">
              <a:off x="3856752" y="1842932"/>
              <a:ext cx="569892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68D97E-1A81-466D-B2EE-34BA9E02B353}"/>
                </a:ext>
              </a:extLst>
            </p:cNvPr>
            <p:cNvSpPr txBox="1"/>
            <p:nvPr/>
          </p:nvSpPr>
          <p:spPr>
            <a:xfrm>
              <a:off x="3722183" y="19646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983798-6905-4366-B465-FFBEAA0EC20C}"/>
              </a:ext>
            </a:extLst>
          </p:cNvPr>
          <p:cNvGrpSpPr/>
          <p:nvPr/>
        </p:nvGrpSpPr>
        <p:grpSpPr>
          <a:xfrm>
            <a:off x="3332680" y="3664276"/>
            <a:ext cx="3314912" cy="744522"/>
            <a:chOff x="1656280" y="1234570"/>
            <a:chExt cx="3314912" cy="2923802"/>
          </a:xfrm>
        </p:grpSpPr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C2579DB3-9B72-45E4-BD11-5B851C8A228A}"/>
                </a:ext>
              </a:extLst>
            </p:cNvPr>
            <p:cNvCxnSpPr>
              <a:cxnSpLocks/>
              <a:stCxn id="86" idx="0"/>
              <a:endCxn id="85" idx="0"/>
            </p:cNvCxnSpPr>
            <p:nvPr/>
          </p:nvCxnSpPr>
          <p:spPr>
            <a:xfrm rot="16200000" flipH="1" flipV="1">
              <a:off x="2521641" y="1708821"/>
              <a:ext cx="1584190" cy="3314912"/>
            </a:xfrm>
            <a:prstGeom prst="curvedConnector3">
              <a:avLst>
                <a:gd name="adj1" fmla="val 1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6A5E8F-3C46-46BA-A20E-B6D894471816}"/>
                </a:ext>
              </a:extLst>
            </p:cNvPr>
            <p:cNvSpPr txBox="1"/>
            <p:nvPr/>
          </p:nvSpPr>
          <p:spPr>
            <a:xfrm>
              <a:off x="3310510" y="1234570"/>
              <a:ext cx="306494" cy="1450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9314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3FE5-6C94-4212-B7E4-55BBBA57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2EF9-882D-4AD1-82FF-5C7D517315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Stale-While-Revalidate</a:t>
            </a:r>
            <a:endParaRPr lang="cs-CZ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97C9E80-BF49-450C-A9FC-3EFFECCED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93" y="2832910"/>
            <a:ext cx="1066800" cy="1460230"/>
          </a:xfrm>
          <a:prstGeom prst="rect">
            <a:avLst/>
          </a:prstGeom>
        </p:spPr>
      </p:pic>
      <p:pic>
        <p:nvPicPr>
          <p:cNvPr id="7" name="Picture 6" descr="A picture containing circuit&#10;&#10;Description automatically generated">
            <a:extLst>
              <a:ext uri="{FF2B5EF4-FFF2-40B4-BE49-F238E27FC236}">
                <a16:creationId xmlns:a16="http://schemas.microsoft.com/office/drawing/2014/main" id="{56FEFA2E-1CDA-4AB0-9B07-F118FD95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53" y="4267201"/>
            <a:ext cx="1143000" cy="121595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3E023C-D49E-40EC-8D78-680A9E031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2743201"/>
            <a:ext cx="633491" cy="99625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1DD3B-3032-49C7-BEC1-D73AD5A8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28" y="3739459"/>
            <a:ext cx="848088" cy="121710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D0F1678-7C1F-45DE-9DB4-8EB0BE560B0A}"/>
              </a:ext>
            </a:extLst>
          </p:cNvPr>
          <p:cNvGrpSpPr/>
          <p:nvPr/>
        </p:nvGrpSpPr>
        <p:grpSpPr>
          <a:xfrm>
            <a:off x="3174093" y="3563025"/>
            <a:ext cx="1182460" cy="1312154"/>
            <a:chOff x="1650093" y="3563025"/>
            <a:chExt cx="1182460" cy="1312154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2EE218C-5741-4C83-A42C-98C6BD29551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50093" y="3563025"/>
              <a:ext cx="1182460" cy="131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B2CB33-277E-4FE0-AAE1-FB35A6637ED0}"/>
                </a:ext>
              </a:extLst>
            </p:cNvPr>
            <p:cNvSpPr txBox="1"/>
            <p:nvPr/>
          </p:nvSpPr>
          <p:spPr>
            <a:xfrm>
              <a:off x="2239176" y="392380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EC54C9-4431-459C-82A4-23E3604C13F8}"/>
              </a:ext>
            </a:extLst>
          </p:cNvPr>
          <p:cNvGrpSpPr/>
          <p:nvPr/>
        </p:nvGrpSpPr>
        <p:grpSpPr>
          <a:xfrm>
            <a:off x="5499554" y="3241331"/>
            <a:ext cx="1587047" cy="1633849"/>
            <a:chOff x="3975553" y="3241330"/>
            <a:chExt cx="1587047" cy="1633849"/>
          </a:xfrm>
        </p:grpSpPr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2444C1B-0CCD-4D4F-B9C6-173DAC86E5BC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3975553" y="3241330"/>
              <a:ext cx="1587047" cy="16338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CF984B-C57D-4E66-B9B0-B0B4DD44F3B6}"/>
                </a:ext>
              </a:extLst>
            </p:cNvPr>
            <p:cNvSpPr txBox="1"/>
            <p:nvPr/>
          </p:nvSpPr>
          <p:spPr>
            <a:xfrm>
              <a:off x="4463795" y="37912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7FDB5B-4C50-4DDF-A8E8-B0593B6B2624}"/>
              </a:ext>
            </a:extLst>
          </p:cNvPr>
          <p:cNvGrpSpPr/>
          <p:nvPr/>
        </p:nvGrpSpPr>
        <p:grpSpPr>
          <a:xfrm>
            <a:off x="2640694" y="2150114"/>
            <a:ext cx="4762653" cy="682797"/>
            <a:chOff x="1116693" y="2150113"/>
            <a:chExt cx="4762653" cy="682797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4B48E997-EF81-466E-84AD-4F729A1E3C55}"/>
                </a:ext>
              </a:extLst>
            </p:cNvPr>
            <p:cNvCxnSpPr>
              <a:stCxn id="9" idx="0"/>
              <a:endCxn id="5" idx="0"/>
            </p:cNvCxnSpPr>
            <p:nvPr/>
          </p:nvCxnSpPr>
          <p:spPr>
            <a:xfrm rot="16200000" flipH="1" flipV="1">
              <a:off x="3453165" y="406728"/>
              <a:ext cx="89710" cy="4762653"/>
            </a:xfrm>
            <a:prstGeom prst="curvedConnector3">
              <a:avLst>
                <a:gd name="adj1" fmla="val -254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A21C8E-A9D3-41D7-AF65-98A3DB025703}"/>
                </a:ext>
              </a:extLst>
            </p:cNvPr>
            <p:cNvSpPr txBox="1"/>
            <p:nvPr/>
          </p:nvSpPr>
          <p:spPr>
            <a:xfrm>
              <a:off x="3347177" y="2150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5364EA-702C-45AE-A78B-0C219A10B3DC}"/>
              </a:ext>
            </a:extLst>
          </p:cNvPr>
          <p:cNvGrpSpPr/>
          <p:nvPr/>
        </p:nvGrpSpPr>
        <p:grpSpPr>
          <a:xfrm>
            <a:off x="4928053" y="4956564"/>
            <a:ext cx="4515519" cy="792643"/>
            <a:chOff x="3404052" y="4956563"/>
            <a:chExt cx="4515519" cy="792643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43881853-82EB-42E5-853D-F011C1A9DBB8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5400000" flipH="1" flipV="1">
              <a:off x="5398515" y="2962100"/>
              <a:ext cx="526594" cy="4515519"/>
            </a:xfrm>
            <a:prstGeom prst="curvedConnector3">
              <a:avLst>
                <a:gd name="adj1" fmla="val -434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C560AA-FA22-4A54-BE86-9311E2F27FCC}"/>
                </a:ext>
              </a:extLst>
            </p:cNvPr>
            <p:cNvSpPr txBox="1"/>
            <p:nvPr/>
          </p:nvSpPr>
          <p:spPr>
            <a:xfrm>
              <a:off x="5728502" y="53798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CC3BF5-6C76-4B85-ADC0-DC57B86FE1A8}"/>
              </a:ext>
            </a:extLst>
          </p:cNvPr>
          <p:cNvGrpSpPr/>
          <p:nvPr/>
        </p:nvGrpSpPr>
        <p:grpSpPr>
          <a:xfrm>
            <a:off x="7720093" y="2890995"/>
            <a:ext cx="1723481" cy="848465"/>
            <a:chOff x="6196092" y="2890994"/>
            <a:chExt cx="1723481" cy="848465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7F9E96C-C8E4-4C2C-A9AB-9EC744C0EBE9}"/>
                </a:ext>
              </a:extLst>
            </p:cNvPr>
            <p:cNvCxnSpPr>
              <a:stCxn id="11" idx="0"/>
              <a:endCxn id="9" idx="3"/>
            </p:cNvCxnSpPr>
            <p:nvPr/>
          </p:nvCxnSpPr>
          <p:spPr>
            <a:xfrm rot="16200000" flipV="1">
              <a:off x="6808768" y="2628654"/>
              <a:ext cx="498129" cy="172348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79BA31-522C-47BD-8777-4FFCED5C9C69}"/>
                </a:ext>
              </a:extLst>
            </p:cNvPr>
            <p:cNvSpPr txBox="1"/>
            <p:nvPr/>
          </p:nvSpPr>
          <p:spPr>
            <a:xfrm>
              <a:off x="6906989" y="2890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046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6FCF4-B2C5-4C63-85AA-68B7E29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Chrome Developer Tools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0CEEA7-83C1-4529-821B-E59F4E32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Manifest</a:t>
            </a:r>
          </a:p>
          <a:p>
            <a:pPr lvl="1"/>
            <a:r>
              <a:rPr lang="en-US" dirty="0"/>
              <a:t>Service Workers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/>
              <a:t>Audits</a:t>
            </a:r>
          </a:p>
          <a:p>
            <a:pPr lvl="1"/>
            <a:r>
              <a:rPr lang="en-US" dirty="0"/>
              <a:t>Progressive Web App</a:t>
            </a:r>
          </a:p>
          <a:p>
            <a:r>
              <a:rPr lang="en-US"/>
              <a:t>Remote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75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000" dirty="0"/>
              <a:t>Dotazy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Roman Jašek</a:t>
            </a:r>
          </a:p>
          <a:p>
            <a:r>
              <a:rPr lang="cs-CZ" sz="2000" dirty="0"/>
              <a:t>MVP: Developer Technologies</a:t>
            </a:r>
          </a:p>
          <a:p>
            <a:r>
              <a:rPr lang="en-US" sz="2000" dirty="0">
                <a:hlinkClick r:id="rId3"/>
              </a:rPr>
              <a:t>r</a:t>
            </a:r>
            <a:r>
              <a:rPr lang="cs-CZ" sz="2000" dirty="0">
                <a:hlinkClick r:id="rId3"/>
              </a:rPr>
              <a:t>oman</a:t>
            </a:r>
            <a:r>
              <a:rPr lang="en-US" sz="2000" dirty="0">
                <a:hlinkClick r:id="rId3"/>
              </a:rPr>
              <a:t>.</a:t>
            </a:r>
            <a:r>
              <a:rPr lang="en-US" sz="2000" dirty="0" err="1">
                <a:hlinkClick r:id="rId3"/>
              </a:rPr>
              <a:t>jasek</a:t>
            </a:r>
            <a:r>
              <a:rPr lang="cs-CZ" sz="2000" dirty="0">
                <a:hlinkClick r:id="rId3"/>
              </a:rPr>
              <a:t>@wug.cz</a:t>
            </a:r>
            <a:endParaRPr lang="en-US" sz="2000" dirty="0"/>
          </a:p>
          <a:p>
            <a:endParaRPr lang="cs-CZ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7FD53-3A6A-44C7-AAA1-82CBCBA09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" y="5694209"/>
            <a:ext cx="386170" cy="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DD67-2337-48D4-842B-25E97C8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3C11-F7FD-411E-BAEF-A472B9C8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web site</a:t>
            </a:r>
          </a:p>
          <a:p>
            <a:r>
              <a:rPr lang="en-US" dirty="0"/>
              <a:t>No hybrid applications</a:t>
            </a:r>
          </a:p>
          <a:p>
            <a:r>
              <a:rPr lang="sk-SK" dirty="0" err="1"/>
              <a:t>Easy</a:t>
            </a:r>
            <a:r>
              <a:rPr lang="sk-SK" dirty="0"/>
              <a:t> </a:t>
            </a:r>
            <a:r>
              <a:rPr lang="sk-SK" dirty="0" err="1"/>
              <a:t>installation</a:t>
            </a:r>
            <a:endParaRPr lang="sk-SK" dirty="0"/>
          </a:p>
          <a:p>
            <a:r>
              <a:rPr lang="sk-SK" dirty="0" err="1"/>
              <a:t>Faster</a:t>
            </a:r>
            <a:r>
              <a:rPr lang="sk-SK" dirty="0"/>
              <a:t> </a:t>
            </a:r>
            <a:r>
              <a:rPr lang="sk-SK" dirty="0" err="1"/>
              <a:t>service</a:t>
            </a:r>
            <a:endParaRPr lang="sk-SK" dirty="0"/>
          </a:p>
          <a:p>
            <a:r>
              <a:rPr lang="sk-SK" dirty="0" err="1"/>
              <a:t>Native</a:t>
            </a:r>
            <a:r>
              <a:rPr lang="sk-SK" dirty="0"/>
              <a:t> device </a:t>
            </a:r>
            <a:r>
              <a:rPr lang="sk-SK" dirty="0" err="1"/>
              <a:t>features</a:t>
            </a:r>
            <a:endParaRPr lang="sk-SK" dirty="0"/>
          </a:p>
          <a:p>
            <a:r>
              <a:rPr lang="sk-SK" dirty="0" err="1"/>
              <a:t>Updates</a:t>
            </a:r>
            <a:r>
              <a:rPr lang="sk-SK" dirty="0"/>
              <a:t>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Store</a:t>
            </a:r>
            <a:endParaRPr lang="sk-SK" dirty="0"/>
          </a:p>
          <a:p>
            <a:r>
              <a:rPr lang="sk-SK" dirty="0" err="1"/>
              <a:t>Discoverability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1696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B1BB1D-D1E6-45DC-ABBD-181249B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 Manifest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E3C8C0-3B03-4A66-9DBA-29DBA843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err="1"/>
              <a:t>Metadata</a:t>
            </a:r>
            <a:r>
              <a:rPr lang="sk-SK"/>
              <a:t> of </a:t>
            </a:r>
            <a:r>
              <a:rPr lang="sk-SK" err="1"/>
              <a:t>your</a:t>
            </a:r>
            <a:r>
              <a:rPr lang="sk-SK"/>
              <a:t> </a:t>
            </a:r>
            <a:r>
              <a:rPr lang="sk-SK" err="1"/>
              <a:t>application</a:t>
            </a:r>
            <a:endParaRPr lang="en-US"/>
          </a:p>
          <a:p>
            <a:r>
              <a:rPr lang="en-US" altLang="en-US">
                <a:solidFill>
                  <a:srgbClr val="3B78E7"/>
                </a:solidFill>
                <a:latin typeface="Roboto Mono"/>
              </a:rPr>
              <a:t>&lt;link</a:t>
            </a:r>
            <a:r>
              <a:rPr lang="en-US" altLang="en-US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err="1">
                <a:solidFill>
                  <a:srgbClr val="9C27B0"/>
                </a:solidFill>
                <a:latin typeface="Roboto Mono"/>
              </a:rPr>
              <a:t>rel</a:t>
            </a:r>
            <a:r>
              <a:rPr lang="en-US" altLang="en-US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>
                <a:solidFill>
                  <a:srgbClr val="0D904F"/>
                </a:solidFill>
                <a:latin typeface="Roboto Mono"/>
              </a:rPr>
              <a:t>"manifest"</a:t>
            </a:r>
            <a:r>
              <a:rPr lang="en-US" altLang="en-US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err="1">
                <a:solidFill>
                  <a:srgbClr val="9C27B0"/>
                </a:solidFill>
                <a:latin typeface="Roboto Mono"/>
              </a:rPr>
              <a:t>href</a:t>
            </a:r>
            <a:r>
              <a:rPr lang="en-US" altLang="en-US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>
                <a:solidFill>
                  <a:srgbClr val="0D904F"/>
                </a:solidFill>
                <a:latin typeface="Roboto Mono"/>
              </a:rPr>
              <a:t>"/</a:t>
            </a:r>
            <a:r>
              <a:rPr lang="en-US" altLang="en-US" err="1">
                <a:solidFill>
                  <a:srgbClr val="0D904F"/>
                </a:solidFill>
                <a:latin typeface="Roboto Mono"/>
              </a:rPr>
              <a:t>manifest.json</a:t>
            </a:r>
            <a:r>
              <a:rPr lang="en-US" altLang="en-US">
                <a:solidFill>
                  <a:srgbClr val="0D904F"/>
                </a:solidFill>
                <a:latin typeface="Roboto Mono"/>
              </a:rPr>
              <a:t>"</a:t>
            </a:r>
            <a:r>
              <a:rPr lang="en-US" altLang="en-US">
                <a:solidFill>
                  <a:srgbClr val="3B78E7"/>
                </a:solidFill>
                <a:latin typeface="Roboto Mono"/>
              </a:rPr>
              <a:t>&gt;</a:t>
            </a:r>
            <a:endParaRPr lang="en-US"/>
          </a:p>
          <a:p>
            <a:r>
              <a:rPr lang="en-US"/>
              <a:t>P</a:t>
            </a:r>
            <a:r>
              <a:rPr lang="sk-SK" err="1"/>
              <a:t>roperties</a:t>
            </a:r>
            <a:endParaRPr lang="en-US"/>
          </a:p>
          <a:p>
            <a:pPr lvl="1"/>
            <a:r>
              <a:rPr lang="en-US" err="1"/>
              <a:t>short_name</a:t>
            </a:r>
            <a:r>
              <a:rPr lang="en-US"/>
              <a:t> and/or name</a:t>
            </a:r>
          </a:p>
          <a:p>
            <a:pPr lvl="1"/>
            <a:r>
              <a:rPr lang="en-US"/>
              <a:t>icons</a:t>
            </a:r>
          </a:p>
          <a:p>
            <a:pPr lvl="1"/>
            <a:r>
              <a:rPr lang="en-US" err="1"/>
              <a:t>start_url</a:t>
            </a:r>
            <a:endParaRPr lang="en-US"/>
          </a:p>
          <a:p>
            <a:pPr lvl="1"/>
            <a:r>
              <a:rPr lang="en-US" err="1"/>
              <a:t>background_color</a:t>
            </a:r>
            <a:endParaRPr lang="sk-SK"/>
          </a:p>
          <a:p>
            <a:pPr lvl="1"/>
            <a:r>
              <a:rPr lang="sk-SK" err="1"/>
              <a:t>theme</a:t>
            </a:r>
            <a:r>
              <a:rPr lang="en-US"/>
              <a:t>_color</a:t>
            </a:r>
          </a:p>
          <a:p>
            <a:pPr lvl="1"/>
            <a:r>
              <a:rPr lang="en-US"/>
              <a:t>display</a:t>
            </a:r>
          </a:p>
          <a:p>
            <a:pPr lvl="1"/>
            <a:r>
              <a:rPr lang="en-US"/>
              <a:t>orientation</a:t>
            </a:r>
          </a:p>
          <a:p>
            <a:pPr lvl="1"/>
            <a:r>
              <a:rPr lang="en-US"/>
              <a:t>scope</a:t>
            </a:r>
          </a:p>
          <a:p>
            <a:pPr lvl="1"/>
            <a:r>
              <a:rPr lang="en-US" err="1"/>
              <a:t>lang</a:t>
            </a:r>
            <a:endParaRPr lang="en-US" altLang="en-US" sz="6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34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27D3C-9B28-4495-9663-8A94A17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Service </a:t>
            </a:r>
            <a:r>
              <a:rPr lang="sk-SK" err="1"/>
              <a:t>Worker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3926B0-6304-40E9-BBF5-ABED182A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Separate script from web</a:t>
            </a:r>
          </a:p>
          <a:p>
            <a:r>
              <a:rPr lang="en-US"/>
              <a:t>Runs in background</a:t>
            </a:r>
          </a:p>
          <a:p>
            <a:r>
              <a:rPr lang="en-US"/>
              <a:t>Interferes requests</a:t>
            </a:r>
          </a:p>
        </p:txBody>
      </p:sp>
      <p:pic>
        <p:nvPicPr>
          <p:cNvPr id="4" name="Picture 2" descr="Network Only Diagram">
            <a:extLst>
              <a:ext uri="{FF2B5EF4-FFF2-40B4-BE49-F238E27FC236}">
                <a16:creationId xmlns:a16="http://schemas.microsoft.com/office/drawing/2014/main" id="{FB418E0E-78CB-4726-A4F1-2A02578A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20" y="3863183"/>
            <a:ext cx="4926560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70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576-DF07-4FBB-B351-9CADDC9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08FD-3F2A-4339-8335-7C20AFAA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  <a:p>
            <a:r>
              <a:rPr lang="en-US" dirty="0"/>
              <a:t>Background sync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Cannot access DOM</a:t>
            </a:r>
          </a:p>
          <a:p>
            <a:r>
              <a:rPr lang="en-US" dirty="0"/>
              <a:t>Reacts to events</a:t>
            </a:r>
          </a:p>
          <a:p>
            <a:r>
              <a:rPr lang="en-US" dirty="0"/>
              <a:t>You need HTTPS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4370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962B-4D14-4D3C-9CA0-D9EBF4F6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 registration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A61C-AD28-4798-9B4D-E1FA2C71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if service worker is supported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cs-CZ" dirty="0" err="1">
                <a:solidFill>
                  <a:srgbClr val="0000FF"/>
                </a:solidFill>
              </a:rPr>
              <a:t>if</a:t>
            </a:r>
            <a:r>
              <a:rPr lang="cs-CZ" dirty="0">
                <a:solidFill>
                  <a:srgbClr val="000000"/>
                </a:solidFill>
              </a:rPr>
              <a:t> (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 err="1">
                <a:solidFill>
                  <a:srgbClr val="A31515"/>
                </a:solidFill>
              </a:rPr>
              <a:t>serviceWorker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>
                <a:solidFill>
                  <a:srgbClr val="0000FF"/>
                </a:solidFill>
              </a:rPr>
              <a:t>in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 err="1">
                <a:solidFill>
                  <a:srgbClr val="000000"/>
                </a:solidFill>
              </a:rPr>
              <a:t>navigator</a:t>
            </a:r>
            <a:r>
              <a:rPr lang="cs-CZ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Register</a:t>
            </a:r>
          </a:p>
          <a:p>
            <a:pPr marL="457200" lvl="1" indent="0">
              <a:buNone/>
            </a:pPr>
            <a:r>
              <a:rPr lang="cs-CZ" dirty="0" err="1">
                <a:solidFill>
                  <a:srgbClr val="000000"/>
                </a:solidFill>
              </a:rPr>
              <a:t>navigator.serviceWorker.register</a:t>
            </a:r>
            <a:r>
              <a:rPr lang="cs-CZ" dirty="0">
                <a:solidFill>
                  <a:srgbClr val="000000"/>
                </a:solidFill>
              </a:rPr>
              <a:t>(</a:t>
            </a:r>
            <a:r>
              <a:rPr lang="sk-SK" dirty="0">
                <a:solidFill>
                  <a:srgbClr val="A31515"/>
                </a:solidFill>
              </a:rPr>
              <a:t>'</a:t>
            </a:r>
            <a:r>
              <a:rPr lang="en-US" dirty="0">
                <a:solidFill>
                  <a:srgbClr val="A31515"/>
                </a:solidFill>
              </a:rPr>
              <a:t>service-worker</a:t>
            </a:r>
            <a:r>
              <a:rPr lang="cs-CZ" dirty="0">
                <a:solidFill>
                  <a:srgbClr val="A31515"/>
                </a:solidFill>
              </a:rPr>
              <a:t>.</a:t>
            </a:r>
            <a:r>
              <a:rPr lang="cs-CZ" dirty="0" err="1">
                <a:solidFill>
                  <a:srgbClr val="A31515"/>
                </a:solidFill>
              </a:rPr>
              <a:t>js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cs-CZ" dirty="0">
              <a:solidFill>
                <a:srgbClr val="000000"/>
              </a:solidFill>
            </a:endParaRPr>
          </a:p>
          <a:p>
            <a:pPr lvl="1"/>
            <a:endParaRPr lang="cs-CZ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73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EC8D-13CE-4510-9934-DAC95064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Apps in </a:t>
            </a:r>
            <a:r>
              <a:rPr lang="en-US" dirty="0" err="1"/>
              <a:t>Blazor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84CE-ADFE-41FA-AE4D-ED21228A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Cons:</a:t>
            </a:r>
          </a:p>
          <a:p>
            <a:pPr lvl="1"/>
            <a:r>
              <a:rPr lang="en-US" dirty="0"/>
              <a:t>Bigger size on first page load</a:t>
            </a:r>
          </a:p>
          <a:p>
            <a:pPr lvl="1"/>
            <a:r>
              <a:rPr lang="en-US" dirty="0"/>
              <a:t>Uses client’s computing power</a:t>
            </a:r>
          </a:p>
          <a:p>
            <a:pPr lvl="1"/>
            <a:r>
              <a:rPr lang="en-US" dirty="0"/>
              <a:t>It is on the client – no direct database connection</a:t>
            </a:r>
          </a:p>
          <a:p>
            <a:pPr lvl="1"/>
            <a:r>
              <a:rPr lang="en-US" dirty="0"/>
              <a:t>Usually communicates with an API</a:t>
            </a:r>
          </a:p>
          <a:p>
            <a:r>
              <a:rPr lang="en-US" dirty="0" err="1"/>
              <a:t>Blazor</a:t>
            </a:r>
            <a:r>
              <a:rPr lang="en-US" dirty="0"/>
              <a:t> Pros:</a:t>
            </a:r>
          </a:p>
          <a:p>
            <a:pPr lvl="1"/>
            <a:r>
              <a:rPr lang="en-US" dirty="0"/>
              <a:t>Runs on client</a:t>
            </a:r>
          </a:p>
          <a:p>
            <a:pPr lvl="1"/>
            <a:r>
              <a:rPr lang="en-US" dirty="0"/>
              <a:t>Doesn’t need server after first load</a:t>
            </a:r>
          </a:p>
          <a:p>
            <a:pPr lvl="1"/>
            <a:r>
              <a:rPr lang="en-US" dirty="0"/>
              <a:t>Runs alongside JavaScript</a:t>
            </a:r>
          </a:p>
          <a:p>
            <a:pPr lvl="1"/>
            <a:r>
              <a:rPr lang="en-US" dirty="0"/>
              <a:t>Can communicate with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8F59-C8F6-4A9F-855E-ECC1AB47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6B8B-2D53-4BD6-AC2D-B9C580B2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expiration date</a:t>
            </a:r>
          </a:p>
          <a:p>
            <a:r>
              <a:rPr lang="en-US" dirty="0"/>
              <a:t>Key-value storage for strings</a:t>
            </a:r>
          </a:p>
          <a:p>
            <a:r>
              <a:rPr lang="en-US" dirty="0"/>
              <a:t>About 5MB limit</a:t>
            </a:r>
          </a:p>
          <a:p>
            <a:endParaRPr lang="en-US" dirty="0"/>
          </a:p>
          <a:p>
            <a:r>
              <a:rPr lang="en-US" dirty="0"/>
              <a:t>Not accessible from service worker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39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6A3C-05C2-418D-8C6E-126AD82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When Online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D0D2-0DB6-4136-B120-8F99D145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when the web goes online/offline</a:t>
            </a:r>
          </a:p>
          <a:p>
            <a:pPr lvl="1"/>
            <a:r>
              <a:rPr lang="en-US" dirty="0"/>
              <a:t>JavaScript - </a:t>
            </a:r>
            <a:r>
              <a:rPr lang="en-US" dirty="0" err="1"/>
              <a:t>navigator.online</a:t>
            </a:r>
            <a:endParaRPr lang="en-US" dirty="0"/>
          </a:p>
          <a:p>
            <a:r>
              <a:rPr lang="en-US" dirty="0"/>
              <a:t>Sync local data with server</a:t>
            </a:r>
          </a:p>
          <a:p>
            <a:pPr lvl="1"/>
            <a:r>
              <a:rPr lang="en-US" dirty="0"/>
              <a:t>Logic depends on application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22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</TotalTime>
  <Words>447</Words>
  <Application>Microsoft Office PowerPoint</Application>
  <PresentationFormat>Widescreen</PresentationFormat>
  <Paragraphs>132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Roboto Mono</vt:lpstr>
      <vt:lpstr>Segoe UI</vt:lpstr>
      <vt:lpstr>Segoe UI Light</vt:lpstr>
      <vt:lpstr>Segoe UI Semibold</vt:lpstr>
      <vt:lpstr>Wingdings</vt:lpstr>
      <vt:lpstr>Gopas 1  (3 barvy)</vt:lpstr>
      <vt:lpstr>Jak na offline aplikaci v Blazoru</vt:lpstr>
      <vt:lpstr>Progressive Web Apps</vt:lpstr>
      <vt:lpstr>Web App Manifest</vt:lpstr>
      <vt:lpstr>Service Worker</vt:lpstr>
      <vt:lpstr>Service Worker</vt:lpstr>
      <vt:lpstr>Service Worker registration</vt:lpstr>
      <vt:lpstr>Why Apps in Blazor?</vt:lpstr>
      <vt:lpstr>Local storage</vt:lpstr>
      <vt:lpstr>Sync When Online</vt:lpstr>
      <vt:lpstr>JavaScript Interoperability</vt:lpstr>
      <vt:lpstr>IndexedDB</vt:lpstr>
      <vt:lpstr>SQLite</vt:lpstr>
      <vt:lpstr>Background Sync</vt:lpstr>
      <vt:lpstr>Caching strategies</vt:lpstr>
      <vt:lpstr>Caching strategies</vt:lpstr>
      <vt:lpstr>Caching Strategies</vt:lpstr>
      <vt:lpstr>Chrome Developer Tools</vt:lpstr>
      <vt:lpstr>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</dc:title>
  <dc:creator>Roman Jašek</dc:creator>
  <cp:lastModifiedBy>Roman Jašek</cp:lastModifiedBy>
  <cp:revision>234</cp:revision>
  <dcterms:created xsi:type="dcterms:W3CDTF">2014-11-11T15:45:29Z</dcterms:created>
  <dcterms:modified xsi:type="dcterms:W3CDTF">2021-04-07T05:54:26Z</dcterms:modified>
</cp:coreProperties>
</file>