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9" r:id="rId2"/>
    <p:sldId id="300" r:id="rId3"/>
    <p:sldId id="316" r:id="rId4"/>
    <p:sldId id="265" r:id="rId5"/>
    <p:sldId id="264" r:id="rId6"/>
    <p:sldId id="278" r:id="rId7"/>
    <p:sldId id="269" r:id="rId8"/>
    <p:sldId id="277" r:id="rId9"/>
    <p:sldId id="311" r:id="rId10"/>
    <p:sldId id="312" r:id="rId11"/>
    <p:sldId id="313" r:id="rId12"/>
    <p:sldId id="308" r:id="rId13"/>
    <p:sldId id="319" r:id="rId14"/>
    <p:sldId id="303" r:id="rId15"/>
    <p:sldId id="310" r:id="rId16"/>
    <p:sldId id="306" r:id="rId17"/>
    <p:sldId id="304" r:id="rId18"/>
    <p:sldId id="309" r:id="rId19"/>
    <p:sldId id="318" r:id="rId20"/>
    <p:sldId id="320" r:id="rId21"/>
    <p:sldId id="266" r:id="rId22"/>
    <p:sldId id="296" r:id="rId23"/>
    <p:sldId id="290" r:id="rId24"/>
    <p:sldId id="272" r:id="rId25"/>
    <p:sldId id="291" r:id="rId26"/>
    <p:sldId id="307" r:id="rId27"/>
    <p:sldId id="317" r:id="rId28"/>
    <p:sldId id="305" r:id="rId29"/>
    <p:sldId id="25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132"/>
    <a:srgbClr val="009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16" autoAdjust="0"/>
    <p:restoredTop sz="91024" autoAdjust="0"/>
  </p:normalViewPr>
  <p:slideViewPr>
    <p:cSldViewPr snapToGrid="0">
      <p:cViewPr varScale="1">
        <p:scale>
          <a:sx n="84" d="100"/>
          <a:sy n="84" d="100"/>
        </p:scale>
        <p:origin x="1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DCBB5-9E8F-4C3C-B3FF-42B56171167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86336-D277-4B30-A6AE-9563521D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7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0FFFC-B299-4DB4-A5A2-5FE0A233D244}" type="slidenum">
              <a:rPr lang="cs-CZ" smtClean="0">
                <a:solidFill>
                  <a:prstClr val="black"/>
                </a:solidFill>
              </a:rPr>
              <a:pPr/>
              <a:t>13</a:t>
            </a:fld>
            <a:endParaRPr lang="cs-CZ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505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0FFFC-B299-4DB4-A5A2-5FE0A233D244}" type="slidenum">
              <a:rPr lang="cs-CZ" smtClean="0">
                <a:solidFill>
                  <a:prstClr val="black"/>
                </a:solidFill>
              </a:rPr>
              <a:pPr/>
              <a:t>19</a:t>
            </a:fld>
            <a:endParaRPr lang="cs-CZ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274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0FFFC-B299-4DB4-A5A2-5FE0A233D244}" type="slidenum">
              <a:rPr lang="cs-CZ" smtClean="0">
                <a:solidFill>
                  <a:prstClr val="black"/>
                </a:solidFill>
              </a:rPr>
              <a:pPr/>
              <a:t>29</a:t>
            </a:fld>
            <a:endParaRPr lang="cs-CZ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23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Úvodní snímek s podna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866527"/>
          </a:xfrm>
        </p:spPr>
        <p:txBody>
          <a:bodyPr>
            <a:normAutofit/>
          </a:bodyPr>
          <a:lstStyle>
            <a:lvl1pPr>
              <a:defRPr sz="5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Název přednášky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000" spc="-60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Kontaktní informace</a:t>
            </a:r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  <p:sp>
        <p:nvSpPr>
          <p:cNvPr id="5" name="Zástupný symbol pro text 4"/>
          <p:cNvSpPr>
            <a:spLocks noGrp="1"/>
          </p:cNvSpPr>
          <p:nvPr>
            <p:ph type="body" sz="quarter" idx="10" hasCustomPrompt="1"/>
          </p:nvPr>
        </p:nvSpPr>
        <p:spPr>
          <a:xfrm>
            <a:off x="814918" y="2997200"/>
            <a:ext cx="10562167" cy="8636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cs-CZ" dirty="0"/>
              <a:t>Podtitul</a:t>
            </a:r>
          </a:p>
        </p:txBody>
      </p:sp>
    </p:spTree>
    <p:extLst>
      <p:ext uri="{BB962C8B-B14F-4D97-AF65-F5344CB8AC3E}">
        <p14:creationId xmlns:p14="http://schemas.microsoft.com/office/powerpoint/2010/main" val="321584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ředělový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cs-CZ" dirty="0"/>
              <a:t>Název sekce prezentace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spc="-6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  <a:endParaRPr lang="cs-CZ" dirty="0"/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965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6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5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39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2řádkový +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609600" y="1772816"/>
            <a:ext cx="10972800" cy="446449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 i="1"/>
            </a:lvl5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8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5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1řádkový +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609600" y="413792"/>
            <a:ext cx="10972800" cy="782960"/>
          </a:xfrm>
        </p:spPr>
        <p:txBody>
          <a:bodyPr>
            <a:normAutofit/>
          </a:bodyPr>
          <a:lstStyle>
            <a:lvl1pPr>
              <a:defRPr sz="400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609600" y="1412776"/>
            <a:ext cx="10972800" cy="4824536"/>
          </a:xfrm>
        </p:spPr>
        <p:txBody>
          <a:bodyPr>
            <a:normAutofit/>
          </a:bodyPr>
          <a:lstStyle>
            <a:lvl1pPr>
              <a:defRPr sz="2800"/>
            </a:lvl1pPr>
            <a:lvl2pPr marL="628650" indent="-285750">
              <a:buFont typeface="Segoe UI" panose="020B0502040204020203" pitchFamily="34" charset="0"/>
              <a:buChar char="−"/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 i="1"/>
            </a:lvl5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8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7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814918" y="2130426"/>
            <a:ext cx="10561669" cy="1470025"/>
          </a:xfrm>
        </p:spPr>
        <p:txBody>
          <a:bodyPr>
            <a:normAutofit/>
          </a:bodyPr>
          <a:lstStyle>
            <a:lvl1pPr>
              <a:defRPr sz="44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cs-CZ" dirty="0"/>
              <a:t>Název přednášky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814918" y="4052664"/>
            <a:ext cx="10561669" cy="1968624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spc="-60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Kontaktní informace</a:t>
            </a:r>
          </a:p>
        </p:txBody>
      </p:sp>
      <p:grpSp>
        <p:nvGrpSpPr>
          <p:cNvPr id="16" name="Skupina 15"/>
          <p:cNvGrpSpPr/>
          <p:nvPr/>
        </p:nvGrpSpPr>
        <p:grpSpPr bwMode="gray">
          <a:xfrm>
            <a:off x="-3328" y="0"/>
            <a:ext cx="6096000" cy="151200"/>
            <a:chOff x="3203928" y="2491755"/>
            <a:chExt cx="2160000" cy="72000"/>
          </a:xfrm>
        </p:grpSpPr>
        <p:sp>
          <p:nvSpPr>
            <p:cNvPr id="17" name="Obdélník 16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8" name="Obdélník 17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19" name="Obdélník 18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24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 hasCustomPrompt="1"/>
          </p:nvPr>
        </p:nvSpPr>
        <p:spPr>
          <a:xfrm>
            <a:off x="609600" y="1772816"/>
            <a:ext cx="5384800" cy="435334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197600" y="1772816"/>
            <a:ext cx="5384800" cy="435334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8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53337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61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 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1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3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2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0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70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700808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8078400" y="1742827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344000" y="1700808"/>
            <a:ext cx="3504000" cy="4383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1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 t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80784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80784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344000" y="1535113"/>
            <a:ext cx="3504000" cy="63976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Porovnání 2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344000" y="2174875"/>
            <a:ext cx="3504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3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Čtyř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9734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Nadpis snímku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3933056"/>
            <a:ext cx="5390389" cy="216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2011" y="1700809"/>
            <a:ext cx="5390389" cy="21602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A16E3-E0DB-47A0-BDE6-AF5C7EC7EAB9}" type="slidenum">
              <a:rPr lang="en-US" smtClean="0">
                <a:solidFill>
                  <a:srgbClr val="1E326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E326C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6192011" y="3933056"/>
            <a:ext cx="5328203" cy="2151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23392" y="1700808"/>
            <a:ext cx="5376597" cy="216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0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609600" y="413792"/>
            <a:ext cx="10972800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cs-CZ" dirty="0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772816"/>
            <a:ext cx="10972800" cy="45365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cs-CZ" dirty="0"/>
              <a:t>První úroveň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391477" y="6448252"/>
            <a:ext cx="1248139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31637" y="6448252"/>
            <a:ext cx="6720747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23392" y="6448252"/>
            <a:ext cx="576064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1">
                <a:solidFill>
                  <a:schemeClr val="tx2"/>
                </a:solidFill>
              </a:defRPr>
            </a:lvl1pPr>
          </a:lstStyle>
          <a:p>
            <a:fld id="{31EF1479-3489-4788-BFA4-763D4DDB960F}" type="slidenum">
              <a:rPr lang="cs-CZ" smtClean="0">
                <a:solidFill>
                  <a:srgbClr val="1E326C"/>
                </a:solidFill>
              </a:rPr>
              <a:pPr/>
              <a:t>‹#›</a:t>
            </a:fld>
            <a:endParaRPr lang="cs-CZ" dirty="0">
              <a:solidFill>
                <a:srgbClr val="1E326C"/>
              </a:solidFill>
            </a:endParaRPr>
          </a:p>
        </p:txBody>
      </p:sp>
      <p:grpSp>
        <p:nvGrpSpPr>
          <p:cNvPr id="24" name="Skupina 23"/>
          <p:cNvGrpSpPr/>
          <p:nvPr userDrawn="1"/>
        </p:nvGrpSpPr>
        <p:grpSpPr bwMode="gray">
          <a:xfrm flipH="1">
            <a:off x="6096000" y="0"/>
            <a:ext cx="6096000" cy="151200"/>
            <a:chOff x="3203928" y="2491755"/>
            <a:chExt cx="2160000" cy="72000"/>
          </a:xfrm>
        </p:grpSpPr>
        <p:sp>
          <p:nvSpPr>
            <p:cNvPr id="25" name="Obdélník 24"/>
            <p:cNvSpPr/>
            <p:nvPr/>
          </p:nvSpPr>
          <p:spPr bwMode="gray">
            <a:xfrm>
              <a:off x="3923928" y="2491755"/>
              <a:ext cx="720000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26" name="Obdélník 25"/>
            <p:cNvSpPr/>
            <p:nvPr/>
          </p:nvSpPr>
          <p:spPr bwMode="gray">
            <a:xfrm>
              <a:off x="3203928" y="2491755"/>
              <a:ext cx="720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  <p:sp>
          <p:nvSpPr>
            <p:cNvPr id="30" name="Obdélník 29"/>
            <p:cNvSpPr/>
            <p:nvPr/>
          </p:nvSpPr>
          <p:spPr bwMode="gray">
            <a:xfrm>
              <a:off x="4643928" y="2491755"/>
              <a:ext cx="720000" cy="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561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60" baseline="0">
          <a:solidFill>
            <a:schemeClr val="tx2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Wingdings" pitchFamily="2" charset="2"/>
        <a:buChar char="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Arial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90000"/>
        <a:buFont typeface="Wingdings" pitchFamily="2" charset="2"/>
        <a:buChar char="§"/>
        <a:defRPr sz="2000" i="1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man.jasek@wug.cz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wabuilder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b9Y5jyparA" TargetMode="External"/><Relationship Id="rId2" Type="http://schemas.openxmlformats.org/officeDocument/2006/relationships/hyperlink" Target="https://github.com/AJONPLLC/com-ajonp-ap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dev/fugu-statu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pl-PL" b="0" i="0" dirty="0">
                <a:solidFill>
                  <a:srgbClr val="163C7D"/>
                </a:solidFill>
                <a:effectLst/>
                <a:latin typeface="Segoe UI" panose="020B0502040204020203" pitchFamily="34" charset="0"/>
              </a:rPr>
              <a:t>Jak na offline aplikaci v Blazoru</a:t>
            </a:r>
          </a:p>
        </p:txBody>
      </p:sp>
      <p:sp>
        <p:nvSpPr>
          <p:cNvPr id="2" name="Podnadpis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b="1" dirty="0"/>
              <a:t>Roman Jašek</a:t>
            </a:r>
          </a:p>
          <a:p>
            <a:r>
              <a:rPr lang="cs-CZ" sz="2000" dirty="0"/>
              <a:t>MVP: Developer Technologies</a:t>
            </a:r>
          </a:p>
          <a:p>
            <a:r>
              <a:rPr lang="en-US" sz="2000" dirty="0">
                <a:hlinkClick r:id="rId3"/>
              </a:rPr>
              <a:t>r</a:t>
            </a:r>
            <a:r>
              <a:rPr lang="cs-CZ" sz="2000" dirty="0">
                <a:hlinkClick r:id="rId3"/>
              </a:rPr>
              <a:t>oman</a:t>
            </a:r>
            <a:r>
              <a:rPr lang="en-US" sz="2000" dirty="0">
                <a:hlinkClick r:id="rId3"/>
              </a:rPr>
              <a:t>.</a:t>
            </a:r>
            <a:r>
              <a:rPr lang="en-US" sz="2000" dirty="0" err="1">
                <a:hlinkClick r:id="rId3"/>
              </a:rPr>
              <a:t>jasek</a:t>
            </a:r>
            <a:r>
              <a:rPr lang="cs-CZ" sz="2000" dirty="0">
                <a:hlinkClick r:id="rId3"/>
              </a:rPr>
              <a:t>@wug.cz</a:t>
            </a:r>
            <a:endParaRPr lang="en-US" sz="2000" dirty="0"/>
          </a:p>
          <a:p>
            <a:endParaRPr lang="cs-CZ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570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33E618-10C2-4728-9B3E-88C4D7DC4AEF}"/>
              </a:ext>
            </a:extLst>
          </p:cNvPr>
          <p:cNvSpPr txBox="1">
            <a:spLocks/>
          </p:cNvSpPr>
          <p:nvPr/>
        </p:nvSpPr>
        <p:spPr>
          <a:xfrm>
            <a:off x="2835584" y="4130549"/>
            <a:ext cx="7391400" cy="24246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					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Cache First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6949D-1AFA-4E42-A9FA-B43F46A3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strategies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EB3C3-6ABB-4E92-A1DB-F4B8518B4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923" y="1737348"/>
            <a:ext cx="6858000" cy="22390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Network First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8D807F6A-A8DA-4881-909A-C7CFF151A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03" y="2499865"/>
            <a:ext cx="747984" cy="1023836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ADD0A8-53E2-44C0-B640-691D5EF67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907" y="2096465"/>
            <a:ext cx="609600" cy="958687"/>
          </a:xfrm>
          <a:prstGeom prst="rect">
            <a:avLst/>
          </a:prstGeom>
        </p:spPr>
      </p:pic>
      <p:pic>
        <p:nvPicPr>
          <p:cNvPr id="10" name="Picture 9" descr="A picture containing circuit&#10;&#10;Description automatically generated">
            <a:extLst>
              <a:ext uri="{FF2B5EF4-FFF2-40B4-BE49-F238E27FC236}">
                <a16:creationId xmlns:a16="http://schemas.microsoft.com/office/drawing/2014/main" id="{5C9BBF92-5AC0-4B4A-99C6-A8FAC8EDD6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300" y="3145700"/>
            <a:ext cx="714438" cy="760040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84A6726-4892-466D-A763-B863F50207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243" y="3143679"/>
            <a:ext cx="529602" cy="76004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5B0B0F08-4090-4FBB-A0F1-3C3A3328AF82}"/>
              </a:ext>
            </a:extLst>
          </p:cNvPr>
          <p:cNvGrpSpPr/>
          <p:nvPr/>
        </p:nvGrpSpPr>
        <p:grpSpPr>
          <a:xfrm>
            <a:off x="2889937" y="3147510"/>
            <a:ext cx="1603505" cy="371353"/>
            <a:chOff x="1423794" y="3154366"/>
            <a:chExt cx="1603505" cy="371353"/>
          </a:xfrm>
        </p:grpSpPr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AF16F9EE-C2C5-4605-B6EF-980C19A7971F}"/>
                </a:ext>
              </a:extLst>
            </p:cNvPr>
            <p:cNvCxnSpPr>
              <a:stCxn id="5" idx="2"/>
              <a:endCxn id="10" idx="1"/>
            </p:cNvCxnSpPr>
            <p:nvPr/>
          </p:nvCxnSpPr>
          <p:spPr>
            <a:xfrm rot="16200000" flipH="1">
              <a:off x="2224537" y="2722957"/>
              <a:ext cx="2019" cy="160350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36308AD-FD3E-4D81-8D95-A6DDDA04DEE8}"/>
                </a:ext>
              </a:extLst>
            </p:cNvPr>
            <p:cNvSpPr txBox="1"/>
            <p:nvPr/>
          </p:nvSpPr>
          <p:spPr>
            <a:xfrm>
              <a:off x="2123503" y="3154366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566EA2F-03C5-4D3E-A3CF-2A8441035282}"/>
              </a:ext>
            </a:extLst>
          </p:cNvPr>
          <p:cNvGrpSpPr/>
          <p:nvPr/>
        </p:nvGrpSpPr>
        <p:grpSpPr>
          <a:xfrm>
            <a:off x="5265738" y="3159412"/>
            <a:ext cx="1603505" cy="369332"/>
            <a:chOff x="3741736" y="2666284"/>
            <a:chExt cx="1603505" cy="369332"/>
          </a:xfrm>
        </p:grpSpPr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5F341A44-3533-4856-9C8A-58882D2CFB90}"/>
                </a:ext>
              </a:extLst>
            </p:cNvPr>
            <p:cNvCxnSpPr>
              <a:stCxn id="10" idx="3"/>
              <a:endCxn id="12" idx="1"/>
            </p:cNvCxnSpPr>
            <p:nvPr/>
          </p:nvCxnSpPr>
          <p:spPr>
            <a:xfrm flipV="1">
              <a:off x="3741736" y="3030571"/>
              <a:ext cx="1603505" cy="202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1A80004-B765-4483-BE40-FC701C32814E}"/>
                </a:ext>
              </a:extLst>
            </p:cNvPr>
            <p:cNvSpPr txBox="1"/>
            <p:nvPr/>
          </p:nvSpPr>
          <p:spPr>
            <a:xfrm>
              <a:off x="4366263" y="26662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D8C8A4A4-8DE6-480D-AA18-61FB21B154D4}"/>
              </a:ext>
            </a:extLst>
          </p:cNvPr>
          <p:cNvSpPr/>
          <p:nvPr/>
        </p:nvSpPr>
        <p:spPr>
          <a:xfrm>
            <a:off x="6239204" y="3364485"/>
            <a:ext cx="301686" cy="318429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2D21662-6764-4F3D-BE98-98D5A06E6892}"/>
              </a:ext>
            </a:extLst>
          </p:cNvPr>
          <p:cNvGrpSpPr/>
          <p:nvPr/>
        </p:nvGrpSpPr>
        <p:grpSpPr>
          <a:xfrm>
            <a:off x="4908520" y="2387216"/>
            <a:ext cx="1049388" cy="758484"/>
            <a:chOff x="4433909" y="1894087"/>
            <a:chExt cx="1049388" cy="758484"/>
          </a:xfrm>
        </p:grpSpPr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CB9AAEA7-B9BD-4952-986C-2BBC8EAEF231}"/>
                </a:ext>
              </a:extLst>
            </p:cNvPr>
            <p:cNvCxnSpPr>
              <a:cxnSpLocks/>
              <a:stCxn id="10" idx="0"/>
              <a:endCxn id="8" idx="1"/>
            </p:cNvCxnSpPr>
            <p:nvPr/>
          </p:nvCxnSpPr>
          <p:spPr>
            <a:xfrm rot="5400000" flipH="1" flipV="1">
              <a:off x="4673657" y="1842932"/>
              <a:ext cx="569891" cy="104938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1E905E9-EDA3-4785-88F7-BEE7BBE7DC35}"/>
                </a:ext>
              </a:extLst>
            </p:cNvPr>
            <p:cNvSpPr txBox="1"/>
            <p:nvPr/>
          </p:nvSpPr>
          <p:spPr>
            <a:xfrm>
              <a:off x="4622286" y="18940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6B89465-F5C5-4A12-AE5F-2990BE702689}"/>
              </a:ext>
            </a:extLst>
          </p:cNvPr>
          <p:cNvGrpSpPr/>
          <p:nvPr/>
        </p:nvGrpSpPr>
        <p:grpSpPr>
          <a:xfrm>
            <a:off x="2947795" y="1870031"/>
            <a:ext cx="3314912" cy="629834"/>
            <a:chOff x="2767072" y="1376902"/>
            <a:chExt cx="3314912" cy="629834"/>
          </a:xfrm>
        </p:grpSpPr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DB6222E0-BDFD-4EF2-A03C-61E5EFEB919B}"/>
                </a:ext>
              </a:extLst>
            </p:cNvPr>
            <p:cNvCxnSpPr>
              <a:stCxn id="8" idx="0"/>
              <a:endCxn id="5" idx="0"/>
            </p:cNvCxnSpPr>
            <p:nvPr/>
          </p:nvCxnSpPr>
          <p:spPr>
            <a:xfrm rot="16200000" flipH="1" flipV="1">
              <a:off x="4222828" y="147580"/>
              <a:ext cx="403400" cy="3314912"/>
            </a:xfrm>
            <a:prstGeom prst="curvedConnector3">
              <a:avLst>
                <a:gd name="adj1" fmla="val -5666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6AA8A37-2D23-4387-8641-8A6593ACF726}"/>
                </a:ext>
              </a:extLst>
            </p:cNvPr>
            <p:cNvSpPr txBox="1"/>
            <p:nvPr/>
          </p:nvSpPr>
          <p:spPr>
            <a:xfrm>
              <a:off x="4312719" y="137690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4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85" name="Picture 8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00B546BE-7C6B-46C6-8D8B-F1178FD5C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872" y="5003367"/>
            <a:ext cx="747984" cy="1023836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5EC6A2BE-0CE3-4502-9B7E-0ADD9D2DC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8976" y="4641888"/>
            <a:ext cx="609600" cy="874845"/>
          </a:xfrm>
          <a:prstGeom prst="rect">
            <a:avLst/>
          </a:prstGeom>
        </p:spPr>
      </p:pic>
      <p:pic>
        <p:nvPicPr>
          <p:cNvPr id="87" name="Picture 86" descr="A picture containing circuit&#10;&#10;Description automatically generated">
            <a:extLst>
              <a:ext uri="{FF2B5EF4-FFF2-40B4-BE49-F238E27FC236}">
                <a16:creationId xmlns:a16="http://schemas.microsoft.com/office/drawing/2014/main" id="{664F74E3-08D7-4BA4-AEB1-F8D8C07B18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369" y="5649202"/>
            <a:ext cx="714438" cy="76004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A8258300-319A-4DB7-9EBD-7793FA1C7C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3062" y="5647181"/>
            <a:ext cx="484102" cy="760040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09FC4034-2653-4C77-8B26-F266A0B8BC0A}"/>
              </a:ext>
            </a:extLst>
          </p:cNvPr>
          <p:cNvGrpSpPr/>
          <p:nvPr/>
        </p:nvGrpSpPr>
        <p:grpSpPr>
          <a:xfrm>
            <a:off x="3348863" y="5692923"/>
            <a:ext cx="1603505" cy="369332"/>
            <a:chOff x="1590308" y="-403148"/>
            <a:chExt cx="1320025" cy="2697893"/>
          </a:xfrm>
        </p:grpSpPr>
        <p:cxnSp>
          <p:nvCxnSpPr>
            <p:cNvPr id="90" name="Connector: Curved 89">
              <a:extLst>
                <a:ext uri="{FF2B5EF4-FFF2-40B4-BE49-F238E27FC236}">
                  <a16:creationId xmlns:a16="http://schemas.microsoft.com/office/drawing/2014/main" id="{30408068-BCE0-4AC7-85B7-C268CC78127A}"/>
                </a:ext>
              </a:extLst>
            </p:cNvPr>
            <p:cNvCxnSpPr>
              <a:cxnSpLocks/>
              <a:stCxn id="85" idx="2"/>
              <a:endCxn id="87" idx="1"/>
            </p:cNvCxnSpPr>
            <p:nvPr/>
          </p:nvCxnSpPr>
          <p:spPr>
            <a:xfrm rot="16200000" flipH="1">
              <a:off x="2242947" y="1386052"/>
              <a:ext cx="14748" cy="132002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C99E944-6EB4-48E2-B5E9-9312C2E68230}"/>
                </a:ext>
              </a:extLst>
            </p:cNvPr>
            <p:cNvSpPr txBox="1"/>
            <p:nvPr/>
          </p:nvSpPr>
          <p:spPr>
            <a:xfrm>
              <a:off x="2124517" y="-403148"/>
              <a:ext cx="219320" cy="2697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E62EFCA-39CF-49F9-BA1E-CAF4DB19FEF3}"/>
              </a:ext>
            </a:extLst>
          </p:cNvPr>
          <p:cNvGrpSpPr/>
          <p:nvPr/>
        </p:nvGrpSpPr>
        <p:grpSpPr>
          <a:xfrm>
            <a:off x="5666807" y="5712086"/>
            <a:ext cx="1626255" cy="369332"/>
            <a:chOff x="3767908" y="3368276"/>
            <a:chExt cx="1626255" cy="369332"/>
          </a:xfrm>
        </p:grpSpPr>
        <p:cxnSp>
          <p:nvCxnSpPr>
            <p:cNvPr id="93" name="Connector: Curved 92">
              <a:extLst>
                <a:ext uri="{FF2B5EF4-FFF2-40B4-BE49-F238E27FC236}">
                  <a16:creationId xmlns:a16="http://schemas.microsoft.com/office/drawing/2014/main" id="{21BC41C8-25BB-4CE3-A1CB-54E97C9A99A4}"/>
                </a:ext>
              </a:extLst>
            </p:cNvPr>
            <p:cNvCxnSpPr>
              <a:cxnSpLocks/>
              <a:stCxn id="87" idx="3"/>
              <a:endCxn id="88" idx="1"/>
            </p:cNvCxnSpPr>
            <p:nvPr/>
          </p:nvCxnSpPr>
          <p:spPr>
            <a:xfrm flipV="1">
              <a:off x="3767908" y="3683391"/>
              <a:ext cx="1626255" cy="202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63EFD53-7336-41E6-B015-70FB0A4AC08C}"/>
                </a:ext>
              </a:extLst>
            </p:cNvPr>
            <p:cNvSpPr txBox="1"/>
            <p:nvPr/>
          </p:nvSpPr>
          <p:spPr>
            <a:xfrm>
              <a:off x="4293052" y="33682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95" name="Multiplication Sign 94">
            <a:extLst>
              <a:ext uri="{FF2B5EF4-FFF2-40B4-BE49-F238E27FC236}">
                <a16:creationId xmlns:a16="http://schemas.microsoft.com/office/drawing/2014/main" id="{4E69DD75-C430-4C2D-9720-98FCB8D399DA}"/>
              </a:ext>
            </a:extLst>
          </p:cNvPr>
          <p:cNvSpPr/>
          <p:nvPr/>
        </p:nvSpPr>
        <p:spPr>
          <a:xfrm>
            <a:off x="6640273" y="5867987"/>
            <a:ext cx="301686" cy="318429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2559430-1126-4049-9199-BCA92C35C69A}"/>
              </a:ext>
            </a:extLst>
          </p:cNvPr>
          <p:cNvGrpSpPr/>
          <p:nvPr/>
        </p:nvGrpSpPr>
        <p:grpSpPr>
          <a:xfrm>
            <a:off x="5309589" y="4949150"/>
            <a:ext cx="1049388" cy="700052"/>
            <a:chOff x="3633189" y="2547087"/>
            <a:chExt cx="1049388" cy="700052"/>
          </a:xfrm>
        </p:grpSpPr>
        <p:cxnSp>
          <p:nvCxnSpPr>
            <p:cNvPr id="97" name="Connector: Curved 96">
              <a:extLst>
                <a:ext uri="{FF2B5EF4-FFF2-40B4-BE49-F238E27FC236}">
                  <a16:creationId xmlns:a16="http://schemas.microsoft.com/office/drawing/2014/main" id="{53686110-7347-4CE9-A73E-AA1E08EE0BB9}"/>
                </a:ext>
              </a:extLst>
            </p:cNvPr>
            <p:cNvCxnSpPr>
              <a:cxnSpLocks/>
              <a:stCxn id="87" idx="0"/>
              <a:endCxn id="86" idx="1"/>
            </p:cNvCxnSpPr>
            <p:nvPr/>
          </p:nvCxnSpPr>
          <p:spPr>
            <a:xfrm rot="5400000" flipH="1" flipV="1">
              <a:off x="3872937" y="2437500"/>
              <a:ext cx="569891" cy="104938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968D97E-1A81-466D-B2EE-34BA9E02B353}"/>
                </a:ext>
              </a:extLst>
            </p:cNvPr>
            <p:cNvSpPr txBox="1"/>
            <p:nvPr/>
          </p:nvSpPr>
          <p:spPr>
            <a:xfrm>
              <a:off x="3748491" y="25470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9983798-6905-4366-B465-FFBEAA0EC20C}"/>
              </a:ext>
            </a:extLst>
          </p:cNvPr>
          <p:cNvGrpSpPr/>
          <p:nvPr/>
        </p:nvGrpSpPr>
        <p:grpSpPr>
          <a:xfrm>
            <a:off x="3348863" y="4383210"/>
            <a:ext cx="3314912" cy="620156"/>
            <a:chOff x="1656279" y="1722967"/>
            <a:chExt cx="3314912" cy="2435409"/>
          </a:xfrm>
        </p:grpSpPr>
        <p:cxnSp>
          <p:nvCxnSpPr>
            <p:cNvPr id="100" name="Connector: Curved 99">
              <a:extLst>
                <a:ext uri="{FF2B5EF4-FFF2-40B4-BE49-F238E27FC236}">
                  <a16:creationId xmlns:a16="http://schemas.microsoft.com/office/drawing/2014/main" id="{C2579DB3-9B72-45E4-BD11-5B851C8A228A}"/>
                </a:ext>
              </a:extLst>
            </p:cNvPr>
            <p:cNvCxnSpPr>
              <a:cxnSpLocks/>
              <a:stCxn id="86" idx="0"/>
              <a:endCxn id="85" idx="0"/>
            </p:cNvCxnSpPr>
            <p:nvPr/>
          </p:nvCxnSpPr>
          <p:spPr>
            <a:xfrm rot="16200000" flipH="1" flipV="1">
              <a:off x="2603955" y="1791140"/>
              <a:ext cx="1419560" cy="3314912"/>
            </a:xfrm>
            <a:prstGeom prst="curvedConnector3">
              <a:avLst>
                <a:gd name="adj1" fmla="val -632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96A5E8F-3C46-46BA-A20E-B6D894471816}"/>
                </a:ext>
              </a:extLst>
            </p:cNvPr>
            <p:cNvSpPr txBox="1"/>
            <p:nvPr/>
          </p:nvSpPr>
          <p:spPr>
            <a:xfrm>
              <a:off x="3215935" y="1722967"/>
              <a:ext cx="306494" cy="14504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4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730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uiExpand="1" build="p" animBg="1"/>
      <p:bldP spid="38" grpId="0" animBg="1"/>
      <p:bldP spid="9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3FE5-6C94-4212-B7E4-55BBBA57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Caching Strategies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E2EF9-882D-4AD1-82FF-5C7D5173157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Stale-While-Revalidate</a:t>
            </a:r>
            <a:endParaRPr lang="cs-CZ" dirty="0"/>
          </a:p>
        </p:txBody>
      </p:sp>
      <p:pic>
        <p:nvPicPr>
          <p:cNvPr id="5" name="Picture 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997C9E80-BF49-450C-A9FC-3EFFECCED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293" y="2832910"/>
            <a:ext cx="1066800" cy="1460230"/>
          </a:xfrm>
          <a:prstGeom prst="rect">
            <a:avLst/>
          </a:prstGeom>
        </p:spPr>
      </p:pic>
      <p:pic>
        <p:nvPicPr>
          <p:cNvPr id="7" name="Picture 6" descr="A picture containing circuit&#10;&#10;Description automatically generated">
            <a:extLst>
              <a:ext uri="{FF2B5EF4-FFF2-40B4-BE49-F238E27FC236}">
                <a16:creationId xmlns:a16="http://schemas.microsoft.com/office/drawing/2014/main" id="{56FEFA2E-1CDA-4AB0-9B07-F118FD95E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53" y="4267201"/>
            <a:ext cx="1143000" cy="1215957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D73E023C-D49E-40EC-8D78-680A9E0311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1" y="2743201"/>
            <a:ext cx="633491" cy="996259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C5B1DD3B-3032-49C7-BEC1-D73AD5A8A3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528" y="3739459"/>
            <a:ext cx="848088" cy="1217104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8D0F1678-7C1F-45DE-9DB4-8EB0BE560B0A}"/>
              </a:ext>
            </a:extLst>
          </p:cNvPr>
          <p:cNvGrpSpPr/>
          <p:nvPr/>
        </p:nvGrpSpPr>
        <p:grpSpPr>
          <a:xfrm>
            <a:off x="3174093" y="3563025"/>
            <a:ext cx="1182460" cy="1312154"/>
            <a:chOff x="1650093" y="3563025"/>
            <a:chExt cx="1182460" cy="1312154"/>
          </a:xfrm>
        </p:grpSpPr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F2EE218C-5741-4C83-A42C-98C6BD29551C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1650093" y="3563025"/>
              <a:ext cx="1182460" cy="131215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4B2CB33-277E-4FE0-AAE1-FB35A6637ED0}"/>
                </a:ext>
              </a:extLst>
            </p:cNvPr>
            <p:cNvSpPr txBox="1"/>
            <p:nvPr/>
          </p:nvSpPr>
          <p:spPr>
            <a:xfrm>
              <a:off x="2239176" y="3923808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0EC54C9-4431-459C-82A4-23E3604C13F8}"/>
              </a:ext>
            </a:extLst>
          </p:cNvPr>
          <p:cNvGrpSpPr/>
          <p:nvPr/>
        </p:nvGrpSpPr>
        <p:grpSpPr>
          <a:xfrm>
            <a:off x="5499554" y="3241331"/>
            <a:ext cx="1587047" cy="1633849"/>
            <a:chOff x="3975553" y="3241330"/>
            <a:chExt cx="1587047" cy="1633849"/>
          </a:xfrm>
        </p:grpSpPr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32444C1B-0CCD-4D4F-B9C6-173DAC86E5BC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 flipV="1">
              <a:off x="3975553" y="3241330"/>
              <a:ext cx="1587047" cy="163384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CF984B-C57D-4E66-B9B0-B0B4DD44F3B6}"/>
                </a:ext>
              </a:extLst>
            </p:cNvPr>
            <p:cNvSpPr txBox="1"/>
            <p:nvPr/>
          </p:nvSpPr>
          <p:spPr>
            <a:xfrm>
              <a:off x="4463795" y="37912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F7FDB5B-4C50-4DDF-A8E8-B0593B6B2624}"/>
              </a:ext>
            </a:extLst>
          </p:cNvPr>
          <p:cNvGrpSpPr/>
          <p:nvPr/>
        </p:nvGrpSpPr>
        <p:grpSpPr>
          <a:xfrm>
            <a:off x="2640694" y="2150114"/>
            <a:ext cx="4762653" cy="682797"/>
            <a:chOff x="1116693" y="2150113"/>
            <a:chExt cx="4762653" cy="682797"/>
          </a:xfrm>
        </p:grpSpPr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4B48E997-EF81-466E-84AD-4F729A1E3C55}"/>
                </a:ext>
              </a:extLst>
            </p:cNvPr>
            <p:cNvCxnSpPr>
              <a:stCxn id="9" idx="0"/>
              <a:endCxn id="5" idx="0"/>
            </p:cNvCxnSpPr>
            <p:nvPr/>
          </p:nvCxnSpPr>
          <p:spPr>
            <a:xfrm rot="16200000" flipH="1" flipV="1">
              <a:off x="3453165" y="406728"/>
              <a:ext cx="89710" cy="4762653"/>
            </a:xfrm>
            <a:prstGeom prst="curvedConnector3">
              <a:avLst>
                <a:gd name="adj1" fmla="val -25482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1A21C8E-A9D3-41D7-AF65-98A3DB025703}"/>
                </a:ext>
              </a:extLst>
            </p:cNvPr>
            <p:cNvSpPr txBox="1"/>
            <p:nvPr/>
          </p:nvSpPr>
          <p:spPr>
            <a:xfrm>
              <a:off x="3347177" y="21501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95364EA-702C-45AE-A78B-0C219A10B3DC}"/>
              </a:ext>
            </a:extLst>
          </p:cNvPr>
          <p:cNvGrpSpPr/>
          <p:nvPr/>
        </p:nvGrpSpPr>
        <p:grpSpPr>
          <a:xfrm>
            <a:off x="4928053" y="4956564"/>
            <a:ext cx="4515519" cy="792643"/>
            <a:chOff x="3404052" y="4956563"/>
            <a:chExt cx="4515519" cy="792643"/>
          </a:xfrm>
        </p:grpSpPr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43881853-82EB-42E5-853D-F011C1A9DBB8}"/>
                </a:ext>
              </a:extLst>
            </p:cNvPr>
            <p:cNvCxnSpPr>
              <a:stCxn id="7" idx="2"/>
              <a:endCxn id="11" idx="2"/>
            </p:cNvCxnSpPr>
            <p:nvPr/>
          </p:nvCxnSpPr>
          <p:spPr>
            <a:xfrm rot="5400000" flipH="1" flipV="1">
              <a:off x="5398515" y="2962100"/>
              <a:ext cx="526594" cy="4515519"/>
            </a:xfrm>
            <a:prstGeom prst="curvedConnector3">
              <a:avLst>
                <a:gd name="adj1" fmla="val -4341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5C560AA-FA22-4A54-BE86-9311E2F27FCC}"/>
                </a:ext>
              </a:extLst>
            </p:cNvPr>
            <p:cNvSpPr txBox="1"/>
            <p:nvPr/>
          </p:nvSpPr>
          <p:spPr>
            <a:xfrm>
              <a:off x="5728502" y="537987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4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ECC3BF5-6C76-4B85-ADC0-DC57B86FE1A8}"/>
              </a:ext>
            </a:extLst>
          </p:cNvPr>
          <p:cNvGrpSpPr/>
          <p:nvPr/>
        </p:nvGrpSpPr>
        <p:grpSpPr>
          <a:xfrm>
            <a:off x="7720093" y="2890995"/>
            <a:ext cx="1723481" cy="848465"/>
            <a:chOff x="6196092" y="2890994"/>
            <a:chExt cx="1723481" cy="848465"/>
          </a:xfrm>
        </p:grpSpPr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17F9E96C-C8E4-4C2C-A9AB-9EC744C0EBE9}"/>
                </a:ext>
              </a:extLst>
            </p:cNvPr>
            <p:cNvCxnSpPr>
              <a:stCxn id="11" idx="0"/>
              <a:endCxn id="9" idx="3"/>
            </p:cNvCxnSpPr>
            <p:nvPr/>
          </p:nvCxnSpPr>
          <p:spPr>
            <a:xfrm rot="16200000" flipV="1">
              <a:off x="6808768" y="2628654"/>
              <a:ext cx="498129" cy="172348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379BA31-522C-47BD-8777-4FFCED5C9C69}"/>
                </a:ext>
              </a:extLst>
            </p:cNvPr>
            <p:cNvSpPr txBox="1"/>
            <p:nvPr/>
          </p:nvSpPr>
          <p:spPr>
            <a:xfrm>
              <a:off x="6906989" y="28909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5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563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EC8D-13CE-4510-9934-DAC950640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Apps in </a:t>
            </a:r>
            <a:r>
              <a:rPr lang="en-US" dirty="0" err="1"/>
              <a:t>Blazor</a:t>
            </a:r>
            <a:r>
              <a:rPr lang="en-US" dirty="0"/>
              <a:t>?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C84CE-ADFE-41FA-AE4D-ED21228A0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Blazor</a:t>
            </a:r>
            <a:r>
              <a:rPr lang="en-US" dirty="0"/>
              <a:t> Cons:</a:t>
            </a:r>
          </a:p>
          <a:p>
            <a:pPr lvl="1"/>
            <a:r>
              <a:rPr lang="en-US" dirty="0"/>
              <a:t>Bigger size on first page load</a:t>
            </a:r>
          </a:p>
          <a:p>
            <a:pPr lvl="1"/>
            <a:r>
              <a:rPr lang="en-US" dirty="0"/>
              <a:t>Uses client’s computing power</a:t>
            </a:r>
          </a:p>
          <a:p>
            <a:pPr lvl="1"/>
            <a:r>
              <a:rPr lang="en-US" dirty="0"/>
              <a:t>It is on the client – no direct database connection</a:t>
            </a:r>
          </a:p>
          <a:p>
            <a:pPr lvl="1"/>
            <a:r>
              <a:rPr lang="en-US" dirty="0"/>
              <a:t>Usually communicates with an API</a:t>
            </a:r>
          </a:p>
          <a:p>
            <a:r>
              <a:rPr lang="en-US" dirty="0" err="1"/>
              <a:t>Blazor</a:t>
            </a:r>
            <a:r>
              <a:rPr lang="en-US" dirty="0"/>
              <a:t> Pros:</a:t>
            </a:r>
          </a:p>
          <a:p>
            <a:pPr lvl="1"/>
            <a:r>
              <a:rPr lang="en-US" dirty="0"/>
              <a:t>Runs on client</a:t>
            </a:r>
          </a:p>
          <a:p>
            <a:pPr lvl="1"/>
            <a:r>
              <a:rPr lang="en-US" dirty="0"/>
              <a:t>Doesn’t need server after first load</a:t>
            </a:r>
          </a:p>
          <a:p>
            <a:pPr lvl="1"/>
            <a:r>
              <a:rPr lang="en-US" dirty="0"/>
              <a:t>Runs alongside JavaScript</a:t>
            </a:r>
          </a:p>
          <a:p>
            <a:pPr lvl="1"/>
            <a:r>
              <a:rPr lang="en-US" dirty="0"/>
              <a:t>Can communicate with JavaScript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2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Demo</a:t>
            </a:r>
            <a:endParaRPr lang="cs-CZ" sz="6000" dirty="0"/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tx1"/>
                </a:solidFill>
              </a:rPr>
              <a:t>CookBook</a:t>
            </a:r>
            <a:endParaRPr lang="sk-SK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227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58F59-C8F6-4A9F-855E-ECC1AB47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storage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96B8B-2D53-4BD6-AC2D-B9C580B2E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expiration date</a:t>
            </a:r>
          </a:p>
          <a:p>
            <a:r>
              <a:rPr lang="en-US" dirty="0"/>
              <a:t>Key-value storage for strings</a:t>
            </a:r>
          </a:p>
          <a:p>
            <a:r>
              <a:rPr lang="en-US" dirty="0"/>
              <a:t>About 5MB limit</a:t>
            </a:r>
          </a:p>
          <a:p>
            <a:endParaRPr lang="en-US" dirty="0"/>
          </a:p>
          <a:p>
            <a:r>
              <a:rPr lang="en-US" dirty="0"/>
              <a:t>Not accessible from service worker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3394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36D3E-2903-49B7-88DB-B21CB50EC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BCEC5-7131-40DB-9BCE-6833488A6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still on the client</a:t>
            </a:r>
          </a:p>
          <a:p>
            <a:r>
              <a:rPr lang="en-US" dirty="0"/>
              <a:t>Where do we store the .</a:t>
            </a:r>
            <a:r>
              <a:rPr lang="en-US" dirty="0" err="1"/>
              <a:t>db</a:t>
            </a:r>
            <a:r>
              <a:rPr lang="en-US" dirty="0"/>
              <a:t> file?</a:t>
            </a:r>
          </a:p>
          <a:p>
            <a:r>
              <a:rPr lang="en-US" dirty="0"/>
              <a:t>Native File System to the rescue?</a:t>
            </a:r>
          </a:p>
          <a:p>
            <a:r>
              <a:rPr lang="en-US" dirty="0"/>
              <a:t>Safari and Firefox – no support yet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9846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C8F0-DE48-4D5F-B775-3B1F8E42D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IndexedDB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70F43-3F88-44E6-9266-5A5570D8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Size limit – depends on browser – but is in 10s or 100s of MBs</a:t>
            </a:r>
          </a:p>
          <a:p>
            <a:r>
              <a:rPr lang="en-US" dirty="0"/>
              <a:t>Also accessible from service worker</a:t>
            </a:r>
          </a:p>
          <a:p>
            <a:r>
              <a:rPr lang="en-US" dirty="0"/>
              <a:t>More complex than </a:t>
            </a:r>
            <a:r>
              <a:rPr lang="en-US" dirty="0" err="1"/>
              <a:t>LocalStorage</a:t>
            </a:r>
            <a:endParaRPr lang="en-US" dirty="0"/>
          </a:p>
          <a:p>
            <a:pPr lvl="1"/>
            <a:r>
              <a:rPr lang="en-US" dirty="0"/>
              <a:t>Need to take care of updating schema of database on client</a:t>
            </a:r>
          </a:p>
          <a:p>
            <a:pPr lvl="1"/>
            <a:r>
              <a:rPr lang="en-US" dirty="0"/>
              <a:t>But enables more advanced scenarios</a:t>
            </a:r>
          </a:p>
          <a:p>
            <a:r>
              <a:rPr lang="en-US" dirty="0"/>
              <a:t>Dexie.js – nice library for working with </a:t>
            </a:r>
            <a:r>
              <a:rPr lang="en-US" dirty="0" err="1"/>
              <a:t>IndexedDb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8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6A3C-05C2-418D-8C6E-126AD820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 When Online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8D0D2-0DB6-4136-B120-8F99D1459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when the web goes online/offline</a:t>
            </a:r>
          </a:p>
          <a:p>
            <a:pPr lvl="1"/>
            <a:r>
              <a:rPr lang="en-US" dirty="0"/>
              <a:t>JavaScript - </a:t>
            </a:r>
            <a:r>
              <a:rPr lang="en-US" dirty="0" err="1"/>
              <a:t>navigator.online</a:t>
            </a:r>
            <a:endParaRPr lang="en-US" dirty="0"/>
          </a:p>
          <a:p>
            <a:r>
              <a:rPr lang="en-US" dirty="0"/>
              <a:t>Sync local data with server</a:t>
            </a:r>
          </a:p>
          <a:p>
            <a:pPr lvl="1"/>
            <a:r>
              <a:rPr lang="en-US" dirty="0"/>
              <a:t>Logic depends on application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5226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6AAA-F746-465E-B570-B5B348B29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Interoperability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90C19-61A3-4AB6-AE8E-3228A123A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JSInvokable</a:t>
            </a:r>
            <a:r>
              <a:rPr lang="en-US" dirty="0"/>
              <a:t>] attribute – enable calling of method from JavaScript</a:t>
            </a:r>
          </a:p>
          <a:p>
            <a:pPr lvl="1"/>
            <a:r>
              <a:rPr lang="en-US" dirty="0"/>
              <a:t>In JavaScript - </a:t>
            </a:r>
            <a:r>
              <a:rPr lang="en-US" dirty="0" err="1"/>
              <a:t>interop.invokeMethodAsync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parameter – name of method</a:t>
            </a:r>
          </a:p>
          <a:p>
            <a:pPr lvl="2"/>
            <a:r>
              <a:rPr lang="en-US" dirty="0"/>
              <a:t>Other parameters – method parameters</a:t>
            </a:r>
          </a:p>
          <a:p>
            <a:r>
              <a:rPr lang="en-US" dirty="0" err="1"/>
              <a:t>IJSRuntime</a:t>
            </a:r>
            <a:r>
              <a:rPr lang="en-US" b="1" dirty="0"/>
              <a:t> – </a:t>
            </a:r>
            <a:r>
              <a:rPr lang="en-US" dirty="0"/>
              <a:t>run JavaScript from C# code</a:t>
            </a:r>
          </a:p>
          <a:p>
            <a:pPr lvl="1"/>
            <a:r>
              <a:rPr lang="en-US" dirty="0" err="1"/>
              <a:t>InvokeVoidAsync</a:t>
            </a:r>
            <a:r>
              <a:rPr lang="en-US" dirty="0"/>
              <a:t>() – no return value expected</a:t>
            </a:r>
          </a:p>
          <a:p>
            <a:pPr lvl="1"/>
            <a:r>
              <a:rPr lang="en-US" dirty="0" err="1"/>
              <a:t>InvokeAsync</a:t>
            </a:r>
            <a:r>
              <a:rPr lang="en-US" dirty="0"/>
              <a:t>&lt;&gt;() – return value expected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9837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Demo</a:t>
            </a:r>
            <a:endParaRPr lang="cs-CZ" sz="6000" dirty="0"/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Checking online status</a:t>
            </a:r>
          </a:p>
          <a:p>
            <a:r>
              <a:rPr lang="en-US" sz="4000" dirty="0">
                <a:solidFill>
                  <a:schemeClr val="tx1"/>
                </a:solidFill>
              </a:rPr>
              <a:t>Storing data locally</a:t>
            </a:r>
            <a:endParaRPr lang="sk-SK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93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DD67-2337-48D4-842B-25E97C89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Progressive Web Apps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73C11-F7FD-411E-BAEF-A472B9C85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web site</a:t>
            </a:r>
          </a:p>
          <a:p>
            <a:r>
              <a:rPr lang="en-US" dirty="0"/>
              <a:t>No hybrid applications</a:t>
            </a:r>
          </a:p>
          <a:p>
            <a:r>
              <a:rPr lang="sk-SK" dirty="0" err="1"/>
              <a:t>Easy</a:t>
            </a:r>
            <a:r>
              <a:rPr lang="sk-SK" dirty="0"/>
              <a:t> </a:t>
            </a:r>
            <a:r>
              <a:rPr lang="sk-SK" dirty="0" err="1"/>
              <a:t>installation</a:t>
            </a:r>
            <a:endParaRPr lang="sk-SK" dirty="0"/>
          </a:p>
          <a:p>
            <a:r>
              <a:rPr lang="sk-SK" dirty="0" err="1"/>
              <a:t>Faster</a:t>
            </a:r>
            <a:r>
              <a:rPr lang="sk-SK" dirty="0"/>
              <a:t> </a:t>
            </a:r>
            <a:r>
              <a:rPr lang="sk-SK" dirty="0" err="1"/>
              <a:t>service</a:t>
            </a:r>
            <a:endParaRPr lang="sk-SK" dirty="0"/>
          </a:p>
          <a:p>
            <a:r>
              <a:rPr lang="sk-SK" dirty="0" err="1"/>
              <a:t>Native</a:t>
            </a:r>
            <a:r>
              <a:rPr lang="sk-SK" dirty="0"/>
              <a:t> device </a:t>
            </a:r>
            <a:r>
              <a:rPr lang="sk-SK" dirty="0" err="1"/>
              <a:t>features</a:t>
            </a:r>
            <a:endParaRPr lang="sk-SK" dirty="0"/>
          </a:p>
          <a:p>
            <a:r>
              <a:rPr lang="sk-SK" dirty="0" err="1"/>
              <a:t>Updates</a:t>
            </a:r>
            <a:r>
              <a:rPr lang="sk-SK" dirty="0"/>
              <a:t> </a:t>
            </a:r>
            <a:r>
              <a:rPr lang="sk-SK" dirty="0" err="1"/>
              <a:t>without</a:t>
            </a:r>
            <a:r>
              <a:rPr lang="sk-SK" dirty="0"/>
              <a:t> </a:t>
            </a:r>
            <a:r>
              <a:rPr lang="sk-SK" dirty="0" err="1"/>
              <a:t>Store</a:t>
            </a:r>
            <a:endParaRPr lang="sk-SK" dirty="0"/>
          </a:p>
          <a:p>
            <a:r>
              <a:rPr lang="sk-SK" dirty="0" err="1"/>
              <a:t>Discoverability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5169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8048F-7935-4F5B-9E65-4F0DE45C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– Service Worker &amp; Assets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FCEF2-89C7-4BB9-BA3C-AF49FC74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72815"/>
            <a:ext cx="11259127" cy="4997439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63C7D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Differentiate </a:t>
            </a:r>
            <a:r>
              <a:rPr lang="en-US" dirty="0">
                <a:solidFill>
                  <a:prstClr val="black"/>
                </a:solidFill>
              </a:rPr>
              <a:t>local and published service worker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k-SK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sk-SK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ItemGroup</a:t>
            </a:r>
            <a:r>
              <a:rPr lang="sk-SK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sk-SK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sk-SK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ServiceWorker</a:t>
            </a:r>
            <a:r>
              <a:rPr lang="sk-SK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sk-SK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sk-SK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sk-SK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wwwroot</a:t>
            </a:r>
            <a:r>
              <a:rPr lang="sk-SK" sz="1800" dirty="0">
                <a:solidFill>
                  <a:srgbClr val="0000FF"/>
                </a:solidFill>
                <a:latin typeface="Consolas" panose="020B0609020204030204" pitchFamily="49" charset="0"/>
              </a:rPr>
              <a:t>\service-worker.js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sk-SK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PublishedContent</a:t>
            </a:r>
            <a:r>
              <a:rPr lang="sk-SK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sk-SK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wwwroot</a:t>
            </a:r>
            <a:r>
              <a:rPr lang="sk-SK" sz="1800" dirty="0">
                <a:solidFill>
                  <a:srgbClr val="0000FF"/>
                </a:solidFill>
                <a:latin typeface="Consolas" panose="020B0609020204030204" pitchFamily="49" charset="0"/>
              </a:rPr>
              <a:t>\service-worker.published.js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sk-SK" sz="1800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k-SK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sk-SK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ItemGroup</a:t>
            </a:r>
            <a:r>
              <a:rPr lang="sk-SK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63C7D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Generate service worker assets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63C7D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anose="020B0502040204020203" pitchFamily="34" charset="0"/>
              </a:rPr>
              <a:t>&lt;</a:t>
            </a:r>
            <a:r>
              <a:rPr kumimoji="0" lang="sk-SK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anose="020B0502040204020203" pitchFamily="34" charset="0"/>
              </a:rPr>
              <a:t>PropertyGroup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anose="020B0502040204020203" pitchFamily="34" charset="0"/>
              </a:rPr>
              <a:t>&gt;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63C7D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anose="020B0502040204020203" pitchFamily="34" charset="0"/>
              </a:rPr>
              <a:t>    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anose="020B0502040204020203" pitchFamily="34" charset="0"/>
              </a:rPr>
              <a:t>&lt;</a:t>
            </a:r>
            <a:r>
              <a:rPr kumimoji="0" lang="sk-SK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anose="020B0502040204020203" pitchFamily="34" charset="0"/>
              </a:rPr>
              <a:t>ServiceWorkerAssetsManifest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anose="020B0502040204020203" pitchFamily="34" charset="0"/>
              </a:rPr>
              <a:t>&gt;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anose="020B0502040204020203" pitchFamily="34" charset="0"/>
              </a:rPr>
              <a:t>service-worker-assets.js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anose="020B0502040204020203" pitchFamily="34" charset="0"/>
              </a:rPr>
              <a:t>&lt;/</a:t>
            </a:r>
            <a:r>
              <a:rPr kumimoji="0" lang="sk-SK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anose="020B0502040204020203" pitchFamily="34" charset="0"/>
              </a:rPr>
              <a:t>ServiceWorkerAssetsManifest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anose="020B0502040204020203" pitchFamily="34" charset="0"/>
              </a:rPr>
              <a:t>&gt;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63C7D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anose="020B0502040204020203" pitchFamily="34" charset="0"/>
              </a:rPr>
              <a:t>&lt;/</a:t>
            </a:r>
            <a:r>
              <a:rPr kumimoji="0" lang="sk-SK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anose="020B0502040204020203" pitchFamily="34" charset="0"/>
              </a:rPr>
              <a:t>PropertyGroup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anose="020B0502040204020203" pitchFamily="34" charset="0"/>
              </a:rPr>
              <a:t>&gt;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63C7D"/>
              </a:buClr>
              <a:buSzTx/>
              <a:buFont typeface="Wingdings" pitchFamily="2" charset="2"/>
              <a:buNone/>
              <a:tabLst/>
              <a:defRPr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63C7D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Import generated assets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63C7D"/>
              </a:buClr>
              <a:buSz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k-SK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self.importScripts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1800" dirty="0">
                <a:solidFill>
                  <a:srgbClr val="A31515"/>
                </a:solidFill>
                <a:latin typeface="Consolas" panose="020B0609020204030204" pitchFamily="49" charset="0"/>
              </a:rPr>
              <a:t>'./service-worker-assets.js'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63C7D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63C7D"/>
              </a:buClr>
              <a:buSzTx/>
              <a:buFont typeface="Wingdings" pitchFamily="2" charset="2"/>
              <a:buNone/>
              <a:tabLst/>
              <a:defRPr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63C7D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38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D6FCF4-B2C5-4C63-85AA-68B7E292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Chrome Developer Tools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10CEEA7-83C1-4529-821B-E59F4E32C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Manifest</a:t>
            </a:r>
          </a:p>
          <a:p>
            <a:pPr lvl="1"/>
            <a:r>
              <a:rPr lang="en-US" dirty="0"/>
              <a:t>Service Workers</a:t>
            </a:r>
          </a:p>
          <a:p>
            <a:pPr lvl="1"/>
            <a:r>
              <a:rPr lang="en-US" dirty="0"/>
              <a:t>Storage</a:t>
            </a:r>
          </a:p>
          <a:p>
            <a:r>
              <a:rPr lang="en-US" dirty="0"/>
              <a:t>Audits</a:t>
            </a:r>
          </a:p>
          <a:p>
            <a:pPr lvl="1"/>
            <a:r>
              <a:rPr lang="en-US" dirty="0"/>
              <a:t>Progressive Web App</a:t>
            </a:r>
          </a:p>
          <a:p>
            <a:r>
              <a:rPr lang="en-US" dirty="0"/>
              <a:t>Remote Target</a:t>
            </a:r>
          </a:p>
        </p:txBody>
      </p:sp>
    </p:spTree>
    <p:extLst>
      <p:ext uri="{BB962C8B-B14F-4D97-AF65-F5344CB8AC3E}">
        <p14:creationId xmlns:p14="http://schemas.microsoft.com/office/powerpoint/2010/main" val="131867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BE0C-D4EE-4B8C-8961-C1705A9F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PWA builder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B9A5B-B44D-47B3-8C02-B4B56FE39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your PWA capabilities</a:t>
            </a:r>
          </a:p>
          <a:p>
            <a:r>
              <a:rPr lang="en-US" dirty="0"/>
              <a:t>Add a prepared service worker</a:t>
            </a:r>
            <a:endParaRPr lang="sk-SK" dirty="0"/>
          </a:p>
          <a:p>
            <a:r>
              <a:rPr lang="sk-SK" dirty="0" err="1"/>
              <a:t>Add</a:t>
            </a:r>
            <a:r>
              <a:rPr lang="sk-SK" dirty="0"/>
              <a:t> </a:t>
            </a:r>
            <a:r>
              <a:rPr lang="sk-SK" dirty="0" err="1"/>
              <a:t>features</a:t>
            </a:r>
            <a:endParaRPr lang="en-US" dirty="0"/>
          </a:p>
          <a:p>
            <a:r>
              <a:rPr lang="en-US" dirty="0"/>
              <a:t>Generate</a:t>
            </a:r>
            <a:endParaRPr lang="sk-SK" dirty="0"/>
          </a:p>
          <a:p>
            <a:pPr lvl="1"/>
            <a:r>
              <a:rPr lang="en-US" dirty="0"/>
              <a:t>Android application package</a:t>
            </a:r>
            <a:endParaRPr lang="sk-SK" dirty="0"/>
          </a:p>
          <a:p>
            <a:pPr lvl="1"/>
            <a:r>
              <a:rPr lang="sk-SK" dirty="0"/>
              <a:t>Windows 10 </a:t>
            </a:r>
            <a:r>
              <a:rPr lang="sk-SK" dirty="0" err="1"/>
              <a:t>application</a:t>
            </a:r>
            <a:endParaRPr lang="sk-SK" dirty="0"/>
          </a:p>
          <a:p>
            <a:pPr lvl="1"/>
            <a:r>
              <a:rPr lang="sk-SK" dirty="0"/>
              <a:t>Samsung </a:t>
            </a:r>
            <a:r>
              <a:rPr lang="sk-SK" dirty="0" err="1"/>
              <a:t>package</a:t>
            </a:r>
            <a:endParaRPr lang="en-US" dirty="0"/>
          </a:p>
          <a:p>
            <a:r>
              <a:rPr lang="sk-SK" dirty="0">
                <a:hlinkClick r:id="rId2"/>
              </a:rPr>
              <a:t>https://www.pwabuilder.com/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696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B692C5-6F92-4977-ACB8-D5BD0FEC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App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5A7E37E-230A-4E8E-A6A5-11B362C0F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Option 1: </a:t>
            </a:r>
            <a:r>
              <a:rPr lang="en-US" dirty="0"/>
              <a:t>Download a pre-built package from PWA builder</a:t>
            </a:r>
          </a:p>
          <a:p>
            <a:r>
              <a:rPr lang="en-US" b="1" dirty="0"/>
              <a:t>Option 2: </a:t>
            </a:r>
            <a:r>
              <a:rPr lang="en-US" dirty="0"/>
              <a:t>Create a project in Android Studio</a:t>
            </a:r>
          </a:p>
          <a:p>
            <a:r>
              <a:rPr lang="en-US" b="1" dirty="0"/>
              <a:t>Option 3: </a:t>
            </a:r>
            <a:r>
              <a:rPr lang="en-US" dirty="0"/>
              <a:t>Download a ready-made TWA Android Studio project and modify URLs and images: </a:t>
            </a:r>
            <a:r>
              <a:rPr lang="sk-SK" dirty="0">
                <a:hlinkClick r:id="rId2"/>
              </a:rPr>
              <a:t>https://github.com/AJONPLLC/com-ajonp-app</a:t>
            </a:r>
            <a:r>
              <a:rPr lang="sk-SK" dirty="0"/>
              <a:t> (</a:t>
            </a:r>
            <a:r>
              <a:rPr lang="sk-SK" dirty="0" err="1"/>
              <a:t>how</a:t>
            </a:r>
            <a:r>
              <a:rPr lang="sk-SK" dirty="0"/>
              <a:t> to </a:t>
            </a:r>
            <a:r>
              <a:rPr lang="sk-SK" dirty="0" err="1"/>
              <a:t>use</a:t>
            </a:r>
            <a:r>
              <a:rPr lang="sk-SK" dirty="0"/>
              <a:t>: </a:t>
            </a:r>
            <a:r>
              <a:rPr lang="sk-SK" dirty="0">
                <a:hlinkClick r:id="rId3"/>
              </a:rPr>
              <a:t>https://www.youtube.com/watch?v=db9Y5jyparA</a:t>
            </a:r>
            <a:r>
              <a:rPr lang="sk-SK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7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30D5-6256-48C0-B618-7E48C565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err="1"/>
              <a:t>Trusted</a:t>
            </a:r>
            <a:r>
              <a:rPr lang="sk-SK"/>
              <a:t> Web </a:t>
            </a:r>
            <a:r>
              <a:rPr lang="sk-SK" err="1"/>
              <a:t>Activities</a:t>
            </a:r>
            <a:r>
              <a:rPr lang="en-US"/>
              <a:t> – TWA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6FC7A-64D5-4DF6-A27A-2A3684542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</a:t>
            </a:r>
            <a:r>
              <a:rPr lang="sk-SK" dirty="0"/>
              <a:t> </a:t>
            </a:r>
            <a:r>
              <a:rPr lang="sk-SK" dirty="0" err="1"/>
              <a:t>only</a:t>
            </a:r>
            <a:endParaRPr lang="en-US" dirty="0"/>
          </a:p>
          <a:p>
            <a:r>
              <a:rPr lang="en-US" dirty="0"/>
              <a:t>The app and web are from the same developer</a:t>
            </a:r>
          </a:p>
          <a:p>
            <a:r>
              <a:rPr lang="en-US" dirty="0"/>
              <a:t>Digital Asset Links file</a:t>
            </a:r>
          </a:p>
          <a:p>
            <a:r>
              <a:rPr lang="en-US" dirty="0"/>
              <a:t>Rendered in user’s browser</a:t>
            </a:r>
          </a:p>
          <a:p>
            <a:r>
              <a:rPr lang="en-US" dirty="0"/>
              <a:t>Fullscreen</a:t>
            </a:r>
          </a:p>
          <a:p>
            <a:pPr marL="0" indent="0">
              <a:buNone/>
            </a:pPr>
            <a:endParaRPr lang="cs-CZ" dirty="0">
              <a:hlinkClick r:id="" action="ppaction://noaction"/>
            </a:endParaRPr>
          </a:p>
          <a:p>
            <a:r>
              <a:rPr lang="cs-CZ" dirty="0">
                <a:hlinkClick r:id="" action="ppaction://noaction"/>
              </a:rPr>
              <a:t>https://developers.google.com/web/updates/2019/02/using-twa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ECCDD6-0F01-4473-A286-30BAD78B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App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2F26E2-3407-437A-AE71-AF1891A5C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browser</a:t>
            </a:r>
          </a:p>
          <a:p>
            <a:pPr lvl="1"/>
            <a:r>
              <a:rPr lang="en-US" dirty="0"/>
              <a:t>Add custom install prompt</a:t>
            </a:r>
          </a:p>
          <a:p>
            <a:pPr lvl="1"/>
            <a:r>
              <a:rPr lang="en-US" dirty="0"/>
              <a:t>Supported</a:t>
            </a:r>
          </a:p>
          <a:p>
            <a:r>
              <a:rPr lang="en-US" dirty="0"/>
              <a:t>App Store:</a:t>
            </a:r>
          </a:p>
          <a:p>
            <a:pPr lvl="1"/>
            <a:r>
              <a:rPr lang="en-US" dirty="0"/>
              <a:t>Cordova</a:t>
            </a:r>
          </a:p>
        </p:txBody>
      </p:sp>
    </p:spTree>
    <p:extLst>
      <p:ext uri="{BB962C8B-B14F-4D97-AF65-F5344CB8AC3E}">
        <p14:creationId xmlns:p14="http://schemas.microsoft.com/office/powerpoint/2010/main" val="246735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F672-838F-429A-A889-67A671FE9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PWAs</a:t>
            </a:r>
            <a:r>
              <a:rPr lang="sk-SK" dirty="0"/>
              <a:t> on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670C0-6137-4599-8DCE-A8D218E5C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Native</a:t>
            </a:r>
            <a:r>
              <a:rPr lang="sk-SK" dirty="0"/>
              <a:t> </a:t>
            </a:r>
            <a:r>
              <a:rPr lang="sk-SK" dirty="0" err="1"/>
              <a:t>notifications</a:t>
            </a:r>
            <a:r>
              <a:rPr lang="sk-SK" dirty="0"/>
              <a:t> + </a:t>
            </a:r>
            <a:r>
              <a:rPr lang="sk-SK" dirty="0" err="1"/>
              <a:t>Badging</a:t>
            </a:r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654DC-A8FF-4FF9-AF74-52D7D4D53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501" y="1690688"/>
            <a:ext cx="3923128" cy="250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29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F672-838F-429A-A889-67A671FE9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PWAs</a:t>
            </a:r>
            <a:r>
              <a:rPr lang="sk-SK" dirty="0"/>
              <a:t> on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670C0-6137-4599-8DCE-A8D218E5C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Native</a:t>
            </a:r>
            <a:r>
              <a:rPr lang="sk-SK" dirty="0"/>
              <a:t> </a:t>
            </a:r>
            <a:r>
              <a:rPr lang="sk-SK" dirty="0" err="1"/>
              <a:t>notifications</a:t>
            </a:r>
            <a:r>
              <a:rPr lang="sk-SK" dirty="0"/>
              <a:t> + </a:t>
            </a:r>
            <a:r>
              <a:rPr lang="sk-SK" dirty="0" err="1"/>
              <a:t>Badging</a:t>
            </a:r>
            <a:endParaRPr lang="sk-SK" dirty="0"/>
          </a:p>
          <a:p>
            <a:r>
              <a:rPr lang="sk-SK" dirty="0" err="1"/>
              <a:t>Theming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app</a:t>
            </a:r>
            <a:r>
              <a:rPr lang="sk-SK" dirty="0"/>
              <a:t> </a:t>
            </a:r>
            <a:r>
              <a:rPr lang="sk-SK" dirty="0" err="1"/>
              <a:t>icons</a:t>
            </a:r>
            <a:endParaRPr lang="sk-SK" dirty="0"/>
          </a:p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C866D-9EC7-4208-B13A-F3ED25CCD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263" y="1343454"/>
            <a:ext cx="3264090" cy="417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44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A766-65D4-4FB5-90FC-E6769F373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Fugu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E5192-CDAB-4AB6-9B3C-CA3E64112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97108" cy="4688464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“Web Apps should be able to do anything iOS/Android/desktop apps can.”</a:t>
            </a:r>
          </a:p>
          <a:p>
            <a:r>
              <a:rPr lang="en-US" dirty="0"/>
              <a:t>File, </a:t>
            </a:r>
            <a:r>
              <a:rPr lang="en-US" dirty="0" err="1"/>
              <a:t>Url</a:t>
            </a:r>
            <a:r>
              <a:rPr lang="en-US" dirty="0"/>
              <a:t> and protocol handling</a:t>
            </a:r>
          </a:p>
          <a:p>
            <a:r>
              <a:rPr lang="en-US" dirty="0"/>
              <a:t>Native file system access – save file to its original location</a:t>
            </a:r>
          </a:p>
          <a:p>
            <a:r>
              <a:rPr lang="en-US" dirty="0"/>
              <a:t>Run on OS login</a:t>
            </a:r>
          </a:p>
          <a:p>
            <a:r>
              <a:rPr lang="en-US" dirty="0"/>
              <a:t>Title bar customization - override default window </a:t>
            </a:r>
            <a:r>
              <a:rPr lang="en-US" dirty="0" err="1"/>
              <a:t>titlebar</a:t>
            </a:r>
            <a:endParaRPr lang="en-US" dirty="0"/>
          </a:p>
          <a:p>
            <a:r>
              <a:rPr lang="en-US" dirty="0"/>
              <a:t>Share target</a:t>
            </a:r>
          </a:p>
          <a:p>
            <a:r>
              <a:rPr lang="en-US" dirty="0"/>
              <a:t>App shortcuts (jump lists) </a:t>
            </a:r>
          </a:p>
          <a:p>
            <a:r>
              <a:rPr lang="en-US" dirty="0">
                <a:hlinkClick r:id="rId2"/>
              </a:rPr>
              <a:t>https://web.dev/fugu-status/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3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6000" dirty="0"/>
              <a:t>Dotazy</a:t>
            </a: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DF8F8B5-7B55-4227-8187-DD954CFBA8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029" y="263338"/>
            <a:ext cx="2212270" cy="46007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E783BF-14D3-4ECE-985A-A4D420D27F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0406" y="1237506"/>
            <a:ext cx="2212269" cy="46007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3A23E8-4AC5-48E6-883E-7B77F86F0B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15139" y="1970562"/>
            <a:ext cx="2212269" cy="4600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612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C3AF-F218-4CA0-AB7D-13B6FDEB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only need 3 things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12331-5183-4776-B9F5-4BA481823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</a:t>
            </a:r>
          </a:p>
          <a:p>
            <a:r>
              <a:rPr lang="en-US" dirty="0"/>
              <a:t>Web App Manifest</a:t>
            </a:r>
          </a:p>
          <a:p>
            <a:r>
              <a:rPr lang="en-US" dirty="0"/>
              <a:t>Service Worker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0188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B1BB1D-D1E6-45DC-ABBD-181249BE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App Manifest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E3C8C0-3B03-4A66-9DBA-29DBA8432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err="1"/>
              <a:t>Metadata</a:t>
            </a:r>
            <a:r>
              <a:rPr lang="sk-SK" dirty="0"/>
              <a:t> of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dirty="0" err="1"/>
              <a:t>application</a:t>
            </a:r>
            <a:endParaRPr lang="en-US" dirty="0"/>
          </a:p>
          <a:p>
            <a:r>
              <a:rPr lang="en-US" altLang="en-US" dirty="0">
                <a:solidFill>
                  <a:srgbClr val="3B78E7"/>
                </a:solidFill>
                <a:latin typeface="Roboto Mono"/>
              </a:rPr>
              <a:t>&lt;link</a:t>
            </a:r>
            <a:r>
              <a:rPr lang="en-US" alt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altLang="en-US" dirty="0" err="1">
                <a:solidFill>
                  <a:srgbClr val="9C27B0"/>
                </a:solidFill>
                <a:latin typeface="Roboto Mono"/>
              </a:rPr>
              <a:t>rel</a:t>
            </a:r>
            <a:r>
              <a:rPr lang="en-US" altLang="en-US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US" altLang="en-US" dirty="0">
                <a:solidFill>
                  <a:srgbClr val="0D904F"/>
                </a:solidFill>
                <a:latin typeface="Roboto Mono"/>
              </a:rPr>
              <a:t>"manifest"</a:t>
            </a:r>
            <a:r>
              <a:rPr lang="en-US" altLang="en-US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US" altLang="en-US" dirty="0" err="1">
                <a:solidFill>
                  <a:srgbClr val="9C27B0"/>
                </a:solidFill>
                <a:latin typeface="Roboto Mono"/>
              </a:rPr>
              <a:t>href</a:t>
            </a:r>
            <a:r>
              <a:rPr lang="en-US" altLang="en-US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US" altLang="en-US" dirty="0">
                <a:solidFill>
                  <a:srgbClr val="0D904F"/>
                </a:solidFill>
                <a:latin typeface="Roboto Mono"/>
              </a:rPr>
              <a:t>"/</a:t>
            </a:r>
            <a:r>
              <a:rPr lang="en-US" altLang="en-US" dirty="0" err="1">
                <a:solidFill>
                  <a:srgbClr val="0D904F"/>
                </a:solidFill>
                <a:latin typeface="Roboto Mono"/>
              </a:rPr>
              <a:t>manifest.json</a:t>
            </a:r>
            <a:r>
              <a:rPr lang="en-US" altLang="en-US" dirty="0">
                <a:solidFill>
                  <a:srgbClr val="0D904F"/>
                </a:solidFill>
                <a:latin typeface="Roboto Mono"/>
              </a:rPr>
              <a:t>"</a:t>
            </a:r>
            <a:r>
              <a:rPr lang="en-US" altLang="en-US" dirty="0">
                <a:solidFill>
                  <a:srgbClr val="3B78E7"/>
                </a:solidFill>
                <a:latin typeface="Roboto Mono"/>
              </a:rPr>
              <a:t>&gt;</a:t>
            </a:r>
            <a:endParaRPr lang="en-US" dirty="0"/>
          </a:p>
          <a:p>
            <a:r>
              <a:rPr lang="en-US" dirty="0"/>
              <a:t>P</a:t>
            </a:r>
            <a:r>
              <a:rPr lang="sk-SK" dirty="0" err="1"/>
              <a:t>roperties</a:t>
            </a:r>
            <a:endParaRPr lang="en-US" dirty="0"/>
          </a:p>
          <a:p>
            <a:pPr lvl="1"/>
            <a:r>
              <a:rPr lang="en-US" dirty="0" err="1"/>
              <a:t>short_name</a:t>
            </a:r>
            <a:r>
              <a:rPr lang="en-US" dirty="0"/>
              <a:t> and/or name</a:t>
            </a:r>
          </a:p>
          <a:p>
            <a:pPr lvl="1"/>
            <a:r>
              <a:rPr lang="en-US" dirty="0"/>
              <a:t>icons</a:t>
            </a:r>
          </a:p>
          <a:p>
            <a:pPr lvl="1"/>
            <a:r>
              <a:rPr lang="en-US" dirty="0" err="1"/>
              <a:t>start_url</a:t>
            </a:r>
            <a:endParaRPr lang="en-US" dirty="0"/>
          </a:p>
          <a:p>
            <a:pPr lvl="1"/>
            <a:r>
              <a:rPr lang="en-US" dirty="0" err="1"/>
              <a:t>background_color</a:t>
            </a:r>
            <a:endParaRPr lang="sk-SK" dirty="0"/>
          </a:p>
          <a:p>
            <a:pPr lvl="1"/>
            <a:r>
              <a:rPr lang="sk-SK" dirty="0" err="1"/>
              <a:t>theme</a:t>
            </a:r>
            <a:r>
              <a:rPr lang="en-US" dirty="0"/>
              <a:t>_color</a:t>
            </a:r>
          </a:p>
          <a:p>
            <a:pPr lvl="1"/>
            <a:r>
              <a:rPr lang="en-US" dirty="0"/>
              <a:t>display</a:t>
            </a:r>
          </a:p>
          <a:p>
            <a:pPr lvl="1"/>
            <a:r>
              <a:rPr lang="en-US" dirty="0"/>
              <a:t>orientation</a:t>
            </a:r>
          </a:p>
          <a:p>
            <a:pPr lvl="1"/>
            <a:r>
              <a:rPr lang="en-US" dirty="0"/>
              <a:t>scope</a:t>
            </a:r>
          </a:p>
          <a:p>
            <a:pPr lvl="1"/>
            <a:r>
              <a:rPr lang="en-US" dirty="0"/>
              <a:t>lang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03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627D3C-9B28-4495-9663-8A94A174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Service </a:t>
            </a:r>
            <a:r>
              <a:rPr lang="sk-SK" err="1"/>
              <a:t>Worker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73926B0-6304-40E9-BBF5-ABED182A6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Separate script from web</a:t>
            </a:r>
          </a:p>
          <a:p>
            <a:r>
              <a:rPr lang="en-US"/>
              <a:t>Runs in background</a:t>
            </a:r>
          </a:p>
          <a:p>
            <a:r>
              <a:rPr lang="en-US"/>
              <a:t>Interferes requests</a:t>
            </a:r>
          </a:p>
        </p:txBody>
      </p:sp>
      <p:pic>
        <p:nvPicPr>
          <p:cNvPr id="4" name="Picture 2" descr="Network Only Diagram">
            <a:extLst>
              <a:ext uri="{FF2B5EF4-FFF2-40B4-BE49-F238E27FC236}">
                <a16:creationId xmlns:a16="http://schemas.microsoft.com/office/drawing/2014/main" id="{FB418E0E-78CB-4726-A4F1-2A02578A5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720" y="3863183"/>
            <a:ext cx="4926560" cy="167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07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F7576-DF07-4FBB-B351-9CADDC99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Worker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F08FD-3F2A-4339-8335-7C20AFAAD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  <a:p>
            <a:r>
              <a:rPr lang="en-US" dirty="0"/>
              <a:t>Background sync</a:t>
            </a:r>
          </a:p>
          <a:p>
            <a:r>
              <a:rPr lang="en-US" dirty="0"/>
              <a:t>Push notifications</a:t>
            </a:r>
          </a:p>
          <a:p>
            <a:r>
              <a:rPr lang="en-US" dirty="0"/>
              <a:t>Cannot access DOM</a:t>
            </a:r>
          </a:p>
          <a:p>
            <a:r>
              <a:rPr lang="en-US" dirty="0"/>
              <a:t>Reacts to events</a:t>
            </a:r>
          </a:p>
          <a:p>
            <a:r>
              <a:rPr lang="en-US" dirty="0"/>
              <a:t>You need HTTPS</a:t>
            </a:r>
          </a:p>
          <a:p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4437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962B-4D14-4D3C-9CA0-D9EBF4F6D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Worker registration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8A61C-AD28-4798-9B4D-E1FA2C71B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if service worker is supported</a:t>
            </a:r>
            <a:endParaRPr lang="en-US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cs-CZ" dirty="0" err="1">
                <a:solidFill>
                  <a:srgbClr val="0000FF"/>
                </a:solidFill>
              </a:rPr>
              <a:t>if</a:t>
            </a:r>
            <a:r>
              <a:rPr lang="cs-CZ" dirty="0">
                <a:solidFill>
                  <a:srgbClr val="000000"/>
                </a:solidFill>
              </a:rPr>
              <a:t> (</a:t>
            </a:r>
            <a:r>
              <a:rPr lang="cs-CZ" dirty="0">
                <a:solidFill>
                  <a:srgbClr val="A31515"/>
                </a:solidFill>
              </a:rPr>
              <a:t>'</a:t>
            </a:r>
            <a:r>
              <a:rPr lang="cs-CZ" dirty="0" err="1">
                <a:solidFill>
                  <a:srgbClr val="A31515"/>
                </a:solidFill>
              </a:rPr>
              <a:t>serviceWorker</a:t>
            </a:r>
            <a:r>
              <a:rPr lang="cs-CZ" dirty="0">
                <a:solidFill>
                  <a:srgbClr val="A31515"/>
                </a:solidFill>
              </a:rPr>
              <a:t>'</a:t>
            </a:r>
            <a:r>
              <a:rPr lang="cs-CZ" dirty="0">
                <a:solidFill>
                  <a:srgbClr val="000000"/>
                </a:solidFill>
              </a:rPr>
              <a:t> </a:t>
            </a:r>
            <a:r>
              <a:rPr lang="cs-CZ" dirty="0">
                <a:solidFill>
                  <a:srgbClr val="0000FF"/>
                </a:solidFill>
              </a:rPr>
              <a:t>in</a:t>
            </a:r>
            <a:r>
              <a:rPr lang="cs-CZ" dirty="0">
                <a:solidFill>
                  <a:srgbClr val="000000"/>
                </a:solidFill>
              </a:rPr>
              <a:t> </a:t>
            </a:r>
            <a:r>
              <a:rPr lang="cs-CZ" dirty="0" err="1">
                <a:solidFill>
                  <a:srgbClr val="000000"/>
                </a:solidFill>
              </a:rPr>
              <a:t>navigator</a:t>
            </a:r>
            <a:r>
              <a:rPr lang="cs-CZ" dirty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Register</a:t>
            </a:r>
          </a:p>
          <a:p>
            <a:pPr marL="457200" lvl="1" indent="0">
              <a:buNone/>
            </a:pPr>
            <a:r>
              <a:rPr lang="cs-CZ" dirty="0" err="1">
                <a:solidFill>
                  <a:srgbClr val="000000"/>
                </a:solidFill>
              </a:rPr>
              <a:t>navigator.serviceWorker.register</a:t>
            </a:r>
            <a:r>
              <a:rPr lang="cs-CZ" dirty="0">
                <a:solidFill>
                  <a:srgbClr val="000000"/>
                </a:solidFill>
              </a:rPr>
              <a:t>(</a:t>
            </a:r>
            <a:r>
              <a:rPr lang="sk-SK" dirty="0">
                <a:solidFill>
                  <a:srgbClr val="A31515"/>
                </a:solidFill>
              </a:rPr>
              <a:t>'</a:t>
            </a:r>
            <a:r>
              <a:rPr lang="en-US" dirty="0">
                <a:solidFill>
                  <a:srgbClr val="A31515"/>
                </a:solidFill>
              </a:rPr>
              <a:t>service-worker</a:t>
            </a:r>
            <a:r>
              <a:rPr lang="cs-CZ" dirty="0">
                <a:solidFill>
                  <a:srgbClr val="A31515"/>
                </a:solidFill>
              </a:rPr>
              <a:t>.</a:t>
            </a:r>
            <a:r>
              <a:rPr lang="cs-CZ" dirty="0" err="1">
                <a:solidFill>
                  <a:srgbClr val="A31515"/>
                </a:solidFill>
              </a:rPr>
              <a:t>js</a:t>
            </a:r>
            <a:r>
              <a:rPr lang="cs-CZ" dirty="0">
                <a:solidFill>
                  <a:srgbClr val="A31515"/>
                </a:solidFill>
              </a:rPr>
              <a:t>'</a:t>
            </a:r>
            <a:r>
              <a:rPr lang="cs-CZ" dirty="0">
                <a:solidFill>
                  <a:srgbClr val="000000"/>
                </a:solidFill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;</a:t>
            </a:r>
            <a:endParaRPr lang="cs-CZ" dirty="0">
              <a:solidFill>
                <a:srgbClr val="000000"/>
              </a:solidFill>
            </a:endParaRPr>
          </a:p>
          <a:p>
            <a:pPr lvl="1"/>
            <a:endParaRPr lang="cs-CZ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47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CC4F3-F9E9-4690-B8AE-EFACA4CF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Worker Lifecycle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91804-0383-4E1D-949D-27D604649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</a:t>
            </a:r>
          </a:p>
          <a:p>
            <a:pPr lvl="1"/>
            <a:r>
              <a:rPr lang="en-US" dirty="0"/>
              <a:t>Cache static assets</a:t>
            </a:r>
          </a:p>
          <a:p>
            <a:r>
              <a:rPr lang="en-US" dirty="0"/>
              <a:t>Activated</a:t>
            </a:r>
          </a:p>
          <a:p>
            <a:pPr lvl="1"/>
            <a:r>
              <a:rPr lang="en-US" dirty="0"/>
              <a:t>Manage old caches</a:t>
            </a:r>
          </a:p>
          <a:p>
            <a:r>
              <a:rPr lang="en-US" dirty="0"/>
              <a:t>Idle</a:t>
            </a:r>
          </a:p>
          <a:p>
            <a:r>
              <a:rPr lang="en-US" dirty="0"/>
              <a:t>Fetch/Message</a:t>
            </a:r>
          </a:p>
          <a:p>
            <a:pPr lvl="1"/>
            <a:r>
              <a:rPr lang="en-US" dirty="0"/>
              <a:t>Process request</a:t>
            </a:r>
          </a:p>
        </p:txBody>
      </p:sp>
      <p:pic>
        <p:nvPicPr>
          <p:cNvPr id="4" name="Picture 2" descr="service worker lifecycle">
            <a:extLst>
              <a:ext uri="{FF2B5EF4-FFF2-40B4-BE49-F238E27FC236}">
                <a16:creationId xmlns:a16="http://schemas.microsoft.com/office/drawing/2014/main" id="{EA01A4F7-3112-4D51-9602-B7BAE564D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102" y="1600202"/>
            <a:ext cx="3294699" cy="321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22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75B89-AD25-41F2-837D-8FC50DB04E35}"/>
              </a:ext>
            </a:extLst>
          </p:cNvPr>
          <p:cNvSpPr txBox="1"/>
          <p:nvPr/>
        </p:nvSpPr>
        <p:spPr>
          <a:xfrm>
            <a:off x="838200" y="4199992"/>
            <a:ext cx="8534400" cy="18466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>
                <a:latin typeface="Segoe UI Light" pitchFamily="34" charset="0"/>
                <a:cs typeface="Segoe UI Light" pitchFamily="34" charset="0"/>
              </a:rPr>
              <a:t>Cache Only</a:t>
            </a:r>
          </a:p>
          <a:p>
            <a:endParaRPr lang="en-US" sz="3200">
              <a:latin typeface="Segoe UI Light" pitchFamily="34" charset="0"/>
              <a:cs typeface="Segoe UI Light" pitchFamily="34" charset="0"/>
            </a:endParaRPr>
          </a:p>
          <a:p>
            <a:endParaRPr lang="cs-CZ" sz="3200">
              <a:latin typeface="Segoe UI Light" pitchFamily="34" charset="0"/>
              <a:cs typeface="Segoe UI Light" pitchFamily="34" charset="0"/>
            </a:endParaRPr>
          </a:p>
          <a:p>
            <a:endParaRPr lang="cs-C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CF9DE-E6DB-42F3-A9C3-6453A7AE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Caching strategies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7EC4E-596E-4717-83BE-4782C5112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336"/>
            <a:ext cx="8534400" cy="1828799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Network Only</a:t>
            </a:r>
          </a:p>
          <a:p>
            <a:endParaRPr lang="en-US" dirty="0"/>
          </a:p>
        </p:txBody>
      </p:sp>
      <p:pic>
        <p:nvPicPr>
          <p:cNvPr id="6" name="Picture 5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9C304F84-0909-4B92-AD32-DB1DA913D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65663"/>
            <a:ext cx="796834" cy="1090702"/>
          </a:xfrm>
          <a:prstGeom prst="rect">
            <a:avLst/>
          </a:prstGeom>
        </p:spPr>
      </p:pic>
      <p:pic>
        <p:nvPicPr>
          <p:cNvPr id="8" name="Picture 7" descr="A picture containing circuit&#10;&#10;Description automatically generated">
            <a:extLst>
              <a:ext uri="{FF2B5EF4-FFF2-40B4-BE49-F238E27FC236}">
                <a16:creationId xmlns:a16="http://schemas.microsoft.com/office/drawing/2014/main" id="{58F57AC6-1CF1-404B-A5BF-664A2BEDE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1" y="1859610"/>
            <a:ext cx="971675" cy="1033697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6E71CBD-9A7B-43A8-AFF7-B0C302384F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190" y="2160394"/>
            <a:ext cx="760011" cy="1090702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AB990082-DE87-4E8A-9151-A999CDA3D59F}"/>
              </a:ext>
            </a:extLst>
          </p:cNvPr>
          <p:cNvGrpSpPr/>
          <p:nvPr/>
        </p:nvGrpSpPr>
        <p:grpSpPr>
          <a:xfrm>
            <a:off x="5368834" y="2389960"/>
            <a:ext cx="1184367" cy="587039"/>
            <a:chOff x="3844834" y="2123974"/>
            <a:chExt cx="1184367" cy="587039"/>
          </a:xfrm>
        </p:grpSpPr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F1CE2F1E-03C4-4969-9C7A-AF0952D85929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 flipV="1">
              <a:off x="3844834" y="2376458"/>
              <a:ext cx="1184367" cy="334555"/>
            </a:xfrm>
            <a:prstGeom prst="curvedConnector3">
              <a:avLst/>
            </a:prstGeom>
            <a:ln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E3DD168-3C86-40E5-8726-3CAB7502D8C5}"/>
                </a:ext>
              </a:extLst>
            </p:cNvPr>
            <p:cNvSpPr txBox="1"/>
            <p:nvPr/>
          </p:nvSpPr>
          <p:spPr>
            <a:xfrm>
              <a:off x="4315552" y="2123974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79FE19B-24D7-4D34-9B0B-068EE9628B7C}"/>
              </a:ext>
            </a:extLst>
          </p:cNvPr>
          <p:cNvGrpSpPr/>
          <p:nvPr/>
        </p:nvGrpSpPr>
        <p:grpSpPr>
          <a:xfrm>
            <a:off x="7524876" y="2126591"/>
            <a:ext cx="935314" cy="579154"/>
            <a:chOff x="6936191" y="1860606"/>
            <a:chExt cx="935314" cy="579154"/>
          </a:xfrm>
        </p:grpSpPr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34AF7CC8-8F9F-4F8F-AC94-7569068C3A7E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6936191" y="2110474"/>
              <a:ext cx="935314" cy="32928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A200D74-3FD4-4D24-9AAE-376391BEBE58}"/>
                </a:ext>
              </a:extLst>
            </p:cNvPr>
            <p:cNvSpPr txBox="1"/>
            <p:nvPr/>
          </p:nvSpPr>
          <p:spPr>
            <a:xfrm>
              <a:off x="7324272" y="18606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6598BF8-744C-4E20-9A7B-E202151F29FD}"/>
              </a:ext>
            </a:extLst>
          </p:cNvPr>
          <p:cNvGrpSpPr/>
          <p:nvPr/>
        </p:nvGrpSpPr>
        <p:grpSpPr>
          <a:xfrm>
            <a:off x="4970418" y="3136777"/>
            <a:ext cx="3869779" cy="369332"/>
            <a:chOff x="3446417" y="2870792"/>
            <a:chExt cx="3869779" cy="369332"/>
          </a:xfrm>
        </p:grpSpPr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9C0C8126-B7D2-44EE-A30C-9B177AAE7DB3}"/>
                </a:ext>
              </a:extLst>
            </p:cNvPr>
            <p:cNvCxnSpPr>
              <a:cxnSpLocks/>
              <a:stCxn id="10" idx="2"/>
              <a:endCxn id="6" idx="2"/>
            </p:cNvCxnSpPr>
            <p:nvPr/>
          </p:nvCxnSpPr>
          <p:spPr>
            <a:xfrm rot="5400000">
              <a:off x="5378672" y="1052856"/>
              <a:ext cx="5269" cy="3869779"/>
            </a:xfrm>
            <a:prstGeom prst="curvedConnector3">
              <a:avLst>
                <a:gd name="adj1" fmla="val 443858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F07B00A-6DAB-4A1D-AC84-1DCAF1505711}"/>
                </a:ext>
              </a:extLst>
            </p:cNvPr>
            <p:cNvSpPr txBox="1"/>
            <p:nvPr/>
          </p:nvSpPr>
          <p:spPr>
            <a:xfrm>
              <a:off x="5321927" y="28707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51" name="Picture 50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D57DA585-F799-4A02-8FE2-2AFB47505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733" y="4546986"/>
            <a:ext cx="796834" cy="1090702"/>
          </a:xfrm>
          <a:prstGeom prst="rect">
            <a:avLst/>
          </a:prstGeom>
        </p:spPr>
      </p:pic>
      <p:pic>
        <p:nvPicPr>
          <p:cNvPr id="52" name="Picture 51" descr="A picture containing circuit&#10;&#10;Description automatically generated">
            <a:extLst>
              <a:ext uri="{FF2B5EF4-FFF2-40B4-BE49-F238E27FC236}">
                <a16:creationId xmlns:a16="http://schemas.microsoft.com/office/drawing/2014/main" id="{D2E26A84-6237-4519-A1AF-EC0F43EEC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934" y="4240933"/>
            <a:ext cx="971675" cy="1033697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4B335A66-5405-4FD5-9689-1F321CE1D8AD}"/>
              </a:ext>
            </a:extLst>
          </p:cNvPr>
          <p:cNvGrpSpPr/>
          <p:nvPr/>
        </p:nvGrpSpPr>
        <p:grpSpPr>
          <a:xfrm>
            <a:off x="5326567" y="4546986"/>
            <a:ext cx="1184367" cy="545351"/>
            <a:chOff x="3650167" y="1899678"/>
            <a:chExt cx="1184367" cy="545351"/>
          </a:xfrm>
        </p:grpSpPr>
        <p:cxnSp>
          <p:nvCxnSpPr>
            <p:cNvPr id="55" name="Connector: Curved 54">
              <a:extLst>
                <a:ext uri="{FF2B5EF4-FFF2-40B4-BE49-F238E27FC236}">
                  <a16:creationId xmlns:a16="http://schemas.microsoft.com/office/drawing/2014/main" id="{AF11E679-35D8-4B37-881D-B0B3547A1ED2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  <a:stCxn id="51" idx="3"/>
              <a:endCxn id="52" idx="1"/>
            </p:cNvCxnSpPr>
            <p:nvPr/>
          </p:nvCxnSpPr>
          <p:spPr>
            <a:xfrm flipV="1">
              <a:off x="3650167" y="2110474"/>
              <a:ext cx="1184367" cy="334555"/>
            </a:xfrm>
            <a:prstGeom prst="curvedConnector3">
              <a:avLst/>
            </a:prstGeom>
            <a:ln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BC4CEA0-F136-40F8-BAE3-785AE21C0B51}"/>
                </a:ext>
              </a:extLst>
            </p:cNvPr>
            <p:cNvSpPr txBox="1"/>
            <p:nvPr/>
          </p:nvSpPr>
          <p:spPr>
            <a:xfrm>
              <a:off x="4047159" y="1899678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AD3BCC7-0255-4F82-8393-E2817DB4BDC8}"/>
              </a:ext>
            </a:extLst>
          </p:cNvPr>
          <p:cNvGrpSpPr/>
          <p:nvPr/>
        </p:nvGrpSpPr>
        <p:grpSpPr>
          <a:xfrm>
            <a:off x="7535612" y="4573115"/>
            <a:ext cx="935314" cy="524321"/>
            <a:chOff x="5806208" y="2361874"/>
            <a:chExt cx="935314" cy="524321"/>
          </a:xfrm>
        </p:grpSpPr>
        <p:cxnSp>
          <p:nvCxnSpPr>
            <p:cNvPr id="58" name="Connector: Curved 57">
              <a:extLst>
                <a:ext uri="{FF2B5EF4-FFF2-40B4-BE49-F238E27FC236}">
                  <a16:creationId xmlns:a16="http://schemas.microsoft.com/office/drawing/2014/main" id="{95164D02-B29B-48C0-92E2-2E5C4074E203}"/>
                </a:ext>
              </a:extLst>
            </p:cNvPr>
            <p:cNvCxnSpPr>
              <a:cxnSpLocks/>
              <a:stCxn id="52" idx="3"/>
            </p:cNvCxnSpPr>
            <p:nvPr/>
          </p:nvCxnSpPr>
          <p:spPr>
            <a:xfrm>
              <a:off x="5806208" y="2556908"/>
              <a:ext cx="935314" cy="32928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2334623-D376-46AD-AFBD-C509F8DD4FCC}"/>
                </a:ext>
              </a:extLst>
            </p:cNvPr>
            <p:cNvSpPr txBox="1"/>
            <p:nvPr/>
          </p:nvSpPr>
          <p:spPr>
            <a:xfrm>
              <a:off x="6245671" y="23618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1062B8E-7FAD-46CB-8FE6-9B6427F591FF}"/>
              </a:ext>
            </a:extLst>
          </p:cNvPr>
          <p:cNvGrpSpPr/>
          <p:nvPr/>
        </p:nvGrpSpPr>
        <p:grpSpPr>
          <a:xfrm>
            <a:off x="4928150" y="5598660"/>
            <a:ext cx="3869778" cy="369332"/>
            <a:chOff x="3251751" y="3319967"/>
            <a:chExt cx="3869778" cy="369332"/>
          </a:xfrm>
        </p:grpSpPr>
        <p:cxnSp>
          <p:nvCxnSpPr>
            <p:cNvPr id="61" name="Connector: Curved 60">
              <a:extLst>
                <a:ext uri="{FF2B5EF4-FFF2-40B4-BE49-F238E27FC236}">
                  <a16:creationId xmlns:a16="http://schemas.microsoft.com/office/drawing/2014/main" id="{599033F1-AC31-40EC-A59E-565740929839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 rot="5400000">
              <a:off x="5184005" y="1499291"/>
              <a:ext cx="5269" cy="3869778"/>
            </a:xfrm>
            <a:prstGeom prst="curvedConnector3">
              <a:avLst>
                <a:gd name="adj1" fmla="val 443858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1AFBD8-CD7F-4D54-B490-D7D49A424822}"/>
                </a:ext>
              </a:extLst>
            </p:cNvPr>
            <p:cNvSpPr txBox="1"/>
            <p:nvPr/>
          </p:nvSpPr>
          <p:spPr>
            <a:xfrm>
              <a:off x="5060953" y="33199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  <a:endParaRPr lang="cs-CZ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1038" name="Picture 103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333CB25-DDF3-46D3-825F-5BE99BAFB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290" y="4538928"/>
            <a:ext cx="690193" cy="108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2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.8|2.8|3.2"/>
</p:tagLst>
</file>

<file path=ppt/theme/theme1.xml><?xml version="1.0" encoding="utf-8"?>
<a:theme xmlns:a="http://schemas.openxmlformats.org/drawingml/2006/main" name="Gopas 1  (3 barvy)">
  <a:themeElements>
    <a:clrScheme name="WUG">
      <a:dk1>
        <a:sysClr val="windowText" lastClr="000000"/>
      </a:dk1>
      <a:lt1>
        <a:sysClr val="window" lastClr="FFFFFF"/>
      </a:lt1>
      <a:dk2>
        <a:srgbClr val="163C7D"/>
      </a:dk2>
      <a:lt2>
        <a:srgbClr val="FFFFFF"/>
      </a:lt2>
      <a:accent1>
        <a:srgbClr val="5E98D1"/>
      </a:accent1>
      <a:accent2>
        <a:srgbClr val="FDCB00"/>
      </a:accent2>
      <a:accent3>
        <a:srgbClr val="ED7539"/>
      </a:accent3>
      <a:accent4>
        <a:srgbClr val="E50046"/>
      </a:accent4>
      <a:accent5>
        <a:srgbClr val="C8D400"/>
      </a:accent5>
      <a:accent6>
        <a:srgbClr val="EA5297"/>
      </a:accent6>
      <a:hlink>
        <a:srgbClr val="1E326C"/>
      </a:hlink>
      <a:folHlink>
        <a:srgbClr val="1E326C"/>
      </a:folHlink>
    </a:clrScheme>
    <a:fontScheme name="Gopa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4427</TotalTime>
  <Words>762</Words>
  <Application>Microsoft Office PowerPoint</Application>
  <PresentationFormat>Widescreen</PresentationFormat>
  <Paragraphs>201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Consolas</vt:lpstr>
      <vt:lpstr>Roboto Mono</vt:lpstr>
      <vt:lpstr>Segoe UI</vt:lpstr>
      <vt:lpstr>Segoe UI Light</vt:lpstr>
      <vt:lpstr>Segoe UI Semibold</vt:lpstr>
      <vt:lpstr>Wingdings</vt:lpstr>
      <vt:lpstr>Gopas 1  (3 barvy)</vt:lpstr>
      <vt:lpstr>Jak na offline aplikaci v Blazoru</vt:lpstr>
      <vt:lpstr>Progressive Web Apps</vt:lpstr>
      <vt:lpstr>You only need 3 things</vt:lpstr>
      <vt:lpstr>Web App Manifest</vt:lpstr>
      <vt:lpstr>Service Worker</vt:lpstr>
      <vt:lpstr>Service Worker</vt:lpstr>
      <vt:lpstr>Service Worker registration</vt:lpstr>
      <vt:lpstr>Service Worker Lifecycle</vt:lpstr>
      <vt:lpstr>Caching strategies</vt:lpstr>
      <vt:lpstr>Caching strategies</vt:lpstr>
      <vt:lpstr>Caching Strategies</vt:lpstr>
      <vt:lpstr>Why Apps in Blazor?</vt:lpstr>
      <vt:lpstr>Demo</vt:lpstr>
      <vt:lpstr>Local storage</vt:lpstr>
      <vt:lpstr>SQLite</vt:lpstr>
      <vt:lpstr>IndexedDB</vt:lpstr>
      <vt:lpstr>Sync When Online</vt:lpstr>
      <vt:lpstr>JavaScript Interoperability</vt:lpstr>
      <vt:lpstr>Demo</vt:lpstr>
      <vt:lpstr>Blazor – Service Worker &amp; Assets</vt:lpstr>
      <vt:lpstr>Chrome Developer Tools</vt:lpstr>
      <vt:lpstr>PWA builder</vt:lpstr>
      <vt:lpstr>Android App</vt:lpstr>
      <vt:lpstr>Trusted Web Activities – TWA</vt:lpstr>
      <vt:lpstr>iOS App</vt:lpstr>
      <vt:lpstr>PWAs on Windows</vt:lpstr>
      <vt:lpstr>PWAs on Windows</vt:lpstr>
      <vt:lpstr>Project Fugu</vt:lpstr>
      <vt:lpstr>Dotazy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Zámky, transakce a izolační úrovně  v SQL Serveru</dc:title>
  <dc:creator>Roman Jašek</dc:creator>
  <cp:lastModifiedBy>Roman Jašek</cp:lastModifiedBy>
  <cp:revision>315</cp:revision>
  <dcterms:created xsi:type="dcterms:W3CDTF">2014-11-11T15:45:29Z</dcterms:created>
  <dcterms:modified xsi:type="dcterms:W3CDTF">2021-04-07T14:34:46Z</dcterms:modified>
</cp:coreProperties>
</file>