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4734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6822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32222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8745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6751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8792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8108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3417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12719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1884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4819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443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2/21/2020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20734792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23" r:id="rId6"/>
    <p:sldLayoutId id="2147483730" r:id="rId7"/>
    <p:sldLayoutId id="2147483731" r:id="rId8"/>
    <p:sldLayoutId id="2147483720" r:id="rId9"/>
    <p:sldLayoutId id="2147483721" r:id="rId10"/>
    <p:sldLayoutId id="2147483722" r:id="rId11"/>
    <p:sldLayoutId id="2147483724"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95DA1D8-E874-4205-B6D5-557E0C072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F8F3F0C6-1F65-468F-BEAC-706191BD0150}"/>
              </a:ext>
            </a:extLst>
          </p:cNvPr>
          <p:cNvPicPr>
            <a:picLocks noChangeAspect="1"/>
          </p:cNvPicPr>
          <p:nvPr/>
        </p:nvPicPr>
        <p:blipFill rotWithShape="1">
          <a:blip r:embed="rId2"/>
          <a:srcRect t="1267" b="14464"/>
          <a:stretch/>
        </p:blipFill>
        <p:spPr>
          <a:xfrm>
            <a:off x="20" y="10"/>
            <a:ext cx="12191980" cy="6857990"/>
          </a:xfrm>
          <a:custGeom>
            <a:avLst/>
            <a:gdLst/>
            <a:ahLst/>
            <a:cxnLst/>
            <a:rect l="l" t="t" r="r" b="b"/>
            <a:pathLst>
              <a:path w="12192000" h="6858000">
                <a:moveTo>
                  <a:pt x="5712609" y="3740816"/>
                </a:moveTo>
                <a:cubicBezTo>
                  <a:pt x="5738974" y="3758821"/>
                  <a:pt x="5765337" y="3776826"/>
                  <a:pt x="5791702" y="3794831"/>
                </a:cubicBezTo>
                <a:cubicBezTo>
                  <a:pt x="5776911" y="3790330"/>
                  <a:pt x="5760836" y="3785829"/>
                  <a:pt x="5745403" y="3781327"/>
                </a:cubicBezTo>
                <a:cubicBezTo>
                  <a:pt x="5732542" y="3770394"/>
                  <a:pt x="5719038" y="3760108"/>
                  <a:pt x="5706178" y="3748531"/>
                </a:cubicBezTo>
                <a:cubicBezTo>
                  <a:pt x="5708106" y="3745959"/>
                  <a:pt x="5710678" y="3743389"/>
                  <a:pt x="5712609" y="3740816"/>
                </a:cubicBezTo>
                <a:close/>
                <a:moveTo>
                  <a:pt x="6185882" y="2838635"/>
                </a:moveTo>
                <a:cubicBezTo>
                  <a:pt x="6344070" y="2946665"/>
                  <a:pt x="6502257" y="3055338"/>
                  <a:pt x="6660444" y="3163369"/>
                </a:cubicBezTo>
                <a:cubicBezTo>
                  <a:pt x="6657871" y="3165941"/>
                  <a:pt x="6655942" y="3168513"/>
                  <a:pt x="6653370" y="3171086"/>
                </a:cubicBezTo>
                <a:cubicBezTo>
                  <a:pt x="6479751" y="3079774"/>
                  <a:pt x="6315776" y="2978175"/>
                  <a:pt x="6185882" y="2838635"/>
                </a:cubicBezTo>
                <a:close/>
                <a:moveTo>
                  <a:pt x="0" y="0"/>
                </a:moveTo>
                <a:lnTo>
                  <a:pt x="12192000" y="0"/>
                </a:lnTo>
                <a:lnTo>
                  <a:pt x="12192000" y="3164490"/>
                </a:lnTo>
                <a:lnTo>
                  <a:pt x="11988395" y="3196744"/>
                </a:lnTo>
                <a:cubicBezTo>
                  <a:pt x="11473771" y="3266864"/>
                  <a:pt x="10861963" y="3302908"/>
                  <a:pt x="10185568" y="3253395"/>
                </a:cubicBezTo>
                <a:cubicBezTo>
                  <a:pt x="10116120" y="3248250"/>
                  <a:pt x="10050531" y="3245034"/>
                  <a:pt x="9983655" y="3242463"/>
                </a:cubicBezTo>
                <a:cubicBezTo>
                  <a:pt x="9392061" y="3216097"/>
                  <a:pt x="8811401" y="3203236"/>
                  <a:pt x="8566404" y="3171728"/>
                </a:cubicBezTo>
                <a:cubicBezTo>
                  <a:pt x="8374779" y="3146650"/>
                  <a:pt x="7394792" y="2934448"/>
                  <a:pt x="7107354" y="2755040"/>
                </a:cubicBezTo>
                <a:cubicBezTo>
                  <a:pt x="6813486" y="2571132"/>
                  <a:pt x="6536339" y="2367932"/>
                  <a:pt x="6260475" y="2164090"/>
                </a:cubicBezTo>
                <a:cubicBezTo>
                  <a:pt x="6140870" y="2075993"/>
                  <a:pt x="6013549" y="1995614"/>
                  <a:pt x="5905518" y="1894658"/>
                </a:cubicBezTo>
                <a:cubicBezTo>
                  <a:pt x="5797490" y="1793059"/>
                  <a:pt x="5694605" y="1687600"/>
                  <a:pt x="5577572" y="1593717"/>
                </a:cubicBezTo>
                <a:cubicBezTo>
                  <a:pt x="5544133" y="1566709"/>
                  <a:pt x="5510696" y="1537773"/>
                  <a:pt x="5461824" y="1533271"/>
                </a:cubicBezTo>
                <a:cubicBezTo>
                  <a:pt x="5450893" y="1531985"/>
                  <a:pt x="5439318" y="1532628"/>
                  <a:pt x="5428386" y="1533913"/>
                </a:cubicBezTo>
                <a:cubicBezTo>
                  <a:pt x="5416169" y="1535200"/>
                  <a:pt x="5406523" y="1541630"/>
                  <a:pt x="5402021" y="1552562"/>
                </a:cubicBezTo>
                <a:cubicBezTo>
                  <a:pt x="5397521" y="1564781"/>
                  <a:pt x="5405238" y="1571853"/>
                  <a:pt x="5414239" y="1578283"/>
                </a:cubicBezTo>
                <a:cubicBezTo>
                  <a:pt x="5420670" y="1582785"/>
                  <a:pt x="5427099" y="1589859"/>
                  <a:pt x="5435459" y="1591144"/>
                </a:cubicBezTo>
                <a:cubicBezTo>
                  <a:pt x="5488833" y="1598861"/>
                  <a:pt x="5508766" y="1638086"/>
                  <a:pt x="5533844" y="1672809"/>
                </a:cubicBezTo>
                <a:cubicBezTo>
                  <a:pt x="5544776" y="1687600"/>
                  <a:pt x="5556350" y="1699175"/>
                  <a:pt x="5536417" y="1720394"/>
                </a:cubicBezTo>
                <a:cubicBezTo>
                  <a:pt x="5519055" y="1739042"/>
                  <a:pt x="5537059" y="1748689"/>
                  <a:pt x="5555063" y="1753834"/>
                </a:cubicBezTo>
                <a:cubicBezTo>
                  <a:pt x="5580142" y="1760906"/>
                  <a:pt x="5609722" y="1759621"/>
                  <a:pt x="5638015" y="1782770"/>
                </a:cubicBezTo>
                <a:cubicBezTo>
                  <a:pt x="5531915" y="1784699"/>
                  <a:pt x="5486902" y="1723611"/>
                  <a:pt x="5438676" y="1667022"/>
                </a:cubicBezTo>
                <a:cubicBezTo>
                  <a:pt x="5420670" y="1646446"/>
                  <a:pt x="5408453" y="1622010"/>
                  <a:pt x="5393019" y="1598861"/>
                </a:cubicBezTo>
                <a:cubicBezTo>
                  <a:pt x="5373728" y="1570568"/>
                  <a:pt x="5351221" y="1569281"/>
                  <a:pt x="5322928" y="1594359"/>
                </a:cubicBezTo>
                <a:cubicBezTo>
                  <a:pt x="5297850" y="1616865"/>
                  <a:pt x="5285633" y="1614937"/>
                  <a:pt x="5277274" y="1584070"/>
                </a:cubicBezTo>
                <a:cubicBezTo>
                  <a:pt x="5264412" y="1535843"/>
                  <a:pt x="5234831" y="1501763"/>
                  <a:pt x="5184674" y="1484401"/>
                </a:cubicBezTo>
                <a:cubicBezTo>
                  <a:pt x="5179209" y="1482471"/>
                  <a:pt x="5173101" y="1479417"/>
                  <a:pt x="5167072" y="1478372"/>
                </a:cubicBezTo>
                <a:cubicBezTo>
                  <a:pt x="5161044" y="1477327"/>
                  <a:pt x="5155097" y="1478292"/>
                  <a:pt x="5149951" y="1484401"/>
                </a:cubicBezTo>
                <a:cubicBezTo>
                  <a:pt x="5140950" y="1494688"/>
                  <a:pt x="5148664" y="1506907"/>
                  <a:pt x="5155097" y="1515909"/>
                </a:cubicBezTo>
                <a:cubicBezTo>
                  <a:pt x="5166670" y="1531985"/>
                  <a:pt x="5176959" y="1547417"/>
                  <a:pt x="5181461" y="1566709"/>
                </a:cubicBezTo>
                <a:cubicBezTo>
                  <a:pt x="5184674" y="1579570"/>
                  <a:pt x="5187891" y="1593717"/>
                  <a:pt x="5178887" y="1603361"/>
                </a:cubicBezTo>
                <a:cubicBezTo>
                  <a:pt x="5141592" y="1644516"/>
                  <a:pt x="5168600" y="1663807"/>
                  <a:pt x="5200752" y="1685671"/>
                </a:cubicBezTo>
                <a:cubicBezTo>
                  <a:pt x="5245120" y="1715251"/>
                  <a:pt x="5262482" y="1758976"/>
                  <a:pt x="5252195" y="1811063"/>
                </a:cubicBezTo>
                <a:cubicBezTo>
                  <a:pt x="5248335" y="1832284"/>
                  <a:pt x="5250909" y="1845143"/>
                  <a:pt x="5277274" y="1844501"/>
                </a:cubicBezTo>
                <a:cubicBezTo>
                  <a:pt x="5287560" y="1844501"/>
                  <a:pt x="5290133" y="1851575"/>
                  <a:pt x="5293993" y="1859290"/>
                </a:cubicBezTo>
                <a:cubicBezTo>
                  <a:pt x="5376299" y="2041270"/>
                  <a:pt x="5495262" y="2200743"/>
                  <a:pt x="5634802" y="2347356"/>
                </a:cubicBezTo>
                <a:cubicBezTo>
                  <a:pt x="5747976" y="2466318"/>
                  <a:pt x="5872725" y="2573704"/>
                  <a:pt x="6001975" y="2677877"/>
                </a:cubicBezTo>
                <a:cubicBezTo>
                  <a:pt x="6005832" y="2681092"/>
                  <a:pt x="6009691" y="2684949"/>
                  <a:pt x="6011621" y="2691379"/>
                </a:cubicBezTo>
                <a:cubicBezTo>
                  <a:pt x="5950533" y="2678520"/>
                  <a:pt x="5897804" y="2652154"/>
                  <a:pt x="5847002" y="2622575"/>
                </a:cubicBezTo>
                <a:cubicBezTo>
                  <a:pt x="5711965" y="2544125"/>
                  <a:pt x="5598147" y="2442525"/>
                  <a:pt x="5483045" y="2342854"/>
                </a:cubicBezTo>
                <a:cubicBezTo>
                  <a:pt x="5412953" y="2281765"/>
                  <a:pt x="5340933" y="2222606"/>
                  <a:pt x="5263769" y="2168592"/>
                </a:cubicBezTo>
                <a:cubicBezTo>
                  <a:pt x="5250909" y="2159588"/>
                  <a:pt x="5241905" y="2148014"/>
                  <a:pt x="5232904" y="2136439"/>
                </a:cubicBezTo>
                <a:cubicBezTo>
                  <a:pt x="5227759" y="2130010"/>
                  <a:pt x="5221329" y="2124222"/>
                  <a:pt x="5211040" y="2126795"/>
                </a:cubicBezTo>
                <a:cubicBezTo>
                  <a:pt x="5198180" y="2130010"/>
                  <a:pt x="5196893" y="2139654"/>
                  <a:pt x="5195606" y="2149301"/>
                </a:cubicBezTo>
                <a:cubicBezTo>
                  <a:pt x="5191749" y="2180166"/>
                  <a:pt x="5200108" y="2207817"/>
                  <a:pt x="5216185" y="2234181"/>
                </a:cubicBezTo>
                <a:cubicBezTo>
                  <a:pt x="5257983" y="2301699"/>
                  <a:pt x="5319713" y="2353786"/>
                  <a:pt x="5383373" y="2403300"/>
                </a:cubicBezTo>
                <a:cubicBezTo>
                  <a:pt x="5465682" y="2466961"/>
                  <a:pt x="5545418" y="2533193"/>
                  <a:pt x="5618083" y="2605857"/>
                </a:cubicBezTo>
                <a:cubicBezTo>
                  <a:pt x="5623226" y="2611001"/>
                  <a:pt x="5632871" y="2614216"/>
                  <a:pt x="5629656" y="2629005"/>
                </a:cubicBezTo>
                <a:cubicBezTo>
                  <a:pt x="5584001" y="2594925"/>
                  <a:pt x="5540917" y="2561487"/>
                  <a:pt x="5497192" y="2529334"/>
                </a:cubicBezTo>
                <a:cubicBezTo>
                  <a:pt x="5454108" y="2497183"/>
                  <a:pt x="5410380" y="2465031"/>
                  <a:pt x="5367298" y="2433523"/>
                </a:cubicBezTo>
                <a:cubicBezTo>
                  <a:pt x="5357008" y="2425806"/>
                  <a:pt x="5346076" y="2414874"/>
                  <a:pt x="5331288" y="2424520"/>
                </a:cubicBezTo>
                <a:cubicBezTo>
                  <a:pt x="5315856" y="2434165"/>
                  <a:pt x="5317785" y="2450242"/>
                  <a:pt x="5321643" y="2463101"/>
                </a:cubicBezTo>
                <a:cubicBezTo>
                  <a:pt x="5333859" y="2501041"/>
                  <a:pt x="5355081" y="2534479"/>
                  <a:pt x="5383373" y="2564059"/>
                </a:cubicBezTo>
                <a:cubicBezTo>
                  <a:pt x="5479829" y="2661801"/>
                  <a:pt x="5591073" y="2746038"/>
                  <a:pt x="5694605" y="2837349"/>
                </a:cubicBezTo>
                <a:cubicBezTo>
                  <a:pt x="5750548" y="2886864"/>
                  <a:pt x="5801990" y="2939593"/>
                  <a:pt x="5850861" y="2994249"/>
                </a:cubicBezTo>
                <a:cubicBezTo>
                  <a:pt x="5861793" y="3006469"/>
                  <a:pt x="5861149" y="3018043"/>
                  <a:pt x="5857934" y="3032189"/>
                </a:cubicBezTo>
                <a:cubicBezTo>
                  <a:pt x="5845076" y="3089421"/>
                  <a:pt x="5865008" y="3108711"/>
                  <a:pt x="5929311" y="3097780"/>
                </a:cubicBezTo>
                <a:cubicBezTo>
                  <a:pt x="5949246" y="3094563"/>
                  <a:pt x="5962750" y="3097780"/>
                  <a:pt x="5974966" y="3111282"/>
                </a:cubicBezTo>
                <a:cubicBezTo>
                  <a:pt x="6122866" y="3278472"/>
                  <a:pt x="6297771" y="3419297"/>
                  <a:pt x="6488753" y="3544689"/>
                </a:cubicBezTo>
                <a:cubicBezTo>
                  <a:pt x="6566560" y="3595488"/>
                  <a:pt x="6646940" y="3643718"/>
                  <a:pt x="6728605" y="3688730"/>
                </a:cubicBezTo>
                <a:cubicBezTo>
                  <a:pt x="6728605" y="3691945"/>
                  <a:pt x="6728605" y="3695804"/>
                  <a:pt x="6728605" y="3699019"/>
                </a:cubicBezTo>
                <a:cubicBezTo>
                  <a:pt x="6727962" y="3703519"/>
                  <a:pt x="6727320" y="3706091"/>
                  <a:pt x="6726677" y="3709950"/>
                </a:cubicBezTo>
                <a:cubicBezTo>
                  <a:pt x="6611573" y="3640502"/>
                  <a:pt x="6497754" y="3569125"/>
                  <a:pt x="6386510" y="3493890"/>
                </a:cubicBezTo>
                <a:cubicBezTo>
                  <a:pt x="6084927" y="3290048"/>
                  <a:pt x="5796845" y="3071415"/>
                  <a:pt x="5504264" y="2857926"/>
                </a:cubicBezTo>
                <a:cubicBezTo>
                  <a:pt x="5405879" y="2785906"/>
                  <a:pt x="5328073" y="2693952"/>
                  <a:pt x="5239333" y="2612929"/>
                </a:cubicBezTo>
                <a:cubicBezTo>
                  <a:pt x="5180174" y="2558915"/>
                  <a:pt x="5123586" y="2502328"/>
                  <a:pt x="5054783" y="2457958"/>
                </a:cubicBezTo>
                <a:cubicBezTo>
                  <a:pt x="5026489" y="2439952"/>
                  <a:pt x="4996909" y="2423876"/>
                  <a:pt x="4958969" y="2428378"/>
                </a:cubicBezTo>
                <a:cubicBezTo>
                  <a:pt x="4944180" y="2430308"/>
                  <a:pt x="4927460" y="2434165"/>
                  <a:pt x="4922316" y="2450884"/>
                </a:cubicBezTo>
                <a:cubicBezTo>
                  <a:pt x="4917814" y="2467603"/>
                  <a:pt x="4931318" y="2475320"/>
                  <a:pt x="4943538" y="2482393"/>
                </a:cubicBezTo>
                <a:cubicBezTo>
                  <a:pt x="4946752" y="2484322"/>
                  <a:pt x="4949967" y="2486895"/>
                  <a:pt x="4953183" y="2486895"/>
                </a:cubicBezTo>
                <a:cubicBezTo>
                  <a:pt x="5014271" y="2490752"/>
                  <a:pt x="5028418" y="2539623"/>
                  <a:pt x="5057355" y="2574991"/>
                </a:cubicBezTo>
                <a:cubicBezTo>
                  <a:pt x="5066357" y="2585923"/>
                  <a:pt x="5066999" y="2596854"/>
                  <a:pt x="5057355" y="2609714"/>
                </a:cubicBezTo>
                <a:cubicBezTo>
                  <a:pt x="5039991" y="2632863"/>
                  <a:pt x="5052210" y="2643152"/>
                  <a:pt x="5075359" y="2649582"/>
                </a:cubicBezTo>
                <a:cubicBezTo>
                  <a:pt x="5098507" y="2656013"/>
                  <a:pt x="5123586" y="2657941"/>
                  <a:pt x="5148664" y="2672732"/>
                </a:cubicBezTo>
                <a:cubicBezTo>
                  <a:pt x="5108797" y="2684949"/>
                  <a:pt x="5081147" y="2672090"/>
                  <a:pt x="5055425" y="2656013"/>
                </a:cubicBezTo>
                <a:cubicBezTo>
                  <a:pt x="4997552" y="2620646"/>
                  <a:pt x="4960257" y="2568559"/>
                  <a:pt x="4924888" y="2515188"/>
                </a:cubicBezTo>
                <a:cubicBezTo>
                  <a:pt x="4917814" y="2504899"/>
                  <a:pt x="4912027" y="2493324"/>
                  <a:pt x="4902382" y="2484965"/>
                </a:cubicBezTo>
                <a:cubicBezTo>
                  <a:pt x="4884376" y="2468246"/>
                  <a:pt x="4865085" y="2466318"/>
                  <a:pt x="4843224" y="2486895"/>
                </a:cubicBezTo>
                <a:cubicBezTo>
                  <a:pt x="4814285" y="2513902"/>
                  <a:pt x="4803998" y="2511973"/>
                  <a:pt x="4794352" y="2477250"/>
                </a:cubicBezTo>
                <a:cubicBezTo>
                  <a:pt x="4781490" y="2430308"/>
                  <a:pt x="4752554" y="2397512"/>
                  <a:pt x="4703040" y="2380151"/>
                </a:cubicBezTo>
                <a:cubicBezTo>
                  <a:pt x="4692753" y="2376292"/>
                  <a:pt x="4681821" y="2371147"/>
                  <a:pt x="4670890" y="2379507"/>
                </a:cubicBezTo>
                <a:cubicBezTo>
                  <a:pt x="4659315" y="2389153"/>
                  <a:pt x="4667030" y="2398798"/>
                  <a:pt x="4671532" y="2407802"/>
                </a:cubicBezTo>
                <a:cubicBezTo>
                  <a:pt x="4677962" y="2421948"/>
                  <a:pt x="4685679" y="2436095"/>
                  <a:pt x="4691466" y="2450884"/>
                </a:cubicBezTo>
                <a:cubicBezTo>
                  <a:pt x="4701755" y="2474677"/>
                  <a:pt x="4703685" y="2499756"/>
                  <a:pt x="4684393" y="2522904"/>
                </a:cubicBezTo>
                <a:cubicBezTo>
                  <a:pt x="4670245" y="2539623"/>
                  <a:pt x="4671532" y="2550555"/>
                  <a:pt x="4690181" y="2562130"/>
                </a:cubicBezTo>
                <a:cubicBezTo>
                  <a:pt x="4749983" y="2598140"/>
                  <a:pt x="4787922" y="2645081"/>
                  <a:pt x="4767344" y="2718387"/>
                </a:cubicBezTo>
                <a:cubicBezTo>
                  <a:pt x="4764130" y="2728676"/>
                  <a:pt x="4767988" y="2738965"/>
                  <a:pt x="4780205" y="2738321"/>
                </a:cubicBezTo>
                <a:cubicBezTo>
                  <a:pt x="4807214" y="2736393"/>
                  <a:pt x="4811713" y="2753112"/>
                  <a:pt x="4819430" y="2770474"/>
                </a:cubicBezTo>
                <a:cubicBezTo>
                  <a:pt x="4894666" y="2937020"/>
                  <a:pt x="5003339" y="3082346"/>
                  <a:pt x="5128730" y="3218670"/>
                </a:cubicBezTo>
                <a:cubicBezTo>
                  <a:pt x="5252837" y="3353709"/>
                  <a:pt x="5392376" y="3474599"/>
                  <a:pt x="5540917" y="3590345"/>
                </a:cubicBezTo>
                <a:cubicBezTo>
                  <a:pt x="5499119" y="3586487"/>
                  <a:pt x="5445104" y="3562695"/>
                  <a:pt x="5393019" y="3535044"/>
                </a:cubicBezTo>
                <a:cubicBezTo>
                  <a:pt x="5255410" y="3461095"/>
                  <a:pt x="5142235" y="3360781"/>
                  <a:pt x="5027131" y="3262397"/>
                </a:cubicBezTo>
                <a:cubicBezTo>
                  <a:pt x="4946752" y="3193592"/>
                  <a:pt x="4868302" y="3122858"/>
                  <a:pt x="4778275" y="3063697"/>
                </a:cubicBezTo>
                <a:cubicBezTo>
                  <a:pt x="4767988" y="3057268"/>
                  <a:pt x="4760914" y="3048908"/>
                  <a:pt x="4755127" y="3038619"/>
                </a:cubicBezTo>
                <a:cubicBezTo>
                  <a:pt x="4749983" y="3029617"/>
                  <a:pt x="4742265" y="3021258"/>
                  <a:pt x="4728763" y="3025115"/>
                </a:cubicBezTo>
                <a:cubicBezTo>
                  <a:pt x="4715259" y="3029617"/>
                  <a:pt x="4713973" y="3041192"/>
                  <a:pt x="4713973" y="3051481"/>
                </a:cubicBezTo>
                <a:cubicBezTo>
                  <a:pt x="4715902" y="3090063"/>
                  <a:pt x="4726833" y="3124786"/>
                  <a:pt x="4750625" y="3155652"/>
                </a:cubicBezTo>
                <a:cubicBezTo>
                  <a:pt x="4796924" y="3217385"/>
                  <a:pt x="4858656" y="3265612"/>
                  <a:pt x="4920386" y="3313839"/>
                </a:cubicBezTo>
                <a:cubicBezTo>
                  <a:pt x="5005911" y="3380072"/>
                  <a:pt x="5085005" y="3452092"/>
                  <a:pt x="5156382" y="3532472"/>
                </a:cubicBezTo>
                <a:cubicBezTo>
                  <a:pt x="5104940" y="3493247"/>
                  <a:pt x="5053495" y="3453378"/>
                  <a:pt x="5001409" y="3414153"/>
                </a:cubicBezTo>
                <a:cubicBezTo>
                  <a:pt x="4962184" y="3384574"/>
                  <a:pt x="4921673" y="3356279"/>
                  <a:pt x="4881806" y="3327343"/>
                </a:cubicBezTo>
                <a:cubicBezTo>
                  <a:pt x="4872159" y="3320270"/>
                  <a:pt x="4861870" y="3312554"/>
                  <a:pt x="4848368" y="3322198"/>
                </a:cubicBezTo>
                <a:cubicBezTo>
                  <a:pt x="4836149" y="3330558"/>
                  <a:pt x="4838079" y="3342777"/>
                  <a:pt x="4840652" y="3354351"/>
                </a:cubicBezTo>
                <a:cubicBezTo>
                  <a:pt x="4850297" y="3400006"/>
                  <a:pt x="4877304" y="3436659"/>
                  <a:pt x="4910742" y="3469454"/>
                </a:cubicBezTo>
                <a:cubicBezTo>
                  <a:pt x="4951252" y="3508679"/>
                  <a:pt x="4993695" y="3545976"/>
                  <a:pt x="5037419" y="3583272"/>
                </a:cubicBezTo>
                <a:cubicBezTo>
                  <a:pt x="4990479" y="3572983"/>
                  <a:pt x="4943538" y="3562695"/>
                  <a:pt x="4896595" y="3554336"/>
                </a:cubicBezTo>
                <a:cubicBezTo>
                  <a:pt x="4917814" y="3628927"/>
                  <a:pt x="4967328" y="3643718"/>
                  <a:pt x="5011699" y="3655292"/>
                </a:cubicBezTo>
                <a:cubicBezTo>
                  <a:pt x="5071502" y="3670081"/>
                  <a:pt x="5128730" y="3688730"/>
                  <a:pt x="5185319" y="3709950"/>
                </a:cubicBezTo>
                <a:cubicBezTo>
                  <a:pt x="5209111" y="3731170"/>
                  <a:pt x="5232904" y="3751748"/>
                  <a:pt x="5256052" y="3773610"/>
                </a:cubicBezTo>
                <a:cubicBezTo>
                  <a:pt x="5279845" y="3796118"/>
                  <a:pt x="5302352" y="3818624"/>
                  <a:pt x="5324859" y="3842415"/>
                </a:cubicBezTo>
                <a:cubicBezTo>
                  <a:pt x="5340933" y="3859776"/>
                  <a:pt x="5360224" y="3874568"/>
                  <a:pt x="5341576" y="3904146"/>
                </a:cubicBezTo>
                <a:cubicBezTo>
                  <a:pt x="5333217" y="3917650"/>
                  <a:pt x="5387873" y="3990958"/>
                  <a:pt x="5405238" y="3995458"/>
                </a:cubicBezTo>
                <a:cubicBezTo>
                  <a:pt x="5407809" y="3996100"/>
                  <a:pt x="5410380" y="3996745"/>
                  <a:pt x="5412310" y="3996745"/>
                </a:cubicBezTo>
                <a:cubicBezTo>
                  <a:pt x="5449607" y="3994173"/>
                  <a:pt x="5457967" y="4016036"/>
                  <a:pt x="5458608" y="4043687"/>
                </a:cubicBezTo>
                <a:cubicBezTo>
                  <a:pt x="5459252" y="4070693"/>
                  <a:pt x="5452823" y="4104131"/>
                  <a:pt x="5503621" y="4090627"/>
                </a:cubicBezTo>
                <a:cubicBezTo>
                  <a:pt x="5509408" y="4089342"/>
                  <a:pt x="5510696" y="4093199"/>
                  <a:pt x="5513266" y="4097701"/>
                </a:cubicBezTo>
                <a:cubicBezTo>
                  <a:pt x="5568568" y="4212804"/>
                  <a:pt x="5661808" y="4301543"/>
                  <a:pt x="5753762" y="4390282"/>
                </a:cubicBezTo>
                <a:cubicBezTo>
                  <a:pt x="5758907" y="4394784"/>
                  <a:pt x="5764052" y="4399285"/>
                  <a:pt x="5769195" y="4403786"/>
                </a:cubicBezTo>
                <a:cubicBezTo>
                  <a:pt x="5672741" y="4381280"/>
                  <a:pt x="5354436" y="4352342"/>
                  <a:pt x="5261196" y="4361989"/>
                </a:cubicBezTo>
                <a:cubicBezTo>
                  <a:pt x="5178245" y="4370349"/>
                  <a:pt x="4709472" y="4230167"/>
                  <a:pt x="4612374" y="4147215"/>
                </a:cubicBezTo>
                <a:cubicBezTo>
                  <a:pt x="4598869" y="4212161"/>
                  <a:pt x="4627806" y="4237882"/>
                  <a:pt x="4650956" y="4267463"/>
                </a:cubicBezTo>
                <a:cubicBezTo>
                  <a:pt x="4683749" y="4309260"/>
                  <a:pt x="4688895" y="4338840"/>
                  <a:pt x="4627162" y="4372278"/>
                </a:cubicBezTo>
                <a:cubicBezTo>
                  <a:pt x="4450327" y="4467447"/>
                  <a:pt x="4452257" y="4470662"/>
                  <a:pt x="4618160" y="4599911"/>
                </a:cubicBezTo>
                <a:cubicBezTo>
                  <a:pt x="4625877" y="4605700"/>
                  <a:pt x="4622019" y="4624347"/>
                  <a:pt x="4623948" y="4637209"/>
                </a:cubicBezTo>
                <a:cubicBezTo>
                  <a:pt x="4580863" y="4656500"/>
                  <a:pt x="4530064" y="4606343"/>
                  <a:pt x="4478622" y="4660357"/>
                </a:cubicBezTo>
                <a:cubicBezTo>
                  <a:pt x="4700468" y="4897637"/>
                  <a:pt x="5038064" y="5123344"/>
                  <a:pt x="5344150" y="5301466"/>
                </a:cubicBezTo>
                <a:cubicBezTo>
                  <a:pt x="5096581" y="5359982"/>
                  <a:pt x="4948037" y="5154210"/>
                  <a:pt x="4766058" y="5180574"/>
                </a:cubicBezTo>
                <a:cubicBezTo>
                  <a:pt x="4675390" y="5244877"/>
                  <a:pt x="4945465" y="5349050"/>
                  <a:pt x="4687609" y="5379273"/>
                </a:cubicBezTo>
                <a:cubicBezTo>
                  <a:pt x="4799496" y="5435860"/>
                  <a:pt x="4882449" y="5491161"/>
                  <a:pt x="4959611" y="5556107"/>
                </a:cubicBezTo>
                <a:cubicBezTo>
                  <a:pt x="5096581" y="5672497"/>
                  <a:pt x="5123586" y="5749662"/>
                  <a:pt x="5060571" y="5905920"/>
                </a:cubicBezTo>
                <a:cubicBezTo>
                  <a:pt x="5018773" y="6008805"/>
                  <a:pt x="4958326" y="6103332"/>
                  <a:pt x="5011699" y="6226152"/>
                </a:cubicBezTo>
                <a:cubicBezTo>
                  <a:pt x="5048351" y="6310389"/>
                  <a:pt x="5034204" y="6365690"/>
                  <a:pt x="4895308" y="6327750"/>
                </a:cubicBezTo>
                <a:cubicBezTo>
                  <a:pt x="4745482" y="6287240"/>
                  <a:pt x="4688895" y="6363118"/>
                  <a:pt x="4726833" y="6510373"/>
                </a:cubicBezTo>
                <a:cubicBezTo>
                  <a:pt x="4751269" y="6604900"/>
                  <a:pt x="4725546" y="6634480"/>
                  <a:pt x="4622661" y="6623548"/>
                </a:cubicBezTo>
                <a:cubicBezTo>
                  <a:pt x="4508843" y="6611330"/>
                  <a:pt x="4400814" y="6549598"/>
                  <a:pt x="4259989" y="6579179"/>
                </a:cubicBezTo>
                <a:cubicBezTo>
                  <a:pt x="4358453" y="6729972"/>
                  <a:pt x="4554892" y="6711403"/>
                  <a:pt x="4690343" y="6814255"/>
                </a:cubicBezTo>
                <a:lnTo>
                  <a:pt x="4735334" y="6858000"/>
                </a:lnTo>
                <a:lnTo>
                  <a:pt x="4496011" y="6858000"/>
                </a:lnTo>
                <a:lnTo>
                  <a:pt x="4440632" y="6851514"/>
                </a:lnTo>
                <a:cubicBezTo>
                  <a:pt x="4410700" y="6846400"/>
                  <a:pt x="4381522" y="6839608"/>
                  <a:pt x="4352585" y="6830605"/>
                </a:cubicBezTo>
                <a:cubicBezTo>
                  <a:pt x="4304358" y="6815816"/>
                  <a:pt x="4251629" y="6801027"/>
                  <a:pt x="4224621" y="6850539"/>
                </a:cubicBezTo>
                <a:lnTo>
                  <a:pt x="4223115" y="6858000"/>
                </a:lnTo>
                <a:lnTo>
                  <a:pt x="0" y="6858000"/>
                </a:lnTo>
                <a:close/>
              </a:path>
            </a:pathLst>
          </a:custGeom>
        </p:spPr>
      </p:pic>
      <p:sp>
        <p:nvSpPr>
          <p:cNvPr id="2" name="Title 1">
            <a:extLst>
              <a:ext uri="{FF2B5EF4-FFF2-40B4-BE49-F238E27FC236}">
                <a16:creationId xmlns:a16="http://schemas.microsoft.com/office/drawing/2014/main" id="{63D490E6-800E-4249-89FE-46D4E225E2BD}"/>
              </a:ext>
            </a:extLst>
          </p:cNvPr>
          <p:cNvSpPr>
            <a:spLocks noGrp="1"/>
          </p:cNvSpPr>
          <p:nvPr>
            <p:ph type="ctrTitle"/>
          </p:nvPr>
        </p:nvSpPr>
        <p:spPr>
          <a:xfrm>
            <a:off x="6095999" y="3834174"/>
            <a:ext cx="5257800" cy="1701570"/>
          </a:xfrm>
        </p:spPr>
        <p:txBody>
          <a:bodyPr anchor="b">
            <a:normAutofit/>
          </a:bodyPr>
          <a:lstStyle/>
          <a:p>
            <a:r>
              <a:rPr lang="en-US" sz="4400"/>
              <a:t>Onions</a:t>
            </a:r>
          </a:p>
        </p:txBody>
      </p:sp>
      <p:sp>
        <p:nvSpPr>
          <p:cNvPr id="3" name="Subtitle 2">
            <a:extLst>
              <a:ext uri="{FF2B5EF4-FFF2-40B4-BE49-F238E27FC236}">
                <a16:creationId xmlns:a16="http://schemas.microsoft.com/office/drawing/2014/main" id="{280D3FDB-B23A-4FD6-89BE-D4E8A185B534}"/>
              </a:ext>
            </a:extLst>
          </p:cNvPr>
          <p:cNvSpPr>
            <a:spLocks noGrp="1"/>
          </p:cNvSpPr>
          <p:nvPr>
            <p:ph type="subTitle" idx="1"/>
          </p:nvPr>
        </p:nvSpPr>
        <p:spPr>
          <a:xfrm>
            <a:off x="6096000" y="5592499"/>
            <a:ext cx="5147960" cy="646785"/>
          </a:xfrm>
        </p:spPr>
        <p:txBody>
          <a:bodyPr>
            <a:normAutofit/>
          </a:bodyPr>
          <a:lstStyle/>
          <a:p>
            <a:r>
              <a:rPr lang="en-US" sz="2000"/>
              <a:t>Jashon Newlun</a:t>
            </a:r>
          </a:p>
        </p:txBody>
      </p:sp>
    </p:spTree>
    <p:extLst>
      <p:ext uri="{BB962C8B-B14F-4D97-AF65-F5344CB8AC3E}">
        <p14:creationId xmlns:p14="http://schemas.microsoft.com/office/powerpoint/2010/main" val="288014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C34D97">
              <a:alpha val="20000"/>
            </a:srgbClr>
          </a:solidFill>
          <a:ln w="32707" cap="flat">
            <a:noFill/>
            <a:prstDash val="solid"/>
            <a:miter/>
          </a:ln>
        </p:spPr>
        <p:txBody>
          <a:bodyPr rtlCol="0" anchor="ctr"/>
          <a:lstStyle/>
          <a:p>
            <a:endParaRPr lang="en-US" dirty="0"/>
          </a:p>
        </p:txBody>
      </p:sp>
      <p:sp>
        <p:nvSpPr>
          <p:cNvPr id="14" name="TextBox 13">
            <a:extLst>
              <a:ext uri="{FF2B5EF4-FFF2-40B4-BE49-F238E27FC236}">
                <a16:creationId xmlns:a16="http://schemas.microsoft.com/office/drawing/2014/main" id="{8B5C3AB0-5452-4EE6-8DFC-79FC7EE0261D}"/>
              </a:ext>
            </a:extLst>
          </p:cNvPr>
          <p:cNvSpPr txBox="1"/>
          <p:nvPr/>
        </p:nvSpPr>
        <p:spPr>
          <a:xfrm>
            <a:off x="5893473" y="244504"/>
            <a:ext cx="5511704" cy="2246769"/>
          </a:xfrm>
          <a:prstGeom prst="rect">
            <a:avLst/>
          </a:prstGeom>
          <a:noFill/>
        </p:spPr>
        <p:txBody>
          <a:bodyPr wrap="square" rtlCol="0">
            <a:spAutoFit/>
          </a:bodyPr>
          <a:lstStyle/>
          <a:p>
            <a:pPr marL="342900" indent="-342900">
              <a:buFont typeface="Arial" panose="020B0604020202020204" pitchFamily="34" charset="0"/>
              <a:buChar char="•"/>
            </a:pPr>
            <a:r>
              <a:rPr lang="en-US" sz="1400" dirty="0">
                <a:latin typeface="Calibri" panose="020F0502020204030204" pitchFamily="34" charset="0"/>
                <a:cs typeface="Calibri" panose="020F0502020204030204" pitchFamily="34" charset="0"/>
              </a:rPr>
              <a:t>Green onions saw biggest increase, the significance of this increase is compounded because green trails sweet and yellow greatly in total sales.</a:t>
            </a:r>
          </a:p>
          <a:p>
            <a:pPr marL="342900" indent="-342900">
              <a:buFont typeface="Arial" panose="020B0604020202020204" pitchFamily="34" charset="0"/>
              <a:buChar char="•"/>
            </a:pPr>
            <a:r>
              <a:rPr lang="en-US" sz="1400" dirty="0">
                <a:latin typeface="Calibri" panose="020F0502020204030204" pitchFamily="34" charset="0"/>
                <a:cs typeface="Calibri" panose="020F0502020204030204" pitchFamily="34" charset="0"/>
              </a:rPr>
              <a:t>8-9% increase in sales over one year.</a:t>
            </a:r>
          </a:p>
          <a:p>
            <a:pPr marL="342900" indent="-342900">
              <a:buFont typeface="Arial" panose="020B0604020202020204" pitchFamily="34" charset="0"/>
              <a:buChar char="•"/>
            </a:pPr>
            <a:r>
              <a:rPr lang="en-US" sz="1400" dirty="0">
                <a:latin typeface="Calibri" panose="020F0502020204030204" pitchFamily="34" charset="0"/>
                <a:cs typeface="Calibri" panose="020F0502020204030204" pitchFamily="34" charset="0"/>
              </a:rPr>
              <a:t>Though individual comparisons with the dark blue aren’t overly helpful, they contribute largely to the aggregate.</a:t>
            </a:r>
          </a:p>
          <a:p>
            <a:pPr marL="342900" indent="-342900">
              <a:buFont typeface="Arial" panose="020B0604020202020204" pitchFamily="34" charset="0"/>
              <a:buChar char="•"/>
            </a:pPr>
            <a:r>
              <a:rPr lang="en-US" sz="1400" dirty="0">
                <a:latin typeface="Calibri" panose="020F0502020204030204" pitchFamily="34" charset="0"/>
                <a:cs typeface="Calibri" panose="020F0502020204030204" pitchFamily="34" charset="0"/>
              </a:rPr>
              <a:t>Value Add and Mixed did experience some decrease, we hope that this was in part due to better classification.</a:t>
            </a:r>
          </a:p>
          <a:p>
            <a:pPr marL="342900" indent="-342900">
              <a:buFont typeface="Arial" panose="020B0604020202020204" pitchFamily="34" charset="0"/>
              <a:buChar char="•"/>
            </a:pPr>
            <a:r>
              <a:rPr lang="en-US" sz="1400" dirty="0">
                <a:latin typeface="Calibri" panose="020F0502020204030204" pitchFamily="34" charset="0"/>
                <a:cs typeface="Calibri" panose="020F0502020204030204" pitchFamily="34" charset="0"/>
              </a:rPr>
              <a:t>Pearl also decreased slightly</a:t>
            </a:r>
          </a:p>
          <a:p>
            <a:pPr marL="342900" indent="-342900">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881F27C5-F7E4-4852-AA33-D1E64D8CE1BC}"/>
              </a:ext>
            </a:extLst>
          </p:cNvPr>
          <p:cNvSpPr txBox="1"/>
          <p:nvPr/>
        </p:nvSpPr>
        <p:spPr>
          <a:xfrm>
            <a:off x="381769" y="850948"/>
            <a:ext cx="3548543"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Yellow and Sweet lead in sales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Green, White, and Red seem to be in the next bin, similar sales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Shallots and pearl onions are small percentages when compared with the whole.</a:t>
            </a:r>
          </a:p>
        </p:txBody>
      </p:sp>
      <p:sp>
        <p:nvSpPr>
          <p:cNvPr id="17" name="TextBox 16">
            <a:extLst>
              <a:ext uri="{FF2B5EF4-FFF2-40B4-BE49-F238E27FC236}">
                <a16:creationId xmlns:a16="http://schemas.microsoft.com/office/drawing/2014/main" id="{BA542535-5C10-46E8-8BA6-2A18A9448376}"/>
              </a:ext>
            </a:extLst>
          </p:cNvPr>
          <p:cNvSpPr txBox="1"/>
          <p:nvPr/>
        </p:nvSpPr>
        <p:spPr>
          <a:xfrm>
            <a:off x="142613" y="142613"/>
            <a:ext cx="4077049" cy="369332"/>
          </a:xfrm>
          <a:prstGeom prst="rect">
            <a:avLst/>
          </a:prstGeom>
          <a:noFill/>
        </p:spPr>
        <p:txBody>
          <a:bodyPr wrap="square" rtlCol="0">
            <a:spAutoFit/>
          </a:bodyPr>
          <a:lstStyle/>
          <a:p>
            <a:r>
              <a:rPr lang="en-US" b="1" dirty="0"/>
              <a:t>Year to Year Aggregate Sales</a:t>
            </a:r>
          </a:p>
        </p:txBody>
      </p:sp>
      <p:pic>
        <p:nvPicPr>
          <p:cNvPr id="21" name="Content Placeholder 20" descr="A screenshot of a computer screen&#10;&#10;Description automatically generated">
            <a:extLst>
              <a:ext uri="{FF2B5EF4-FFF2-40B4-BE49-F238E27FC236}">
                <a16:creationId xmlns:a16="http://schemas.microsoft.com/office/drawing/2014/main" id="{D48CA820-6A37-4022-A1A4-D6903D7AD5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509" y="2235943"/>
            <a:ext cx="10725668" cy="4622057"/>
          </a:xfrm>
        </p:spPr>
      </p:pic>
    </p:spTree>
    <p:extLst>
      <p:ext uri="{BB962C8B-B14F-4D97-AF65-F5344CB8AC3E}">
        <p14:creationId xmlns:p14="http://schemas.microsoft.com/office/powerpoint/2010/main" val="1112961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rgbClr val="C34D97">
              <a:alpha val="20000"/>
            </a:srgb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60DE28C9-13D4-4986-9B4A-99CAA141FD21}"/>
              </a:ext>
            </a:extLst>
          </p:cNvPr>
          <p:cNvSpPr>
            <a:spLocks noGrp="1"/>
          </p:cNvSpPr>
          <p:nvPr>
            <p:ph type="title"/>
          </p:nvPr>
        </p:nvSpPr>
        <p:spPr>
          <a:xfrm>
            <a:off x="452743" y="132688"/>
            <a:ext cx="3176865" cy="520456"/>
          </a:xfrm>
        </p:spPr>
        <p:txBody>
          <a:bodyPr>
            <a:normAutofit/>
          </a:bodyPr>
          <a:lstStyle/>
          <a:p>
            <a:r>
              <a:rPr lang="en-US" sz="1800" b="1" i="0" dirty="0">
                <a:latin typeface="Calibri" panose="020F0502020204030204" pitchFamily="34" charset="0"/>
                <a:cs typeface="Calibri" panose="020F0502020204030204" pitchFamily="34" charset="0"/>
              </a:rPr>
              <a:t>Price Per Pound</a:t>
            </a:r>
          </a:p>
        </p:txBody>
      </p:sp>
      <p:sp>
        <p:nvSpPr>
          <p:cNvPr id="7" name="TextBox 6">
            <a:extLst>
              <a:ext uri="{FF2B5EF4-FFF2-40B4-BE49-F238E27FC236}">
                <a16:creationId xmlns:a16="http://schemas.microsoft.com/office/drawing/2014/main" id="{59DC17FE-D514-483D-A0F3-62550DA92F4B}"/>
              </a:ext>
            </a:extLst>
          </p:cNvPr>
          <p:cNvSpPr txBox="1"/>
          <p:nvPr/>
        </p:nvSpPr>
        <p:spPr>
          <a:xfrm>
            <a:off x="6167535" y="392916"/>
            <a:ext cx="5595457"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Shallots may seem to have a large spread, though this factor could be largely affected by location, time of year, and time of season. With more expensive veggies, it may be possible that sales happen more often to incentivize purchases of complimentary veggies. </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Many of the onions have a huge right skew. This attribute must also be affected by location, time of year, and time of season. Organics seems to skew right less often. </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The price per pound of an onion type seems to be related to what type of skew it will have. </a:t>
            </a:r>
            <a:r>
              <a:rPr lang="en-US" sz="1400" dirty="0" err="1">
                <a:latin typeface="Calibri" panose="020F0502020204030204" pitchFamily="34" charset="0"/>
                <a:cs typeface="Calibri" panose="020F0502020204030204" pitchFamily="34" charset="0"/>
              </a:rPr>
              <a:t>I.e</a:t>
            </a:r>
            <a:r>
              <a:rPr lang="en-US" sz="1400" dirty="0">
                <a:latin typeface="Calibri" panose="020F0502020204030204" pitchFamily="34" charset="0"/>
                <a:cs typeface="Calibri" panose="020F0502020204030204" pitchFamily="34" charset="0"/>
              </a:rPr>
              <a:t> the higher the average price per pound the greater probability of a left skew.</a:t>
            </a:r>
          </a:p>
          <a:p>
            <a:pPr marL="285750" indent="-285750">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0DC4942-B0AE-46E9-A240-4EB02A56CE88}"/>
              </a:ext>
            </a:extLst>
          </p:cNvPr>
          <p:cNvSpPr txBox="1"/>
          <p:nvPr/>
        </p:nvSpPr>
        <p:spPr>
          <a:xfrm>
            <a:off x="553673" y="805343"/>
            <a:ext cx="4412610"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Not only do Shallots cost the most, on average, they also by far have the largest spread. Organic still have a large skew, but an overall smaller spread.</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When the average consumer imagines onions. They typically think of those four cheapest. Yellow are cheaper on average than the other four, but not by much.</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Organics are usually more expensive</a:t>
            </a:r>
          </a:p>
        </p:txBody>
      </p:sp>
      <p:pic>
        <p:nvPicPr>
          <p:cNvPr id="14" name="Content Placeholder 13" descr="A screenshot of a video game&#10;&#10;Description automatically generated">
            <a:extLst>
              <a:ext uri="{FF2B5EF4-FFF2-40B4-BE49-F238E27FC236}">
                <a16:creationId xmlns:a16="http://schemas.microsoft.com/office/drawing/2014/main" id="{E7E872EC-73AF-4A29-A231-7B3C1540CE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7554" y="2697163"/>
            <a:ext cx="8389111" cy="4160837"/>
          </a:xfrm>
        </p:spPr>
      </p:pic>
    </p:spTree>
    <p:extLst>
      <p:ext uri="{BB962C8B-B14F-4D97-AF65-F5344CB8AC3E}">
        <p14:creationId xmlns:p14="http://schemas.microsoft.com/office/powerpoint/2010/main" val="129423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0" name="Rectangle 9">
            <a:extLst>
              <a:ext uri="{FF2B5EF4-FFF2-40B4-BE49-F238E27FC236}">
                <a16:creationId xmlns:a16="http://schemas.microsoft.com/office/drawing/2014/main" id="{ED894347-C9A9-4BFD-8A6D-05A2B0CDD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84ED281-4082-46F9-86EE-D78901367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rgbClr val="C34D97">
              <a:alpha val="20000"/>
            </a:srgbClr>
          </a:solidFill>
          <a:ln w="32707"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5531D9B7-48AB-4407-A9E8-13391FCB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9902" flipV="1">
            <a:off x="5210629" y="4242714"/>
            <a:ext cx="7104297" cy="3137347"/>
          </a:xfrm>
          <a:custGeom>
            <a:avLst/>
            <a:gdLst>
              <a:gd name="connsiteX0" fmla="*/ 6772629 w 7104297"/>
              <a:gd name="connsiteY0" fmla="*/ 3137347 h 3137347"/>
              <a:gd name="connsiteX1" fmla="*/ 7104297 w 7104297"/>
              <a:gd name="connsiteY1" fmla="*/ 1081624 h 3137347"/>
              <a:gd name="connsiteX2" fmla="*/ 400225 w 7104297"/>
              <a:gd name="connsiteY2" fmla="*/ 0 h 3137347"/>
              <a:gd name="connsiteX3" fmla="*/ 277738 w 7104297"/>
              <a:gd name="connsiteY3" fmla="*/ 5048 h 3137347"/>
              <a:gd name="connsiteX4" fmla="*/ 0 w 7104297"/>
              <a:gd name="connsiteY4" fmla="*/ 23585 h 3137347"/>
              <a:gd name="connsiteX5" fmla="*/ 296410 w 7104297"/>
              <a:gd name="connsiteY5" fmla="*/ 136472 h 3137347"/>
              <a:gd name="connsiteX6" fmla="*/ 396403 w 7104297"/>
              <a:gd name="connsiteY6" fmla="*/ 445861 h 3137347"/>
              <a:gd name="connsiteX7" fmla="*/ 760665 w 7104297"/>
              <a:gd name="connsiteY7" fmla="*/ 621461 h 3137347"/>
              <a:gd name="connsiteX8" fmla="*/ 996368 w 7104297"/>
              <a:gd name="connsiteY8" fmla="*/ 684176 h 3137347"/>
              <a:gd name="connsiteX9" fmla="*/ 1535617 w 7104297"/>
              <a:gd name="connsiteY9" fmla="*/ 776157 h 3137347"/>
              <a:gd name="connsiteX10" fmla="*/ 1614185 w 7104297"/>
              <a:gd name="connsiteY10" fmla="*/ 926671 h 3137347"/>
              <a:gd name="connsiteX11" fmla="*/ 1682037 w 7104297"/>
              <a:gd name="connsiteY11" fmla="*/ 1093909 h 3137347"/>
              <a:gd name="connsiteX12" fmla="*/ 1824886 w 7104297"/>
              <a:gd name="connsiteY12" fmla="*/ 1202614 h 3137347"/>
              <a:gd name="connsiteX13" fmla="*/ 714243 w 7104297"/>
              <a:gd name="connsiteY13" fmla="*/ 1185890 h 3137347"/>
              <a:gd name="connsiteX14" fmla="*/ 1967733 w 7104297"/>
              <a:gd name="connsiteY14" fmla="*/ 1537090 h 3137347"/>
              <a:gd name="connsiteX15" fmla="*/ 1857026 w 7104297"/>
              <a:gd name="connsiteY15" fmla="*/ 1675062 h 3137347"/>
              <a:gd name="connsiteX16" fmla="*/ 2542697 w 7104297"/>
              <a:gd name="connsiteY16" fmla="*/ 1863205 h 3137347"/>
              <a:gd name="connsiteX17" fmla="*/ 2174863 w 7104297"/>
              <a:gd name="connsiteY17" fmla="*/ 1884109 h 3137347"/>
              <a:gd name="connsiteX18" fmla="*/ 4314015 w 7104297"/>
              <a:gd name="connsiteY18" fmla="*/ 2670128 h 3137347"/>
              <a:gd name="connsiteX19" fmla="*/ 5430784 w 7104297"/>
              <a:gd name="connsiteY19" fmla="*/ 2889725 h 3137347"/>
              <a:gd name="connsiteX20" fmla="*/ 6613344 w 7104297"/>
              <a:gd name="connsiteY20" fmla="*/ 3108822 h 313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04297" h="3137347">
                <a:moveTo>
                  <a:pt x="6772629" y="3137347"/>
                </a:moveTo>
                <a:lnTo>
                  <a:pt x="7104297" y="1081624"/>
                </a:lnTo>
                <a:lnTo>
                  <a:pt x="400225" y="0"/>
                </a:lnTo>
                <a:lnTo>
                  <a:pt x="277738" y="5048"/>
                </a:lnTo>
                <a:cubicBezTo>
                  <a:pt x="185423" y="9801"/>
                  <a:pt x="92851" y="15745"/>
                  <a:pt x="0" y="23585"/>
                </a:cubicBezTo>
                <a:cubicBezTo>
                  <a:pt x="96424" y="149013"/>
                  <a:pt x="221416" y="44490"/>
                  <a:pt x="296410" y="136472"/>
                </a:cubicBezTo>
                <a:cubicBezTo>
                  <a:pt x="224986" y="328795"/>
                  <a:pt x="253557" y="433318"/>
                  <a:pt x="396403" y="445861"/>
                </a:cubicBezTo>
                <a:cubicBezTo>
                  <a:pt x="535682" y="458403"/>
                  <a:pt x="685672" y="391507"/>
                  <a:pt x="760665" y="621461"/>
                </a:cubicBezTo>
                <a:cubicBezTo>
                  <a:pt x="782093" y="692537"/>
                  <a:pt x="914229" y="671633"/>
                  <a:pt x="996368" y="684176"/>
                </a:cubicBezTo>
                <a:cubicBezTo>
                  <a:pt x="1174926" y="713442"/>
                  <a:pt x="1364202" y="684176"/>
                  <a:pt x="1535617" y="776157"/>
                </a:cubicBezTo>
                <a:cubicBezTo>
                  <a:pt x="1603471" y="809604"/>
                  <a:pt x="1649896" y="834690"/>
                  <a:pt x="1614185" y="926671"/>
                </a:cubicBezTo>
                <a:cubicBezTo>
                  <a:pt x="1578472" y="1022833"/>
                  <a:pt x="1624898" y="1056279"/>
                  <a:pt x="1682037" y="1093909"/>
                </a:cubicBezTo>
                <a:cubicBezTo>
                  <a:pt x="1724892" y="1123175"/>
                  <a:pt x="1789173" y="1114814"/>
                  <a:pt x="1824886" y="1202614"/>
                </a:cubicBezTo>
                <a:cubicBezTo>
                  <a:pt x="1449909" y="1190070"/>
                  <a:pt x="1085647" y="1118994"/>
                  <a:pt x="714243" y="1185890"/>
                </a:cubicBezTo>
                <a:cubicBezTo>
                  <a:pt x="1121358" y="1353128"/>
                  <a:pt x="1567759" y="1344765"/>
                  <a:pt x="1967733" y="1537090"/>
                </a:cubicBezTo>
                <a:cubicBezTo>
                  <a:pt x="1953448" y="1603986"/>
                  <a:pt x="1860597" y="1574718"/>
                  <a:pt x="1857026" y="1675062"/>
                </a:cubicBezTo>
                <a:cubicBezTo>
                  <a:pt x="2067727" y="1779586"/>
                  <a:pt x="2321284" y="1708508"/>
                  <a:pt x="2542697" y="1863205"/>
                </a:cubicBezTo>
                <a:cubicBezTo>
                  <a:pt x="2414134" y="1934281"/>
                  <a:pt x="2296285" y="1817213"/>
                  <a:pt x="2174863" y="1884109"/>
                </a:cubicBezTo>
                <a:cubicBezTo>
                  <a:pt x="2214147" y="1984452"/>
                  <a:pt x="3992607" y="2603233"/>
                  <a:pt x="4314015" y="2670128"/>
                </a:cubicBezTo>
                <a:cubicBezTo>
                  <a:pt x="4559090" y="2721868"/>
                  <a:pt x="4976921" y="2803592"/>
                  <a:pt x="5430784" y="2889725"/>
                </a:cubicBezTo>
                <a:cubicBezTo>
                  <a:pt x="5827914" y="2965093"/>
                  <a:pt x="6252633" y="3043836"/>
                  <a:pt x="6613344" y="3108822"/>
                </a:cubicBezTo>
                <a:close/>
              </a:path>
            </a:pathLst>
          </a:custGeom>
          <a:solidFill>
            <a:srgbClr val="C34D97">
              <a:alpha val="20000"/>
            </a:srgbClr>
          </a:solidFill>
          <a:ln w="32707" cap="flat">
            <a:noFill/>
            <a:prstDash val="solid"/>
            <a:miter/>
          </a:ln>
        </p:spPr>
        <p:txBody>
          <a:bodyPr wrap="square" rtlCol="0" anchor="ctr">
            <a:noAutofit/>
          </a:bodyPr>
          <a:lstStyle/>
          <a:p>
            <a:endParaRPr lang="en-US"/>
          </a:p>
        </p:txBody>
      </p:sp>
      <p:pic>
        <p:nvPicPr>
          <p:cNvPr id="5" name="Picture 4" descr="A circuit board&#10;&#10;Description automatically generated">
            <a:extLst>
              <a:ext uri="{FF2B5EF4-FFF2-40B4-BE49-F238E27FC236}">
                <a16:creationId xmlns:a16="http://schemas.microsoft.com/office/drawing/2014/main" id="{F52F02C8-980E-485C-9B69-9EDDAA850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 y="-2"/>
            <a:ext cx="7816336" cy="3876752"/>
          </a:xfrm>
          <a:prstGeom prst="rect">
            <a:avLst/>
          </a:prstGeom>
        </p:spPr>
      </p:pic>
      <p:sp>
        <p:nvSpPr>
          <p:cNvPr id="6" name="TextBox 5">
            <a:extLst>
              <a:ext uri="{FF2B5EF4-FFF2-40B4-BE49-F238E27FC236}">
                <a16:creationId xmlns:a16="http://schemas.microsoft.com/office/drawing/2014/main" id="{5C54E202-EC4B-4413-AC87-4B9FB28D4007}"/>
              </a:ext>
            </a:extLst>
          </p:cNvPr>
          <p:cNvSpPr txBox="1"/>
          <p:nvPr/>
        </p:nvSpPr>
        <p:spPr>
          <a:xfrm>
            <a:off x="232088" y="4403590"/>
            <a:ext cx="4735532"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Though most prices are constant, green onions did see some change over the three months, leveling out where it began.</a:t>
            </a:r>
          </a:p>
        </p:txBody>
      </p:sp>
      <p:sp>
        <p:nvSpPr>
          <p:cNvPr id="7" name="TextBox 6">
            <a:extLst>
              <a:ext uri="{FF2B5EF4-FFF2-40B4-BE49-F238E27FC236}">
                <a16:creationId xmlns:a16="http://schemas.microsoft.com/office/drawing/2014/main" id="{4BF205B7-4B4E-400D-AA5D-51CC967587DD}"/>
              </a:ext>
            </a:extLst>
          </p:cNvPr>
          <p:cNvSpPr txBox="1"/>
          <p:nvPr/>
        </p:nvSpPr>
        <p:spPr>
          <a:xfrm>
            <a:off x="8182947" y="205273"/>
            <a:ext cx="3602510" cy="2554545"/>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alibri" panose="020F0502020204030204" pitchFamily="34" charset="0"/>
                <a:cs typeface="Calibri" panose="020F0502020204030204" pitchFamily="34" charset="0"/>
              </a:rPr>
              <a:t>Though the “over-time” metric doesn’t show much in terms of change, it is useful as an overall comparison. Many onions, though seemingly constant, have wide variation in their prices  and spread. The overall spread of onion sales is significant, because there is a steady decrease in the density of points as the price per pound increases.</a:t>
            </a:r>
          </a:p>
        </p:txBody>
      </p:sp>
    </p:spTree>
    <p:extLst>
      <p:ext uri="{BB962C8B-B14F-4D97-AF65-F5344CB8AC3E}">
        <p14:creationId xmlns:p14="http://schemas.microsoft.com/office/powerpoint/2010/main" val="1659894816"/>
      </p:ext>
    </p:extLst>
  </p:cSld>
  <p:clrMapOvr>
    <a:masterClrMapping/>
  </p:clrMapOvr>
</p:sld>
</file>

<file path=ppt/theme/theme1.xml><?xml version="1.0" encoding="utf-8"?>
<a:theme xmlns:a="http://schemas.openxmlformats.org/drawingml/2006/main" name="BrushVTI">
  <a:themeElements>
    <a:clrScheme name="AnalogousFromDarkSeedRightStep">
      <a:dk1>
        <a:srgbClr val="000000"/>
      </a:dk1>
      <a:lt1>
        <a:srgbClr val="FFFFFF"/>
      </a:lt1>
      <a:dk2>
        <a:srgbClr val="412A24"/>
      </a:dk2>
      <a:lt2>
        <a:srgbClr val="E2E8E4"/>
      </a:lt2>
      <a:accent1>
        <a:srgbClr val="C34D97"/>
      </a:accent1>
      <a:accent2>
        <a:srgbClr val="B13B54"/>
      </a:accent2>
      <a:accent3>
        <a:srgbClr val="C3654D"/>
      </a:accent3>
      <a:accent4>
        <a:srgbClr val="B1853B"/>
      </a:accent4>
      <a:accent5>
        <a:srgbClr val="A4A842"/>
      </a:accent5>
      <a:accent6>
        <a:srgbClr val="7BB13B"/>
      </a:accent6>
      <a:hlink>
        <a:srgbClr val="6471CB"/>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161</TotalTime>
  <Words>402</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Elephant</vt:lpstr>
      <vt:lpstr>BrushVTI</vt:lpstr>
      <vt:lpstr>Onions</vt:lpstr>
      <vt:lpstr>PowerPoint Presentation</vt:lpstr>
      <vt:lpstr>Price Per Pound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Onions</dc:title>
  <dc:creator>jashonnew@gmail.com</dc:creator>
  <cp:lastModifiedBy>jashonnew@gmail.com</cp:lastModifiedBy>
  <cp:revision>10</cp:revision>
  <dcterms:created xsi:type="dcterms:W3CDTF">2020-02-21T19:26:49Z</dcterms:created>
  <dcterms:modified xsi:type="dcterms:W3CDTF">2020-02-21T22:08:49Z</dcterms:modified>
</cp:coreProperties>
</file>