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72" r:id="rId5"/>
    <p:sldId id="259" r:id="rId6"/>
    <p:sldId id="277" r:id="rId7"/>
    <p:sldId id="260" r:id="rId8"/>
    <p:sldId id="267" r:id="rId9"/>
    <p:sldId id="268" r:id="rId10"/>
    <p:sldId id="273" r:id="rId11"/>
    <p:sldId id="270" r:id="rId12"/>
    <p:sldId id="262" r:id="rId13"/>
    <p:sldId id="269" r:id="rId14"/>
    <p:sldId id="274" r:id="rId15"/>
    <p:sldId id="275" r:id="rId16"/>
    <p:sldId id="276" r:id="rId17"/>
    <p:sldId id="263" r:id="rId18"/>
    <p:sldId id="264" r:id="rId19"/>
    <p:sldId id="265" r:id="rId20"/>
    <p:sldId id="266" r:id="rId21"/>
    <p:sldId id="280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6B12B-E111-4A8C-BAC3-AB49C0C478D9}" v="11" dt="2020-04-09T07:14:23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3" autoAdjust="0"/>
    <p:restoredTop sz="94730"/>
  </p:normalViewPr>
  <p:slideViewPr>
    <p:cSldViewPr snapToGrid="0">
      <p:cViewPr varScale="1">
        <p:scale>
          <a:sx n="108" d="100"/>
          <a:sy n="108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honnew@gmail.com" userId="f57f8eb67c11fdd7" providerId="LiveId" clId="{6C36B12B-E111-4A8C-BAC3-AB49C0C478D9}"/>
    <pc:docChg chg="undo custSel mod delSld modSld">
      <pc:chgData name="jashonnew@gmail.com" userId="f57f8eb67c11fdd7" providerId="LiveId" clId="{6C36B12B-E111-4A8C-BAC3-AB49C0C478D9}" dt="2020-04-09T07:37:03.233" v="3249" actId="20577"/>
      <pc:docMkLst>
        <pc:docMk/>
      </pc:docMkLst>
      <pc:sldChg chg="modSp mod">
        <pc:chgData name="jashonnew@gmail.com" userId="f57f8eb67c11fdd7" providerId="LiveId" clId="{6C36B12B-E111-4A8C-BAC3-AB49C0C478D9}" dt="2020-04-09T07:37:03.233" v="3249" actId="20577"/>
        <pc:sldMkLst>
          <pc:docMk/>
          <pc:sldMk cId="3143675673" sldId="257"/>
        </pc:sldMkLst>
        <pc:spChg chg="mod">
          <ac:chgData name="jashonnew@gmail.com" userId="f57f8eb67c11fdd7" providerId="LiveId" clId="{6C36B12B-E111-4A8C-BAC3-AB49C0C478D9}" dt="2020-04-04T21:38:31.755" v="1414" actId="20577"/>
          <ac:spMkLst>
            <pc:docMk/>
            <pc:sldMk cId="3143675673" sldId="257"/>
            <ac:spMk id="10" creationId="{EDA438CF-1537-42E9-8B6B-DF141DECD0B0}"/>
          </ac:spMkLst>
        </pc:spChg>
        <pc:spChg chg="mod">
          <ac:chgData name="jashonnew@gmail.com" userId="f57f8eb67c11fdd7" providerId="LiveId" clId="{6C36B12B-E111-4A8C-BAC3-AB49C0C478D9}" dt="2020-04-09T07:37:03.233" v="3249" actId="20577"/>
          <ac:spMkLst>
            <pc:docMk/>
            <pc:sldMk cId="3143675673" sldId="257"/>
            <ac:spMk id="15" creationId="{1655AC46-3A23-44DB-8BE5-345D5EB28D50}"/>
          </ac:spMkLst>
        </pc:spChg>
      </pc:sldChg>
      <pc:sldChg chg="modSp mod">
        <pc:chgData name="jashonnew@gmail.com" userId="f57f8eb67c11fdd7" providerId="LiveId" clId="{6C36B12B-E111-4A8C-BAC3-AB49C0C478D9}" dt="2020-04-07T19:25:28.418" v="1736" actId="20577"/>
        <pc:sldMkLst>
          <pc:docMk/>
          <pc:sldMk cId="1039758986" sldId="258"/>
        </pc:sldMkLst>
        <pc:spChg chg="mod">
          <ac:chgData name="jashonnew@gmail.com" userId="f57f8eb67c11fdd7" providerId="LiveId" clId="{6C36B12B-E111-4A8C-BAC3-AB49C0C478D9}" dt="2020-03-24T23:04:23.787" v="25" actId="20577"/>
          <ac:spMkLst>
            <pc:docMk/>
            <pc:sldMk cId="1039758986" sldId="258"/>
            <ac:spMk id="4" creationId="{46F5512D-DC3C-4AF8-A550-55422A0F1172}"/>
          </ac:spMkLst>
        </pc:spChg>
        <pc:spChg chg="mod">
          <ac:chgData name="jashonnew@gmail.com" userId="f57f8eb67c11fdd7" providerId="LiveId" clId="{6C36B12B-E111-4A8C-BAC3-AB49C0C478D9}" dt="2020-04-07T19:25:28.418" v="1736" actId="20577"/>
          <ac:spMkLst>
            <pc:docMk/>
            <pc:sldMk cId="1039758986" sldId="258"/>
            <ac:spMk id="5" creationId="{40673A74-5C9F-4F80-A275-9DD9B39F6C1E}"/>
          </ac:spMkLst>
        </pc:spChg>
      </pc:sldChg>
      <pc:sldChg chg="addSp modSp mod modNotesTx">
        <pc:chgData name="jashonnew@gmail.com" userId="f57f8eb67c11fdd7" providerId="LiveId" clId="{6C36B12B-E111-4A8C-BAC3-AB49C0C478D9}" dt="2020-04-07T19:33:53.499" v="1841" actId="1076"/>
        <pc:sldMkLst>
          <pc:docMk/>
          <pc:sldMk cId="3765195947" sldId="259"/>
        </pc:sldMkLst>
        <pc:spChg chg="mod">
          <ac:chgData name="jashonnew@gmail.com" userId="f57f8eb67c11fdd7" providerId="LiveId" clId="{6C36B12B-E111-4A8C-BAC3-AB49C0C478D9}" dt="2020-03-24T23:25:59.864" v="222" actId="14100"/>
          <ac:spMkLst>
            <pc:docMk/>
            <pc:sldMk cId="3765195947" sldId="259"/>
            <ac:spMk id="2" creationId="{900EBE36-29B2-4B30-9743-D41F78336A16}"/>
          </ac:spMkLst>
        </pc:spChg>
        <pc:spChg chg="add mod">
          <ac:chgData name="jashonnew@gmail.com" userId="f57f8eb67c11fdd7" providerId="LiveId" clId="{6C36B12B-E111-4A8C-BAC3-AB49C0C478D9}" dt="2020-04-07T19:32:00.289" v="1836" actId="255"/>
          <ac:spMkLst>
            <pc:docMk/>
            <pc:sldMk cId="3765195947" sldId="259"/>
            <ac:spMk id="3" creationId="{98AEE5DD-F18D-4455-BB26-1343EB5191F6}"/>
          </ac:spMkLst>
        </pc:spChg>
        <pc:picChg chg="add mod">
          <ac:chgData name="jashonnew@gmail.com" userId="f57f8eb67c11fdd7" providerId="LiveId" clId="{6C36B12B-E111-4A8C-BAC3-AB49C0C478D9}" dt="2020-04-07T19:33:53.499" v="1841" actId="1076"/>
          <ac:picMkLst>
            <pc:docMk/>
            <pc:sldMk cId="3765195947" sldId="259"/>
            <ac:picMk id="5" creationId="{6DF4CCC4-8DEF-4768-AA20-E11CD4C4DA81}"/>
          </ac:picMkLst>
        </pc:picChg>
      </pc:sldChg>
      <pc:sldChg chg="addSp modSp mod">
        <pc:chgData name="jashonnew@gmail.com" userId="f57f8eb67c11fdd7" providerId="LiveId" clId="{6C36B12B-E111-4A8C-BAC3-AB49C0C478D9}" dt="2020-04-07T19:40:20.935" v="1853" actId="1076"/>
        <pc:sldMkLst>
          <pc:docMk/>
          <pc:sldMk cId="2759848832" sldId="260"/>
        </pc:sldMkLst>
        <pc:spChg chg="mod">
          <ac:chgData name="jashonnew@gmail.com" userId="f57f8eb67c11fdd7" providerId="LiveId" clId="{6C36B12B-E111-4A8C-BAC3-AB49C0C478D9}" dt="2020-03-24T23:45:21.447" v="766" actId="1076"/>
          <ac:spMkLst>
            <pc:docMk/>
            <pc:sldMk cId="2759848832" sldId="260"/>
            <ac:spMk id="2" creationId="{0778431C-90BF-456E-B1CD-E9B1F04AD454}"/>
          </ac:spMkLst>
        </pc:spChg>
        <pc:spChg chg="add mod">
          <ac:chgData name="jashonnew@gmail.com" userId="f57f8eb67c11fdd7" providerId="LiveId" clId="{6C36B12B-E111-4A8C-BAC3-AB49C0C478D9}" dt="2020-04-07T19:39:58.790" v="1852" actId="1076"/>
          <ac:spMkLst>
            <pc:docMk/>
            <pc:sldMk cId="2759848832" sldId="260"/>
            <ac:spMk id="3" creationId="{DD50F9D8-E6A3-4F37-B83D-C28AAAF6D7A4}"/>
          </ac:spMkLst>
        </pc:spChg>
        <pc:picChg chg="ord">
          <ac:chgData name="jashonnew@gmail.com" userId="f57f8eb67c11fdd7" providerId="LiveId" clId="{6C36B12B-E111-4A8C-BAC3-AB49C0C478D9}" dt="2020-04-04T21:41:35.768" v="1415" actId="167"/>
          <ac:picMkLst>
            <pc:docMk/>
            <pc:sldMk cId="2759848832" sldId="260"/>
            <ac:picMk id="4" creationId="{E680B9EC-6201-C74E-B247-B6771C140D26}"/>
          </ac:picMkLst>
        </pc:picChg>
        <pc:picChg chg="add mod">
          <ac:chgData name="jashonnew@gmail.com" userId="f57f8eb67c11fdd7" providerId="LiveId" clId="{6C36B12B-E111-4A8C-BAC3-AB49C0C478D9}" dt="2020-04-07T19:40:20.935" v="1853" actId="1076"/>
          <ac:picMkLst>
            <pc:docMk/>
            <pc:sldMk cId="2759848832" sldId="260"/>
            <ac:picMk id="6" creationId="{140448A2-B08C-4C73-9A87-518D9DC66218}"/>
          </ac:picMkLst>
        </pc:picChg>
      </pc:sldChg>
      <pc:sldChg chg="del">
        <pc:chgData name="jashonnew@gmail.com" userId="f57f8eb67c11fdd7" providerId="LiveId" clId="{6C36B12B-E111-4A8C-BAC3-AB49C0C478D9}" dt="2020-04-07T19:44:40.514" v="1867" actId="47"/>
        <pc:sldMkLst>
          <pc:docMk/>
          <pc:sldMk cId="2917383151" sldId="261"/>
        </pc:sldMkLst>
      </pc:sldChg>
      <pc:sldChg chg="delSp modSp mod">
        <pc:chgData name="jashonnew@gmail.com" userId="f57f8eb67c11fdd7" providerId="LiveId" clId="{6C36B12B-E111-4A8C-BAC3-AB49C0C478D9}" dt="2020-04-07T19:51:12.579" v="1931" actId="255"/>
        <pc:sldMkLst>
          <pc:docMk/>
          <pc:sldMk cId="3197652207" sldId="263"/>
        </pc:sldMkLst>
        <pc:spChg chg="mod">
          <ac:chgData name="jashonnew@gmail.com" userId="f57f8eb67c11fdd7" providerId="LiveId" clId="{6C36B12B-E111-4A8C-BAC3-AB49C0C478D9}" dt="2020-04-07T19:51:12.579" v="1931" actId="255"/>
          <ac:spMkLst>
            <pc:docMk/>
            <pc:sldMk cId="3197652207" sldId="263"/>
            <ac:spMk id="6" creationId="{448B6A18-9F57-CE48-BF48-502FB30AE572}"/>
          </ac:spMkLst>
        </pc:spChg>
        <pc:spChg chg="del">
          <ac:chgData name="jashonnew@gmail.com" userId="f57f8eb67c11fdd7" providerId="LiveId" clId="{6C36B12B-E111-4A8C-BAC3-AB49C0C478D9}" dt="2020-04-07T19:50:34.049" v="1876" actId="478"/>
          <ac:spMkLst>
            <pc:docMk/>
            <pc:sldMk cId="3197652207" sldId="263"/>
            <ac:spMk id="7" creationId="{5AB53328-FACF-5141-9580-A512B67133C3}"/>
          </ac:spMkLst>
        </pc:spChg>
        <pc:spChg chg="del">
          <ac:chgData name="jashonnew@gmail.com" userId="f57f8eb67c11fdd7" providerId="LiveId" clId="{6C36B12B-E111-4A8C-BAC3-AB49C0C478D9}" dt="2020-04-07T19:51:01.205" v="1928" actId="478"/>
          <ac:spMkLst>
            <pc:docMk/>
            <pc:sldMk cId="3197652207" sldId="263"/>
            <ac:spMk id="8" creationId="{5B63A4EB-2BC6-A246-8AAE-DC537DD8D2B2}"/>
          </ac:spMkLst>
        </pc:spChg>
      </pc:sldChg>
      <pc:sldChg chg="delSp modSp mod">
        <pc:chgData name="jashonnew@gmail.com" userId="f57f8eb67c11fdd7" providerId="LiveId" clId="{6C36B12B-E111-4A8C-BAC3-AB49C0C478D9}" dt="2020-04-07T19:52:18.970" v="2039" actId="1076"/>
        <pc:sldMkLst>
          <pc:docMk/>
          <pc:sldMk cId="3373627116" sldId="264"/>
        </pc:sldMkLst>
        <pc:spChg chg="mod">
          <ac:chgData name="jashonnew@gmail.com" userId="f57f8eb67c11fdd7" providerId="LiveId" clId="{6C36B12B-E111-4A8C-BAC3-AB49C0C478D9}" dt="2020-04-07T19:52:18.970" v="2039" actId="1076"/>
          <ac:spMkLst>
            <pc:docMk/>
            <pc:sldMk cId="3373627116" sldId="264"/>
            <ac:spMk id="6" creationId="{2E8E63EC-FBFF-E143-AE61-E5F8E9D58EF8}"/>
          </ac:spMkLst>
        </pc:spChg>
        <pc:spChg chg="del">
          <ac:chgData name="jashonnew@gmail.com" userId="f57f8eb67c11fdd7" providerId="LiveId" clId="{6C36B12B-E111-4A8C-BAC3-AB49C0C478D9}" dt="2020-04-07T19:51:23.412" v="1932" actId="478"/>
          <ac:spMkLst>
            <pc:docMk/>
            <pc:sldMk cId="3373627116" sldId="264"/>
            <ac:spMk id="7" creationId="{9C42938F-104B-314B-A307-D16BCFBC0BCF}"/>
          </ac:spMkLst>
        </pc:spChg>
        <pc:spChg chg="del mod">
          <ac:chgData name="jashonnew@gmail.com" userId="f57f8eb67c11fdd7" providerId="LiveId" clId="{6C36B12B-E111-4A8C-BAC3-AB49C0C478D9}" dt="2020-04-07T19:52:05.108" v="2036" actId="478"/>
          <ac:spMkLst>
            <pc:docMk/>
            <pc:sldMk cId="3373627116" sldId="264"/>
            <ac:spMk id="8" creationId="{637579BE-8808-3E4A-AD19-9EE5D8977A40}"/>
          </ac:spMkLst>
        </pc:spChg>
      </pc:sldChg>
      <pc:sldChg chg="delSp modSp mod">
        <pc:chgData name="jashonnew@gmail.com" userId="f57f8eb67c11fdd7" providerId="LiveId" clId="{6C36B12B-E111-4A8C-BAC3-AB49C0C478D9}" dt="2020-04-07T19:52:45.781" v="2096" actId="478"/>
        <pc:sldMkLst>
          <pc:docMk/>
          <pc:sldMk cId="2894819887" sldId="265"/>
        </pc:sldMkLst>
        <pc:spChg chg="mod">
          <ac:chgData name="jashonnew@gmail.com" userId="f57f8eb67c11fdd7" providerId="LiveId" clId="{6C36B12B-E111-4A8C-BAC3-AB49C0C478D9}" dt="2020-04-07T19:52:39.952" v="2094" actId="20577"/>
          <ac:spMkLst>
            <pc:docMk/>
            <pc:sldMk cId="2894819887" sldId="265"/>
            <ac:spMk id="6" creationId="{3B986D19-C5BA-BC4D-930D-81B48031A5B0}"/>
          </ac:spMkLst>
        </pc:spChg>
        <pc:spChg chg="del">
          <ac:chgData name="jashonnew@gmail.com" userId="f57f8eb67c11fdd7" providerId="LiveId" clId="{6C36B12B-E111-4A8C-BAC3-AB49C0C478D9}" dt="2020-04-07T19:52:42.824" v="2095" actId="478"/>
          <ac:spMkLst>
            <pc:docMk/>
            <pc:sldMk cId="2894819887" sldId="265"/>
            <ac:spMk id="7" creationId="{F84D8545-3FB6-C84D-ADB5-6E9F6C18FD06}"/>
          </ac:spMkLst>
        </pc:spChg>
        <pc:spChg chg="del">
          <ac:chgData name="jashonnew@gmail.com" userId="f57f8eb67c11fdd7" providerId="LiveId" clId="{6C36B12B-E111-4A8C-BAC3-AB49C0C478D9}" dt="2020-04-07T19:52:45.781" v="2096" actId="478"/>
          <ac:spMkLst>
            <pc:docMk/>
            <pc:sldMk cId="2894819887" sldId="265"/>
            <ac:spMk id="8" creationId="{146C8E57-4B11-2743-9B06-6E4FE63755C4}"/>
          </ac:spMkLst>
        </pc:spChg>
      </pc:sldChg>
      <pc:sldChg chg="delSp modSp mod">
        <pc:chgData name="jashonnew@gmail.com" userId="f57f8eb67c11fdd7" providerId="LiveId" clId="{6C36B12B-E111-4A8C-BAC3-AB49C0C478D9}" dt="2020-04-07T19:55:52.014" v="2164" actId="1076"/>
        <pc:sldMkLst>
          <pc:docMk/>
          <pc:sldMk cId="2405609244" sldId="266"/>
        </pc:sldMkLst>
        <pc:spChg chg="mod">
          <ac:chgData name="jashonnew@gmail.com" userId="f57f8eb67c11fdd7" providerId="LiveId" clId="{6C36B12B-E111-4A8C-BAC3-AB49C0C478D9}" dt="2020-04-07T19:55:52.014" v="2164" actId="1076"/>
          <ac:spMkLst>
            <pc:docMk/>
            <pc:sldMk cId="2405609244" sldId="266"/>
            <ac:spMk id="6" creationId="{1A73CA13-99BF-524F-AA25-3D789CEF667E}"/>
          </ac:spMkLst>
        </pc:spChg>
        <pc:spChg chg="del">
          <ac:chgData name="jashonnew@gmail.com" userId="f57f8eb67c11fdd7" providerId="LiveId" clId="{6C36B12B-E111-4A8C-BAC3-AB49C0C478D9}" dt="2020-04-07T19:53:01.258" v="2097" actId="478"/>
          <ac:spMkLst>
            <pc:docMk/>
            <pc:sldMk cId="2405609244" sldId="266"/>
            <ac:spMk id="7" creationId="{E10ABEE0-3E99-B44A-80E1-77C10801D2EC}"/>
          </ac:spMkLst>
        </pc:spChg>
        <pc:spChg chg="del">
          <ac:chgData name="jashonnew@gmail.com" userId="f57f8eb67c11fdd7" providerId="LiveId" clId="{6C36B12B-E111-4A8C-BAC3-AB49C0C478D9}" dt="2020-04-07T19:53:59.749" v="2161" actId="478"/>
          <ac:spMkLst>
            <pc:docMk/>
            <pc:sldMk cId="2405609244" sldId="266"/>
            <ac:spMk id="8" creationId="{42AD3F72-AF6A-9946-9217-F083D44EE3AA}"/>
          </ac:spMkLst>
        </pc:spChg>
      </pc:sldChg>
      <pc:sldChg chg="addSp delSp modSp mod setBg">
        <pc:chgData name="jashonnew@gmail.com" userId="f57f8eb67c11fdd7" providerId="LiveId" clId="{6C36B12B-E111-4A8C-BAC3-AB49C0C478D9}" dt="2020-04-07T19:41:33.407" v="1866" actId="26606"/>
        <pc:sldMkLst>
          <pc:docMk/>
          <pc:sldMk cId="1106053217" sldId="267"/>
        </pc:sldMkLst>
        <pc:spChg chg="mod">
          <ac:chgData name="jashonnew@gmail.com" userId="f57f8eb67c11fdd7" providerId="LiveId" clId="{6C36B12B-E111-4A8C-BAC3-AB49C0C478D9}" dt="2020-04-07T19:41:33.407" v="1866" actId="26606"/>
          <ac:spMkLst>
            <pc:docMk/>
            <pc:sldMk cId="1106053217" sldId="267"/>
            <ac:spMk id="4" creationId="{7EB1EF2B-4A95-41DA-8177-6C14BD9C6F07}"/>
          </ac:spMkLst>
        </pc:spChg>
        <pc:spChg chg="add del">
          <ac:chgData name="jashonnew@gmail.com" userId="f57f8eb67c11fdd7" providerId="LiveId" clId="{6C36B12B-E111-4A8C-BAC3-AB49C0C478D9}" dt="2020-04-07T19:41:33.407" v="1866" actId="26606"/>
          <ac:spMkLst>
            <pc:docMk/>
            <pc:sldMk cId="1106053217" sldId="267"/>
            <ac:spMk id="8" creationId="{EC343EBC-6843-4007-B511-7F19A05C8896}"/>
          </ac:spMkLst>
        </pc:spChg>
        <pc:spChg chg="add del">
          <ac:chgData name="jashonnew@gmail.com" userId="f57f8eb67c11fdd7" providerId="LiveId" clId="{6C36B12B-E111-4A8C-BAC3-AB49C0C478D9}" dt="2020-04-07T19:41:26.206" v="1859" actId="26606"/>
          <ac:spMkLst>
            <pc:docMk/>
            <pc:sldMk cId="1106053217" sldId="267"/>
            <ac:spMk id="20" creationId="{CADF2543-1B6F-4FBC-A7AF-53A0430E05AB}"/>
          </ac:spMkLst>
        </pc:spChg>
        <pc:spChg chg="add del">
          <ac:chgData name="jashonnew@gmail.com" userId="f57f8eb67c11fdd7" providerId="LiveId" clId="{6C36B12B-E111-4A8C-BAC3-AB49C0C478D9}" dt="2020-04-07T19:41:24.551" v="1857" actId="26606"/>
          <ac:spMkLst>
            <pc:docMk/>
            <pc:sldMk cId="1106053217" sldId="267"/>
            <ac:spMk id="22" creationId="{2C33F367-76E5-4D2A-96B1-4FD443CDD1CF}"/>
          </ac:spMkLst>
        </pc:spChg>
        <pc:spChg chg="add del">
          <ac:chgData name="jashonnew@gmail.com" userId="f57f8eb67c11fdd7" providerId="LiveId" clId="{6C36B12B-E111-4A8C-BAC3-AB49C0C478D9}" dt="2020-04-07T19:41:24.551" v="1857" actId="26606"/>
          <ac:spMkLst>
            <pc:docMk/>
            <pc:sldMk cId="1106053217" sldId="267"/>
            <ac:spMk id="24" creationId="{6F769419-3E73-449D-B62A-0CDEC946A679}"/>
          </ac:spMkLst>
        </pc:spChg>
        <pc:spChg chg="add del">
          <ac:chgData name="jashonnew@gmail.com" userId="f57f8eb67c11fdd7" providerId="LiveId" clId="{6C36B12B-E111-4A8C-BAC3-AB49C0C478D9}" dt="2020-04-07T19:41:26.206" v="1859" actId="26606"/>
          <ac:spMkLst>
            <pc:docMk/>
            <pc:sldMk cId="1106053217" sldId="267"/>
            <ac:spMk id="39" creationId="{EC343EBC-6843-4007-B511-7F19A05C8896}"/>
          </ac:spMkLst>
        </pc:spChg>
        <pc:spChg chg="add del">
          <ac:chgData name="jashonnew@gmail.com" userId="f57f8eb67c11fdd7" providerId="LiveId" clId="{6C36B12B-E111-4A8C-BAC3-AB49C0C478D9}" dt="2020-04-07T19:41:27.388" v="1861" actId="26606"/>
          <ac:spMkLst>
            <pc:docMk/>
            <pc:sldMk cId="1106053217" sldId="267"/>
            <ac:spMk id="43" creationId="{290FE681-1E05-478A-89DC-5F7AB37CFD77}"/>
          </ac:spMkLst>
        </pc:spChg>
        <pc:spChg chg="add del">
          <ac:chgData name="jashonnew@gmail.com" userId="f57f8eb67c11fdd7" providerId="LiveId" clId="{6C36B12B-E111-4A8C-BAC3-AB49C0C478D9}" dt="2020-04-07T19:41:27.388" v="1861" actId="26606"/>
          <ac:spMkLst>
            <pc:docMk/>
            <pc:sldMk cId="1106053217" sldId="267"/>
            <ac:spMk id="45" creationId="{EC343EBC-6843-4007-B511-7F19A05C8896}"/>
          </ac:spMkLst>
        </pc:spChg>
        <pc:spChg chg="add del">
          <ac:chgData name="jashonnew@gmail.com" userId="f57f8eb67c11fdd7" providerId="LiveId" clId="{6C36B12B-E111-4A8C-BAC3-AB49C0C478D9}" dt="2020-04-07T19:41:32.669" v="1863" actId="26606"/>
          <ac:spMkLst>
            <pc:docMk/>
            <pc:sldMk cId="1106053217" sldId="267"/>
            <ac:spMk id="49" creationId="{CADF2543-1B6F-4FBC-A7AF-53A0430E05AB}"/>
          </ac:spMkLst>
        </pc:spChg>
        <pc:spChg chg="add del">
          <ac:chgData name="jashonnew@gmail.com" userId="f57f8eb67c11fdd7" providerId="LiveId" clId="{6C36B12B-E111-4A8C-BAC3-AB49C0C478D9}" dt="2020-04-07T19:41:32.669" v="1863" actId="26606"/>
          <ac:spMkLst>
            <pc:docMk/>
            <pc:sldMk cId="1106053217" sldId="267"/>
            <ac:spMk id="55" creationId="{EC343EBC-6843-4007-B511-7F19A05C8896}"/>
          </ac:spMkLst>
        </pc:spChg>
        <pc:spChg chg="add del">
          <ac:chgData name="jashonnew@gmail.com" userId="f57f8eb67c11fdd7" providerId="LiveId" clId="{6C36B12B-E111-4A8C-BAC3-AB49C0C478D9}" dt="2020-04-07T19:41:33.377" v="1865" actId="26606"/>
          <ac:spMkLst>
            <pc:docMk/>
            <pc:sldMk cId="1106053217" sldId="267"/>
            <ac:spMk id="59" creationId="{290FE681-1E05-478A-89DC-5F7AB37CFD77}"/>
          </ac:spMkLst>
        </pc:spChg>
        <pc:spChg chg="add del">
          <ac:chgData name="jashonnew@gmail.com" userId="f57f8eb67c11fdd7" providerId="LiveId" clId="{6C36B12B-E111-4A8C-BAC3-AB49C0C478D9}" dt="2020-04-07T19:41:33.377" v="1865" actId="26606"/>
          <ac:spMkLst>
            <pc:docMk/>
            <pc:sldMk cId="1106053217" sldId="267"/>
            <ac:spMk id="61" creationId="{EC343EBC-6843-4007-B511-7F19A05C8896}"/>
          </ac:spMkLst>
        </pc:spChg>
        <pc:spChg chg="add">
          <ac:chgData name="jashonnew@gmail.com" userId="f57f8eb67c11fdd7" providerId="LiveId" clId="{6C36B12B-E111-4A8C-BAC3-AB49C0C478D9}" dt="2020-04-07T19:41:33.407" v="1866" actId="26606"/>
          <ac:spMkLst>
            <pc:docMk/>
            <pc:sldMk cId="1106053217" sldId="267"/>
            <ac:spMk id="65" creationId="{CADF2543-1B6F-4FBC-A7AF-53A0430E05AB}"/>
          </ac:spMkLst>
        </pc:spChg>
        <pc:spChg chg="add">
          <ac:chgData name="jashonnew@gmail.com" userId="f57f8eb67c11fdd7" providerId="LiveId" clId="{6C36B12B-E111-4A8C-BAC3-AB49C0C478D9}" dt="2020-04-07T19:41:33.407" v="1866" actId="26606"/>
          <ac:spMkLst>
            <pc:docMk/>
            <pc:sldMk cId="1106053217" sldId="267"/>
            <ac:spMk id="71" creationId="{EC343EBC-6843-4007-B511-7F19A05C8896}"/>
          </ac:spMkLst>
        </pc:spChg>
        <pc:grpChg chg="add del">
          <ac:chgData name="jashonnew@gmail.com" userId="f57f8eb67c11fdd7" providerId="LiveId" clId="{6C36B12B-E111-4A8C-BAC3-AB49C0C478D9}" dt="2020-04-07T19:41:26.206" v="1859" actId="26606"/>
          <ac:grpSpMkLst>
            <pc:docMk/>
            <pc:sldMk cId="1106053217" sldId="267"/>
            <ac:grpSpMk id="13" creationId="{6CC7770B-E4E1-42D6-9437-DAA4A3A9E659}"/>
          </ac:grpSpMkLst>
        </pc:grpChg>
        <pc:grpChg chg="add del">
          <ac:chgData name="jashonnew@gmail.com" userId="f57f8eb67c11fdd7" providerId="LiveId" clId="{6C36B12B-E111-4A8C-BAC3-AB49C0C478D9}" dt="2020-04-07T19:41:16.720" v="1855" actId="26606"/>
          <ac:grpSpMkLst>
            <pc:docMk/>
            <pc:sldMk cId="1106053217" sldId="267"/>
            <ac:grpSpMk id="15" creationId="{B455B88A-C127-47B3-B317-724BD4EAAD0E}"/>
          </ac:grpSpMkLst>
        </pc:grpChg>
        <pc:grpChg chg="add del">
          <ac:chgData name="jashonnew@gmail.com" userId="f57f8eb67c11fdd7" providerId="LiveId" clId="{6C36B12B-E111-4A8C-BAC3-AB49C0C478D9}" dt="2020-04-07T19:41:24.551" v="1857" actId="26606"/>
          <ac:grpSpMkLst>
            <pc:docMk/>
            <pc:sldMk cId="1106053217" sldId="267"/>
            <ac:grpSpMk id="23" creationId="{B455B88A-C127-47B3-B317-724BD4EAAD0E}"/>
          </ac:grpSpMkLst>
        </pc:grpChg>
        <pc:grpChg chg="add del">
          <ac:chgData name="jashonnew@gmail.com" userId="f57f8eb67c11fdd7" providerId="LiveId" clId="{6C36B12B-E111-4A8C-BAC3-AB49C0C478D9}" dt="2020-04-07T19:41:24.551" v="1857" actId="26606"/>
          <ac:grpSpMkLst>
            <pc:docMk/>
            <pc:sldMk cId="1106053217" sldId="267"/>
            <ac:grpSpMk id="26" creationId="{A6515200-42F9-488F-9895-6CDBCD1E87C8}"/>
          </ac:grpSpMkLst>
        </pc:grpChg>
        <pc:grpChg chg="add del">
          <ac:chgData name="jashonnew@gmail.com" userId="f57f8eb67c11fdd7" providerId="LiveId" clId="{6C36B12B-E111-4A8C-BAC3-AB49C0C478D9}" dt="2020-04-07T19:41:26.206" v="1859" actId="26606"/>
          <ac:grpSpMkLst>
            <pc:docMk/>
            <pc:sldMk cId="1106053217" sldId="267"/>
            <ac:grpSpMk id="34" creationId="{A80A6E81-6B71-43DF-877B-E964A9A4CB68}"/>
          </ac:grpSpMkLst>
        </pc:grpChg>
        <pc:grpChg chg="add del">
          <ac:chgData name="jashonnew@gmail.com" userId="f57f8eb67c11fdd7" providerId="LiveId" clId="{6C36B12B-E111-4A8C-BAC3-AB49C0C478D9}" dt="2020-04-07T19:41:27.388" v="1861" actId="26606"/>
          <ac:grpSpMkLst>
            <pc:docMk/>
            <pc:sldMk cId="1106053217" sldId="267"/>
            <ac:grpSpMk id="41" creationId="{6CC7770B-E4E1-42D6-9437-DAA4A3A9E659}"/>
          </ac:grpSpMkLst>
        </pc:grpChg>
        <pc:grpChg chg="add del">
          <ac:chgData name="jashonnew@gmail.com" userId="f57f8eb67c11fdd7" providerId="LiveId" clId="{6C36B12B-E111-4A8C-BAC3-AB49C0C478D9}" dt="2020-04-07T19:41:32.669" v="1863" actId="26606"/>
          <ac:grpSpMkLst>
            <pc:docMk/>
            <pc:sldMk cId="1106053217" sldId="267"/>
            <ac:grpSpMk id="47" creationId="{6CC7770B-E4E1-42D6-9437-DAA4A3A9E659}"/>
          </ac:grpSpMkLst>
        </pc:grpChg>
        <pc:grpChg chg="add del">
          <ac:chgData name="jashonnew@gmail.com" userId="f57f8eb67c11fdd7" providerId="LiveId" clId="{6C36B12B-E111-4A8C-BAC3-AB49C0C478D9}" dt="2020-04-07T19:41:32.669" v="1863" actId="26606"/>
          <ac:grpSpMkLst>
            <pc:docMk/>
            <pc:sldMk cId="1106053217" sldId="267"/>
            <ac:grpSpMk id="50" creationId="{A80A6E81-6B71-43DF-877B-E964A9A4CB68}"/>
          </ac:grpSpMkLst>
        </pc:grpChg>
        <pc:grpChg chg="add del">
          <ac:chgData name="jashonnew@gmail.com" userId="f57f8eb67c11fdd7" providerId="LiveId" clId="{6C36B12B-E111-4A8C-BAC3-AB49C0C478D9}" dt="2020-04-07T19:41:33.377" v="1865" actId="26606"/>
          <ac:grpSpMkLst>
            <pc:docMk/>
            <pc:sldMk cId="1106053217" sldId="267"/>
            <ac:grpSpMk id="57" creationId="{6CC7770B-E4E1-42D6-9437-DAA4A3A9E659}"/>
          </ac:grpSpMkLst>
        </pc:grpChg>
        <pc:grpChg chg="add">
          <ac:chgData name="jashonnew@gmail.com" userId="f57f8eb67c11fdd7" providerId="LiveId" clId="{6C36B12B-E111-4A8C-BAC3-AB49C0C478D9}" dt="2020-04-07T19:41:33.407" v="1866" actId="26606"/>
          <ac:grpSpMkLst>
            <pc:docMk/>
            <pc:sldMk cId="1106053217" sldId="267"/>
            <ac:grpSpMk id="63" creationId="{6CC7770B-E4E1-42D6-9437-DAA4A3A9E659}"/>
          </ac:grpSpMkLst>
        </pc:grpChg>
        <pc:grpChg chg="add">
          <ac:chgData name="jashonnew@gmail.com" userId="f57f8eb67c11fdd7" providerId="LiveId" clId="{6C36B12B-E111-4A8C-BAC3-AB49C0C478D9}" dt="2020-04-07T19:41:33.407" v="1866" actId="26606"/>
          <ac:grpSpMkLst>
            <pc:docMk/>
            <pc:sldMk cId="1106053217" sldId="267"/>
            <ac:grpSpMk id="66" creationId="{A80A6E81-6B71-43DF-877B-E964A9A4CB68}"/>
          </ac:grpSpMkLst>
        </pc:grpChg>
        <pc:graphicFrameChg chg="add del">
          <ac:chgData name="jashonnew@gmail.com" userId="f57f8eb67c11fdd7" providerId="LiveId" clId="{6C36B12B-E111-4A8C-BAC3-AB49C0C478D9}" dt="2020-04-07T19:41:16.720" v="1855" actId="26606"/>
          <ac:graphicFrameMkLst>
            <pc:docMk/>
            <pc:sldMk cId="1106053217" sldId="267"/>
            <ac:graphicFrameMk id="10" creationId="{5519259B-935E-4DE7-BEB0-7050C89B2B33}"/>
          </ac:graphicFrameMkLst>
        </pc:graphicFrameChg>
        <pc:graphicFrameChg chg="add del">
          <ac:chgData name="jashonnew@gmail.com" userId="f57f8eb67c11fdd7" providerId="LiveId" clId="{6C36B12B-E111-4A8C-BAC3-AB49C0C478D9}" dt="2020-04-07T19:41:24.551" v="1857" actId="26606"/>
          <ac:graphicFrameMkLst>
            <pc:docMk/>
            <pc:sldMk cId="1106053217" sldId="267"/>
            <ac:graphicFrameMk id="25" creationId="{04F64D57-D10D-4198-BE16-A8FCF1180751}"/>
          </ac:graphicFrameMkLst>
        </pc:graphicFrameChg>
        <pc:cxnChg chg="add del">
          <ac:chgData name="jashonnew@gmail.com" userId="f57f8eb67c11fdd7" providerId="LiveId" clId="{6C36B12B-E111-4A8C-BAC3-AB49C0C478D9}" dt="2020-04-07T19:41:27.388" v="1861" actId="26606"/>
          <ac:cxnSpMkLst>
            <pc:docMk/>
            <pc:sldMk cId="1106053217" sldId="267"/>
            <ac:cxnSpMk id="44" creationId="{2E2F21DC-5F0E-42CF-B89C-C1E25E175CB8}"/>
          </ac:cxnSpMkLst>
        </pc:cxnChg>
        <pc:cxnChg chg="add del">
          <ac:chgData name="jashonnew@gmail.com" userId="f57f8eb67c11fdd7" providerId="LiveId" clId="{6C36B12B-E111-4A8C-BAC3-AB49C0C478D9}" dt="2020-04-07T19:41:33.377" v="1865" actId="26606"/>
          <ac:cxnSpMkLst>
            <pc:docMk/>
            <pc:sldMk cId="1106053217" sldId="267"/>
            <ac:cxnSpMk id="60" creationId="{2E2F21DC-5F0E-42CF-B89C-C1E25E175CB8}"/>
          </ac:cxnSpMkLst>
        </pc:cxnChg>
      </pc:sldChg>
      <pc:sldChg chg="modSp mod">
        <pc:chgData name="jashonnew@gmail.com" userId="f57f8eb67c11fdd7" providerId="LiveId" clId="{6C36B12B-E111-4A8C-BAC3-AB49C0C478D9}" dt="2020-04-07T19:48:04.111" v="1875" actId="20577"/>
        <pc:sldMkLst>
          <pc:docMk/>
          <pc:sldMk cId="964092815" sldId="269"/>
        </pc:sldMkLst>
        <pc:spChg chg="mod">
          <ac:chgData name="jashonnew@gmail.com" userId="f57f8eb67c11fdd7" providerId="LiveId" clId="{6C36B12B-E111-4A8C-BAC3-AB49C0C478D9}" dt="2020-04-07T19:48:04.111" v="1875" actId="20577"/>
          <ac:spMkLst>
            <pc:docMk/>
            <pc:sldMk cId="964092815" sldId="269"/>
            <ac:spMk id="6" creationId="{A3AEAADF-00D9-7B41-B2C0-D40874C0849B}"/>
          </ac:spMkLst>
        </pc:spChg>
      </pc:sldChg>
      <pc:sldChg chg="modSp mod">
        <pc:chgData name="jashonnew@gmail.com" userId="f57f8eb67c11fdd7" providerId="LiveId" clId="{6C36B12B-E111-4A8C-BAC3-AB49C0C478D9}" dt="2020-04-04T21:47:05.624" v="1527" actId="20577"/>
        <pc:sldMkLst>
          <pc:docMk/>
          <pc:sldMk cId="1153169572" sldId="275"/>
        </pc:sldMkLst>
        <pc:spChg chg="mod">
          <ac:chgData name="jashonnew@gmail.com" userId="f57f8eb67c11fdd7" providerId="LiveId" clId="{6C36B12B-E111-4A8C-BAC3-AB49C0C478D9}" dt="2020-04-04T21:47:05.624" v="1527" actId="20577"/>
          <ac:spMkLst>
            <pc:docMk/>
            <pc:sldMk cId="1153169572" sldId="275"/>
            <ac:spMk id="25" creationId="{F91F7327-E7A6-8B4C-97DA-0697DEB8A15F}"/>
          </ac:spMkLst>
        </pc:spChg>
      </pc:sldChg>
      <pc:sldChg chg="modSp mod">
        <pc:chgData name="jashonnew@gmail.com" userId="f57f8eb67c11fdd7" providerId="LiveId" clId="{6C36B12B-E111-4A8C-BAC3-AB49C0C478D9}" dt="2020-04-04T21:46:27.004" v="1449" actId="20577"/>
        <pc:sldMkLst>
          <pc:docMk/>
          <pc:sldMk cId="997729678" sldId="276"/>
        </pc:sldMkLst>
        <pc:spChg chg="mod">
          <ac:chgData name="jashonnew@gmail.com" userId="f57f8eb67c11fdd7" providerId="LiveId" clId="{6C36B12B-E111-4A8C-BAC3-AB49C0C478D9}" dt="2020-04-04T21:46:27.004" v="1449" actId="20577"/>
          <ac:spMkLst>
            <pc:docMk/>
            <pc:sldMk cId="997729678" sldId="276"/>
            <ac:spMk id="15" creationId="{7B25B265-C1DB-5A41-81E4-3BD961BE1219}"/>
          </ac:spMkLst>
        </pc:spChg>
      </pc:sldChg>
      <pc:sldChg chg="modSp mod">
        <pc:chgData name="jashonnew@gmail.com" userId="f57f8eb67c11fdd7" providerId="LiveId" clId="{6C36B12B-E111-4A8C-BAC3-AB49C0C478D9}" dt="2020-04-09T07:36:55.614" v="3248" actId="20577"/>
        <pc:sldMkLst>
          <pc:docMk/>
          <pc:sldMk cId="3419908100" sldId="280"/>
        </pc:sldMkLst>
        <pc:spChg chg="mod">
          <ac:chgData name="jashonnew@gmail.com" userId="f57f8eb67c11fdd7" providerId="LiveId" clId="{6C36B12B-E111-4A8C-BAC3-AB49C0C478D9}" dt="2020-04-09T07:13:15.181" v="3188" actId="1076"/>
          <ac:spMkLst>
            <pc:docMk/>
            <pc:sldMk cId="3419908100" sldId="280"/>
            <ac:spMk id="2" creationId="{3030DFA1-723B-45A6-A9BB-CBC1E2C29C07}"/>
          </ac:spMkLst>
        </pc:spChg>
        <pc:spChg chg="mod">
          <ac:chgData name="jashonnew@gmail.com" userId="f57f8eb67c11fdd7" providerId="LiveId" clId="{6C36B12B-E111-4A8C-BAC3-AB49C0C478D9}" dt="2020-04-09T07:36:55.614" v="3248" actId="20577"/>
          <ac:spMkLst>
            <pc:docMk/>
            <pc:sldMk cId="3419908100" sldId="280"/>
            <ac:spMk id="3" creationId="{48F19912-9CA2-42DD-B325-BF66903DC3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70771-4A8C-4F48-8968-293A80A28B4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3DF1A-2B88-46DB-8CBB-945B5231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6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cision-trees-in-machine-learning-641b9c4e8052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owardsdatascience.com/machine-learning-for-beginners-d247a9420dab" TargetMode="External"/><Relationship Id="rId4" Type="http://schemas.openxmlformats.org/officeDocument/2006/relationships/hyperlink" Target="https://towardsdatascience.com/first-neural-network-for-beginners-explained-with-code-4cfd37e06eaf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3DF1A-2B88-46DB-8CBB-945B5231D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0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3DF1A-2B88-46DB-8CBB-945B5231D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9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https://towardsdatascience.com/decision-trees-in-machine-learning-641b9c4e8052</a:t>
            </a:r>
            <a:r>
              <a:rPr lang="en-US" dirty="0"/>
              <a:t> – Decision Tree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https://towardsdatascience.com/first-neural-network-for-beginners-explained-with-code-4cfd37e06eaf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 Neural Network</a:t>
            </a:r>
          </a:p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https://towardsdatascience.com/machine-learning-for-beginners-d247a9420dab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Overview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3DF1A-2B88-46DB-8CBB-945B5231D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63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3DF1A-2B88-46DB-8CBB-945B5231D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38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https://www.televox.com/downloads/indirect_member_wp.pdf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https://www.openlending.com/post/how-to-deepen-relationships-with-indirect-members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3DF1A-2B88-46DB-8CBB-945B5231D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3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https://allegroloan.com/best-practices-for-converting-indirect-members/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https://www.ezcarcare.com/indirect-lending-white-paper.html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3DF1A-2B88-46DB-8CBB-945B5231D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63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3DF1A-2B88-46DB-8CBB-945B5231D7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C613-CBB6-4AFA-B4E6-2E6D2CF3F3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3B6-F460-4027-8B1F-9CAB6F789E5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1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C613-CBB6-4AFA-B4E6-2E6D2CF3F3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3B6-F460-4027-8B1F-9CAB6F7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0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C613-CBB6-4AFA-B4E6-2E6D2CF3F3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3B6-F460-4027-8B1F-9CAB6F7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65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C613-CBB6-4AFA-B4E6-2E6D2CF3F3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3B6-F460-4027-8B1F-9CAB6F789E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9588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C613-CBB6-4AFA-B4E6-2E6D2CF3F3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3B6-F460-4027-8B1F-9CAB6F7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60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C613-CBB6-4AFA-B4E6-2E6D2CF3F3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3B6-F460-4027-8B1F-9CAB6F789E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2425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C613-CBB6-4AFA-B4E6-2E6D2CF3F3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3B6-F460-4027-8B1F-9CAB6F7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4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C613-CBB6-4AFA-B4E6-2E6D2CF3F3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3B6-F460-4027-8B1F-9CAB6F7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28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C613-CBB6-4AFA-B4E6-2E6D2CF3F3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3B6-F460-4027-8B1F-9CAB6F7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1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C613-CBB6-4AFA-B4E6-2E6D2CF3F3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3B6-F460-4027-8B1F-9CAB6F7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3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C613-CBB6-4AFA-B4E6-2E6D2CF3F3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3B6-F460-4027-8B1F-9CAB6F7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5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C613-CBB6-4AFA-B4E6-2E6D2CF3F3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3B6-F460-4027-8B1F-9CAB6F7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7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C613-CBB6-4AFA-B4E6-2E6D2CF3F3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3B6-F460-4027-8B1F-9CAB6F7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2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C613-CBB6-4AFA-B4E6-2E6D2CF3F3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3B6-F460-4027-8B1F-9CAB6F7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8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C613-CBB6-4AFA-B4E6-2E6D2CF3F3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3B6-F460-4027-8B1F-9CAB6F7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5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C613-CBB6-4AFA-B4E6-2E6D2CF3F3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3B6-F460-4027-8B1F-9CAB6F7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3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C613-CBB6-4AFA-B4E6-2E6D2CF3F3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3B6-F460-4027-8B1F-9CAB6F7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2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36C613-CBB6-4AFA-B4E6-2E6D2CF3F37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0E33B6-F460-4027-8B1F-9CAB6F78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53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YUIDSS/westmark_credit_WI2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D16A-FBD8-4706-AC39-0139E2339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55" y="0"/>
            <a:ext cx="9144000" cy="1189550"/>
          </a:xfrm>
        </p:spPr>
        <p:txBody>
          <a:bodyPr/>
          <a:lstStyle/>
          <a:p>
            <a:r>
              <a:rPr lang="en-US" dirty="0"/>
              <a:t>Westmark Auto Loans</a:t>
            </a:r>
          </a:p>
        </p:txBody>
      </p:sp>
      <p:pic>
        <p:nvPicPr>
          <p:cNvPr id="4" name="Picture 6" descr="Image result for rexburg rbdc logo">
            <a:extLst>
              <a:ext uri="{FF2B5EF4-FFF2-40B4-BE49-F238E27FC236}">
                <a16:creationId xmlns:a16="http://schemas.microsoft.com/office/drawing/2014/main" id="{31DA1FA5-77B6-4E5F-AFB8-A814DBBCE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28" y="3366602"/>
            <a:ext cx="5886450" cy="149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westmark credit union logo">
            <a:extLst>
              <a:ext uri="{FF2B5EF4-FFF2-40B4-BE49-F238E27FC236}">
                <a16:creationId xmlns:a16="http://schemas.microsoft.com/office/drawing/2014/main" id="{92AB1603-DFD0-44CD-A875-98B9B6B7C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28" y="4861761"/>
            <a:ext cx="58864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BYUI logo">
            <a:extLst>
              <a:ext uri="{FF2B5EF4-FFF2-40B4-BE49-F238E27FC236}">
                <a16:creationId xmlns:a16="http://schemas.microsoft.com/office/drawing/2014/main" id="{D9E8ECE7-0D6D-4B82-B2FC-1155AA9EC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783" y="296735"/>
            <a:ext cx="2623127" cy="262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7196BF-FE06-46AD-8D49-4CDE0C4ADBAB}"/>
              </a:ext>
            </a:extLst>
          </p:cNvPr>
          <p:cNvSpPr txBox="1"/>
          <p:nvPr/>
        </p:nvSpPr>
        <p:spPr>
          <a:xfrm>
            <a:off x="8961809" y="4114181"/>
            <a:ext cx="2747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Cannon Bray</a:t>
            </a:r>
          </a:p>
          <a:p>
            <a:r>
              <a:rPr lang="en-US" dirty="0"/>
              <a:t>Avery Robbins</a:t>
            </a:r>
          </a:p>
          <a:p>
            <a:r>
              <a:rPr lang="en-US" dirty="0" err="1"/>
              <a:t>Jashon</a:t>
            </a:r>
            <a:r>
              <a:rPr lang="en-US" dirty="0"/>
              <a:t> </a:t>
            </a:r>
            <a:r>
              <a:rPr lang="en-US" dirty="0" err="1"/>
              <a:t>Newlun</a:t>
            </a:r>
            <a:endParaRPr lang="en-US" dirty="0"/>
          </a:p>
          <a:p>
            <a:r>
              <a:rPr lang="en-US" dirty="0"/>
              <a:t>Mallory Jones</a:t>
            </a:r>
          </a:p>
          <a:p>
            <a:r>
              <a:rPr lang="en-US" dirty="0"/>
              <a:t>Cristobal </a:t>
            </a:r>
            <a:r>
              <a:rPr lang="en-US" dirty="0" err="1"/>
              <a:t>Sanhueza</a:t>
            </a:r>
            <a:endParaRPr lang="en-US" dirty="0"/>
          </a:p>
          <a:p>
            <a:r>
              <a:rPr lang="en-US" dirty="0"/>
              <a:t>J. Hathaway</a:t>
            </a:r>
          </a:p>
        </p:txBody>
      </p:sp>
    </p:spTree>
    <p:extLst>
      <p:ext uri="{BB962C8B-B14F-4D97-AF65-F5344CB8AC3E}">
        <p14:creationId xmlns:p14="http://schemas.microsoft.com/office/powerpoint/2010/main" val="310504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95EF2A-A545-405C-BD45-E387344C9F53}"/>
              </a:ext>
            </a:extLst>
          </p:cNvPr>
          <p:cNvSpPr txBox="1">
            <a:spLocks/>
          </p:cNvSpPr>
          <p:nvPr/>
        </p:nvSpPr>
        <p:spPr>
          <a:xfrm>
            <a:off x="292327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Research Takeaways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B847F-AA34-43B8-8D79-71C022D81513}"/>
              </a:ext>
            </a:extLst>
          </p:cNvPr>
          <p:cNvSpPr txBox="1"/>
          <p:nvPr/>
        </p:nvSpPr>
        <p:spPr>
          <a:xfrm>
            <a:off x="806741" y="1761209"/>
            <a:ext cx="1057851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Contact member within 90 days of obtaining the loan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Reach out 3-4 times during that period by personalized mail, email or phone call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Welcome them to Westmark Credit Union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Contact members that live nearby the branches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Personalization – sense of exclusivity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“With your new loan, you’re eligible for…”</a:t>
            </a:r>
          </a:p>
          <a:p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96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4E16-0D74-3440-B55E-388E1247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Where we are at now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6422F5-2B68-F243-9FC2-D80223B7B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50" y="751562"/>
            <a:ext cx="9762501" cy="594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2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D746-7BD5-054F-B308-4C9EB4A2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76" y="204347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Reason for conversion changes over time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73E91-CB3C-6947-99A6-3B4B6D17148B}"/>
              </a:ext>
            </a:extLst>
          </p:cNvPr>
          <p:cNvSpPr txBox="1"/>
          <p:nvPr/>
        </p:nvSpPr>
        <p:spPr>
          <a:xfrm>
            <a:off x="8485143" y="1603795"/>
            <a:ext cx="3706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Early in a customer’s loan, they are more likely to convert because of a credit card/debit card. However as time passes, they are more likely to become a full member because of a second direct auto loan. </a:t>
            </a:r>
          </a:p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5C1EA4-2F2A-1247-9B4B-84C35374D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7" y="1270114"/>
            <a:ext cx="8271206" cy="54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8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F007-F1A7-774B-856C-D36B2347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36" y="-141538"/>
            <a:ext cx="8534400" cy="1507067"/>
          </a:xfrm>
        </p:spPr>
        <p:txBody>
          <a:bodyPr/>
          <a:lstStyle/>
          <a:p>
            <a:r>
              <a:rPr lang="en-US" dirty="0"/>
              <a:t>Example output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E19275A-7E7A-CD4B-8003-D38CC77F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" r="1236" b="76013"/>
          <a:stretch/>
        </p:blipFill>
        <p:spPr>
          <a:xfrm>
            <a:off x="107447" y="1109640"/>
            <a:ext cx="4505401" cy="1191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AEAADF-00D9-7B41-B2C0-D40874C0849B}"/>
              </a:ext>
            </a:extLst>
          </p:cNvPr>
          <p:cNvSpPr txBox="1"/>
          <p:nvPr/>
        </p:nvSpPr>
        <p:spPr>
          <a:xfrm>
            <a:off x="107447" y="2919565"/>
            <a:ext cx="45925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length_of_loan: </a:t>
            </a:r>
            <a:r>
              <a:rPr lang="en-US" sz="1600" dirty="0"/>
              <a:t>Months the customer has had their loan open.</a:t>
            </a:r>
          </a:p>
          <a:p>
            <a:endParaRPr lang="en-US" sz="1600" dirty="0"/>
          </a:p>
          <a:p>
            <a:r>
              <a:rPr lang="en-US" sz="1600" b="1" dirty="0"/>
              <a:t>convert_reason: </a:t>
            </a:r>
            <a:r>
              <a:rPr lang="en-US" sz="1600" dirty="0"/>
              <a:t>If they convert to full membership, which product they are most likely to switch because of. </a:t>
            </a:r>
          </a:p>
          <a:p>
            <a:endParaRPr lang="en-US" sz="1600" dirty="0"/>
          </a:p>
          <a:p>
            <a:r>
              <a:rPr lang="en-US" sz="1600" b="1" dirty="0"/>
              <a:t>Prob.0: </a:t>
            </a:r>
            <a:r>
              <a:rPr lang="en-US" sz="1600" dirty="0"/>
              <a:t>Probability they will not convert to full membership.</a:t>
            </a:r>
          </a:p>
          <a:p>
            <a:endParaRPr lang="en-US" sz="1600" dirty="0"/>
          </a:p>
          <a:p>
            <a:r>
              <a:rPr lang="en-US" sz="1600" b="1" dirty="0"/>
              <a:t>Prob.1: </a:t>
            </a:r>
            <a:r>
              <a:rPr lang="en-US" sz="1600" dirty="0"/>
              <a:t>Probability they will convert to full membership.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2D147E-748F-5B45-99FC-783536733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027" y="1109640"/>
            <a:ext cx="7347266" cy="48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92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8410F5-305C-BA40-9F22-A71C8AA5A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905" y="782819"/>
            <a:ext cx="8413003" cy="55614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6B52A-A15C-B54D-835B-07BF27D5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23"/>
            <a:ext cx="8534400" cy="1507067"/>
          </a:xfrm>
        </p:spPr>
        <p:txBody>
          <a:bodyPr/>
          <a:lstStyle/>
          <a:p>
            <a:r>
              <a:rPr lang="en-US" dirty="0"/>
              <a:t>Examples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AD7CA7-149C-4C3A-91BF-66C1DE1C3FC4}"/>
              </a:ext>
            </a:extLst>
          </p:cNvPr>
          <p:cNvGrpSpPr/>
          <p:nvPr/>
        </p:nvGrpSpPr>
        <p:grpSpPr>
          <a:xfrm>
            <a:off x="203918" y="1410117"/>
            <a:ext cx="462455" cy="1271751"/>
            <a:chOff x="515007" y="1608083"/>
            <a:chExt cx="462455" cy="1271751"/>
          </a:xfrm>
        </p:grpSpPr>
        <p:sp>
          <p:nvSpPr>
            <p:cNvPr id="4" name="Smiley Face 3">
              <a:extLst>
                <a:ext uri="{FF2B5EF4-FFF2-40B4-BE49-F238E27FC236}">
                  <a16:creationId xmlns:a16="http://schemas.microsoft.com/office/drawing/2014/main" id="{0A6A1FD8-11C3-8340-B275-5AEA2D6CFB73}"/>
                </a:ext>
              </a:extLst>
            </p:cNvPr>
            <p:cNvSpPr/>
            <p:nvPr/>
          </p:nvSpPr>
          <p:spPr>
            <a:xfrm>
              <a:off x="515007" y="1608083"/>
              <a:ext cx="462455" cy="472965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131D0E8-14FC-6E48-9BB8-F4494F4B6BA8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746235" y="2081048"/>
              <a:ext cx="0" cy="504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23CB265-1C3D-104B-93F8-FCC050339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007" y="2596055"/>
              <a:ext cx="220717" cy="283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B53CC54-0526-C242-8C79-F5F660A80CE2}"/>
                </a:ext>
              </a:extLst>
            </p:cNvPr>
            <p:cNvCxnSpPr>
              <a:cxnSpLocks/>
            </p:cNvCxnSpPr>
            <p:nvPr/>
          </p:nvCxnSpPr>
          <p:spPr>
            <a:xfrm>
              <a:off x="746235" y="2585545"/>
              <a:ext cx="231227" cy="294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1010157-FB29-5446-8B6D-C1B848905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007" y="2259724"/>
              <a:ext cx="241738" cy="294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659B407-3DC8-044B-AE41-4188D5A2164B}"/>
                </a:ext>
              </a:extLst>
            </p:cNvPr>
            <p:cNvCxnSpPr>
              <a:cxnSpLocks/>
            </p:cNvCxnSpPr>
            <p:nvPr/>
          </p:nvCxnSpPr>
          <p:spPr>
            <a:xfrm>
              <a:off x="746234" y="2270234"/>
              <a:ext cx="231228" cy="29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BB888C0-DE37-5D4F-8616-F14E06DB1A2A}"/>
              </a:ext>
            </a:extLst>
          </p:cNvPr>
          <p:cNvSpPr txBox="1"/>
          <p:nvPr/>
        </p:nvSpPr>
        <p:spPr>
          <a:xfrm>
            <a:off x="722064" y="1409360"/>
            <a:ext cx="3216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APR:                   3.99%</a:t>
            </a:r>
          </a:p>
          <a:p>
            <a:r>
              <a:rPr lang="en-US" dirty="0"/>
              <a:t>Vehicle Value: $25,527</a:t>
            </a:r>
          </a:p>
          <a:p>
            <a:r>
              <a:rPr lang="en-US" dirty="0"/>
              <a:t>Term:                 36 months</a:t>
            </a:r>
          </a:p>
          <a:p>
            <a:r>
              <a:rPr lang="en-US" dirty="0"/>
              <a:t>Credit Score:    823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68CAACB-1925-8B4B-A707-1396666459A2}"/>
              </a:ext>
            </a:extLst>
          </p:cNvPr>
          <p:cNvSpPr/>
          <p:nvPr/>
        </p:nvSpPr>
        <p:spPr>
          <a:xfrm rot="5400000">
            <a:off x="1543173" y="2833208"/>
            <a:ext cx="704193" cy="493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33D2C2-046B-46DF-86D5-016726BD4AB4}"/>
              </a:ext>
            </a:extLst>
          </p:cNvPr>
          <p:cNvGrpSpPr/>
          <p:nvPr/>
        </p:nvGrpSpPr>
        <p:grpSpPr>
          <a:xfrm>
            <a:off x="1078560" y="3614441"/>
            <a:ext cx="1671144" cy="1203435"/>
            <a:chOff x="1135117" y="3925531"/>
            <a:chExt cx="1671144" cy="120343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265D1AF-A717-0C49-BFAC-FCBDF4353B0A}"/>
                </a:ext>
              </a:extLst>
            </p:cNvPr>
            <p:cNvSpPr/>
            <p:nvPr/>
          </p:nvSpPr>
          <p:spPr>
            <a:xfrm>
              <a:off x="1135117" y="3925531"/>
              <a:ext cx="1671144" cy="1203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A32F2B-6079-D244-A05F-DCEBFE0B666D}"/>
                </a:ext>
              </a:extLst>
            </p:cNvPr>
            <p:cNvSpPr txBox="1"/>
            <p:nvPr/>
          </p:nvSpPr>
          <p:spPr>
            <a:xfrm>
              <a:off x="1481961" y="4342582"/>
              <a:ext cx="1187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04BEDDA-1D4B-B445-972E-0906034FFE52}"/>
              </a:ext>
            </a:extLst>
          </p:cNvPr>
          <p:cNvSpPr txBox="1"/>
          <p:nvPr/>
        </p:nvSpPr>
        <p:spPr>
          <a:xfrm>
            <a:off x="968794" y="5820660"/>
            <a:ext cx="2154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0.13 Probability of converting to full membership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36B9F7-3599-4FB4-B2C0-C7444D880C61}"/>
              </a:ext>
            </a:extLst>
          </p:cNvPr>
          <p:cNvGrpSpPr/>
          <p:nvPr/>
        </p:nvGrpSpPr>
        <p:grpSpPr>
          <a:xfrm>
            <a:off x="4877778" y="5728795"/>
            <a:ext cx="203149" cy="530308"/>
            <a:chOff x="388883" y="917028"/>
            <a:chExt cx="472965" cy="1331648"/>
          </a:xfrm>
        </p:grpSpPr>
        <p:sp>
          <p:nvSpPr>
            <p:cNvPr id="18" name="Smiley Face 17">
              <a:extLst>
                <a:ext uri="{FF2B5EF4-FFF2-40B4-BE49-F238E27FC236}">
                  <a16:creationId xmlns:a16="http://schemas.microsoft.com/office/drawing/2014/main" id="{83B5B5FD-81BA-42AA-BB16-3140CF6A9552}"/>
                </a:ext>
              </a:extLst>
            </p:cNvPr>
            <p:cNvSpPr/>
            <p:nvPr/>
          </p:nvSpPr>
          <p:spPr>
            <a:xfrm>
              <a:off x="399393" y="917028"/>
              <a:ext cx="462455" cy="490665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AD3658-231B-446C-877E-D5035F87B8AA}"/>
                </a:ext>
              </a:extLst>
            </p:cNvPr>
            <p:cNvCxnSpPr>
              <a:cxnSpLocks/>
            </p:cNvCxnSpPr>
            <p:nvPr/>
          </p:nvCxnSpPr>
          <p:spPr>
            <a:xfrm>
              <a:off x="620111" y="1431011"/>
              <a:ext cx="0" cy="523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6D2642B-826D-420C-9810-7AA4A915F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884" y="1964897"/>
              <a:ext cx="220717" cy="283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4C683C-BA6C-4FF9-A4A3-D3522B323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0111" y="1954387"/>
              <a:ext cx="231227" cy="294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760B36-BBCA-405C-B09A-BC4D7AB50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883" y="1628566"/>
              <a:ext cx="241738" cy="294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F4E9E2-38E7-46CC-B38E-9D25B0E1B284}"/>
                </a:ext>
              </a:extLst>
            </p:cNvPr>
            <p:cNvCxnSpPr>
              <a:cxnSpLocks/>
            </p:cNvCxnSpPr>
            <p:nvPr/>
          </p:nvCxnSpPr>
          <p:spPr>
            <a:xfrm>
              <a:off x="620110" y="1639076"/>
              <a:ext cx="231228" cy="29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ight Arrow 10">
            <a:extLst>
              <a:ext uri="{FF2B5EF4-FFF2-40B4-BE49-F238E27FC236}">
                <a16:creationId xmlns:a16="http://schemas.microsoft.com/office/drawing/2014/main" id="{DDE29EEA-D4E1-421C-B873-428290ED357D}"/>
              </a:ext>
            </a:extLst>
          </p:cNvPr>
          <p:cNvSpPr/>
          <p:nvPr/>
        </p:nvSpPr>
        <p:spPr>
          <a:xfrm rot="5400000">
            <a:off x="1580884" y="5129705"/>
            <a:ext cx="704193" cy="493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04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3F0D0B-67B9-0345-83B0-99F976ADD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58" y="608165"/>
            <a:ext cx="8534400" cy="56416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9104AF-A465-4B4C-AAB1-06282103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Examples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20A6C6-9FBF-4A4C-A043-E5BEEDA7FEC2}"/>
              </a:ext>
            </a:extLst>
          </p:cNvPr>
          <p:cNvGrpSpPr/>
          <p:nvPr/>
        </p:nvGrpSpPr>
        <p:grpSpPr>
          <a:xfrm>
            <a:off x="228625" y="1171554"/>
            <a:ext cx="472965" cy="1331648"/>
            <a:chOff x="388883" y="917028"/>
            <a:chExt cx="472965" cy="1331648"/>
          </a:xfrm>
        </p:grpSpPr>
        <p:sp>
          <p:nvSpPr>
            <p:cNvPr id="4" name="Smiley Face 3">
              <a:extLst>
                <a:ext uri="{FF2B5EF4-FFF2-40B4-BE49-F238E27FC236}">
                  <a16:creationId xmlns:a16="http://schemas.microsoft.com/office/drawing/2014/main" id="{BE3B32D1-D733-2D40-894D-6965A7733FF9}"/>
                </a:ext>
              </a:extLst>
            </p:cNvPr>
            <p:cNvSpPr/>
            <p:nvPr/>
          </p:nvSpPr>
          <p:spPr>
            <a:xfrm>
              <a:off x="399393" y="917028"/>
              <a:ext cx="462455" cy="490665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6C44E35-5818-D942-BB71-AAE53CDAF17A}"/>
                </a:ext>
              </a:extLst>
            </p:cNvPr>
            <p:cNvCxnSpPr>
              <a:cxnSpLocks/>
            </p:cNvCxnSpPr>
            <p:nvPr/>
          </p:nvCxnSpPr>
          <p:spPr>
            <a:xfrm>
              <a:off x="620111" y="1431010"/>
              <a:ext cx="0" cy="523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6EFEC1-B424-594A-90BE-D006E6EA4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884" y="1964897"/>
              <a:ext cx="220717" cy="283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7CAB32F-990E-4247-A061-EEB51BEDF22B}"/>
                </a:ext>
              </a:extLst>
            </p:cNvPr>
            <p:cNvCxnSpPr>
              <a:cxnSpLocks/>
            </p:cNvCxnSpPr>
            <p:nvPr/>
          </p:nvCxnSpPr>
          <p:spPr>
            <a:xfrm>
              <a:off x="620111" y="1954387"/>
              <a:ext cx="231227" cy="294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205AA97-718B-684F-8FCB-F37DB62B6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883" y="1628566"/>
              <a:ext cx="241738" cy="294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8BD838C-072D-DB4A-B79E-34ED0DF3738E}"/>
                </a:ext>
              </a:extLst>
            </p:cNvPr>
            <p:cNvCxnSpPr>
              <a:cxnSpLocks/>
            </p:cNvCxnSpPr>
            <p:nvPr/>
          </p:nvCxnSpPr>
          <p:spPr>
            <a:xfrm>
              <a:off x="620110" y="1639076"/>
              <a:ext cx="231228" cy="29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2E52FA1-C023-004B-8EE3-A0C44E5F8496}"/>
              </a:ext>
            </a:extLst>
          </p:cNvPr>
          <p:cNvSpPr txBox="1"/>
          <p:nvPr/>
        </p:nvSpPr>
        <p:spPr>
          <a:xfrm>
            <a:off x="760984" y="1254645"/>
            <a:ext cx="3090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APR:                   5.25%</a:t>
            </a:r>
          </a:p>
          <a:p>
            <a:r>
              <a:rPr lang="en-US" dirty="0"/>
              <a:t>Vehicle Value: $29,975</a:t>
            </a:r>
          </a:p>
          <a:p>
            <a:r>
              <a:rPr lang="en-US" dirty="0"/>
              <a:t>Term:                 84 months</a:t>
            </a:r>
          </a:p>
          <a:p>
            <a:r>
              <a:rPr lang="en-US" dirty="0"/>
              <a:t>Credit Score:    756 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A58C594-940E-2847-95C2-98A90D924587}"/>
              </a:ext>
            </a:extLst>
          </p:cNvPr>
          <p:cNvSpPr/>
          <p:nvPr/>
        </p:nvSpPr>
        <p:spPr>
          <a:xfrm rot="5400000">
            <a:off x="1522000" y="5067483"/>
            <a:ext cx="735725" cy="534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1B4F99-022C-4C19-9838-9F9DB3D1F1AD}"/>
              </a:ext>
            </a:extLst>
          </p:cNvPr>
          <p:cNvGrpSpPr/>
          <p:nvPr/>
        </p:nvGrpSpPr>
        <p:grpSpPr>
          <a:xfrm>
            <a:off x="1063719" y="3473827"/>
            <a:ext cx="1671144" cy="1165578"/>
            <a:chOff x="1082569" y="3059043"/>
            <a:chExt cx="1671144" cy="116557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C26173-E8AE-0441-B9F0-C63E5F2C501C}"/>
                </a:ext>
              </a:extLst>
            </p:cNvPr>
            <p:cNvSpPr/>
            <p:nvPr/>
          </p:nvSpPr>
          <p:spPr>
            <a:xfrm>
              <a:off x="1082569" y="3059043"/>
              <a:ext cx="1671144" cy="11655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E0E77-CC17-D94D-A9D9-2321BA2846EB}"/>
                </a:ext>
              </a:extLst>
            </p:cNvPr>
            <p:cNvSpPr txBox="1"/>
            <p:nvPr/>
          </p:nvSpPr>
          <p:spPr>
            <a:xfrm>
              <a:off x="1481961" y="3438578"/>
              <a:ext cx="1072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6894985-B3BA-7F4C-9CD6-DE1794C90DDA}"/>
              </a:ext>
            </a:extLst>
          </p:cNvPr>
          <p:cNvSpPr/>
          <p:nvPr/>
        </p:nvSpPr>
        <p:spPr>
          <a:xfrm rot="5400000">
            <a:off x="1524157" y="2663706"/>
            <a:ext cx="704196" cy="477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1F7327-E7A6-8B4C-97DA-0697DEB8A15F}"/>
              </a:ext>
            </a:extLst>
          </p:cNvPr>
          <p:cNvSpPr txBox="1"/>
          <p:nvPr/>
        </p:nvSpPr>
        <p:spPr>
          <a:xfrm>
            <a:off x="884601" y="5813036"/>
            <a:ext cx="2226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 times as likely to convert to full membership</a:t>
            </a:r>
          </a:p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CF39D5-6C6F-4D87-83E8-2E9D852979FF}"/>
              </a:ext>
            </a:extLst>
          </p:cNvPr>
          <p:cNvGrpSpPr/>
          <p:nvPr/>
        </p:nvGrpSpPr>
        <p:grpSpPr>
          <a:xfrm>
            <a:off x="6799872" y="5388989"/>
            <a:ext cx="203149" cy="530308"/>
            <a:chOff x="388883" y="917028"/>
            <a:chExt cx="472965" cy="1331648"/>
          </a:xfrm>
        </p:grpSpPr>
        <p:sp>
          <p:nvSpPr>
            <p:cNvPr id="35" name="Smiley Face 34">
              <a:extLst>
                <a:ext uri="{FF2B5EF4-FFF2-40B4-BE49-F238E27FC236}">
                  <a16:creationId xmlns:a16="http://schemas.microsoft.com/office/drawing/2014/main" id="{5BB7C9C0-544F-438B-94ED-D6A51AFDC500}"/>
                </a:ext>
              </a:extLst>
            </p:cNvPr>
            <p:cNvSpPr/>
            <p:nvPr/>
          </p:nvSpPr>
          <p:spPr>
            <a:xfrm>
              <a:off x="399393" y="917028"/>
              <a:ext cx="462455" cy="490665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01FB2DE-A9E1-48DD-951B-2F72AA0F8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0111" y="1431011"/>
              <a:ext cx="0" cy="523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794D60-9C73-4F66-BA62-31BC4636A5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884" y="1964897"/>
              <a:ext cx="220717" cy="283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AA5F11-5391-4A56-9DD4-EA2B1441B46C}"/>
                </a:ext>
              </a:extLst>
            </p:cNvPr>
            <p:cNvCxnSpPr>
              <a:cxnSpLocks/>
            </p:cNvCxnSpPr>
            <p:nvPr/>
          </p:nvCxnSpPr>
          <p:spPr>
            <a:xfrm>
              <a:off x="620111" y="1954387"/>
              <a:ext cx="231227" cy="294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FD09062-E1AF-4BE2-BE71-1505BA0F91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883" y="1628566"/>
              <a:ext cx="241738" cy="294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00DD89A-2B28-4F07-8E47-EEB9CE6AFEF5}"/>
                </a:ext>
              </a:extLst>
            </p:cNvPr>
            <p:cNvCxnSpPr>
              <a:cxnSpLocks/>
            </p:cNvCxnSpPr>
            <p:nvPr/>
          </p:nvCxnSpPr>
          <p:spPr>
            <a:xfrm>
              <a:off x="620110" y="1639076"/>
              <a:ext cx="231228" cy="29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316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E4C40B-2C33-AB46-A0BC-FA33680CD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555" y="667622"/>
            <a:ext cx="8487445" cy="5610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BB8612-B364-684A-81B2-FE622B45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/>
              <a:t>Examples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2C2268-228F-4711-8EB2-30EB09DA429A}"/>
              </a:ext>
            </a:extLst>
          </p:cNvPr>
          <p:cNvGrpSpPr/>
          <p:nvPr/>
        </p:nvGrpSpPr>
        <p:grpSpPr>
          <a:xfrm>
            <a:off x="236207" y="1078019"/>
            <a:ext cx="472965" cy="1313948"/>
            <a:chOff x="462455" y="1162862"/>
            <a:chExt cx="472965" cy="1313948"/>
          </a:xfrm>
        </p:grpSpPr>
        <p:sp>
          <p:nvSpPr>
            <p:cNvPr id="4" name="Smiley Face 3">
              <a:extLst>
                <a:ext uri="{FF2B5EF4-FFF2-40B4-BE49-F238E27FC236}">
                  <a16:creationId xmlns:a16="http://schemas.microsoft.com/office/drawing/2014/main" id="{909CE19B-7CE8-DD4B-8199-539BDA71A9FF}"/>
                </a:ext>
              </a:extLst>
            </p:cNvPr>
            <p:cNvSpPr/>
            <p:nvPr/>
          </p:nvSpPr>
          <p:spPr>
            <a:xfrm>
              <a:off x="472965" y="1162862"/>
              <a:ext cx="462455" cy="472965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B527ADE-D04D-3043-A78B-BBDDE4102257}"/>
                </a:ext>
              </a:extLst>
            </p:cNvPr>
            <p:cNvCxnSpPr>
              <a:cxnSpLocks/>
            </p:cNvCxnSpPr>
            <p:nvPr/>
          </p:nvCxnSpPr>
          <p:spPr>
            <a:xfrm>
              <a:off x="693683" y="1678024"/>
              <a:ext cx="0" cy="504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028C637-2701-4B40-AA86-5E3900B655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455" y="2193031"/>
              <a:ext cx="220717" cy="283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E9CF9C7-1F6E-F04A-BA49-D0D8059EEA2C}"/>
                </a:ext>
              </a:extLst>
            </p:cNvPr>
            <p:cNvCxnSpPr>
              <a:cxnSpLocks/>
            </p:cNvCxnSpPr>
            <p:nvPr/>
          </p:nvCxnSpPr>
          <p:spPr>
            <a:xfrm>
              <a:off x="693683" y="2182521"/>
              <a:ext cx="231227" cy="294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AE8B7FE-6D98-9E48-A75B-4BD3B43137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455" y="1856700"/>
              <a:ext cx="241738" cy="294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BC6C6E0-7A55-984B-9C03-7F9960D781D9}"/>
                </a:ext>
              </a:extLst>
            </p:cNvPr>
            <p:cNvCxnSpPr>
              <a:cxnSpLocks/>
            </p:cNvCxnSpPr>
            <p:nvPr/>
          </p:nvCxnSpPr>
          <p:spPr>
            <a:xfrm>
              <a:off x="693682" y="1867210"/>
              <a:ext cx="231228" cy="29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9D867DE-3173-464E-8EAE-BDCA7B851586}"/>
              </a:ext>
            </a:extLst>
          </p:cNvPr>
          <p:cNvSpPr txBox="1"/>
          <p:nvPr/>
        </p:nvSpPr>
        <p:spPr>
          <a:xfrm>
            <a:off x="778005" y="1237589"/>
            <a:ext cx="3090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APR:                   6.99%</a:t>
            </a:r>
          </a:p>
          <a:p>
            <a:r>
              <a:rPr lang="en-US" dirty="0"/>
              <a:t>Vehicle Value: $16,950</a:t>
            </a:r>
          </a:p>
          <a:p>
            <a:r>
              <a:rPr lang="en-US" dirty="0"/>
              <a:t>Term:                 78 months</a:t>
            </a:r>
          </a:p>
          <a:p>
            <a:r>
              <a:rPr lang="en-US" dirty="0"/>
              <a:t>Credit Score:    461 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69670F2-D14F-A64B-B5B8-0024B4F9A4EA}"/>
              </a:ext>
            </a:extLst>
          </p:cNvPr>
          <p:cNvSpPr/>
          <p:nvPr/>
        </p:nvSpPr>
        <p:spPr>
          <a:xfrm rot="5400000">
            <a:off x="1591327" y="5017743"/>
            <a:ext cx="735725" cy="515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65A805-2E9F-4FF4-9BCC-2CCB76CC507E}"/>
              </a:ext>
            </a:extLst>
          </p:cNvPr>
          <p:cNvGrpSpPr/>
          <p:nvPr/>
        </p:nvGrpSpPr>
        <p:grpSpPr>
          <a:xfrm>
            <a:off x="1111927" y="3558738"/>
            <a:ext cx="1671144" cy="1123532"/>
            <a:chOff x="1093079" y="3323063"/>
            <a:chExt cx="1671144" cy="112353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B2FB462-7CF6-AE4B-A516-E70F99296D26}"/>
                </a:ext>
              </a:extLst>
            </p:cNvPr>
            <p:cNvSpPr/>
            <p:nvPr/>
          </p:nvSpPr>
          <p:spPr>
            <a:xfrm>
              <a:off x="1093079" y="3323063"/>
              <a:ext cx="1671144" cy="11235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09B0F3-2824-7240-86CC-B898D4F3D95F}"/>
                </a:ext>
              </a:extLst>
            </p:cNvPr>
            <p:cNvSpPr txBox="1"/>
            <p:nvPr/>
          </p:nvSpPr>
          <p:spPr>
            <a:xfrm>
              <a:off x="1492471" y="3660552"/>
              <a:ext cx="1072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1528CDC-CF2A-7D4E-A8AE-8A39CAAB8BB0}"/>
              </a:ext>
            </a:extLst>
          </p:cNvPr>
          <p:cNvSpPr/>
          <p:nvPr/>
        </p:nvSpPr>
        <p:spPr>
          <a:xfrm rot="5400000">
            <a:off x="1618423" y="2751415"/>
            <a:ext cx="704196" cy="460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25B265-C1DB-5A41-81E4-3BD961BE1219}"/>
              </a:ext>
            </a:extLst>
          </p:cNvPr>
          <p:cNvSpPr txBox="1"/>
          <p:nvPr/>
        </p:nvSpPr>
        <p:spPr>
          <a:xfrm>
            <a:off x="970526" y="5799818"/>
            <a:ext cx="2215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 times as likely to convert to full membership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9D0C54-2E5E-4E9B-A6F2-9A3060AF2910}"/>
              </a:ext>
            </a:extLst>
          </p:cNvPr>
          <p:cNvGrpSpPr/>
          <p:nvPr/>
        </p:nvGrpSpPr>
        <p:grpSpPr>
          <a:xfrm>
            <a:off x="11509929" y="5614828"/>
            <a:ext cx="231701" cy="565989"/>
            <a:chOff x="388883" y="917028"/>
            <a:chExt cx="472965" cy="1331648"/>
          </a:xfrm>
        </p:grpSpPr>
        <p:sp>
          <p:nvSpPr>
            <p:cNvPr id="19" name="Smiley Face 18">
              <a:extLst>
                <a:ext uri="{FF2B5EF4-FFF2-40B4-BE49-F238E27FC236}">
                  <a16:creationId xmlns:a16="http://schemas.microsoft.com/office/drawing/2014/main" id="{5D95E4D6-DCAD-4462-ACBA-B184E4C04A46}"/>
                </a:ext>
              </a:extLst>
            </p:cNvPr>
            <p:cNvSpPr/>
            <p:nvPr/>
          </p:nvSpPr>
          <p:spPr>
            <a:xfrm>
              <a:off x="399393" y="917028"/>
              <a:ext cx="462455" cy="490665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1C04384-ABFE-4F7E-90CB-09D68F22DD4E}"/>
                </a:ext>
              </a:extLst>
            </p:cNvPr>
            <p:cNvCxnSpPr>
              <a:cxnSpLocks/>
            </p:cNvCxnSpPr>
            <p:nvPr/>
          </p:nvCxnSpPr>
          <p:spPr>
            <a:xfrm>
              <a:off x="620111" y="1431011"/>
              <a:ext cx="0" cy="523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02C688-E4F1-4943-9B28-67B75CA70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884" y="1964897"/>
              <a:ext cx="220717" cy="283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F173F5-E83D-497D-B2B5-49308A2A520C}"/>
                </a:ext>
              </a:extLst>
            </p:cNvPr>
            <p:cNvCxnSpPr>
              <a:cxnSpLocks/>
            </p:cNvCxnSpPr>
            <p:nvPr/>
          </p:nvCxnSpPr>
          <p:spPr>
            <a:xfrm>
              <a:off x="620111" y="1954387"/>
              <a:ext cx="231227" cy="294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0472F3-1FCE-4BF6-91F7-4A02C8A99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883" y="1628566"/>
              <a:ext cx="241738" cy="294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02286E-0D0E-4F25-BDFB-B28D83C2FEC9}"/>
                </a:ext>
              </a:extLst>
            </p:cNvPr>
            <p:cNvCxnSpPr>
              <a:cxnSpLocks/>
            </p:cNvCxnSpPr>
            <p:nvPr/>
          </p:nvCxnSpPr>
          <p:spPr>
            <a:xfrm>
              <a:off x="620110" y="1639076"/>
              <a:ext cx="231228" cy="29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7729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F25A-F74E-0B4C-9C97-97D2EABC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65" y="-54018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Our model’s probability prediction with the data</a:t>
            </a:r>
          </a:p>
        </p:txBody>
      </p:sp>
      <p:pic>
        <p:nvPicPr>
          <p:cNvPr id="5" name="Picture 4" descr="A picture containing text, lot, wire, water&#10;&#10;Description automatically generated">
            <a:extLst>
              <a:ext uri="{FF2B5EF4-FFF2-40B4-BE49-F238E27FC236}">
                <a16:creationId xmlns:a16="http://schemas.microsoft.com/office/drawing/2014/main" id="{048A0619-987C-4C40-8FCC-FCC25BFE1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5" y="1368338"/>
            <a:ext cx="7689066" cy="5019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8B6A18-9F57-CE48-BF48-502FB30AE572}"/>
              </a:ext>
            </a:extLst>
          </p:cNvPr>
          <p:cNvSpPr txBox="1"/>
          <p:nvPr/>
        </p:nvSpPr>
        <p:spPr>
          <a:xfrm>
            <a:off x="8291206" y="2551837"/>
            <a:ext cx="3732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higher the APR, the more likely a person is to convert.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765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978D-115E-864A-9372-42BAEC3B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1" y="16585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our model’s probability prediction with the data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F2F66F6-80D5-F647-B0BB-BF004FD4A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1230539"/>
            <a:ext cx="7745805" cy="5086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E63EC-FBFF-E143-AE61-E5F8E9D58EF8}"/>
              </a:ext>
            </a:extLst>
          </p:cNvPr>
          <p:cNvSpPr txBox="1"/>
          <p:nvPr/>
        </p:nvSpPr>
        <p:spPr>
          <a:xfrm>
            <a:off x="8307657" y="2382560"/>
            <a:ext cx="342553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higher the vehicle value, the less likely a person is to convert.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27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A232-358E-D648-9CB8-A1C0596A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55" y="178378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our model’s probability prediction with the data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picture containing black, display&#10;&#10;Description automatically generated">
            <a:extLst>
              <a:ext uri="{FF2B5EF4-FFF2-40B4-BE49-F238E27FC236}">
                <a16:creationId xmlns:a16="http://schemas.microsoft.com/office/drawing/2014/main" id="{446D6D54-397E-9346-82B8-CC02DA75D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6" y="1234597"/>
            <a:ext cx="7946220" cy="5191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86D19-C5BA-BC4D-930D-81B48031A5B0}"/>
              </a:ext>
            </a:extLst>
          </p:cNvPr>
          <p:cNvSpPr txBox="1"/>
          <p:nvPr/>
        </p:nvSpPr>
        <p:spPr>
          <a:xfrm>
            <a:off x="8468116" y="2521059"/>
            <a:ext cx="34321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longer the loan, the more likely a person is to convert.</a:t>
            </a:r>
          </a:p>
        </p:txBody>
      </p:sp>
    </p:spTree>
    <p:extLst>
      <p:ext uri="{BB962C8B-B14F-4D97-AF65-F5344CB8AC3E}">
        <p14:creationId xmlns:p14="http://schemas.microsoft.com/office/powerpoint/2010/main" val="289481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it photo">
            <a:extLst>
              <a:ext uri="{FF2B5EF4-FFF2-40B4-BE49-F238E27FC236}">
                <a16:creationId xmlns:a16="http://schemas.microsoft.com/office/drawing/2014/main" id="{2AF15708-8C13-42A9-9B21-39B2429EE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7" y="441280"/>
            <a:ext cx="1478972" cy="1412767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70FDFD-2207-4EA8-BBA8-C80CCDAD2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1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47" y="2596885"/>
            <a:ext cx="1395931" cy="1401956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EB32C08B-C40E-40C6-B2C5-95260ACBD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10" y="4960941"/>
            <a:ext cx="1337204" cy="133720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CD8C77D0-6BE1-4665-9DD4-716B7DFEB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343" y="510853"/>
            <a:ext cx="1278476" cy="1353435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EF99C52-4C0B-40C4-AA54-7A91635C8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732" y="2727191"/>
            <a:ext cx="1341046" cy="1403617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6AAC6BF3-C34E-4310-8B2B-CCA192E03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79" y="4960941"/>
            <a:ext cx="1337204" cy="1308869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A438CF-1537-42E9-8B6B-DF141DECD0B0}"/>
              </a:ext>
            </a:extLst>
          </p:cNvPr>
          <p:cNvSpPr txBox="1"/>
          <p:nvPr/>
        </p:nvSpPr>
        <p:spPr>
          <a:xfrm>
            <a:off x="2133910" y="673768"/>
            <a:ext cx="4008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Aspiring Predictive Modeler and Actuary. This is his final semester at BYUI. Jashon grew up in Washington State and has lived in Texas, Romania, and Moldova.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ED10F-B096-413C-8EBE-D7DB278FC831}"/>
              </a:ext>
            </a:extLst>
          </p:cNvPr>
          <p:cNvSpPr txBox="1"/>
          <p:nvPr/>
        </p:nvSpPr>
        <p:spPr>
          <a:xfrm>
            <a:off x="8003543" y="673768"/>
            <a:ext cx="4150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Aspiring Data Scientist and incoming summer intern at BYU Pathway Worldwide. Avery loves programming in R and competing in Spikeball tournaments.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C8215A-C3FA-4915-967C-D7CE23EBE119}"/>
              </a:ext>
            </a:extLst>
          </p:cNvPr>
          <p:cNvSpPr txBox="1"/>
          <p:nvPr/>
        </p:nvSpPr>
        <p:spPr>
          <a:xfrm>
            <a:off x="2141372" y="2675402"/>
            <a:ext cx="3528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Aspiring Data Scientist (specialty: social impact). Cannon plans to graduate in the spring of this year. He hopes to return to DHS in Oregon, where he grew up.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DAA1A-A758-4858-AC8F-5F794B2DF5A7}"/>
              </a:ext>
            </a:extLst>
          </p:cNvPr>
          <p:cNvSpPr txBox="1"/>
          <p:nvPr/>
        </p:nvSpPr>
        <p:spPr>
          <a:xfrm>
            <a:off x="2141372" y="4861311"/>
            <a:ext cx="3687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Aspiring Data Scientist and Sociologist. Mallory graduates this semester and has accepted a position with an insurance company in her home state of Utah.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FC8C5A-07AB-4713-A060-CF790AFBB364}"/>
              </a:ext>
            </a:extLst>
          </p:cNvPr>
          <p:cNvSpPr txBox="1"/>
          <p:nvPr/>
        </p:nvSpPr>
        <p:spPr>
          <a:xfrm>
            <a:off x="8003543" y="2921623"/>
            <a:ext cx="3765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Cristobal is project manager and plans on going to grad school for statistics at UCI.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5AC46-3A23-44DB-8BE5-345D5EB28D50}"/>
              </a:ext>
            </a:extLst>
          </p:cNvPr>
          <p:cNvSpPr txBox="1"/>
          <p:nvPr/>
        </p:nvSpPr>
        <p:spPr>
          <a:xfrm>
            <a:off x="8003543" y="5123540"/>
            <a:ext cx="3325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Faculty Mentor and head of the Data Science department at BYUI.</a:t>
            </a:r>
          </a:p>
        </p:txBody>
      </p:sp>
    </p:spTree>
    <p:extLst>
      <p:ext uri="{BB962C8B-B14F-4D97-AF65-F5344CB8AC3E}">
        <p14:creationId xmlns:p14="http://schemas.microsoft.com/office/powerpoint/2010/main" val="3143675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3B77-5F08-454D-8D5F-67CC142D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03" y="193383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our Model’s probability prediction with the data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AB713DD-1352-744B-85BB-D0F144126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03" y="1354704"/>
            <a:ext cx="7994128" cy="5243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73CA13-99BF-524F-AA25-3D789CEF667E}"/>
              </a:ext>
            </a:extLst>
          </p:cNvPr>
          <p:cNvSpPr txBox="1"/>
          <p:nvPr/>
        </p:nvSpPr>
        <p:spPr>
          <a:xfrm>
            <a:off x="8809674" y="2305616"/>
            <a:ext cx="30842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higher the credit score the less likely a person is to convert.</a:t>
            </a:r>
          </a:p>
        </p:txBody>
      </p:sp>
    </p:spTree>
    <p:extLst>
      <p:ext uri="{BB962C8B-B14F-4D97-AF65-F5344CB8AC3E}">
        <p14:creationId xmlns:p14="http://schemas.microsoft.com/office/powerpoint/2010/main" val="2405609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DFA1-723B-45A6-A9BB-CBC1E2C2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27" y="-120353"/>
            <a:ext cx="8534400" cy="1507067"/>
          </a:xfrm>
        </p:spPr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19912-9CA2-42DD-B325-BF66903DC379}"/>
              </a:ext>
            </a:extLst>
          </p:cNvPr>
          <p:cNvSpPr txBox="1"/>
          <p:nvPr/>
        </p:nvSpPr>
        <p:spPr>
          <a:xfrm>
            <a:off x="-362832" y="1114604"/>
            <a:ext cx="10578517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/>
              <a:t>We can predict with much greater accuracy which new loan customers will convert to other products (.43 max).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6699"/>
                </a:solidFill>
              </a:rPr>
              <a:t>Our predictions are made possible by a complex machine learning tool that takes a person’s information as inputs and outputs the probability that they will convert.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/>
              <a:t>Though the model needs a person’s full set of information as an input, several variables seem to have more impact than others (credit score, vehicle value, APR, and loan term).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6699"/>
                </a:solidFill>
              </a:rPr>
              <a:t>Several marketing suggestions paired with these predictions should significantly increase the pull associated with targeted marketing for those with auto loans.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/>
              <a:t>People tend to convert earlier in their loan, if they intend to convert.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9908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E8D5-A49D-4E5D-8B05-E4F3361A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586" y="2675467"/>
            <a:ext cx="4722829" cy="1507067"/>
          </a:xfrm>
        </p:spPr>
        <p:txBody>
          <a:bodyPr>
            <a:normAutofit/>
          </a:bodyPr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20960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162B66-5969-4B23-BFAB-56FBD110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96" y="292404"/>
            <a:ext cx="8534400" cy="1507067"/>
          </a:xfrm>
        </p:spPr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DD8F692E-2FCD-4459-9C59-DABFF128BFBF}"/>
              </a:ext>
            </a:extLst>
          </p:cNvPr>
          <p:cNvSpPr txBox="1">
            <a:spLocks/>
          </p:cNvSpPr>
          <p:nvPr/>
        </p:nvSpPr>
        <p:spPr>
          <a:xfrm>
            <a:off x="374698" y="153831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https://github.com/BYUIDSS/westmark_credit_WI20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167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F5512D-DC3C-4AF8-A550-55422A0F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31" y="514153"/>
            <a:ext cx="10258689" cy="11052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Project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73A74-5C9F-4F80-A275-9DD9B39F6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030" y="1905001"/>
            <a:ext cx="10258689" cy="43264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Who will purchase a product beyond their auto loan? –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What product will influence their conversion? – Likeliness to convert based on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Research – How do our findings compare to the industry at large?</a:t>
            </a:r>
          </a:p>
          <a:p>
            <a:endParaRPr lang="en-US" sz="2100" dirty="0">
              <a:solidFill>
                <a:schemeClr val="tx1"/>
              </a:solidFill>
            </a:endParaRPr>
          </a:p>
          <a:p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58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5FAE4C-D7CD-4DC0-8B38-78FB07B2836E}"/>
              </a:ext>
            </a:extLst>
          </p:cNvPr>
          <p:cNvSpPr txBox="1">
            <a:spLocks/>
          </p:cNvSpPr>
          <p:nvPr/>
        </p:nvSpPr>
        <p:spPr>
          <a:xfrm>
            <a:off x="724031" y="514153"/>
            <a:ext cx="10258689" cy="110529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Terminology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5D55C-E964-4594-912E-87DD5FDAF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030" y="1905001"/>
            <a:ext cx="10258689" cy="43264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b="1" dirty="0">
                <a:solidFill>
                  <a:schemeClr val="tx1"/>
                </a:solidFill>
              </a:rPr>
              <a:t>Dealer Loan Only: </a:t>
            </a:r>
            <a:r>
              <a:rPr lang="en-US" sz="2100" dirty="0">
                <a:solidFill>
                  <a:schemeClr val="tx1"/>
                </a:solidFill>
              </a:rPr>
              <a:t>a member that obtains an auto loan from a dealership. Includes opening a primary savings account</a:t>
            </a:r>
          </a:p>
          <a:p>
            <a:r>
              <a:rPr lang="en-US" sz="2100" b="1" dirty="0">
                <a:solidFill>
                  <a:schemeClr val="tx1"/>
                </a:solidFill>
              </a:rPr>
              <a:t>Full Membership: </a:t>
            </a:r>
            <a:r>
              <a:rPr lang="en-US" sz="2100" dirty="0">
                <a:solidFill>
                  <a:schemeClr val="tx1"/>
                </a:solidFill>
              </a:rPr>
              <a:t>A member that has other Westmark products such as a checking account, credit card, CD, etc.</a:t>
            </a:r>
          </a:p>
          <a:p>
            <a:r>
              <a:rPr lang="en-US" sz="2100" b="1" dirty="0">
                <a:solidFill>
                  <a:schemeClr val="tx1"/>
                </a:solidFill>
              </a:rPr>
              <a:t>Convert to full membership: </a:t>
            </a:r>
            <a:r>
              <a:rPr lang="en-US" sz="2100" dirty="0">
                <a:solidFill>
                  <a:schemeClr val="tx1"/>
                </a:solidFill>
              </a:rPr>
              <a:t>Dealer loan member that obtains more products from Westmark Credit Union</a:t>
            </a:r>
          </a:p>
          <a:p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8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EBE36-29B2-4B30-9743-D41F7833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029" y="381001"/>
            <a:ext cx="9649493" cy="7571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Machine Learning -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EE5DD-F18D-4455-BB26-1343EB5191F6}"/>
              </a:ext>
            </a:extLst>
          </p:cNvPr>
          <p:cNvSpPr txBox="1"/>
          <p:nvPr/>
        </p:nvSpPr>
        <p:spPr>
          <a:xfrm>
            <a:off x="559409" y="1274096"/>
            <a:ext cx="5844475" cy="544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Using past data, analysts can use machine learning to predict what will happen in the future.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 our case we use those who did switch and did not switch in the past, to predict who is more likely to switch in the future.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algorithm learns the attributes of both groups and classifies a new dealer loan customer according to their attributes.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Common Algorithms : Decision trees, Naïve Bayes, Neural Networks, Boosted Trees.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DF4CCC4-8DEF-4768-AA20-E11CD4C4D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437" y="2061328"/>
            <a:ext cx="5450575" cy="273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9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9BCB-155A-2D40-BB85-FCD41F03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1020"/>
            <a:ext cx="8534400" cy="1507067"/>
          </a:xfrm>
        </p:spPr>
        <p:txBody>
          <a:bodyPr/>
          <a:lstStyle/>
          <a:p>
            <a:r>
              <a:rPr lang="en-US" dirty="0"/>
              <a:t>Machine learning - overview</a:t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1F30C8-534E-6443-826D-37B6B41D9226}"/>
              </a:ext>
            </a:extLst>
          </p:cNvPr>
          <p:cNvSpPr/>
          <p:nvPr/>
        </p:nvSpPr>
        <p:spPr>
          <a:xfrm>
            <a:off x="412595" y="1384093"/>
            <a:ext cx="3746809" cy="1269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7CE40-0E9F-3B49-B131-755BEFAD3CE6}"/>
              </a:ext>
            </a:extLst>
          </p:cNvPr>
          <p:cNvSpPr txBox="1"/>
          <p:nvPr/>
        </p:nvSpPr>
        <p:spPr>
          <a:xfrm>
            <a:off x="515744" y="1618269"/>
            <a:ext cx="340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Past Data:</a:t>
            </a:r>
          </a:p>
          <a:p>
            <a:r>
              <a:rPr lang="en-US" dirty="0">
                <a:solidFill>
                  <a:schemeClr val="bg1"/>
                </a:solidFill>
              </a:rPr>
              <a:t>Data about each person</a:t>
            </a:r>
          </a:p>
          <a:p>
            <a:r>
              <a:rPr lang="en-US" dirty="0">
                <a:solidFill>
                  <a:schemeClr val="bg1"/>
                </a:solidFill>
              </a:rPr>
              <a:t>Did they convert or not?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8951EB-6D8A-4A45-A2BE-7AA65EDEFBB7}"/>
              </a:ext>
            </a:extLst>
          </p:cNvPr>
          <p:cNvCxnSpPr/>
          <p:nvPr/>
        </p:nvCxnSpPr>
        <p:spPr>
          <a:xfrm>
            <a:off x="3445727" y="2018371"/>
            <a:ext cx="111512" cy="133814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9FE878-7F54-BB4F-B451-D2F2405CE980}"/>
              </a:ext>
            </a:extLst>
          </p:cNvPr>
          <p:cNvCxnSpPr/>
          <p:nvPr/>
        </p:nvCxnSpPr>
        <p:spPr>
          <a:xfrm flipV="1">
            <a:off x="3557239" y="1873405"/>
            <a:ext cx="223024" cy="27878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6CF6EF-4FA5-494A-9BC2-FA7126313D84}"/>
              </a:ext>
            </a:extLst>
          </p:cNvPr>
          <p:cNvCxnSpPr/>
          <p:nvPr/>
        </p:nvCxnSpPr>
        <p:spPr>
          <a:xfrm>
            <a:off x="3445727" y="2286000"/>
            <a:ext cx="111512" cy="156117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93010-50F8-ED47-9386-889B5F89EB91}"/>
              </a:ext>
            </a:extLst>
          </p:cNvPr>
          <p:cNvCxnSpPr/>
          <p:nvPr/>
        </p:nvCxnSpPr>
        <p:spPr>
          <a:xfrm flipV="1">
            <a:off x="3557239" y="2163337"/>
            <a:ext cx="223024" cy="256477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4EC2373-49C7-B941-B9CC-E8967B3AC745}"/>
              </a:ext>
            </a:extLst>
          </p:cNvPr>
          <p:cNvSpPr/>
          <p:nvPr/>
        </p:nvSpPr>
        <p:spPr>
          <a:xfrm>
            <a:off x="4393580" y="1873405"/>
            <a:ext cx="82519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EDB0445-4E09-6245-BDC1-F4B6FBDC01B6}"/>
              </a:ext>
            </a:extLst>
          </p:cNvPr>
          <p:cNvSpPr/>
          <p:nvPr/>
        </p:nvSpPr>
        <p:spPr>
          <a:xfrm>
            <a:off x="5486400" y="1494263"/>
            <a:ext cx="2029522" cy="115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1E192-1F98-6944-BE3D-488660C0FA1F}"/>
              </a:ext>
            </a:extLst>
          </p:cNvPr>
          <p:cNvSpPr txBox="1"/>
          <p:nvPr/>
        </p:nvSpPr>
        <p:spPr>
          <a:xfrm>
            <a:off x="5921298" y="1873405"/>
            <a:ext cx="116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F814751-F28C-264C-AAA7-D18E2296C0E8}"/>
              </a:ext>
            </a:extLst>
          </p:cNvPr>
          <p:cNvSpPr/>
          <p:nvPr/>
        </p:nvSpPr>
        <p:spPr>
          <a:xfrm>
            <a:off x="7950820" y="1800922"/>
            <a:ext cx="802888" cy="423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8D16527-D634-6344-8909-2A20197950F7}"/>
              </a:ext>
            </a:extLst>
          </p:cNvPr>
          <p:cNvSpPr/>
          <p:nvPr/>
        </p:nvSpPr>
        <p:spPr>
          <a:xfrm>
            <a:off x="9099396" y="1540210"/>
            <a:ext cx="1873405" cy="1035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9A10AB-A991-9B42-A6CB-D21463C98AFF}"/>
              </a:ext>
            </a:extLst>
          </p:cNvPr>
          <p:cNvSpPr txBox="1"/>
          <p:nvPr/>
        </p:nvSpPr>
        <p:spPr>
          <a:xfrm>
            <a:off x="9567746" y="1873405"/>
            <a:ext cx="121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Tuning</a:t>
            </a: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BB869766-05A2-2F4E-8A29-61F77166FD6B}"/>
              </a:ext>
            </a:extLst>
          </p:cNvPr>
          <p:cNvSpPr/>
          <p:nvPr/>
        </p:nvSpPr>
        <p:spPr>
          <a:xfrm rot="10800000">
            <a:off x="7005756" y="1768087"/>
            <a:ext cx="2603807" cy="192038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9AED4D01-8B02-5442-BDB0-65637FDEC663}"/>
              </a:ext>
            </a:extLst>
          </p:cNvPr>
          <p:cNvSpPr/>
          <p:nvPr/>
        </p:nvSpPr>
        <p:spPr>
          <a:xfrm>
            <a:off x="10175487" y="2728280"/>
            <a:ext cx="485079" cy="1063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1D29768-F8CA-B442-85D1-36B05B68A706}"/>
              </a:ext>
            </a:extLst>
          </p:cNvPr>
          <p:cNvSpPr/>
          <p:nvPr/>
        </p:nvSpPr>
        <p:spPr>
          <a:xfrm>
            <a:off x="9543585" y="3916350"/>
            <a:ext cx="1639229" cy="89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A8E261-5394-EE4F-AA6C-5C0201912D90}"/>
              </a:ext>
            </a:extLst>
          </p:cNvPr>
          <p:cNvSpPr txBox="1"/>
          <p:nvPr/>
        </p:nvSpPr>
        <p:spPr>
          <a:xfrm>
            <a:off x="9632795" y="4195130"/>
            <a:ext cx="155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 Model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197FD50-03C3-E547-95D9-400356E15BB9}"/>
              </a:ext>
            </a:extLst>
          </p:cNvPr>
          <p:cNvSpPr/>
          <p:nvPr/>
        </p:nvSpPr>
        <p:spPr>
          <a:xfrm>
            <a:off x="350800" y="5069880"/>
            <a:ext cx="3746809" cy="1269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CFFA4B-46F4-8243-8C60-91168CE61DB6}"/>
              </a:ext>
            </a:extLst>
          </p:cNvPr>
          <p:cNvSpPr txBox="1"/>
          <p:nvPr/>
        </p:nvSpPr>
        <p:spPr>
          <a:xfrm>
            <a:off x="453949" y="5304056"/>
            <a:ext cx="340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Data:</a:t>
            </a:r>
          </a:p>
          <a:p>
            <a:r>
              <a:rPr lang="en-US" dirty="0">
                <a:solidFill>
                  <a:schemeClr val="bg1"/>
                </a:solidFill>
              </a:rPr>
              <a:t>Data about each person</a:t>
            </a:r>
          </a:p>
          <a:p>
            <a:r>
              <a:rPr lang="en-US" dirty="0">
                <a:solidFill>
                  <a:schemeClr val="bg1"/>
                </a:solidFill>
              </a:rPr>
              <a:t>Did they convert or not?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E2F9ED-2ADA-7540-B882-4375077AF1C8}"/>
              </a:ext>
            </a:extLst>
          </p:cNvPr>
          <p:cNvCxnSpPr/>
          <p:nvPr/>
        </p:nvCxnSpPr>
        <p:spPr>
          <a:xfrm>
            <a:off x="3383932" y="5704158"/>
            <a:ext cx="111512" cy="133814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53A1B6-577D-9044-9B55-FB1D09ED05AF}"/>
              </a:ext>
            </a:extLst>
          </p:cNvPr>
          <p:cNvCxnSpPr/>
          <p:nvPr/>
        </p:nvCxnSpPr>
        <p:spPr>
          <a:xfrm flipV="1">
            <a:off x="3495444" y="5559192"/>
            <a:ext cx="223024" cy="27878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F4DBF0-656E-4D43-BCC8-E43C1BD03C65}"/>
              </a:ext>
            </a:extLst>
          </p:cNvPr>
          <p:cNvCxnSpPr>
            <a:cxnSpLocks/>
          </p:cNvCxnSpPr>
          <p:nvPr/>
        </p:nvCxnSpPr>
        <p:spPr>
          <a:xfrm>
            <a:off x="3383932" y="5908495"/>
            <a:ext cx="334536" cy="242409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49D190-6E04-FC48-9C1D-DCEE54F351D3}"/>
              </a:ext>
            </a:extLst>
          </p:cNvPr>
          <p:cNvCxnSpPr/>
          <p:nvPr/>
        </p:nvCxnSpPr>
        <p:spPr>
          <a:xfrm flipV="1">
            <a:off x="3383932" y="5900000"/>
            <a:ext cx="334536" cy="250904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Arrow 38">
            <a:extLst>
              <a:ext uri="{FF2B5EF4-FFF2-40B4-BE49-F238E27FC236}">
                <a16:creationId xmlns:a16="http://schemas.microsoft.com/office/drawing/2014/main" id="{68055A5B-D6FA-6342-99F7-9AEE07DAEF7E}"/>
              </a:ext>
            </a:extLst>
          </p:cNvPr>
          <p:cNvSpPr/>
          <p:nvPr/>
        </p:nvSpPr>
        <p:spPr>
          <a:xfrm>
            <a:off x="4331785" y="5664509"/>
            <a:ext cx="825191" cy="360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01E2520-FC4A-E845-A59D-7905DD97CEB5}"/>
              </a:ext>
            </a:extLst>
          </p:cNvPr>
          <p:cNvSpPr/>
          <p:nvPr/>
        </p:nvSpPr>
        <p:spPr>
          <a:xfrm>
            <a:off x="5440401" y="5363737"/>
            <a:ext cx="1639229" cy="89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5065F9-333B-E840-B6D3-3FFC3C90D6CD}"/>
              </a:ext>
            </a:extLst>
          </p:cNvPr>
          <p:cNvSpPr txBox="1"/>
          <p:nvPr/>
        </p:nvSpPr>
        <p:spPr>
          <a:xfrm>
            <a:off x="5529611" y="5642517"/>
            <a:ext cx="155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 Model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4C1253DE-2704-6C4A-ABFE-087C9BFF15F5}"/>
              </a:ext>
            </a:extLst>
          </p:cNvPr>
          <p:cNvSpPr/>
          <p:nvPr/>
        </p:nvSpPr>
        <p:spPr>
          <a:xfrm>
            <a:off x="7363055" y="5595742"/>
            <a:ext cx="825190" cy="446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B08ADA3-AEE7-444E-B1C1-C299E79A4AD8}"/>
              </a:ext>
            </a:extLst>
          </p:cNvPr>
          <p:cNvSpPr/>
          <p:nvPr/>
        </p:nvSpPr>
        <p:spPr>
          <a:xfrm>
            <a:off x="8471670" y="5446800"/>
            <a:ext cx="1566746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91ABF4-988D-4747-8DAC-1B3A2954A635}"/>
              </a:ext>
            </a:extLst>
          </p:cNvPr>
          <p:cNvSpPr txBox="1"/>
          <p:nvPr/>
        </p:nvSpPr>
        <p:spPr>
          <a:xfrm>
            <a:off x="8544153" y="5636060"/>
            <a:ext cx="142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24636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80B9EC-6201-C74E-B247-B6771C14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8431C-90BF-456E-B1CD-E9B1F04A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696" y="392886"/>
            <a:ext cx="9464936" cy="79905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MACHINE LEARNING – OUR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0F9D8-E6A3-4F37-B83D-C28AAAF6D7A4}"/>
              </a:ext>
            </a:extLst>
          </p:cNvPr>
          <p:cNvSpPr txBox="1"/>
          <p:nvPr/>
        </p:nvSpPr>
        <p:spPr>
          <a:xfrm>
            <a:off x="6271163" y="1606403"/>
            <a:ext cx="5316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model is comprised of about ten different algorithms. They were combined in a process called “</a:t>
            </a:r>
            <a:r>
              <a:rPr lang="en-US" sz="2400" dirty="0" err="1"/>
              <a:t>ensembling</a:t>
            </a:r>
            <a:r>
              <a:rPr lang="en-US" sz="2400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most useful model, is a boosted tree model. This is much like a decision tree, where new trees are created to improve on the original model. Then all the trees get to cast a vote. The votes are tallied and the majority wins. 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40448A2-B08C-4C73-9A87-518D9DC66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32" y="1894788"/>
            <a:ext cx="5472550" cy="338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4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2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14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5" name="Rectangle 1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B1EF2B-4A95-41DA-8177-6C14BD9C6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155" y="158927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Research</a:t>
            </a:r>
          </a:p>
        </p:txBody>
      </p:sp>
      <p:grpSp>
        <p:nvGrpSpPr>
          <p:cNvPr id="66" name="Group 2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67" name="Straight Connector 2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2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2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2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744770-CAB1-453E-82DF-DBBC6F20655C}"/>
              </a:ext>
            </a:extLst>
          </p:cNvPr>
          <p:cNvGrpSpPr/>
          <p:nvPr/>
        </p:nvGrpSpPr>
        <p:grpSpPr>
          <a:xfrm>
            <a:off x="782478" y="1663444"/>
            <a:ext cx="10627044" cy="3976599"/>
            <a:chOff x="782478" y="1663444"/>
            <a:chExt cx="10627044" cy="3976599"/>
          </a:xfrm>
        </p:grpSpPr>
        <p:sp>
          <p:nvSpPr>
            <p:cNvPr id="71" name="TextBox 7">
              <a:extLst>
                <a:ext uri="{FF2B5EF4-FFF2-40B4-BE49-F238E27FC236}">
                  <a16:creationId xmlns:a16="http://schemas.microsoft.com/office/drawing/2014/main" id="{EC343EBC-6843-4007-B511-7F19A05C8896}"/>
                </a:ext>
              </a:extLst>
            </p:cNvPr>
            <p:cNvSpPr txBox="1"/>
            <p:nvPr/>
          </p:nvSpPr>
          <p:spPr>
            <a:xfrm>
              <a:off x="1230700" y="2595628"/>
              <a:ext cx="6106883" cy="2428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</a:pPr>
              <a:endParaRPr lang="en-US" dirty="0"/>
            </a:p>
            <a:p>
              <a:pPr marL="457200" indent="-45720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</a:pPr>
              <a:endParaRPr lang="en-US" dirty="0"/>
            </a:p>
            <a:p>
              <a:pPr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</a:pPr>
              <a:endParaRPr lang="en-US" dirty="0"/>
            </a:p>
            <a:p>
              <a:pPr marL="457200" indent="-457200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Char char=""/>
              </a:pPr>
              <a:endParaRPr lang="en-US" dirty="0"/>
            </a:p>
          </p:txBody>
        </p:sp>
        <p:pic>
          <p:nvPicPr>
            <p:cNvPr id="2050" name="Picture 2" descr="Cellphone clipart black and white, Cellphone black and white ...">
              <a:extLst>
                <a:ext uri="{FF2B5EF4-FFF2-40B4-BE49-F238E27FC236}">
                  <a16:creationId xmlns:a16="http://schemas.microsoft.com/office/drawing/2014/main" id="{C46E4BA0-CA4E-40F8-9E5A-8DE1F8D7A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1216" y="2017701"/>
              <a:ext cx="1279232" cy="1279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Industry Names Starting With K, Children's Singing - Map Pin Icon ...">
              <a:extLst>
                <a:ext uri="{FF2B5EF4-FFF2-40B4-BE49-F238E27FC236}">
                  <a16:creationId xmlns:a16="http://schemas.microsoft.com/office/drawing/2014/main" id="{8ACB99E8-BD91-4157-9B35-AC67BFE56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6223" y="2243921"/>
              <a:ext cx="671521" cy="1057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Royalty-Free Credit Score Icon Stock Images, Photos &amp; Vectors ...">
              <a:extLst>
                <a:ext uri="{FF2B5EF4-FFF2-40B4-BE49-F238E27FC236}">
                  <a16:creationId xmlns:a16="http://schemas.microsoft.com/office/drawing/2014/main" id="{3B409395-FAA0-4173-9C3E-7DA260E6A7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23" t="15205" r="14646" b="21499"/>
            <a:stretch/>
          </p:blipFill>
          <p:spPr bwMode="auto">
            <a:xfrm>
              <a:off x="5650032" y="2243921"/>
              <a:ext cx="960622" cy="996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9E5E5D-9181-448D-B8B5-FFB82DCD4551}"/>
                </a:ext>
              </a:extLst>
            </p:cNvPr>
            <p:cNvSpPr txBox="1"/>
            <p:nvPr/>
          </p:nvSpPr>
          <p:spPr>
            <a:xfrm>
              <a:off x="4457899" y="3810058"/>
              <a:ext cx="3193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</a:pPr>
              <a:r>
                <a:rPr lang="en-US" dirty="0"/>
                <a:t>“Indirect auto lending can generate massive financial growth, particularly if you dip into members with lower credit scores”</a:t>
              </a:r>
              <a:r>
                <a:rPr lang="en-US" baseline="30000" dirty="0"/>
                <a:t>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DDDAC3-1EBB-48E5-A35B-4D089B309937}"/>
                </a:ext>
              </a:extLst>
            </p:cNvPr>
            <p:cNvSpPr txBox="1"/>
            <p:nvPr/>
          </p:nvSpPr>
          <p:spPr>
            <a:xfrm>
              <a:off x="8489761" y="3789557"/>
              <a:ext cx="272432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Members living within a 3-mile radius of the branch are the best candidates for conversion</a:t>
              </a:r>
              <a:r>
                <a:rPr lang="en-US" baseline="30000" dirty="0"/>
                <a:t>1</a:t>
              </a:r>
            </a:p>
            <a:p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8FF1B0-DE69-4838-A5A2-E41796E35430}"/>
                </a:ext>
              </a:extLst>
            </p:cNvPr>
            <p:cNvSpPr/>
            <p:nvPr/>
          </p:nvSpPr>
          <p:spPr>
            <a:xfrm>
              <a:off x="782478" y="1665994"/>
              <a:ext cx="3378941" cy="397123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2CB6B06-1A82-4212-A055-9AE100FD3DF3}"/>
                </a:ext>
              </a:extLst>
            </p:cNvPr>
            <p:cNvSpPr/>
            <p:nvPr/>
          </p:nvSpPr>
          <p:spPr>
            <a:xfrm>
              <a:off x="4386539" y="1663444"/>
              <a:ext cx="3375922" cy="397123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950857-2E95-4757-84D4-4634E2FBC6BC}"/>
                </a:ext>
              </a:extLst>
            </p:cNvPr>
            <p:cNvSpPr txBox="1"/>
            <p:nvPr/>
          </p:nvSpPr>
          <p:spPr>
            <a:xfrm>
              <a:off x="991173" y="3852256"/>
              <a:ext cx="302562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Contact within the first </a:t>
              </a:r>
            </a:p>
            <a:p>
              <a:pPr algn="ctr"/>
              <a:r>
                <a:rPr lang="en-US" dirty="0"/>
                <a:t>90 days</a:t>
              </a:r>
              <a:r>
                <a:rPr lang="en-US" baseline="30000" dirty="0"/>
                <a:t>1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3-4 times in 90- day window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E56CD5-9AFD-4ED2-B51C-18E157DB0788}"/>
                </a:ext>
              </a:extLst>
            </p:cNvPr>
            <p:cNvSpPr/>
            <p:nvPr/>
          </p:nvSpPr>
          <p:spPr>
            <a:xfrm>
              <a:off x="8033600" y="1668808"/>
              <a:ext cx="3375922" cy="397123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605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3F9F-9E7C-4C05-A038-F7319690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7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dirty="0"/>
              <a:t>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0122E-8518-4907-89C9-AA2E16AB1A8D}"/>
              </a:ext>
            </a:extLst>
          </p:cNvPr>
          <p:cNvSpPr txBox="1"/>
          <p:nvPr/>
        </p:nvSpPr>
        <p:spPr>
          <a:xfrm>
            <a:off x="274025" y="1287796"/>
            <a:ext cx="8116382" cy="33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aseline="30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aseline="30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aseline="30000" dirty="0"/>
          </a:p>
          <a:p>
            <a:endParaRPr lang="en-US" sz="2800" baseline="300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E50392-0B66-452A-A118-33F32009D139}"/>
              </a:ext>
            </a:extLst>
          </p:cNvPr>
          <p:cNvGrpSpPr/>
          <p:nvPr/>
        </p:nvGrpSpPr>
        <p:grpSpPr>
          <a:xfrm>
            <a:off x="2221100" y="1598969"/>
            <a:ext cx="7474904" cy="3971235"/>
            <a:chOff x="2221100" y="1598969"/>
            <a:chExt cx="7474904" cy="3971235"/>
          </a:xfrm>
        </p:grpSpPr>
        <p:pic>
          <p:nvPicPr>
            <p:cNvPr id="1032" name="Picture 8" descr="Toy Car Clip Art Black and White | Carros para colorir, Carrinho ...">
              <a:extLst>
                <a:ext uri="{FF2B5EF4-FFF2-40B4-BE49-F238E27FC236}">
                  <a16:creationId xmlns:a16="http://schemas.microsoft.com/office/drawing/2014/main" id="{DE9A37C5-EDCB-4C80-9E6E-1D51AC4F2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267" y="2024490"/>
              <a:ext cx="1480605" cy="821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DE209B-B8DD-48B4-A9D3-A82C18AD7E35}"/>
                </a:ext>
              </a:extLst>
            </p:cNvPr>
            <p:cNvSpPr/>
            <p:nvPr/>
          </p:nvSpPr>
          <p:spPr>
            <a:xfrm>
              <a:off x="2221100" y="1598969"/>
              <a:ext cx="3378941" cy="397123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1C0ECA-AD97-4A59-A767-C193B903DAAB}"/>
                </a:ext>
              </a:extLst>
            </p:cNvPr>
            <p:cNvSpPr txBox="1"/>
            <p:nvPr/>
          </p:nvSpPr>
          <p:spPr>
            <a:xfrm>
              <a:off x="2495996" y="3726521"/>
              <a:ext cx="285056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 The dealer loan customer is focused entirely on the loan and the car</a:t>
              </a:r>
              <a:r>
                <a:rPr lang="en-US" sz="2000" baseline="30000" dirty="0"/>
                <a:t>4</a:t>
              </a:r>
              <a:endParaRPr lang="en-US" sz="2000" dirty="0"/>
            </a:p>
            <a:p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C62E104-1BD5-453B-80F3-6988CDC0726A}"/>
                </a:ext>
              </a:extLst>
            </p:cNvPr>
            <p:cNvGrpSpPr/>
            <p:nvPr/>
          </p:nvGrpSpPr>
          <p:grpSpPr>
            <a:xfrm>
              <a:off x="6317063" y="1598969"/>
              <a:ext cx="3378941" cy="3971235"/>
              <a:chOff x="6719238" y="1693050"/>
              <a:chExt cx="3378941" cy="397123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BCF45FD-589E-4655-B95D-906FCC54EEA9}"/>
                  </a:ext>
                </a:extLst>
              </p:cNvPr>
              <p:cNvGrpSpPr/>
              <p:nvPr/>
            </p:nvGrpSpPr>
            <p:grpSpPr>
              <a:xfrm>
                <a:off x="7939536" y="2018575"/>
                <a:ext cx="1266191" cy="965994"/>
                <a:chOff x="2224726" y="5199190"/>
                <a:chExt cx="1509567" cy="1039271"/>
              </a:xfrm>
            </p:grpSpPr>
            <p:pic>
              <p:nvPicPr>
                <p:cNvPr id="16" name="Picture 6" descr="Vector Credit Card Icon - Download Free Vectors, Clipart Graphics ...">
                  <a:extLst>
                    <a:ext uri="{FF2B5EF4-FFF2-40B4-BE49-F238E27FC236}">
                      <a16:creationId xmlns:a16="http://schemas.microsoft.com/office/drawing/2014/main" id="{27563E95-BDE2-4611-815A-B96921E0164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74" t="25724" r="12985" b="25630"/>
                <a:stretch/>
              </p:blipFill>
              <p:spPr bwMode="auto">
                <a:xfrm rot="20334487">
                  <a:off x="2485362" y="5199190"/>
                  <a:ext cx="1248931" cy="842779"/>
                </a:xfrm>
                <a:prstGeom prst="roundRect">
                  <a:avLst>
                    <a:gd name="adj" fmla="val 12020"/>
                  </a:avLst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 descr="Vector Credit Card Icon - Download Free Vectors, Clipart Graphics ...">
                  <a:extLst>
                    <a:ext uri="{FF2B5EF4-FFF2-40B4-BE49-F238E27FC236}">
                      <a16:creationId xmlns:a16="http://schemas.microsoft.com/office/drawing/2014/main" id="{4178FC6F-E126-434B-951A-8D9CE46227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74" t="25724" r="12985" b="25630"/>
                <a:stretch/>
              </p:blipFill>
              <p:spPr bwMode="auto">
                <a:xfrm>
                  <a:off x="2224726" y="5432898"/>
                  <a:ext cx="1253765" cy="805563"/>
                </a:xfrm>
                <a:prstGeom prst="roundRect">
                  <a:avLst>
                    <a:gd name="adj" fmla="val 12020"/>
                  </a:avLst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4B6A275-A5E3-4450-BE39-F679FB484526}"/>
                  </a:ext>
                </a:extLst>
              </p:cNvPr>
              <p:cNvSpPr/>
              <p:nvPr/>
            </p:nvSpPr>
            <p:spPr>
              <a:xfrm>
                <a:off x="6719238" y="1693050"/>
                <a:ext cx="3378941" cy="397123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4D82D4-24DF-4DD1-AFE3-D585E5DB3DF3}"/>
                  </a:ext>
                </a:extLst>
              </p:cNvPr>
              <p:cNvSpPr txBox="1"/>
              <p:nvPr/>
            </p:nvSpPr>
            <p:spPr>
              <a:xfrm>
                <a:off x="6984213" y="3726521"/>
                <a:ext cx="296227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Most Credit Unions have success converting members with a line of credit, credit cards, or auto refinancing</a:t>
                </a:r>
                <a:r>
                  <a:rPr lang="en-US" baseline="30000" dirty="0"/>
                  <a:t>3</a:t>
                </a:r>
              </a:p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485446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1122</Words>
  <Application>Microsoft Office PowerPoint</Application>
  <PresentationFormat>Widescreen</PresentationFormat>
  <Paragraphs>135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Slice</vt:lpstr>
      <vt:lpstr>Westmark Auto Loans</vt:lpstr>
      <vt:lpstr>PowerPoint Presentation</vt:lpstr>
      <vt:lpstr>Project Overview</vt:lpstr>
      <vt:lpstr>PowerPoint Presentation</vt:lpstr>
      <vt:lpstr>Machine Learning - Overview</vt:lpstr>
      <vt:lpstr>Machine learning - overview </vt:lpstr>
      <vt:lpstr>MACHINE LEARNING – OUR MODEL</vt:lpstr>
      <vt:lpstr>Research</vt:lpstr>
      <vt:lpstr>Research</vt:lpstr>
      <vt:lpstr>PowerPoint Presentation</vt:lpstr>
      <vt:lpstr>Where we are at now </vt:lpstr>
      <vt:lpstr>The Reason for conversion changes over time </vt:lpstr>
      <vt:lpstr>Example output</vt:lpstr>
      <vt:lpstr>Examples </vt:lpstr>
      <vt:lpstr>Examples </vt:lpstr>
      <vt:lpstr>Examples </vt:lpstr>
      <vt:lpstr>Comparing Our model’s probability prediction with the data</vt:lpstr>
      <vt:lpstr>Comparing our model’s probability prediction with the data </vt:lpstr>
      <vt:lpstr>Comparing our model’s probability prediction with the data </vt:lpstr>
      <vt:lpstr>Comparing our Model’s probability prediction with the data </vt:lpstr>
      <vt:lpstr>Take-Aways</vt:lpstr>
      <vt:lpstr>Thank You!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Westmark Auto Loans</dc:title>
  <dc:creator>jashonnew@gmail.com</dc:creator>
  <cp:lastModifiedBy>jashonnew@gmail.com</cp:lastModifiedBy>
  <cp:revision>23</cp:revision>
  <dcterms:created xsi:type="dcterms:W3CDTF">2020-04-07T19:41:33Z</dcterms:created>
  <dcterms:modified xsi:type="dcterms:W3CDTF">2020-04-09T07:37:12Z</dcterms:modified>
</cp:coreProperties>
</file>