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5" r:id="rId2"/>
    <p:sldId id="310" r:id="rId3"/>
    <p:sldId id="317" r:id="rId4"/>
    <p:sldId id="319" r:id="rId5"/>
    <p:sldId id="321" r:id="rId6"/>
    <p:sldId id="322" r:id="rId7"/>
    <p:sldId id="323" r:id="rId8"/>
    <p:sldId id="324" r:id="rId9"/>
    <p:sldId id="311" r:id="rId10"/>
    <p:sldId id="313" r:id="rId11"/>
    <p:sldId id="318" r:id="rId12"/>
    <p:sldId id="312" r:id="rId13"/>
    <p:sldId id="314" r:id="rId14"/>
    <p:sldId id="315" r:id="rId15"/>
    <p:sldId id="316" r:id="rId16"/>
  </p:sldIdLst>
  <p:sldSz cx="12188825"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06-Apr-21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06-Apr-21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06-Apr-21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06-Apr-21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06-Apr-21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06-Apr-21</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06-Apr-21</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06-Apr-21</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03F41C87-7AD9-4845-A077-840E4A0F3F06}" type="datetimeFigureOut">
              <a:rPr lang="en-US"/>
              <a:t>06-Apr-21</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03F41C87-7AD9-4845-A077-840E4A0F3F06}" type="datetimeFigureOut">
              <a:rPr lang="en-US"/>
              <a:t>06-Apr-21</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06-Apr-21</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06-Apr-21</a:t>
            </a:fld>
            <a:endParaRPr dirty="0"/>
          </a:p>
        </p:txBody>
      </p:sp>
      <p:sp>
        <p:nvSpPr>
          <p:cNvPr id="7" name="Slide Number Placeholder 6"/>
          <p:cNvSpPr>
            <a:spLocks noGrp="1"/>
          </p:cNvSpPr>
          <p:nvPr>
            <p:ph type="sldNum" sz="quarter" idx="12"/>
          </p:nvPr>
        </p:nvSpPr>
        <p:spPr/>
        <p:txBody>
          <a:bodyPr/>
          <a:lstStyle/>
          <a:p>
            <a:fld id="{2A013F82-EE5E-44EE-A61D-E31C6657F26F}" type="slidenum">
              <a:rPr/>
              <a:pPr/>
              <a:t>‹#›</a:t>
            </a:fld>
            <a:endParaRPr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06-Apr-21</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ieldcircle.com/importance-of-pharmacy-management-software/#:~:text=Faster%20and%20accurate%20prescription%20processing,Reduced%20paper%20work" TargetMode="External"/><Relationship Id="rId2" Type="http://schemas.openxmlformats.org/officeDocument/2006/relationships/hyperlink" Target="http://ieeexplore.ieee.org.library.somaiya.edu/stamp/stamp.jsp?tp=&amp;arnumber=914810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Chain Drugstore Management  System		</a:t>
            </a:r>
          </a:p>
        </p:txBody>
      </p:sp>
      <p:sp>
        <p:nvSpPr>
          <p:cNvPr id="4" name="Subtitle 3"/>
          <p:cNvSpPr>
            <a:spLocks noGrp="1"/>
          </p:cNvSpPr>
          <p:nvPr>
            <p:ph type="subTitle" idx="1"/>
          </p:nvPr>
        </p:nvSpPr>
        <p:spPr/>
        <p:txBody>
          <a:bodyPr/>
          <a:lstStyle/>
          <a:p>
            <a:r>
              <a:rPr lang="it-IT" dirty="0"/>
              <a:t>IA1</a:t>
            </a:r>
          </a:p>
          <a:p>
            <a:r>
              <a:rPr lang="it-IT" dirty="0"/>
              <a:t>Jashraj patel - 2021002</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416867"/>
            <a:ext cx="9144001" cy="1371600"/>
          </a:xfrm>
        </p:spPr>
        <p:txBody>
          <a:bodyPr anchor="b">
            <a:normAutofit/>
          </a:bodyPr>
          <a:lstStyle/>
          <a:p>
            <a:r>
              <a:rPr lang="en-US" dirty="0"/>
              <a:t>Tables in Database</a:t>
            </a:r>
          </a:p>
        </p:txBody>
      </p:sp>
      <p:sp>
        <p:nvSpPr>
          <p:cNvPr id="15" name="Content Placeholder 2">
            <a:extLst>
              <a:ext uri="{FF2B5EF4-FFF2-40B4-BE49-F238E27FC236}">
                <a16:creationId xmlns:a16="http://schemas.microsoft.com/office/drawing/2014/main" id="{F4875407-F3A9-4D21-A0A9-62A81F04E0C7}"/>
              </a:ext>
            </a:extLst>
          </p:cNvPr>
          <p:cNvSpPr>
            <a:spLocks noGrp="1"/>
          </p:cNvSpPr>
          <p:nvPr>
            <p:ph sz="half" idx="1"/>
          </p:nvPr>
        </p:nvSpPr>
        <p:spPr>
          <a:xfrm>
            <a:off x="1504781" y="1828800"/>
            <a:ext cx="4419599" cy="4191001"/>
          </a:xfrm>
        </p:spPr>
        <p:txBody>
          <a:bodyPr>
            <a:normAutofit/>
          </a:bodyPr>
          <a:lstStyle/>
          <a:p>
            <a:r>
              <a:rPr lang="en-US" dirty="0"/>
              <a:t>Chain pharmacy</a:t>
            </a:r>
          </a:p>
          <a:p>
            <a:endParaRPr lang="en-US" dirty="0"/>
          </a:p>
          <a:p>
            <a:endParaRPr lang="en-US" dirty="0"/>
          </a:p>
          <a:p>
            <a:endParaRPr lang="en-US" dirty="0"/>
          </a:p>
          <a:p>
            <a:r>
              <a:rPr lang="en-US" dirty="0"/>
              <a:t>Distribution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2" name="Picture 11">
            <a:extLst>
              <a:ext uri="{FF2B5EF4-FFF2-40B4-BE49-F238E27FC236}">
                <a16:creationId xmlns:a16="http://schemas.microsoft.com/office/drawing/2014/main" id="{A16A08FB-BA74-433A-9955-9075561F7223}"/>
              </a:ext>
            </a:extLst>
          </p:cNvPr>
          <p:cNvPicPr>
            <a:picLocks noChangeAspect="1"/>
          </p:cNvPicPr>
          <p:nvPr/>
        </p:nvPicPr>
        <p:blipFill>
          <a:blip r:embed="rId2"/>
          <a:stretch>
            <a:fillRect/>
          </a:stretch>
        </p:blipFill>
        <p:spPr>
          <a:xfrm>
            <a:off x="1522413" y="2286000"/>
            <a:ext cx="4419600" cy="1248536"/>
          </a:xfrm>
          <a:prstGeom prst="rect">
            <a:avLst/>
          </a:prstGeom>
          <a:noFill/>
        </p:spPr>
      </p:pic>
      <p:pic>
        <p:nvPicPr>
          <p:cNvPr id="18" name="Picture 17">
            <a:extLst>
              <a:ext uri="{FF2B5EF4-FFF2-40B4-BE49-F238E27FC236}">
                <a16:creationId xmlns:a16="http://schemas.microsoft.com/office/drawing/2014/main" id="{7D8D53A8-DF08-4106-8128-5C69EEE503FC}"/>
              </a:ext>
            </a:extLst>
          </p:cNvPr>
          <p:cNvPicPr>
            <a:picLocks noChangeAspect="1"/>
          </p:cNvPicPr>
          <p:nvPr/>
        </p:nvPicPr>
        <p:blipFill>
          <a:blip r:embed="rId3"/>
          <a:stretch>
            <a:fillRect/>
          </a:stretch>
        </p:blipFill>
        <p:spPr>
          <a:xfrm>
            <a:off x="1522414" y="3429000"/>
            <a:ext cx="4419598" cy="342900"/>
          </a:xfrm>
          <a:prstGeom prst="rect">
            <a:avLst/>
          </a:prstGeom>
        </p:spPr>
      </p:pic>
      <p:sp>
        <p:nvSpPr>
          <p:cNvPr id="22" name="TextBox 21">
            <a:extLst>
              <a:ext uri="{FF2B5EF4-FFF2-40B4-BE49-F238E27FC236}">
                <a16:creationId xmlns:a16="http://schemas.microsoft.com/office/drawing/2014/main" id="{15B3349F-84DC-4418-AFFA-31E747042584}"/>
              </a:ext>
            </a:extLst>
          </p:cNvPr>
          <p:cNvSpPr txBox="1"/>
          <p:nvPr/>
        </p:nvSpPr>
        <p:spPr>
          <a:xfrm>
            <a:off x="6264446" y="1788467"/>
            <a:ext cx="5666403" cy="7848302"/>
          </a:xfrm>
          <a:prstGeom prst="rect">
            <a:avLst/>
          </a:prstGeom>
          <a:noFill/>
        </p:spPr>
        <p:txBody>
          <a:bodyPr wrap="square">
            <a:spAutoFit/>
          </a:bodyPr>
          <a:lstStyle/>
          <a:p>
            <a:pPr marL="285750" indent="-285750">
              <a:buFont typeface="Arial" panose="020B0604020202020204" pitchFamily="34" charset="0"/>
              <a:buChar char="•"/>
            </a:pPr>
            <a:r>
              <a:rPr lang="en-US" sz="2400" dirty="0"/>
              <a:t>Drugs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Sold drugs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p:txBody>
      </p:sp>
      <p:pic>
        <p:nvPicPr>
          <p:cNvPr id="24" name="Picture 23">
            <a:extLst>
              <a:ext uri="{FF2B5EF4-FFF2-40B4-BE49-F238E27FC236}">
                <a16:creationId xmlns:a16="http://schemas.microsoft.com/office/drawing/2014/main" id="{927C88A3-A8E8-4E97-9363-B7816E3E1C80}"/>
              </a:ext>
            </a:extLst>
          </p:cNvPr>
          <p:cNvPicPr>
            <a:picLocks noChangeAspect="1"/>
          </p:cNvPicPr>
          <p:nvPr/>
        </p:nvPicPr>
        <p:blipFill>
          <a:blip r:embed="rId4"/>
          <a:stretch>
            <a:fillRect/>
          </a:stretch>
        </p:blipFill>
        <p:spPr>
          <a:xfrm>
            <a:off x="6551612" y="2254090"/>
            <a:ext cx="3033713" cy="1981200"/>
          </a:xfrm>
          <a:prstGeom prst="rect">
            <a:avLst/>
          </a:prstGeom>
        </p:spPr>
      </p:pic>
      <p:pic>
        <p:nvPicPr>
          <p:cNvPr id="26" name="Picture 25">
            <a:extLst>
              <a:ext uri="{FF2B5EF4-FFF2-40B4-BE49-F238E27FC236}">
                <a16:creationId xmlns:a16="http://schemas.microsoft.com/office/drawing/2014/main" id="{2757D507-56AD-4CFE-B803-C13B7682068E}"/>
              </a:ext>
            </a:extLst>
          </p:cNvPr>
          <p:cNvPicPr>
            <a:picLocks noChangeAspect="1"/>
          </p:cNvPicPr>
          <p:nvPr/>
        </p:nvPicPr>
        <p:blipFill>
          <a:blip r:embed="rId5"/>
          <a:stretch>
            <a:fillRect/>
          </a:stretch>
        </p:blipFill>
        <p:spPr>
          <a:xfrm>
            <a:off x="1747535" y="4620681"/>
            <a:ext cx="3934090" cy="1682047"/>
          </a:xfrm>
          <a:prstGeom prst="rect">
            <a:avLst/>
          </a:prstGeom>
        </p:spPr>
      </p:pic>
      <p:pic>
        <p:nvPicPr>
          <p:cNvPr id="28" name="Picture 27">
            <a:extLst>
              <a:ext uri="{FF2B5EF4-FFF2-40B4-BE49-F238E27FC236}">
                <a16:creationId xmlns:a16="http://schemas.microsoft.com/office/drawing/2014/main" id="{3F05C3A0-7637-43BE-B8E5-09C36923DB67}"/>
              </a:ext>
            </a:extLst>
          </p:cNvPr>
          <p:cNvPicPr>
            <a:picLocks noChangeAspect="1"/>
          </p:cNvPicPr>
          <p:nvPr/>
        </p:nvPicPr>
        <p:blipFill>
          <a:blip r:embed="rId6"/>
          <a:stretch>
            <a:fillRect/>
          </a:stretch>
        </p:blipFill>
        <p:spPr>
          <a:xfrm>
            <a:off x="6399212" y="4741504"/>
            <a:ext cx="4024446" cy="1912717"/>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F793-815F-48E2-988B-0F6E7A53976A}"/>
              </a:ext>
            </a:extLst>
          </p:cNvPr>
          <p:cNvSpPr>
            <a:spLocks noGrp="1"/>
          </p:cNvSpPr>
          <p:nvPr>
            <p:ph type="title"/>
          </p:nvPr>
        </p:nvSpPr>
        <p:spPr>
          <a:xfrm>
            <a:off x="1522413" y="381000"/>
            <a:ext cx="9144001" cy="1371600"/>
          </a:xfrm>
        </p:spPr>
        <p:txBody>
          <a:bodyPr anchor="b">
            <a:normAutofit/>
          </a:bodyPr>
          <a:lstStyle/>
          <a:p>
            <a:r>
              <a:rPr lang="en-US" dirty="0"/>
              <a:t>Tables in Database(Cont.)</a:t>
            </a:r>
          </a:p>
        </p:txBody>
      </p:sp>
      <p:sp>
        <p:nvSpPr>
          <p:cNvPr id="3" name="Content Placeholder 2">
            <a:extLst>
              <a:ext uri="{FF2B5EF4-FFF2-40B4-BE49-F238E27FC236}">
                <a16:creationId xmlns:a16="http://schemas.microsoft.com/office/drawing/2014/main" id="{5FD13A0C-D7FA-480E-9E26-650D9EDFCA1B}"/>
              </a:ext>
            </a:extLst>
          </p:cNvPr>
          <p:cNvSpPr>
            <a:spLocks noGrp="1"/>
          </p:cNvSpPr>
          <p:nvPr>
            <p:ph sz="half" idx="1"/>
          </p:nvPr>
        </p:nvSpPr>
        <p:spPr>
          <a:xfrm>
            <a:off x="1504781" y="1905001"/>
            <a:ext cx="4419599" cy="4114800"/>
          </a:xfrm>
        </p:spPr>
        <p:txBody>
          <a:bodyPr>
            <a:normAutofit/>
          </a:bodyPr>
          <a:lstStyle/>
          <a:p>
            <a:r>
              <a:rPr lang="en-US" dirty="0"/>
              <a:t>Inventory</a:t>
            </a:r>
          </a:p>
          <a:p>
            <a:endParaRPr lang="en-US" dirty="0"/>
          </a:p>
        </p:txBody>
      </p:sp>
      <p:pic>
        <p:nvPicPr>
          <p:cNvPr id="6" name="Picture 5">
            <a:extLst>
              <a:ext uri="{FF2B5EF4-FFF2-40B4-BE49-F238E27FC236}">
                <a16:creationId xmlns:a16="http://schemas.microsoft.com/office/drawing/2014/main" id="{A4A8EC7E-CAA2-441C-88CB-3A5A1C9DEEC5}"/>
              </a:ext>
            </a:extLst>
          </p:cNvPr>
          <p:cNvPicPr>
            <a:picLocks noChangeAspect="1"/>
          </p:cNvPicPr>
          <p:nvPr/>
        </p:nvPicPr>
        <p:blipFill>
          <a:blip r:embed="rId2"/>
          <a:stretch>
            <a:fillRect/>
          </a:stretch>
        </p:blipFill>
        <p:spPr>
          <a:xfrm>
            <a:off x="1541292" y="2286000"/>
            <a:ext cx="4419600" cy="1977770"/>
          </a:xfrm>
          <a:prstGeom prst="rect">
            <a:avLst/>
          </a:prstGeom>
          <a:noFill/>
        </p:spPr>
      </p:pic>
    </p:spTree>
    <p:extLst>
      <p:ext uri="{BB962C8B-B14F-4D97-AF65-F5344CB8AC3E}">
        <p14:creationId xmlns:p14="http://schemas.microsoft.com/office/powerpoint/2010/main" val="105425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C71867AA-A22E-4481-A6AD-E61758E8780B}"/>
              </a:ext>
            </a:extLst>
          </p:cNvPr>
          <p:cNvSpPr>
            <a:spLocks noGrp="1"/>
          </p:cNvSpPr>
          <p:nvPr>
            <p:ph idx="1"/>
          </p:nvPr>
        </p:nvSpPr>
        <p:spPr/>
        <p:txBody>
          <a:bodyPr/>
          <a:lstStyle/>
          <a:p>
            <a:pPr marL="0" indent="0" algn="just">
              <a:buNone/>
            </a:pPr>
            <a:r>
              <a:rPr lang="en-US" dirty="0"/>
              <a:t>The main motive to design chain drugstore management was to remove the traditional manual mode and replace it by computerization.</a:t>
            </a:r>
            <a:r>
              <a:rPr lang="en-US" b="0" i="0" u="none" strike="noStrike" baseline="0" dirty="0"/>
              <a:t> The information </a:t>
            </a:r>
            <a:r>
              <a:rPr lang="fr-FR" b="0" i="0" u="none" strike="noStrike" baseline="0" dirty="0"/>
              <a:t>management, </a:t>
            </a:r>
            <a:r>
              <a:rPr lang="fr-FR" dirty="0"/>
              <a:t>D</a:t>
            </a:r>
            <a:r>
              <a:rPr lang="fr-FR" b="0" i="0" u="none" strike="noStrike" baseline="0" dirty="0"/>
              <a:t>rug management, distribution management,</a:t>
            </a:r>
            <a:r>
              <a:rPr lang="en-US" b="0" i="0" u="none" strike="noStrike" baseline="0" dirty="0"/>
              <a:t>sales management and statistical management designed </a:t>
            </a:r>
            <a:r>
              <a:rPr lang="en-US" dirty="0"/>
              <a:t>to</a:t>
            </a:r>
            <a:r>
              <a:rPr lang="en-US" b="0" i="0" u="none" strike="noStrike" baseline="0" dirty="0"/>
              <a:t> free the chain drugstore from the pure manual management.</a:t>
            </a:r>
            <a:r>
              <a:rPr lang="en-US" sz="1800" b="0" i="0" u="none" strike="noStrike" baseline="0" dirty="0">
                <a:latin typeface="Times-Roman"/>
              </a:rPr>
              <a:t> </a:t>
            </a:r>
            <a:r>
              <a:rPr lang="en-US" b="0" i="0" u="none" strike="noStrike" baseline="0" dirty="0"/>
              <a:t>In order to avoid low efficiency and error prone manual operation we can use chain drugstore management. It can also remove </a:t>
            </a:r>
            <a:r>
              <a:rPr lang="en-US" dirty="0"/>
              <a:t>caused data inconsistency and data integrity problems.</a:t>
            </a:r>
            <a:endParaRPr lang="en-US" b="0" i="0" u="none" strike="noStrike" baseline="0" dirty="0"/>
          </a:p>
          <a:p>
            <a:pPr algn="l"/>
            <a:endParaRPr lang="en-US" dirty="0"/>
          </a:p>
          <a:p>
            <a:pPr marL="0" indent="0">
              <a:buNone/>
            </a:pPr>
            <a:endParaRPr lang="en-US"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837E-ADB2-41FC-9E61-26D965353A49}"/>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68AC9FC-20FB-46C1-8BA7-1B6D19CAAAD1}"/>
              </a:ext>
            </a:extLst>
          </p:cNvPr>
          <p:cNvSpPr>
            <a:spLocks noGrp="1"/>
          </p:cNvSpPr>
          <p:nvPr>
            <p:ph idx="1"/>
          </p:nvPr>
        </p:nvSpPr>
        <p:spPr/>
        <p:txBody>
          <a:bodyPr/>
          <a:lstStyle/>
          <a:p>
            <a:r>
              <a:rPr lang="en-US" dirty="0"/>
              <a:t>Research paper link:- </a:t>
            </a:r>
            <a:r>
              <a:rPr lang="en-US" dirty="0">
                <a:hlinkClick r:id="rId2"/>
              </a:rPr>
              <a:t>://ieeexplore.ieee.org.library.somaiya.edu/stamp/stamp.jsp?tp=&amp;arnumber=9148103</a:t>
            </a:r>
            <a:endParaRPr lang="en-US" dirty="0"/>
          </a:p>
          <a:p>
            <a:r>
              <a:rPr lang="en-US" dirty="0">
                <a:hlinkClick r:id="rId3"/>
              </a:rPr>
              <a:t>https://www.fieldcircle.com/importance-of-pharmacy-management-software/#:~:text=Faster%20and%20accurate%20prescription%20processing,Reduced%20paper%20work</a:t>
            </a:r>
            <a:endParaRPr lang="en-US" dirty="0"/>
          </a:p>
        </p:txBody>
      </p:sp>
    </p:spTree>
    <p:extLst>
      <p:ext uri="{BB962C8B-B14F-4D97-AF65-F5344CB8AC3E}">
        <p14:creationId xmlns:p14="http://schemas.microsoft.com/office/powerpoint/2010/main" val="3158490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74D2-864B-4641-A372-B275C395B2F4}"/>
              </a:ext>
            </a:extLst>
          </p:cNvPr>
          <p:cNvSpPr>
            <a:spLocks noGrp="1"/>
          </p:cNvSpPr>
          <p:nvPr>
            <p:ph type="title"/>
          </p:nvPr>
        </p:nvSpPr>
        <p:spPr/>
        <p:txBody>
          <a:bodyPr/>
          <a:lstStyle/>
          <a:p>
            <a:r>
              <a:rPr lang="en-US" dirty="0"/>
              <a:t>Implementation strategy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B0C9C2-B939-460F-BFEE-22B146929A3F}"/>
              </a:ext>
            </a:extLst>
          </p:cNvPr>
          <p:cNvSpPr>
            <a:spLocks noGrp="1"/>
          </p:cNvSpPr>
          <p:nvPr>
            <p:ph idx="1"/>
          </p:nvPr>
        </p:nvSpPr>
        <p:spPr/>
        <p:txBody>
          <a:bodyPr/>
          <a:lstStyle/>
          <a:p>
            <a:pPr algn="just"/>
            <a:r>
              <a:rPr lang="en-US" dirty="0"/>
              <a:t>EER Diagram</a:t>
            </a:r>
          </a:p>
          <a:p>
            <a:pPr algn="just"/>
            <a:r>
              <a:rPr lang="en-US" dirty="0"/>
              <a:t>Relational model</a:t>
            </a:r>
          </a:p>
          <a:p>
            <a:pPr algn="just"/>
            <a:r>
              <a:rPr lang="en-US" dirty="0"/>
              <a:t>All the tables will be created that are given in the research paper.</a:t>
            </a:r>
          </a:p>
        </p:txBody>
      </p:sp>
    </p:spTree>
    <p:extLst>
      <p:ext uri="{BB962C8B-B14F-4D97-AF65-F5344CB8AC3E}">
        <p14:creationId xmlns:p14="http://schemas.microsoft.com/office/powerpoint/2010/main" val="4227989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61CD-4E4E-4A2E-AFA5-997575C3741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03342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fontScale="92500"/>
          </a:bodyPr>
          <a:lstStyle/>
          <a:p>
            <a:pPr marL="0" indent="0" algn="just">
              <a:lnSpc>
                <a:spcPct val="100000"/>
              </a:lnSpc>
              <a:spcBef>
                <a:spcPts val="0"/>
              </a:spcBef>
              <a:buNone/>
            </a:pPr>
            <a:r>
              <a:rPr lang="en-US" dirty="0"/>
              <a:t>Chain drugstore management is a business model based for the large pharmaceutical industry. Previously drug store management was done manually which was very difficult because it caused data inconsistency and data integrity problems. </a:t>
            </a:r>
            <a:r>
              <a:rPr lang="en-US" b="0" i="0" u="none" strike="noStrike" baseline="0" dirty="0"/>
              <a:t>At present, the increasing demand for pharmaceutical products also makes the pharmaceutical industry in a period of rapid development. As the pharma industry is so immense </a:t>
            </a:r>
            <a:r>
              <a:rPr lang="en-US" dirty="0"/>
              <a:t>it needs an updated business model(Chain business model) to grow and outperform their opposition. Management activity of each of these includes planning, control, and decision making. </a:t>
            </a:r>
            <a:r>
              <a:rPr lang="en-US" b="0" i="0" u="none" strike="noStrike" baseline="0" dirty="0"/>
              <a:t>The system designed is relatively simple and practical, which is suitable for most chain drugstores. </a:t>
            </a:r>
            <a:r>
              <a:rPr lang="en-US" dirty="0"/>
              <a:t>Using drugstore management immense pharma companies and pharmacies can maintain their own inventory, sales record, Drug information etc.</a:t>
            </a:r>
          </a:p>
          <a:p>
            <a:pPr marL="0" indent="0">
              <a:buNone/>
            </a:pP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4C73-1EC2-427A-9776-A24E5111ABA6}"/>
              </a:ext>
            </a:extLst>
          </p:cNvPr>
          <p:cNvSpPr>
            <a:spLocks noGrp="1"/>
          </p:cNvSpPr>
          <p:nvPr>
            <p:ph type="title"/>
          </p:nvPr>
        </p:nvSpPr>
        <p:spPr>
          <a:xfrm>
            <a:off x="836612" y="304800"/>
            <a:ext cx="3815599" cy="1371600"/>
          </a:xfrm>
        </p:spPr>
        <p:txBody>
          <a:bodyPr>
            <a:normAutofit fontScale="90000"/>
          </a:bodyPr>
          <a:lstStyle/>
          <a:p>
            <a:r>
              <a:rPr lang="en-US" dirty="0"/>
              <a:t>Design of management system</a:t>
            </a:r>
          </a:p>
        </p:txBody>
      </p:sp>
      <p:sp>
        <p:nvSpPr>
          <p:cNvPr id="3" name="Text Placeholder 2">
            <a:extLst>
              <a:ext uri="{FF2B5EF4-FFF2-40B4-BE49-F238E27FC236}">
                <a16:creationId xmlns:a16="http://schemas.microsoft.com/office/drawing/2014/main" id="{C89AD7A2-D707-402A-A8F9-D84F70D20F27}"/>
              </a:ext>
            </a:extLst>
          </p:cNvPr>
          <p:cNvSpPr>
            <a:spLocks noGrp="1"/>
          </p:cNvSpPr>
          <p:nvPr>
            <p:ph type="body" sz="half" idx="2"/>
          </p:nvPr>
        </p:nvSpPr>
        <p:spPr>
          <a:xfrm>
            <a:off x="227012" y="2133600"/>
            <a:ext cx="4876799" cy="4419600"/>
          </a:xfrm>
        </p:spPr>
        <p:txBody>
          <a:bodyPr/>
          <a:lstStyle/>
          <a:p>
            <a:pPr marL="342900" indent="-342900">
              <a:buFont typeface="+mj-lt"/>
              <a:buAutoNum type="arabicPeriod"/>
            </a:pPr>
            <a:r>
              <a:rPr lang="en-US" dirty="0"/>
              <a:t>Information management module</a:t>
            </a:r>
          </a:p>
          <a:p>
            <a:pPr marL="342900" indent="-342900">
              <a:buFont typeface="+mj-lt"/>
              <a:buAutoNum type="arabicPeriod"/>
            </a:pPr>
            <a:r>
              <a:rPr lang="en-US" dirty="0"/>
              <a:t>Drug management module</a:t>
            </a:r>
          </a:p>
          <a:p>
            <a:pPr marL="342900" indent="-342900">
              <a:buFont typeface="+mj-lt"/>
              <a:buAutoNum type="arabicPeriod"/>
            </a:pPr>
            <a:r>
              <a:rPr lang="en-US" dirty="0"/>
              <a:t>Distribution management module</a:t>
            </a:r>
          </a:p>
          <a:p>
            <a:pPr marL="342900" indent="-342900">
              <a:buFont typeface="+mj-lt"/>
              <a:buAutoNum type="arabicPeriod"/>
            </a:pPr>
            <a:r>
              <a:rPr lang="en-US" dirty="0"/>
              <a:t>Sales management module</a:t>
            </a:r>
          </a:p>
          <a:p>
            <a:pPr marL="342900" indent="-342900">
              <a:buFont typeface="+mj-lt"/>
              <a:buAutoNum type="arabicPeriod"/>
            </a:pPr>
            <a:r>
              <a:rPr lang="en-US" dirty="0"/>
              <a:t>Statistical management module</a:t>
            </a:r>
          </a:p>
          <a:p>
            <a:pPr marL="342900" indent="-342900">
              <a:buFont typeface="+mj-lt"/>
              <a:buAutoNum type="arabicPeriod"/>
            </a:pPr>
            <a:endParaRPr lang="en-US" dirty="0"/>
          </a:p>
          <a:p>
            <a:pPr marL="285750" indent="-285750">
              <a:buFont typeface="Arial" panose="020B0604020202020204" pitchFamily="34" charset="0"/>
              <a:buChar char="•"/>
            </a:pPr>
            <a:endParaRPr lang="en-US" dirty="0"/>
          </a:p>
        </p:txBody>
      </p:sp>
      <p:pic>
        <p:nvPicPr>
          <p:cNvPr id="6" name="Picture Placeholder 5">
            <a:extLst>
              <a:ext uri="{FF2B5EF4-FFF2-40B4-BE49-F238E27FC236}">
                <a16:creationId xmlns:a16="http://schemas.microsoft.com/office/drawing/2014/main" id="{3782849F-F17C-4554-94A6-CF350D982397}"/>
              </a:ext>
            </a:extLst>
          </p:cNvPr>
          <p:cNvPicPr>
            <a:picLocks noGrp="1" noChangeAspect="1"/>
          </p:cNvPicPr>
          <p:nvPr>
            <p:ph type="pic" idx="1"/>
          </p:nvPr>
        </p:nvPicPr>
        <p:blipFill rotWithShape="1">
          <a:blip r:embed="rId2"/>
          <a:srcRect l="1407" r="1407"/>
          <a:stretch/>
        </p:blipFill>
        <p:spPr>
          <a:xfrm rot="16200000">
            <a:off x="4951414" y="685800"/>
            <a:ext cx="6400799" cy="5334000"/>
          </a:xfrm>
        </p:spPr>
      </p:pic>
    </p:spTree>
    <p:extLst>
      <p:ext uri="{BB962C8B-B14F-4D97-AF65-F5344CB8AC3E}">
        <p14:creationId xmlns:p14="http://schemas.microsoft.com/office/powerpoint/2010/main" val="509638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D28F-02E8-4094-9C36-5EC7B81A86DF}"/>
              </a:ext>
            </a:extLst>
          </p:cNvPr>
          <p:cNvSpPr>
            <a:spLocks noGrp="1"/>
          </p:cNvSpPr>
          <p:nvPr>
            <p:ph type="title"/>
          </p:nvPr>
        </p:nvSpPr>
        <p:spPr/>
        <p:txBody>
          <a:bodyPr/>
          <a:lstStyle/>
          <a:p>
            <a:pPr marL="742950" indent="-742950">
              <a:buFont typeface="+mj-lt"/>
              <a:buAutoNum type="arabicPeriod"/>
            </a:pPr>
            <a:r>
              <a:rPr lang="en-US" dirty="0"/>
              <a:t>Information management module</a:t>
            </a:r>
            <a:br>
              <a:rPr lang="en-US" dirty="0"/>
            </a:br>
            <a:endParaRPr lang="en-US" dirty="0"/>
          </a:p>
        </p:txBody>
      </p:sp>
      <p:sp>
        <p:nvSpPr>
          <p:cNvPr id="3" name="Content Placeholder 2">
            <a:extLst>
              <a:ext uri="{FF2B5EF4-FFF2-40B4-BE49-F238E27FC236}">
                <a16:creationId xmlns:a16="http://schemas.microsoft.com/office/drawing/2014/main" id="{D5CBC4EE-71B5-4B7F-B35E-5F9BABE9D400}"/>
              </a:ext>
            </a:extLst>
          </p:cNvPr>
          <p:cNvSpPr>
            <a:spLocks noGrp="1"/>
          </p:cNvSpPr>
          <p:nvPr>
            <p:ph idx="1"/>
          </p:nvPr>
        </p:nvSpPr>
        <p:spPr/>
        <p:txBody>
          <a:bodyPr>
            <a:normAutofit/>
          </a:bodyPr>
          <a:lstStyle/>
          <a:p>
            <a:pPr algn="just"/>
            <a:r>
              <a:rPr lang="en-US" b="0" i="0" u="none" strike="noStrike" baseline="0" dirty="0"/>
              <a:t>The information management module is mainly for chain drugstore management, mainly to check the basic information of related drugstores and some information of related personnel dynamics.</a:t>
            </a:r>
          </a:p>
          <a:p>
            <a:pPr algn="l"/>
            <a:r>
              <a:rPr lang="en-US" dirty="0"/>
              <a:t>Example:-</a:t>
            </a:r>
          </a:p>
          <a:p>
            <a:pPr marL="457200" indent="-457200" algn="l">
              <a:buFont typeface="+mj-lt"/>
              <a:buAutoNum type="arabicPeriod"/>
            </a:pPr>
            <a:r>
              <a:rPr lang="en-US" dirty="0"/>
              <a:t>Pharmacy_id</a:t>
            </a:r>
          </a:p>
          <a:p>
            <a:pPr marL="457200" indent="-457200">
              <a:buFont typeface="+mj-lt"/>
              <a:buAutoNum type="arabicPeriod"/>
            </a:pPr>
            <a:r>
              <a:rPr lang="en-US" dirty="0"/>
              <a:t>Pharmacy_Name</a:t>
            </a:r>
          </a:p>
          <a:p>
            <a:pPr marL="457200" indent="-457200">
              <a:buFont typeface="+mj-lt"/>
              <a:buAutoNum type="arabicPeriod"/>
            </a:pPr>
            <a:r>
              <a:rPr lang="en-US" dirty="0"/>
              <a:t>Contact information of the pharmacy</a:t>
            </a:r>
          </a:p>
          <a:p>
            <a:pPr marL="457200" indent="-457200" algn="l">
              <a:buFont typeface="+mj-lt"/>
              <a:buAutoNum type="arabicPeriod"/>
            </a:pPr>
            <a:endParaRPr lang="en-US" dirty="0"/>
          </a:p>
          <a:p>
            <a:pPr marL="457200" indent="-457200" algn="l">
              <a:buFont typeface="+mj-lt"/>
              <a:buAutoNum type="arabicPeriod"/>
            </a:pPr>
            <a:endParaRPr lang="en-US" dirty="0"/>
          </a:p>
          <a:p>
            <a:pPr marL="0" indent="0" algn="l">
              <a:buNone/>
            </a:pPr>
            <a:endParaRPr lang="en-US" dirty="0"/>
          </a:p>
        </p:txBody>
      </p:sp>
    </p:spTree>
    <p:extLst>
      <p:ext uri="{BB962C8B-B14F-4D97-AF65-F5344CB8AC3E}">
        <p14:creationId xmlns:p14="http://schemas.microsoft.com/office/powerpoint/2010/main" val="42708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1624-8890-4C4E-AEED-7ABE8952BE99}"/>
              </a:ext>
            </a:extLst>
          </p:cNvPr>
          <p:cNvSpPr>
            <a:spLocks noGrp="1"/>
          </p:cNvSpPr>
          <p:nvPr>
            <p:ph type="title"/>
          </p:nvPr>
        </p:nvSpPr>
        <p:spPr/>
        <p:txBody>
          <a:bodyPr/>
          <a:lstStyle/>
          <a:p>
            <a:r>
              <a:rPr lang="en-US" dirty="0"/>
              <a:t>2.	Drug management module</a:t>
            </a:r>
            <a:br>
              <a:rPr lang="en-US" dirty="0"/>
            </a:br>
            <a:endParaRPr lang="en-US" dirty="0"/>
          </a:p>
        </p:txBody>
      </p:sp>
      <p:sp>
        <p:nvSpPr>
          <p:cNvPr id="3" name="Content Placeholder 2">
            <a:extLst>
              <a:ext uri="{FF2B5EF4-FFF2-40B4-BE49-F238E27FC236}">
                <a16:creationId xmlns:a16="http://schemas.microsoft.com/office/drawing/2014/main" id="{2BA74F03-D790-41D7-8D96-579E72A5FF30}"/>
              </a:ext>
            </a:extLst>
          </p:cNvPr>
          <p:cNvSpPr>
            <a:spLocks noGrp="1"/>
          </p:cNvSpPr>
          <p:nvPr>
            <p:ph idx="1"/>
          </p:nvPr>
        </p:nvSpPr>
        <p:spPr/>
        <p:txBody>
          <a:bodyPr>
            <a:normAutofit/>
          </a:bodyPr>
          <a:lstStyle/>
          <a:p>
            <a:pPr algn="just"/>
            <a:r>
              <a:rPr lang="en-US" b="0" i="0" u="none" strike="noStrike" baseline="0" dirty="0"/>
              <a:t>The drug management module is mainly used to manage </a:t>
            </a:r>
            <a:r>
              <a:rPr lang="en-US" dirty="0"/>
              <a:t>t</a:t>
            </a:r>
            <a:r>
              <a:rPr lang="en-US" b="0" i="0" u="none" strike="noStrike" baseline="0" dirty="0"/>
              <a:t>he drug information and drug category information of the pharmacy. The sales personnel can timely check the type, name and sales unit price of each drug.</a:t>
            </a:r>
          </a:p>
          <a:p>
            <a:pPr algn="l"/>
            <a:r>
              <a:rPr lang="en-US" dirty="0"/>
              <a:t>Example:-</a:t>
            </a:r>
          </a:p>
          <a:p>
            <a:pPr marL="457200" indent="-457200" algn="l">
              <a:buFont typeface="+mj-lt"/>
              <a:buAutoNum type="arabicPeriod"/>
            </a:pPr>
            <a:r>
              <a:rPr lang="en-US" dirty="0" err="1"/>
              <a:t>Drug_id</a:t>
            </a:r>
            <a:endParaRPr lang="en-US" dirty="0"/>
          </a:p>
          <a:p>
            <a:pPr marL="457200" indent="-457200" algn="l">
              <a:buFont typeface="+mj-lt"/>
              <a:buAutoNum type="arabicPeriod"/>
            </a:pPr>
            <a:r>
              <a:rPr lang="en-US" dirty="0" err="1"/>
              <a:t>Drug_Name</a:t>
            </a:r>
            <a:endParaRPr lang="en-US" dirty="0"/>
          </a:p>
          <a:p>
            <a:pPr marL="457200" indent="-457200" algn="l">
              <a:buFont typeface="+mj-lt"/>
              <a:buAutoNum type="arabicPeriod"/>
            </a:pPr>
            <a:r>
              <a:rPr lang="en-US" dirty="0"/>
              <a:t>Drug category</a:t>
            </a:r>
          </a:p>
          <a:p>
            <a:pPr algn="just"/>
            <a:endParaRPr lang="en-US" b="0" i="0" u="none" strike="noStrike" baseline="0" dirty="0"/>
          </a:p>
          <a:p>
            <a:pPr algn="just"/>
            <a:endParaRPr lang="en-US" dirty="0"/>
          </a:p>
        </p:txBody>
      </p:sp>
    </p:spTree>
    <p:extLst>
      <p:ext uri="{BB962C8B-B14F-4D97-AF65-F5344CB8AC3E}">
        <p14:creationId xmlns:p14="http://schemas.microsoft.com/office/powerpoint/2010/main" val="161975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3282-D2B0-40FF-BEB9-146A0F295DEC}"/>
              </a:ext>
            </a:extLst>
          </p:cNvPr>
          <p:cNvSpPr>
            <a:spLocks noGrp="1"/>
          </p:cNvSpPr>
          <p:nvPr>
            <p:ph type="title"/>
          </p:nvPr>
        </p:nvSpPr>
        <p:spPr/>
        <p:txBody>
          <a:bodyPr/>
          <a:lstStyle/>
          <a:p>
            <a:r>
              <a:rPr lang="en-US" dirty="0"/>
              <a:t>3.	Distribution management module</a:t>
            </a:r>
            <a:br>
              <a:rPr lang="en-US" dirty="0"/>
            </a:br>
            <a:endParaRPr lang="en-US" dirty="0"/>
          </a:p>
        </p:txBody>
      </p:sp>
      <p:sp>
        <p:nvSpPr>
          <p:cNvPr id="3" name="Content Placeholder 2">
            <a:extLst>
              <a:ext uri="{FF2B5EF4-FFF2-40B4-BE49-F238E27FC236}">
                <a16:creationId xmlns:a16="http://schemas.microsoft.com/office/drawing/2014/main" id="{51DF313C-0AE1-4BE2-BA29-8DD1D67D50D3}"/>
              </a:ext>
            </a:extLst>
          </p:cNvPr>
          <p:cNvSpPr>
            <a:spLocks noGrp="1"/>
          </p:cNvSpPr>
          <p:nvPr>
            <p:ph idx="1"/>
          </p:nvPr>
        </p:nvSpPr>
        <p:spPr/>
        <p:txBody>
          <a:bodyPr>
            <a:normAutofit/>
          </a:bodyPr>
          <a:lstStyle/>
          <a:p>
            <a:pPr marL="0" indent="0" algn="just">
              <a:buNone/>
            </a:pPr>
            <a:r>
              <a:rPr lang="en-US" b="0" i="0" u="none" strike="noStrike" baseline="0" dirty="0"/>
              <a:t>The distribution management module is mainly for the buyer to send a distribution application to the head office according to the demand information of various drugs and whether there is an overdue backlog of drugs, to ensure that the pharmacy's drug inventory is sufficient and there is no backlog.</a:t>
            </a:r>
          </a:p>
          <a:p>
            <a:pPr algn="l"/>
            <a:r>
              <a:rPr lang="en-US" dirty="0"/>
              <a:t>Example:-</a:t>
            </a:r>
          </a:p>
          <a:p>
            <a:pPr marL="457200" indent="-457200" algn="l">
              <a:buFont typeface="+mj-lt"/>
              <a:buAutoNum type="arabicPeriod"/>
            </a:pPr>
            <a:r>
              <a:rPr lang="en-US" dirty="0" err="1"/>
              <a:t>Application_no</a:t>
            </a:r>
            <a:endParaRPr lang="en-US" dirty="0"/>
          </a:p>
          <a:p>
            <a:pPr marL="457200" indent="-457200" algn="l">
              <a:buFont typeface="+mj-lt"/>
              <a:buAutoNum type="arabicPeriod"/>
            </a:pPr>
            <a:r>
              <a:rPr lang="en-US" dirty="0"/>
              <a:t>Quantity</a:t>
            </a:r>
          </a:p>
          <a:p>
            <a:pPr marL="457200" indent="-457200" algn="l">
              <a:buFont typeface="+mj-lt"/>
              <a:buAutoNum type="arabicPeriod"/>
            </a:pPr>
            <a:r>
              <a:rPr lang="en-US" dirty="0"/>
              <a:t>Price</a:t>
            </a:r>
          </a:p>
        </p:txBody>
      </p:sp>
    </p:spTree>
    <p:extLst>
      <p:ext uri="{BB962C8B-B14F-4D97-AF65-F5344CB8AC3E}">
        <p14:creationId xmlns:p14="http://schemas.microsoft.com/office/powerpoint/2010/main" val="401569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3A5D-4435-4760-9632-A5EA095E7E47}"/>
              </a:ext>
            </a:extLst>
          </p:cNvPr>
          <p:cNvSpPr>
            <a:spLocks noGrp="1"/>
          </p:cNvSpPr>
          <p:nvPr>
            <p:ph type="title"/>
          </p:nvPr>
        </p:nvSpPr>
        <p:spPr/>
        <p:txBody>
          <a:bodyPr/>
          <a:lstStyle/>
          <a:p>
            <a:r>
              <a:rPr lang="en-US" dirty="0"/>
              <a:t>4.	Sales management module</a:t>
            </a:r>
            <a:br>
              <a:rPr lang="en-US" dirty="0"/>
            </a:br>
            <a:endParaRPr lang="en-US" dirty="0"/>
          </a:p>
        </p:txBody>
      </p:sp>
      <p:sp>
        <p:nvSpPr>
          <p:cNvPr id="3" name="Content Placeholder 2">
            <a:extLst>
              <a:ext uri="{FF2B5EF4-FFF2-40B4-BE49-F238E27FC236}">
                <a16:creationId xmlns:a16="http://schemas.microsoft.com/office/drawing/2014/main" id="{5E245797-9D7F-45CE-9B5D-DB640EF4169A}"/>
              </a:ext>
            </a:extLst>
          </p:cNvPr>
          <p:cNvSpPr>
            <a:spLocks noGrp="1"/>
          </p:cNvSpPr>
          <p:nvPr>
            <p:ph idx="1"/>
          </p:nvPr>
        </p:nvSpPr>
        <p:spPr/>
        <p:txBody>
          <a:bodyPr/>
          <a:lstStyle/>
          <a:p>
            <a:pPr algn="just"/>
            <a:r>
              <a:rPr lang="en-US" b="0" i="0" u="none" strike="noStrike" baseline="0" dirty="0"/>
              <a:t>The sales management module mainly records the basic information of drugs sold by salesmen, including drug number, drug name, drug unit price, sales quantity, cumulative amount, sales time and salesperson number, that is, the generation of sales order</a:t>
            </a:r>
          </a:p>
          <a:p>
            <a:pPr algn="l"/>
            <a:r>
              <a:rPr lang="en-US" dirty="0"/>
              <a:t>Example:-</a:t>
            </a:r>
          </a:p>
          <a:p>
            <a:pPr marL="457200" indent="-457200" algn="l">
              <a:buFont typeface="+mj-lt"/>
              <a:buAutoNum type="arabicPeriod"/>
            </a:pPr>
            <a:r>
              <a:rPr lang="en-US" dirty="0" err="1"/>
              <a:t>Sale_id</a:t>
            </a:r>
            <a:endParaRPr lang="en-US" dirty="0"/>
          </a:p>
          <a:p>
            <a:pPr marL="457200" indent="-457200" algn="l">
              <a:buFont typeface="+mj-lt"/>
              <a:buAutoNum type="arabicPeriod"/>
            </a:pPr>
            <a:r>
              <a:rPr lang="en-US" dirty="0" err="1"/>
              <a:t>Sale_Date</a:t>
            </a:r>
            <a:endParaRPr lang="en-US" dirty="0"/>
          </a:p>
          <a:p>
            <a:pPr marL="457200" indent="-457200" algn="l">
              <a:buFont typeface="+mj-lt"/>
              <a:buAutoNum type="arabicPeriod"/>
            </a:pPr>
            <a:r>
              <a:rPr lang="en-US" dirty="0"/>
              <a:t>Price</a:t>
            </a:r>
          </a:p>
          <a:p>
            <a:pPr marL="457200" indent="-457200" algn="l">
              <a:buFont typeface="+mj-lt"/>
              <a:buAutoNum type="arabicPeriod"/>
            </a:pPr>
            <a:endParaRPr lang="en-US" sz="3200" dirty="0"/>
          </a:p>
        </p:txBody>
      </p:sp>
    </p:spTree>
    <p:extLst>
      <p:ext uri="{BB962C8B-B14F-4D97-AF65-F5344CB8AC3E}">
        <p14:creationId xmlns:p14="http://schemas.microsoft.com/office/powerpoint/2010/main" val="148660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759F-0AB1-4A65-B29F-5076CA69598A}"/>
              </a:ext>
            </a:extLst>
          </p:cNvPr>
          <p:cNvSpPr>
            <a:spLocks noGrp="1"/>
          </p:cNvSpPr>
          <p:nvPr>
            <p:ph type="title"/>
          </p:nvPr>
        </p:nvSpPr>
        <p:spPr/>
        <p:txBody>
          <a:bodyPr/>
          <a:lstStyle/>
          <a:p>
            <a:r>
              <a:rPr lang="en-US" dirty="0"/>
              <a:t>5.	Statistical management module</a:t>
            </a:r>
            <a:br>
              <a:rPr lang="en-US" dirty="0"/>
            </a:br>
            <a:endParaRPr lang="en-US" dirty="0"/>
          </a:p>
        </p:txBody>
      </p:sp>
      <p:sp>
        <p:nvSpPr>
          <p:cNvPr id="3" name="Content Placeholder 2">
            <a:extLst>
              <a:ext uri="{FF2B5EF4-FFF2-40B4-BE49-F238E27FC236}">
                <a16:creationId xmlns:a16="http://schemas.microsoft.com/office/drawing/2014/main" id="{F57E7828-06F2-4244-8189-DA22A06436AC}"/>
              </a:ext>
            </a:extLst>
          </p:cNvPr>
          <p:cNvSpPr>
            <a:spLocks noGrp="1"/>
          </p:cNvSpPr>
          <p:nvPr>
            <p:ph idx="1"/>
          </p:nvPr>
        </p:nvSpPr>
        <p:spPr/>
        <p:txBody>
          <a:bodyPr>
            <a:normAutofit lnSpcReduction="10000"/>
          </a:bodyPr>
          <a:lstStyle/>
          <a:p>
            <a:pPr algn="just"/>
            <a:r>
              <a:rPr lang="en-US" b="0" i="0" u="none" strike="noStrike" baseline="0" dirty="0"/>
              <a:t>The statistics management module mainly displays the information of commodity inventory, operation status and employee performance. It is mainly for the purpose of making statistics on some important situations of the pharmacy on a regular basis. Through these statistics, it is convenient for the manager to report the information to the superior in time, and then the superior will review it.</a:t>
            </a:r>
          </a:p>
          <a:p>
            <a:pPr algn="l">
              <a:lnSpc>
                <a:spcPct val="100000"/>
              </a:lnSpc>
            </a:pPr>
            <a:r>
              <a:rPr lang="en-US" dirty="0"/>
              <a:t>Example:-</a:t>
            </a:r>
          </a:p>
          <a:p>
            <a:pPr marL="457200" indent="-457200" algn="l">
              <a:lnSpc>
                <a:spcPct val="100000"/>
              </a:lnSpc>
              <a:buFont typeface="+mj-lt"/>
              <a:buAutoNum type="arabicPeriod"/>
            </a:pPr>
            <a:r>
              <a:rPr lang="en-US" dirty="0" err="1"/>
              <a:t>Stock_id</a:t>
            </a:r>
            <a:endParaRPr lang="en-US" dirty="0"/>
          </a:p>
          <a:p>
            <a:pPr marL="457200" indent="-457200" algn="l">
              <a:lnSpc>
                <a:spcPct val="100000"/>
              </a:lnSpc>
              <a:buFont typeface="+mj-lt"/>
              <a:buAutoNum type="arabicPeriod"/>
            </a:pPr>
            <a:r>
              <a:rPr lang="en-US" dirty="0" err="1"/>
              <a:t>Stock_Name</a:t>
            </a:r>
            <a:endParaRPr lang="en-US" dirty="0"/>
          </a:p>
          <a:p>
            <a:pPr marL="457200" indent="-457200" algn="l">
              <a:lnSpc>
                <a:spcPct val="100000"/>
              </a:lnSpc>
              <a:buFont typeface="+mj-lt"/>
              <a:buAutoNum type="arabicPeriod"/>
            </a:pPr>
            <a:endParaRPr lang="en-US" dirty="0"/>
          </a:p>
        </p:txBody>
      </p:sp>
    </p:spTree>
    <p:extLst>
      <p:ext uri="{BB962C8B-B14F-4D97-AF65-F5344CB8AC3E}">
        <p14:creationId xmlns:p14="http://schemas.microsoft.com/office/powerpoint/2010/main" val="377416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Database design </a:t>
            </a:r>
          </a:p>
        </p:txBody>
      </p:sp>
      <p:sp>
        <p:nvSpPr>
          <p:cNvPr id="3" name="Content Placeholder 2">
            <a:extLst>
              <a:ext uri="{FF2B5EF4-FFF2-40B4-BE49-F238E27FC236}">
                <a16:creationId xmlns:a16="http://schemas.microsoft.com/office/drawing/2014/main" id="{8567579D-AA14-4829-B381-06B65D84CFBC}"/>
              </a:ext>
            </a:extLst>
          </p:cNvPr>
          <p:cNvSpPr>
            <a:spLocks noGrp="1"/>
          </p:cNvSpPr>
          <p:nvPr>
            <p:ph idx="1"/>
          </p:nvPr>
        </p:nvSpPr>
        <p:spPr/>
        <p:txBody>
          <a:bodyPr/>
          <a:lstStyle/>
          <a:p>
            <a:r>
              <a:rPr lang="en-US" dirty="0"/>
              <a:t>The database will contain the following tables:</a:t>
            </a:r>
          </a:p>
          <a:p>
            <a:pPr marL="457200" indent="-457200">
              <a:buFont typeface="+mj-lt"/>
              <a:buAutoNum type="arabicPeriod"/>
            </a:pPr>
            <a:r>
              <a:rPr lang="en-US" dirty="0"/>
              <a:t>Chain drugstores: This table will contain the information about the chain drugstores.</a:t>
            </a:r>
          </a:p>
          <a:p>
            <a:pPr marL="457200" indent="-457200">
              <a:buFont typeface="+mj-lt"/>
              <a:buAutoNum type="arabicPeriod"/>
            </a:pPr>
            <a:r>
              <a:rPr lang="en-US" dirty="0"/>
              <a:t>Drugs: This table will contain the information about the drugs</a:t>
            </a:r>
          </a:p>
          <a:p>
            <a:pPr marL="457200" indent="-457200">
              <a:buFont typeface="+mj-lt"/>
              <a:buAutoNum type="arabicPeriod"/>
            </a:pPr>
            <a:r>
              <a:rPr lang="en-US" dirty="0"/>
              <a:t>Distribution application:  This fo</a:t>
            </a:r>
            <a:r>
              <a:rPr lang="en-US" b="0" i="0" u="none" strike="noStrike" baseline="0" dirty="0"/>
              <a:t>rm mainly stores the information of the supplied drugs.</a:t>
            </a:r>
          </a:p>
          <a:p>
            <a:pPr marL="457200" indent="-457200">
              <a:buFont typeface="+mj-lt"/>
              <a:buAutoNum type="arabicPeriod"/>
            </a:pPr>
            <a:r>
              <a:rPr lang="en-US" dirty="0"/>
              <a:t>Sold drugs: This table will store the information of drugs sold</a:t>
            </a:r>
          </a:p>
          <a:p>
            <a:pPr marL="457200" indent="-457200">
              <a:buFont typeface="+mj-lt"/>
              <a:buAutoNum type="arabicPeriod"/>
            </a:pPr>
            <a:r>
              <a:rPr lang="en-US" dirty="0"/>
              <a:t>Inventory table: This table will contain the stock of the drugs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415</TotalTime>
  <Words>722</Words>
  <Application>Microsoft Office PowerPoint</Application>
  <PresentationFormat>Custom</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Corbel</vt:lpstr>
      <vt:lpstr>Times New Roman</vt:lpstr>
      <vt:lpstr>Times-Roman</vt:lpstr>
      <vt:lpstr>Digital Blue Tunnel 16x9</vt:lpstr>
      <vt:lpstr>Chain Drugstore Management  System  </vt:lpstr>
      <vt:lpstr>Introduction</vt:lpstr>
      <vt:lpstr>Design of management system</vt:lpstr>
      <vt:lpstr>Information management module </vt:lpstr>
      <vt:lpstr>2. Drug management module </vt:lpstr>
      <vt:lpstr>3. Distribution management module </vt:lpstr>
      <vt:lpstr>4. Sales management module </vt:lpstr>
      <vt:lpstr>5. Statistical management module </vt:lpstr>
      <vt:lpstr>Database design </vt:lpstr>
      <vt:lpstr>Tables in Database</vt:lpstr>
      <vt:lpstr>Tables in Database(Cont.)</vt:lpstr>
      <vt:lpstr>Conclusion</vt:lpstr>
      <vt:lpstr>Bibliography</vt:lpstr>
      <vt:lpstr>Implementation strategy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Chain Drugstore Management  System Based on Internet  </dc:title>
  <dc:creator>Jashraj patel</dc:creator>
  <cp:lastModifiedBy>Jashraj patel</cp:lastModifiedBy>
  <cp:revision>48</cp:revision>
  <dcterms:created xsi:type="dcterms:W3CDTF">2021-03-19T12:19:30Z</dcterms:created>
  <dcterms:modified xsi:type="dcterms:W3CDTF">2021-04-06T11:33:15Z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