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6" r:id="rId14"/>
    <p:sldId id="277" r:id="rId15"/>
    <p:sldId id="278" r:id="rId16"/>
    <p:sldId id="279" r:id="rId17"/>
    <p:sldId id="274" r:id="rId18"/>
    <p:sldId id="281" r:id="rId19"/>
    <p:sldId id="282" r:id="rId20"/>
    <p:sldId id="286" r:id="rId21"/>
    <p:sldId id="287" r:id="rId22"/>
    <p:sldId id="289" r:id="rId23"/>
    <p:sldId id="290" r:id="rId24"/>
    <p:sldId id="291" r:id="rId25"/>
    <p:sldId id="292" r:id="rId26"/>
    <p:sldId id="297" r:id="rId27"/>
    <p:sldId id="298" r:id="rId28"/>
    <p:sldId id="293" r:id="rId29"/>
    <p:sldId id="294" r:id="rId30"/>
    <p:sldId id="295" r:id="rId31"/>
    <p:sldId id="296" r:id="rId32"/>
    <p:sldId id="288" r:id="rId33"/>
    <p:sldId id="285" r:id="rId34"/>
    <p:sldId id="283" r:id="rId35"/>
    <p:sldId id="299" r:id="rId36"/>
    <p:sldId id="300" r:id="rId37"/>
    <p:sldId id="301" r:id="rId38"/>
    <p:sldId id="302" r:id="rId3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7971" autoAdjust="0"/>
  </p:normalViewPr>
  <p:slideViewPr>
    <p:cSldViewPr>
      <p:cViewPr varScale="1">
        <p:scale>
          <a:sx n="77" d="100"/>
          <a:sy n="77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ELE2002M - Verilog Introductory Tutorial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28/09/2017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Instructor: Dr. Saket Srivastava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D3459-5E82-46CC-9716-6825E63D8A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249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IN" smtClean="0"/>
              <a:t>ELE2002M - Verilog Introductory Tutorial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28/09/2017</a:t>
            </a:r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IN" smtClean="0"/>
              <a:t>Instructor: Dr. Saket Srivastava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4672D1-B81F-4312-A5B1-F76D1A5A6D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560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672D1-B81F-4312-A5B1-F76D1A5A6DC0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28/09/2017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Instructor: Dr. Saket Srivastava</a:t>
            </a:r>
            <a:endParaRPr lang="en-IN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 smtClean="0"/>
              <a:t>ELE2002M - Verilog Introductory Tutorial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76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B5891AB-4294-457F-9C34-237EE448F1D8}" type="datetime1">
              <a:rPr lang="en-US" smtClean="0"/>
              <a:t>10/2/2017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E5B2A-2127-443E-8B4C-004E63D46D0E}" type="datetime1">
              <a:rPr lang="en-US" smtClean="0"/>
              <a:t>10/2/2017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F72D0FF-1A7A-4EC8-AE4D-087562F2DEFF}" type="datetime1">
              <a:rPr lang="en-US" smtClean="0"/>
              <a:t>10/2/2017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419F-5A27-4DB8-8348-161DDCAA236B}" type="datetime1">
              <a:rPr lang="en-US" smtClean="0"/>
              <a:t>10/2/2017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366E-D100-4A05-AEF6-680F26643856}" type="datetime1">
              <a:rPr lang="en-US" smtClean="0"/>
              <a:t>10/2/2017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3731A5-53B5-41BF-863C-D549D1FC691A}" type="datetime1">
              <a:rPr lang="en-US" smtClean="0"/>
              <a:t>10/2/2017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CBD023-2787-4DA7-8600-768422BF6C03}" type="datetime1">
              <a:rPr lang="en-US" smtClean="0"/>
              <a:t>10/2/2017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D7FD7-9FAD-49DB-BE35-A91C9854FA3E}" type="datetime1">
              <a:rPr lang="en-US" smtClean="0"/>
              <a:t>10/2/2017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5915-0F74-4AB2-806E-2080F86D95E7}" type="datetime1">
              <a:rPr lang="en-US" smtClean="0"/>
              <a:t>10/2/2017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EDA17-0ACD-45B0-949C-62004B44E397}" type="datetime1">
              <a:rPr lang="en-US" smtClean="0"/>
              <a:t>10/2/2017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BBAABD0-63D4-4498-B793-9D4DC0B9F089}" type="datetime1">
              <a:rPr lang="en-US" smtClean="0"/>
              <a:t>10/2/2017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7F6845-58AD-467D-8C8F-8D955C194B7C}" type="datetime1">
              <a:rPr lang="en-US" smtClean="0"/>
              <a:t>10/2/2017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87F16B-8EA0-423D-A763-B652827F50A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Verilog</a:t>
            </a:r>
            <a:r>
              <a:rPr lang="en-US" dirty="0" smtClean="0"/>
              <a:t> Quick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and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5688632" cy="322839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Synthesis performed by CAD tool</a:t>
            </a:r>
          </a:p>
          <a:p>
            <a:pPr lvl="1"/>
            <a:r>
              <a:rPr lang="en-US" dirty="0" smtClean="0"/>
              <a:t>Translate design entry into intermediate format</a:t>
            </a:r>
          </a:p>
          <a:p>
            <a:pPr lvl="2"/>
            <a:r>
              <a:rPr lang="en-US" dirty="0" smtClean="0"/>
              <a:t>We assume logic function (for simplicity)</a:t>
            </a:r>
          </a:p>
          <a:p>
            <a:pPr lvl="2"/>
            <a:r>
              <a:rPr lang="en-US" dirty="0" smtClean="0"/>
              <a:t>Realistically intermediate formats vary depending on tool</a:t>
            </a:r>
          </a:p>
          <a:p>
            <a:r>
              <a:rPr lang="en-US" dirty="0" smtClean="0"/>
              <a:t>Likely designer did not optimally specify design</a:t>
            </a:r>
          </a:p>
          <a:p>
            <a:pPr lvl="1"/>
            <a:r>
              <a:rPr lang="en-US" dirty="0" smtClean="0"/>
              <a:t>Logic synthesis or logic optimization performed by synthesis tool</a:t>
            </a:r>
          </a:p>
          <a:p>
            <a:pPr lvl="2"/>
            <a:r>
              <a:rPr lang="en-US" dirty="0" smtClean="0"/>
              <a:t>Important task of manipulating user’s design to produce equivalent, but better circuit</a:t>
            </a:r>
          </a:p>
          <a:p>
            <a:pPr lvl="1"/>
            <a:r>
              <a:rPr lang="en-US" dirty="0" smtClean="0"/>
              <a:t>What makes circuit “better”?</a:t>
            </a:r>
          </a:p>
          <a:p>
            <a:pPr lvl="2"/>
            <a:r>
              <a:rPr lang="en-US" dirty="0" smtClean="0"/>
              <a:t>Size/area, performance, cost, etc …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700808"/>
            <a:ext cx="1800200" cy="4027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5086350"/>
            <a:ext cx="24288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5140912"/>
            <a:ext cx="1944216" cy="171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895456" cy="47091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do we know our design actually works?</a:t>
            </a:r>
          </a:p>
          <a:p>
            <a:pPr lvl="1"/>
            <a:r>
              <a:rPr lang="en-US" dirty="0" smtClean="0"/>
              <a:t>Functional Simulation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Designer provides input values</a:t>
            </a:r>
          </a:p>
          <a:p>
            <a:pPr lvl="1"/>
            <a:r>
              <a:rPr lang="en-US" dirty="0" smtClean="0"/>
              <a:t>Functional simulator applies these values to the equations</a:t>
            </a:r>
          </a:p>
          <a:p>
            <a:pPr lvl="1"/>
            <a:r>
              <a:rPr lang="en-US" dirty="0" smtClean="0"/>
              <a:t>Functional simulator produces correspond outputs</a:t>
            </a:r>
          </a:p>
          <a:p>
            <a:pPr lvl="2"/>
            <a:r>
              <a:rPr lang="en-US" dirty="0" smtClean="0"/>
              <a:t>Truth table or timing diagram</a:t>
            </a:r>
          </a:p>
          <a:p>
            <a:pPr lvl="1"/>
            <a:r>
              <a:rPr lang="en-US" dirty="0" smtClean="0"/>
              <a:t>User examines output to verify design</a:t>
            </a:r>
          </a:p>
          <a:p>
            <a:r>
              <a:rPr lang="en-US" dirty="0" smtClean="0"/>
              <a:t>Gate Delay</a:t>
            </a:r>
          </a:p>
          <a:p>
            <a:pPr lvl="1"/>
            <a:r>
              <a:rPr lang="en-US" dirty="0" smtClean="0"/>
              <a:t>Functional simulator assumes delay negligible</a:t>
            </a:r>
          </a:p>
          <a:p>
            <a:pPr lvl="1"/>
            <a:r>
              <a:rPr lang="en-US" dirty="0" smtClean="0"/>
              <a:t>Timing simulator accounts for timing details related to a specific technology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1628799"/>
            <a:ext cx="1462960" cy="3562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4429132"/>
            <a:ext cx="2160240" cy="77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5357826"/>
            <a:ext cx="258127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127704" cy="1756792"/>
          </a:xfrm>
        </p:spPr>
        <p:txBody>
          <a:bodyPr>
            <a:normAutofit/>
          </a:bodyPr>
          <a:lstStyle/>
          <a:p>
            <a:r>
              <a:rPr lang="en-US" dirty="0" smtClean="0"/>
              <a:t>Physical Design is a type of synthesis</a:t>
            </a:r>
          </a:p>
          <a:p>
            <a:pPr lvl="1"/>
            <a:r>
              <a:rPr lang="en-US" sz="2000" dirty="0" smtClean="0"/>
              <a:t>Sometimes referred to as layout synthesis</a:t>
            </a:r>
          </a:p>
          <a:p>
            <a:pPr lvl="1"/>
            <a:r>
              <a:rPr lang="en-US" sz="2000" dirty="0" smtClean="0"/>
              <a:t>Implement the intermediate format into a technology dependent format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628800"/>
            <a:ext cx="1512168" cy="3580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797152"/>
            <a:ext cx="1076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653136"/>
            <a:ext cx="17430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653136"/>
            <a:ext cx="14859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179512" y="4869160"/>
            <a:ext cx="1475656" cy="1213103"/>
            <a:chOff x="179512" y="4869160"/>
            <a:chExt cx="1475656" cy="1213103"/>
          </a:xfrm>
        </p:grpSpPr>
        <p:pic>
          <p:nvPicPr>
            <p:cNvPr id="9222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9512" y="4869160"/>
              <a:ext cx="1475656" cy="903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95536" y="5805264"/>
              <a:ext cx="1008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Basys2 FPGA</a:t>
              </a:r>
              <a:endParaRPr lang="en-US" sz="1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23728" y="34290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(</a:t>
            </a:r>
            <a:r>
              <a:rPr lang="en-US" dirty="0" err="1" smtClean="0"/>
              <a:t>a+b</a:t>
            </a:r>
            <a:r>
              <a:rPr lang="en-US" dirty="0" smtClean="0"/>
              <a:t>)’ (</a:t>
            </a:r>
            <a:r>
              <a:rPr lang="en-US" dirty="0" err="1" smtClean="0"/>
              <a:t>cd+a’b</a:t>
            </a:r>
            <a:r>
              <a:rPr lang="en-US" dirty="0" smtClean="0"/>
              <a:t>) + </a:t>
            </a:r>
            <a:r>
              <a:rPr lang="en-US" dirty="0" err="1" smtClean="0"/>
              <a:t>a’c</a:t>
            </a:r>
            <a:r>
              <a:rPr lang="en-US" dirty="0" smtClean="0"/>
              <a:t> + </a:t>
            </a:r>
            <a:r>
              <a:rPr lang="en-US" dirty="0" err="1" smtClean="0"/>
              <a:t>bcd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1187624" y="3861048"/>
            <a:ext cx="2088232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627784" y="4005064"/>
            <a:ext cx="792088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095836" y="4041068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5856" y="3861048"/>
            <a:ext cx="208823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Expanded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3888432" cy="280831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Expanded design flow</a:t>
            </a:r>
          </a:p>
          <a:p>
            <a:pPr lvl="1"/>
            <a:r>
              <a:rPr lang="en-US" dirty="0" smtClean="0"/>
              <a:t>Preliminary stages</a:t>
            </a:r>
          </a:p>
          <a:p>
            <a:r>
              <a:rPr lang="en-US" dirty="0" smtClean="0"/>
              <a:t>Designer can use mixture of design entry methods</a:t>
            </a:r>
          </a:p>
          <a:p>
            <a:pPr lvl="1"/>
            <a:r>
              <a:rPr lang="en-US" dirty="0" smtClean="0"/>
              <a:t>Automatically merged into one specification</a:t>
            </a:r>
          </a:p>
          <a:p>
            <a:r>
              <a:rPr lang="en-US" dirty="0" smtClean="0"/>
              <a:t>Iterative process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0525" y="1700808"/>
            <a:ext cx="49434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C++ as an hardware </a:t>
            </a:r>
            <a:r>
              <a:rPr lang="en-IN" sz="2400" dirty="0" err="1" smtClean="0"/>
              <a:t>modeling</a:t>
            </a:r>
            <a:r>
              <a:rPr lang="en-IN" sz="2400" dirty="0" smtClean="0"/>
              <a:t> language is excellent choice for “high-level" </a:t>
            </a:r>
            <a:r>
              <a:rPr lang="en-IN" sz="2400" dirty="0" err="1" smtClean="0"/>
              <a:t>behavioral</a:t>
            </a:r>
            <a:r>
              <a:rPr lang="en-IN" sz="2400" dirty="0" smtClean="0"/>
              <a:t> analysis of a system (like evaluating different data flow architectures in a microprocessor). </a:t>
            </a:r>
          </a:p>
          <a:p>
            <a:endParaRPr lang="en-IN" sz="2400" dirty="0" smtClean="0"/>
          </a:p>
          <a:p>
            <a:r>
              <a:rPr lang="en-IN" sz="2400" dirty="0" smtClean="0"/>
              <a:t>However C++ lacks the basic hardware concepts like knowledge of strengths, connections, and concurrent execution which complicates model generation for lower level simulations. 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VHDL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425769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VHDL is good for designing </a:t>
            </a:r>
            <a:r>
              <a:rPr lang="en-IN" sz="2400" dirty="0" err="1" smtClean="0"/>
              <a:t>Behavioral</a:t>
            </a:r>
            <a:r>
              <a:rPr lang="en-IN" sz="2400" dirty="0" smtClean="0"/>
              <a:t> models</a:t>
            </a:r>
          </a:p>
          <a:p>
            <a:endParaRPr lang="en-IN" sz="2400" dirty="0" smtClean="0"/>
          </a:p>
          <a:p>
            <a:r>
              <a:rPr lang="en-IN" sz="2400" dirty="0" smtClean="0"/>
              <a:t>Incorporates some of the modern object oriented techniques.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It's syntax is strange and irregular, and the language is difficult to use. </a:t>
            </a:r>
          </a:p>
          <a:p>
            <a:endParaRPr lang="en-IN" sz="2400" dirty="0" smtClean="0"/>
          </a:p>
          <a:p>
            <a:r>
              <a:rPr lang="en-IN" sz="2400" dirty="0" smtClean="0"/>
              <a:t>Structural models require a lot of code that interferes with the readability of the model. 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</a:t>
            </a:r>
            <a:r>
              <a:rPr lang="en-US" b="1" dirty="0" err="1" smtClean="0"/>
              <a:t>Verilog</a:t>
            </a:r>
            <a:r>
              <a:rPr lang="en-US" b="1" dirty="0" smtClean="0"/>
              <a:t>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err="1" smtClean="0"/>
              <a:t>Verilog</a:t>
            </a:r>
            <a:r>
              <a:rPr lang="en-IN" sz="2400" dirty="0" smtClean="0"/>
              <a:t> is a great low level language.</a:t>
            </a:r>
          </a:p>
          <a:p>
            <a:endParaRPr lang="en-IN" sz="2400" dirty="0"/>
          </a:p>
          <a:p>
            <a:r>
              <a:rPr lang="en-IN" sz="2400" dirty="0" smtClean="0"/>
              <a:t>Structural models are easy to design and </a:t>
            </a:r>
            <a:r>
              <a:rPr lang="en-IN" sz="2400" dirty="0" err="1" smtClean="0"/>
              <a:t>Behavioral</a:t>
            </a:r>
            <a:r>
              <a:rPr lang="en-IN" sz="2400" dirty="0" smtClean="0"/>
              <a:t> RTL code is pretty good. </a:t>
            </a:r>
          </a:p>
          <a:p>
            <a:endParaRPr lang="en-IN" sz="2400" dirty="0" smtClean="0"/>
          </a:p>
          <a:p>
            <a:r>
              <a:rPr lang="en-IN" sz="2400" dirty="0" smtClean="0"/>
              <a:t>The syntax is regular and easy to remember. </a:t>
            </a:r>
          </a:p>
          <a:p>
            <a:endParaRPr lang="en-IN" sz="2400" dirty="0" smtClean="0"/>
          </a:p>
          <a:p>
            <a:r>
              <a:rPr lang="en-IN" sz="2400" dirty="0" smtClean="0"/>
              <a:t>It is the fastest HDL language to learn and use. </a:t>
            </a:r>
          </a:p>
          <a:p>
            <a:endParaRPr lang="en-IN" sz="2400" dirty="0" smtClean="0"/>
          </a:p>
          <a:p>
            <a:r>
              <a:rPr lang="en-IN" sz="2400" dirty="0" smtClean="0"/>
              <a:t>However </a:t>
            </a:r>
            <a:r>
              <a:rPr lang="en-IN" sz="2400" dirty="0" err="1" smtClean="0"/>
              <a:t>Verilog</a:t>
            </a:r>
            <a:r>
              <a:rPr lang="en-IN" sz="2400" dirty="0" smtClean="0"/>
              <a:t> lacks user defined data types and lacks the interface-object separation of the VHDL's entity-architecture model.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err="1" smtClean="0"/>
              <a:t>Verilog</a:t>
            </a:r>
            <a:r>
              <a:rPr lang="en-US" sz="4400" dirty="0" smtClean="0"/>
              <a:t> Programming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In </a:t>
            </a:r>
            <a:r>
              <a:rPr lang="en-IN" sz="2400" dirty="0" err="1" smtClean="0"/>
              <a:t>Verilog</a:t>
            </a:r>
            <a:r>
              <a:rPr lang="en-IN" sz="2400" dirty="0" smtClean="0"/>
              <a:t>, circuit components are designed inside a </a:t>
            </a:r>
            <a:r>
              <a:rPr lang="en-IN" sz="2400" b="1" dirty="0" smtClean="0"/>
              <a:t>module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Modules can contain both Structural and </a:t>
            </a:r>
            <a:r>
              <a:rPr lang="en-IN" sz="2400" dirty="0" err="1" smtClean="0"/>
              <a:t>Behavioral</a:t>
            </a:r>
            <a:r>
              <a:rPr lang="en-IN" sz="2400" dirty="0" smtClean="0"/>
              <a:t> statements.</a:t>
            </a:r>
          </a:p>
          <a:p>
            <a:endParaRPr lang="en-IN" sz="2400" dirty="0" smtClean="0"/>
          </a:p>
          <a:p>
            <a:r>
              <a:rPr lang="en-IN" sz="2400" b="1" dirty="0" smtClean="0"/>
              <a:t>Structural statements </a:t>
            </a:r>
            <a:r>
              <a:rPr lang="en-IN" sz="2400" dirty="0" smtClean="0"/>
              <a:t>represent circuit components like logic gates, counters, and microprocessors. </a:t>
            </a:r>
          </a:p>
          <a:p>
            <a:endParaRPr lang="en-IN" sz="2400" dirty="0" smtClean="0"/>
          </a:p>
          <a:p>
            <a:r>
              <a:rPr lang="en-IN" sz="2400" b="1" dirty="0" err="1" smtClean="0"/>
              <a:t>Behavioral</a:t>
            </a:r>
            <a:r>
              <a:rPr lang="en-IN" sz="2400" b="1" dirty="0" smtClean="0"/>
              <a:t> statements </a:t>
            </a:r>
            <a:r>
              <a:rPr lang="en-IN" sz="2400" dirty="0" smtClean="0"/>
              <a:t>are programming statements that have no direct mapping to circuit components like loops, if-then statements, and stimulus vectors which are used to exercise a circuit. 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Logic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2916"/>
          </a:xfrm>
        </p:spPr>
        <p:txBody>
          <a:bodyPr/>
          <a:lstStyle/>
          <a:p>
            <a:r>
              <a:rPr lang="en-US" dirty="0" smtClean="0"/>
              <a:t>Lets implement a sample circuit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71744"/>
            <a:ext cx="270146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500306"/>
            <a:ext cx="30289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4286256"/>
            <a:ext cx="2190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500826" y="2357430"/>
            <a:ext cx="2428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Module indicates the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start of our specification, end module indicates the end of it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0826" y="3357562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We now have a black box named “example1”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0826" y="414338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Black box has 4 ports: x1, x2, x3 and f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Introduction to CAD Tools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Logic module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357430"/>
            <a:ext cx="270146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500826" y="2428868"/>
            <a:ext cx="2428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We now specify which ports are inputs and which one are outputs</a:t>
            </a:r>
            <a:endParaRPr lang="en-IN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285992"/>
            <a:ext cx="30384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4286256"/>
            <a:ext cx="21145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Logic module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285992"/>
            <a:ext cx="270146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500826" y="2214554"/>
            <a:ext cx="24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If we know the output function directly in terms of inputs we can implement a “behavioral” model of the circuit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71802" y="2285992"/>
            <a:ext cx="32147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/////////////////////////////////</a:t>
            </a:r>
          </a:p>
          <a:p>
            <a:r>
              <a:rPr lang="en-IN" sz="1400" dirty="0" smtClean="0"/>
              <a:t>// Module Name:    example1 </a:t>
            </a:r>
          </a:p>
          <a:p>
            <a:r>
              <a:rPr lang="en-IN" sz="1400" dirty="0" smtClean="0"/>
              <a:t>/////////////////////////////////</a:t>
            </a:r>
          </a:p>
          <a:p>
            <a:r>
              <a:rPr lang="en-IN" sz="1400" dirty="0" smtClean="0"/>
              <a:t>module example1(x1, x2, x3, f);</a:t>
            </a:r>
          </a:p>
          <a:p>
            <a:r>
              <a:rPr lang="en-IN" sz="1400" dirty="0" smtClean="0"/>
              <a:t>    input x1, x2, x3;</a:t>
            </a:r>
          </a:p>
          <a:p>
            <a:r>
              <a:rPr lang="en-IN" sz="1400" dirty="0" smtClean="0"/>
              <a:t>    output f; </a:t>
            </a:r>
          </a:p>
          <a:p>
            <a:r>
              <a:rPr lang="en-IN" sz="1400" dirty="0" smtClean="0"/>
              <a:t>	 </a:t>
            </a:r>
          </a:p>
          <a:p>
            <a:r>
              <a:rPr lang="en-IN" sz="1400" dirty="0" smtClean="0"/>
              <a:t>    assign f = (x1 &amp; x2) + (x3 &amp; ~x2);</a:t>
            </a:r>
          </a:p>
          <a:p>
            <a:endParaRPr lang="en-IN" sz="1400" dirty="0" smtClean="0"/>
          </a:p>
          <a:p>
            <a:r>
              <a:rPr lang="en-IN" sz="1400" dirty="0" err="1" smtClean="0"/>
              <a:t>endmodule</a:t>
            </a:r>
            <a:endParaRPr lang="en-IN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357694"/>
            <a:ext cx="21526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6357886" y="3500438"/>
            <a:ext cx="27861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assign</a:t>
            </a:r>
            <a:r>
              <a:rPr lang="en-IN" sz="1400" dirty="0" smtClean="0">
                <a:solidFill>
                  <a:srgbClr val="FF0000"/>
                </a:solidFill>
              </a:rPr>
              <a:t> keyword indicates anytime something changes on</a:t>
            </a:r>
          </a:p>
          <a:p>
            <a:r>
              <a:rPr lang="en-IN" sz="1400" dirty="0" smtClean="0">
                <a:solidFill>
                  <a:srgbClr val="FF0000"/>
                </a:solidFill>
              </a:rPr>
              <a:t>right hand side, re-evaluate left hand side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Nets</a:t>
            </a:r>
          </a:p>
          <a:p>
            <a:r>
              <a:rPr lang="en-IN" dirty="0" smtClean="0"/>
              <a:t>Registers</a:t>
            </a:r>
          </a:p>
          <a:p>
            <a:r>
              <a:rPr lang="en-IN" dirty="0" smtClean="0"/>
              <a:t>Parameters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757362"/>
          </a:xfrm>
        </p:spPr>
        <p:txBody>
          <a:bodyPr>
            <a:normAutofit/>
          </a:bodyPr>
          <a:lstStyle/>
          <a:p>
            <a:r>
              <a:rPr lang="en-IN" sz="2000" i="1" dirty="0" smtClean="0"/>
              <a:t>Net data type represent physical connections </a:t>
            </a:r>
            <a:r>
              <a:rPr lang="en-IN" sz="2000" dirty="0" smtClean="0"/>
              <a:t>between structural entities.</a:t>
            </a:r>
          </a:p>
          <a:p>
            <a:r>
              <a:rPr lang="en-IN" sz="2000" dirty="0" smtClean="0"/>
              <a:t>A </a:t>
            </a:r>
            <a:r>
              <a:rPr lang="en-IN" sz="2000" i="1" dirty="0" smtClean="0"/>
              <a:t>net must be driven by a driver, such as a gate </a:t>
            </a:r>
            <a:r>
              <a:rPr lang="en-IN" sz="2000" dirty="0" smtClean="0"/>
              <a:t>or a continuous assignment.</a:t>
            </a:r>
          </a:p>
          <a:p>
            <a:r>
              <a:rPr lang="en-IN" sz="2000" dirty="0" err="1" smtClean="0"/>
              <a:t>Verilog</a:t>
            </a:r>
            <a:r>
              <a:rPr lang="en-IN" sz="2000" dirty="0" smtClean="0"/>
              <a:t> automatically propagates new values onto a net when the drivers change value.</a:t>
            </a:r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500438"/>
            <a:ext cx="500066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448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Registers represent abstract storage elements.</a:t>
            </a:r>
          </a:p>
          <a:p>
            <a:r>
              <a:rPr lang="en-IN" sz="2400" dirty="0" smtClean="0"/>
              <a:t>A register holds its value until a new value is assigned to it.</a:t>
            </a:r>
          </a:p>
          <a:p>
            <a:r>
              <a:rPr lang="en-IN" sz="2400" dirty="0" smtClean="0"/>
              <a:t>Registers are used extensively in </a:t>
            </a:r>
            <a:r>
              <a:rPr lang="en-IN" sz="2400" dirty="0" err="1" smtClean="0"/>
              <a:t>behavioral</a:t>
            </a:r>
            <a:r>
              <a:rPr lang="en-IN" sz="2400" dirty="0" smtClean="0"/>
              <a:t> </a:t>
            </a:r>
            <a:r>
              <a:rPr lang="en-IN" sz="2400" dirty="0" err="1" smtClean="0"/>
              <a:t>modeling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857628"/>
            <a:ext cx="7761965" cy="239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mistake in choosing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14420"/>
          </a:xfrm>
        </p:spPr>
        <p:txBody>
          <a:bodyPr/>
          <a:lstStyle/>
          <a:p>
            <a:r>
              <a:rPr lang="en-IN" dirty="0" smtClean="0"/>
              <a:t>An input port can be driven by a net or a register, but it can only drive a net.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429000"/>
            <a:ext cx="7784808" cy="276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mistake in choosing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14420"/>
          </a:xfrm>
        </p:spPr>
        <p:txBody>
          <a:bodyPr/>
          <a:lstStyle/>
          <a:p>
            <a:r>
              <a:rPr lang="en-IN" dirty="0" smtClean="0"/>
              <a:t>An output port can be driven by a net or a register, but it can only drive a net.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286124"/>
            <a:ext cx="7072362" cy="264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7161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Parameters are not variables, they are constants.</a:t>
            </a:r>
          </a:p>
          <a:p>
            <a:r>
              <a:rPr lang="en-IN" dirty="0" smtClean="0"/>
              <a:t>Typically parameters are used to specify delays and width of variables.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7" y="3500438"/>
            <a:ext cx="366901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4143380"/>
            <a:ext cx="25908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4429124" y="4857760"/>
            <a:ext cx="1428760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Gate-Level</a:t>
            </a:r>
          </a:p>
          <a:p>
            <a:endParaRPr lang="en-US" dirty="0" smtClean="0"/>
          </a:p>
          <a:p>
            <a:r>
              <a:rPr lang="en-US" dirty="0" smtClean="0"/>
              <a:t>Structural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 Example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724736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14546" y="3929066"/>
            <a:ext cx="4429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module</a:t>
            </a:r>
            <a:r>
              <a:rPr lang="en-IN" sz="1600" dirty="0" smtClean="0"/>
              <a:t> </a:t>
            </a:r>
            <a:r>
              <a:rPr lang="en-IN" sz="1600" i="1" dirty="0" err="1" smtClean="0"/>
              <a:t>module_name</a:t>
            </a:r>
            <a:r>
              <a:rPr lang="en-IN" sz="1600" dirty="0" smtClean="0"/>
              <a:t> (</a:t>
            </a:r>
            <a:r>
              <a:rPr lang="en-IN" sz="1600" i="1" dirty="0" err="1" smtClean="0"/>
              <a:t>port_nam</a:t>
            </a:r>
            <a:r>
              <a:rPr lang="en-IN" sz="1600" dirty="0" err="1" smtClean="0"/>
              <a:t>e</a:t>
            </a:r>
            <a:r>
              <a:rPr lang="en-IN" sz="1600" dirty="0" smtClean="0"/>
              <a:t>);</a:t>
            </a:r>
          </a:p>
          <a:p>
            <a:r>
              <a:rPr lang="en-IN" sz="1600" dirty="0" smtClean="0"/>
              <a:t>   </a:t>
            </a:r>
          </a:p>
          <a:p>
            <a:r>
              <a:rPr lang="en-IN" sz="1600" dirty="0" smtClean="0"/>
              <a:t>    </a:t>
            </a:r>
            <a:r>
              <a:rPr lang="en-IN" sz="1600" i="1" dirty="0" smtClean="0">
                <a:solidFill>
                  <a:srgbClr val="FFC000"/>
                </a:solidFill>
              </a:rPr>
              <a:t>port declarations</a:t>
            </a:r>
          </a:p>
          <a:p>
            <a:r>
              <a:rPr lang="en-IN" sz="1600" i="1" dirty="0" smtClean="0">
                <a:solidFill>
                  <a:srgbClr val="FFC000"/>
                </a:solidFill>
              </a:rPr>
              <a:t>    </a:t>
            </a:r>
            <a:r>
              <a:rPr lang="en-IN" sz="1600" i="1" dirty="0" err="1" smtClean="0">
                <a:solidFill>
                  <a:srgbClr val="FFC000"/>
                </a:solidFill>
              </a:rPr>
              <a:t>datatype</a:t>
            </a:r>
            <a:r>
              <a:rPr lang="en-IN" sz="1600" i="1" dirty="0" smtClean="0">
                <a:solidFill>
                  <a:srgbClr val="FFC000"/>
                </a:solidFill>
              </a:rPr>
              <a:t> declarations</a:t>
            </a:r>
          </a:p>
          <a:p>
            <a:r>
              <a:rPr lang="en-IN" sz="1600" i="1" dirty="0" smtClean="0">
                <a:solidFill>
                  <a:srgbClr val="FFC000"/>
                </a:solidFill>
              </a:rPr>
              <a:t>    task and function declaration	 </a:t>
            </a:r>
          </a:p>
          <a:p>
            <a:r>
              <a:rPr lang="en-IN" sz="1600" i="1" dirty="0" smtClean="0">
                <a:solidFill>
                  <a:srgbClr val="FFC000"/>
                </a:solidFill>
              </a:rPr>
              <a:t>    module functionality and structure</a:t>
            </a:r>
          </a:p>
          <a:p>
            <a:r>
              <a:rPr lang="en-IN" sz="1600" i="1" dirty="0" smtClean="0">
                <a:solidFill>
                  <a:srgbClr val="FFC000"/>
                </a:solidFill>
              </a:rPr>
              <a:t>    timing specification</a:t>
            </a:r>
          </a:p>
          <a:p>
            <a:endParaRPr lang="en-IN" sz="1600" dirty="0" smtClean="0"/>
          </a:p>
          <a:p>
            <a:r>
              <a:rPr lang="en-IN" sz="1600" b="1" dirty="0" err="1" smtClean="0"/>
              <a:t>endmodule</a:t>
            </a:r>
            <a:endParaRPr lang="en-IN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CAD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2816"/>
          </a:xfrm>
        </p:spPr>
        <p:txBody>
          <a:bodyPr/>
          <a:lstStyle/>
          <a:p>
            <a:r>
              <a:rPr lang="en-US" sz="2400" dirty="0" smtClean="0"/>
              <a:t>We’ve seen basic examples of synthesizing logic expression/equation to logic circuit</a:t>
            </a:r>
          </a:p>
          <a:p>
            <a:pPr lvl="2"/>
            <a:r>
              <a:rPr lang="en-US" sz="2000" dirty="0" smtClean="0"/>
              <a:t>Very simple circuits (10’s of gates)</a:t>
            </a:r>
          </a:p>
          <a:p>
            <a:pPr lvl="2"/>
            <a:r>
              <a:rPr lang="en-US" sz="2000" dirty="0" smtClean="0"/>
              <a:t>Today’s systems consist of millions of gates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861048"/>
            <a:ext cx="31527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501008"/>
            <a:ext cx="32099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79712" y="6165304"/>
            <a:ext cx="439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feasible to manually design these systems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Level </a:t>
            </a:r>
            <a:r>
              <a:rPr lang="en-US" dirty="0" err="1" smtClean="0"/>
              <a:t>Verilog</a:t>
            </a:r>
            <a:r>
              <a:rPr lang="en-US" dirty="0" smtClean="0"/>
              <a:t> Description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022" y="1928802"/>
            <a:ext cx="853984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4048" y="170080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xor</a:t>
            </a:r>
            <a:r>
              <a:rPr lang="en-US" b="1" dirty="0" smtClean="0"/>
              <a:t>, and, or </a:t>
            </a:r>
            <a:r>
              <a:rPr lang="en-US" dirty="0" smtClean="0"/>
              <a:t>are the primitive gate definitions available in </a:t>
            </a:r>
            <a:r>
              <a:rPr lang="en-US" dirty="0" err="1" smtClean="0"/>
              <a:t>Verilog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Behavioral Level </a:t>
            </a:r>
            <a:r>
              <a:rPr lang="en-US" dirty="0" err="1" smtClean="0"/>
              <a:t>Verilog</a:t>
            </a:r>
            <a:r>
              <a:rPr lang="en-US" dirty="0" smtClean="0"/>
              <a:t> Description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488"/>
            <a:ext cx="41814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571744"/>
            <a:ext cx="38481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14420"/>
          </a:xfrm>
        </p:spPr>
        <p:txBody>
          <a:bodyPr/>
          <a:lstStyle/>
          <a:p>
            <a:r>
              <a:rPr lang="en-IN" dirty="0" smtClean="0"/>
              <a:t>In structural </a:t>
            </a:r>
            <a:r>
              <a:rPr lang="en-IN" dirty="0" err="1" smtClean="0"/>
              <a:t>modeling</a:t>
            </a:r>
            <a:r>
              <a:rPr lang="en-IN" dirty="0" smtClean="0"/>
              <a:t>, you connect components with each other to create a more complex component.</a:t>
            </a: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212976"/>
            <a:ext cx="261117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4" descr="C:\Documents and Settings\Saket\Desktop\4008_0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3284984"/>
            <a:ext cx="5639182" cy="216024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Modeling</a:t>
            </a:r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268302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0" name="Group 39"/>
          <p:cNvGrpSpPr/>
          <p:nvPr/>
        </p:nvGrpSpPr>
        <p:grpSpPr>
          <a:xfrm>
            <a:off x="4355976" y="1700808"/>
            <a:ext cx="4499992" cy="2016224"/>
            <a:chOff x="4644008" y="1988840"/>
            <a:chExt cx="4499992" cy="2016224"/>
          </a:xfrm>
        </p:grpSpPr>
        <p:sp>
          <p:nvSpPr>
            <p:cNvPr id="8" name="Rectangle 7"/>
            <p:cNvSpPr/>
            <p:nvPr/>
          </p:nvSpPr>
          <p:spPr>
            <a:xfrm>
              <a:off x="5362130" y="2852936"/>
              <a:ext cx="729034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6874860" y="3123605"/>
              <a:ext cx="0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625165" y="2507298"/>
              <a:ext cx="729034" cy="7315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960256" y="3083362"/>
              <a:ext cx="401875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60256" y="3429000"/>
              <a:ext cx="401875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960256" y="2680117"/>
              <a:ext cx="1664909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08469" y="3025755"/>
              <a:ext cx="516696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371503" y="2680117"/>
              <a:ext cx="1148213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08469" y="3429000"/>
              <a:ext cx="1550087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371503" y="3083362"/>
              <a:ext cx="459285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7600950" y="3371394"/>
              <a:ext cx="115213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658556" y="3313787"/>
              <a:ext cx="172232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75"/>
            <p:cNvGrpSpPr/>
            <p:nvPr/>
          </p:nvGrpSpPr>
          <p:grpSpPr>
            <a:xfrm>
              <a:off x="7282868" y="2910718"/>
              <a:ext cx="949794" cy="634703"/>
              <a:chOff x="6909101" y="3501227"/>
              <a:chExt cx="1191291" cy="793379"/>
            </a:xfrm>
          </p:grpSpPr>
          <p:sp>
            <p:nvSpPr>
              <p:cNvPr id="33" name="Arc 32"/>
              <p:cNvSpPr/>
              <p:nvPr/>
            </p:nvSpPr>
            <p:spPr>
              <a:xfrm rot="2357444">
                <a:off x="6909101" y="3501227"/>
                <a:ext cx="733292" cy="793379"/>
              </a:xfrm>
              <a:prstGeom prst="arc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524328" y="3573016"/>
                <a:ext cx="576064" cy="2880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7524328" y="3861048"/>
                <a:ext cx="576064" cy="28803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>
              <a:off x="8232663" y="3198574"/>
              <a:ext cx="344464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44008" y="2392085"/>
              <a:ext cx="5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Cin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4008" y="2780928"/>
              <a:ext cx="45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4008" y="3191141"/>
              <a:ext cx="47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18374" y="2392085"/>
              <a:ext cx="574106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Sum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18374" y="2910542"/>
              <a:ext cx="825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Cout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2120" y="2924944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Sum0</a:t>
              </a:r>
              <a:endParaRPr lang="en-US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34362" y="3140968"/>
              <a:ext cx="401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97397" y="2737723"/>
              <a:ext cx="401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HA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96136" y="3284984"/>
              <a:ext cx="344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c0</a:t>
              </a:r>
              <a:endParaRPr lang="en-US" sz="1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47309" y="2276872"/>
              <a:ext cx="3042764" cy="172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52932" y="1988840"/>
              <a:ext cx="1033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Full Adder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2280" y="2564904"/>
              <a:ext cx="344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07856" y="2924944"/>
              <a:ext cx="344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c1</a:t>
              </a:r>
              <a:endParaRPr lang="en-US" sz="10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99592" y="4437112"/>
            <a:ext cx="23763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HA (</a:t>
            </a:r>
            <a:r>
              <a:rPr lang="en-US" dirty="0" err="1" smtClean="0"/>
              <a:t>a,b,sum,co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output</a:t>
            </a:r>
            <a:r>
              <a:rPr lang="en-US" dirty="0" smtClean="0"/>
              <a:t> sum, co;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assign</a:t>
            </a:r>
            <a:r>
              <a:rPr lang="en-US" dirty="0" smtClean="0"/>
              <a:t> sum = </a:t>
            </a:r>
            <a:r>
              <a:rPr lang="en-US" dirty="0" err="1" smtClean="0"/>
              <a:t>a^b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assign</a:t>
            </a:r>
            <a:r>
              <a:rPr lang="en-US" dirty="0" smtClean="0"/>
              <a:t> co = a &amp; b;</a:t>
            </a:r>
          </a:p>
          <a:p>
            <a:r>
              <a:rPr lang="en-US" dirty="0" err="1" smtClean="0"/>
              <a:t>endmodule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148064" y="4149080"/>
            <a:ext cx="29908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FA (</a:t>
            </a:r>
            <a:r>
              <a:rPr lang="en-US" dirty="0" err="1" smtClean="0"/>
              <a:t>A,B,Cin</a:t>
            </a:r>
            <a:r>
              <a:rPr lang="en-US" dirty="0" smtClean="0"/>
              <a:t>, </a:t>
            </a:r>
            <a:r>
              <a:rPr lang="en-US" dirty="0" err="1" smtClean="0"/>
              <a:t>Sum,Cout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 </a:t>
            </a:r>
            <a:r>
              <a:rPr lang="en-US" dirty="0" err="1" smtClean="0"/>
              <a:t>A,B,Cin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output</a:t>
            </a:r>
            <a:r>
              <a:rPr lang="en-US" dirty="0" smtClean="0"/>
              <a:t> Sum, </a:t>
            </a:r>
            <a:r>
              <a:rPr lang="en-US" dirty="0" err="1" smtClean="0"/>
              <a:t>Cout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wire</a:t>
            </a:r>
            <a:r>
              <a:rPr lang="en-US" dirty="0" smtClean="0"/>
              <a:t> sum0, c0,c1;</a:t>
            </a:r>
          </a:p>
          <a:p>
            <a:r>
              <a:rPr lang="en-US" dirty="0" smtClean="0"/>
              <a:t>    HA ha0 (A,B,sum0,c0);</a:t>
            </a:r>
          </a:p>
          <a:p>
            <a:r>
              <a:rPr lang="en-US" dirty="0" smtClean="0"/>
              <a:t>    HA ha1 (Cin,sum0,Sum,c1);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0070C0"/>
                </a:solidFill>
              </a:rPr>
              <a:t>assign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= co | c1;</a:t>
            </a:r>
          </a:p>
          <a:p>
            <a:r>
              <a:rPr lang="en-US" dirty="0" err="1" smtClean="0"/>
              <a:t>endmodule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938338"/>
            <a:ext cx="69437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Bit-Wise Operations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714488"/>
            <a:ext cx="76200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28802"/>
            <a:ext cx="6754851" cy="414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Operations</a:t>
            </a:r>
            <a:endParaRPr lang="en-IN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143116"/>
            <a:ext cx="7140018" cy="32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Operations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71678"/>
            <a:ext cx="59055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Choices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02756" cy="2185990"/>
          </a:xfrm>
        </p:spPr>
        <p:txBody>
          <a:bodyPr>
            <a:noAutofit/>
          </a:bodyPr>
          <a:lstStyle/>
          <a:p>
            <a:r>
              <a:rPr lang="en-US" sz="2000" dirty="0" smtClean="0"/>
              <a:t>Most systems designed with help of CAD (Computer-Aided Design) Tools</a:t>
            </a:r>
          </a:p>
          <a:p>
            <a:pPr lvl="2"/>
            <a:r>
              <a:rPr lang="en-US" sz="1800" dirty="0" smtClean="0"/>
              <a:t>Usually packaged into a CAD system to perform tasks such as</a:t>
            </a:r>
          </a:p>
          <a:p>
            <a:pPr lvl="2"/>
            <a:r>
              <a:rPr lang="en-US" sz="1800" dirty="0" smtClean="0"/>
              <a:t>Design Entry, Synthesis, Optimization, Simulation, Physical Design, Verification,</a:t>
            </a:r>
          </a:p>
          <a:p>
            <a:pPr lvl="2"/>
            <a:r>
              <a:rPr lang="en-US" sz="1800" dirty="0" smtClean="0"/>
              <a:t>and so on …</a:t>
            </a:r>
          </a:p>
          <a:p>
            <a:pPr lvl="2"/>
            <a:r>
              <a:rPr lang="en-US" sz="1800" dirty="0" smtClean="0"/>
              <a:t>Many different companies/tools exists today</a:t>
            </a:r>
          </a:p>
          <a:p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000504"/>
            <a:ext cx="7460332" cy="259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16542" cy="22608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Very basic design flow</a:t>
            </a:r>
          </a:p>
          <a:p>
            <a:pPr lvl="2"/>
            <a:r>
              <a:rPr lang="en-US" sz="1800" dirty="0" smtClean="0"/>
              <a:t>Design Entry</a:t>
            </a:r>
          </a:p>
          <a:p>
            <a:pPr lvl="2"/>
            <a:r>
              <a:rPr lang="en-US" sz="1800" dirty="0" smtClean="0"/>
              <a:t>Synthesis and Optimization</a:t>
            </a:r>
          </a:p>
          <a:p>
            <a:pPr lvl="2"/>
            <a:r>
              <a:rPr lang="en-US" sz="1800" dirty="0" smtClean="0"/>
              <a:t>Simulation</a:t>
            </a:r>
          </a:p>
          <a:p>
            <a:pPr lvl="2"/>
            <a:r>
              <a:rPr lang="en-US" sz="1800" dirty="0" smtClean="0"/>
              <a:t>Physical Design</a:t>
            </a:r>
          </a:p>
          <a:p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628800"/>
            <a:ext cx="20288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15536" cy="34849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Concept</a:t>
            </a:r>
          </a:p>
          <a:p>
            <a:pPr lvl="1"/>
            <a:r>
              <a:rPr lang="en-US" dirty="0" smtClean="0"/>
              <a:t>What is the circuit supposed to do?</a:t>
            </a:r>
          </a:p>
          <a:p>
            <a:r>
              <a:rPr lang="en-US" dirty="0" smtClean="0"/>
              <a:t>Design Entry</a:t>
            </a:r>
          </a:p>
          <a:p>
            <a:pPr lvl="1"/>
            <a:r>
              <a:rPr lang="en-US" dirty="0" smtClean="0"/>
              <a:t>General structure of how circuit performs desired function</a:t>
            </a:r>
          </a:p>
          <a:p>
            <a:pPr lvl="1"/>
            <a:r>
              <a:rPr lang="en-US" dirty="0" smtClean="0"/>
              <a:t>Typically performed by designer</a:t>
            </a:r>
          </a:p>
          <a:p>
            <a:pPr lvl="1"/>
            <a:r>
              <a:rPr lang="en-US" dirty="0" smtClean="0"/>
              <a:t>Design entry methods</a:t>
            </a:r>
          </a:p>
          <a:p>
            <a:pPr lvl="3"/>
            <a:r>
              <a:rPr lang="en-US" dirty="0" smtClean="0"/>
              <a:t>Truth tables</a:t>
            </a:r>
          </a:p>
          <a:p>
            <a:pPr lvl="3"/>
            <a:r>
              <a:rPr lang="en-US" dirty="0" smtClean="0"/>
              <a:t>Schematic Capture</a:t>
            </a:r>
          </a:p>
          <a:p>
            <a:pPr lvl="3"/>
            <a:r>
              <a:rPr lang="en-US" dirty="0" smtClean="0"/>
              <a:t>Hardware Description Language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844824"/>
            <a:ext cx="1584176" cy="378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Entry with 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73864" cy="1972816"/>
          </a:xfrm>
        </p:spPr>
        <p:txBody>
          <a:bodyPr>
            <a:normAutofit/>
          </a:bodyPr>
          <a:lstStyle/>
          <a:p>
            <a:r>
              <a:rPr lang="en-US" dirty="0" smtClean="0"/>
              <a:t>Design entry using truth tables</a:t>
            </a:r>
          </a:p>
          <a:p>
            <a:pPr lvl="2"/>
            <a:r>
              <a:rPr lang="en-US" sz="2000" dirty="0" smtClean="0"/>
              <a:t>Text file</a:t>
            </a:r>
          </a:p>
          <a:p>
            <a:pPr lvl="2"/>
            <a:r>
              <a:rPr lang="en-US" sz="2000" dirty="0" smtClean="0"/>
              <a:t>Waveform Editor</a:t>
            </a:r>
          </a:p>
          <a:p>
            <a:pPr lvl="2"/>
            <a:r>
              <a:rPr lang="en-US" sz="2000" dirty="0" smtClean="0"/>
              <a:t>Practical only for small designs or sub-circuits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700808"/>
            <a:ext cx="1512168" cy="361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192065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5495925"/>
            <a:ext cx="11525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5589240"/>
            <a:ext cx="3771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699792" y="4437112"/>
            <a:ext cx="1944216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267744" y="4869160"/>
            <a:ext cx="936104" cy="720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Entry with Schematic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6191600" cy="31969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 entry using schematic capture</a:t>
            </a:r>
          </a:p>
          <a:p>
            <a:pPr lvl="1"/>
            <a:r>
              <a:rPr lang="en-US" sz="2000" dirty="0" smtClean="0"/>
              <a:t>Graphical tool where designer uses mouse to draw circuit diagram</a:t>
            </a:r>
          </a:p>
          <a:p>
            <a:pPr lvl="1"/>
            <a:r>
              <a:rPr lang="en-US" sz="2000" dirty="0" smtClean="0"/>
              <a:t>Library of basic gates designer chooses from</a:t>
            </a:r>
          </a:p>
          <a:p>
            <a:pPr lvl="1"/>
            <a:r>
              <a:rPr lang="en-US" sz="2000" dirty="0" smtClean="0"/>
              <a:t>Designer specifies interconnections</a:t>
            </a:r>
          </a:p>
          <a:p>
            <a:r>
              <a:rPr lang="en-US" dirty="0" smtClean="0"/>
              <a:t>Enables hierarchical design</a:t>
            </a:r>
          </a:p>
          <a:p>
            <a:pPr lvl="1"/>
            <a:r>
              <a:rPr lang="en-US" sz="2000" dirty="0" smtClean="0"/>
              <a:t>Smaller circuits represented by graphical symbol and used in larger circuits</a:t>
            </a:r>
          </a:p>
          <a:p>
            <a:r>
              <a:rPr lang="en-US" dirty="0" smtClean="0"/>
              <a:t>Compared to truth tables, better for larger designs</a:t>
            </a:r>
          </a:p>
          <a:p>
            <a:pPr lvl="1"/>
            <a:r>
              <a:rPr lang="en-US" sz="2000" dirty="0" smtClean="0"/>
              <a:t>Still has limitations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869160"/>
            <a:ext cx="388843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132856"/>
            <a:ext cx="1761356" cy="342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Entry with HDLs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6768752" cy="46805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Design entry using HDLs (Hardware Description Language)</a:t>
            </a:r>
          </a:p>
          <a:p>
            <a:pPr lvl="1"/>
            <a:r>
              <a:rPr lang="en-US" dirty="0" smtClean="0"/>
              <a:t>Similar to a computer program</a:t>
            </a:r>
          </a:p>
          <a:p>
            <a:pPr lvl="1"/>
            <a:r>
              <a:rPr lang="en-US" dirty="0" smtClean="0"/>
              <a:t>Describes underlying hardware implementation</a:t>
            </a:r>
          </a:p>
          <a:p>
            <a:r>
              <a:rPr lang="en-US" dirty="0" smtClean="0"/>
              <a:t>Many HDLs exist, two main ones</a:t>
            </a:r>
          </a:p>
          <a:p>
            <a:pPr lvl="1"/>
            <a:r>
              <a:rPr lang="en-US" dirty="0" err="1" smtClean="0"/>
              <a:t>Verilog</a:t>
            </a:r>
            <a:endParaRPr lang="en-US" dirty="0" smtClean="0"/>
          </a:p>
          <a:p>
            <a:pPr lvl="1"/>
            <a:r>
              <a:rPr lang="en-US" dirty="0" smtClean="0"/>
              <a:t>VHDL (Very High Speed Integrated Circuit HDL)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Widely supported</a:t>
            </a:r>
          </a:p>
          <a:p>
            <a:pPr lvl="1"/>
            <a:r>
              <a:rPr lang="en-US" dirty="0" smtClean="0"/>
              <a:t>Enables portability</a:t>
            </a:r>
          </a:p>
          <a:p>
            <a:pPr lvl="2"/>
            <a:r>
              <a:rPr lang="en-US" dirty="0" smtClean="0"/>
              <a:t>Underlying implementation can differ without having to change the design specification</a:t>
            </a:r>
          </a:p>
          <a:p>
            <a:pPr lvl="1"/>
            <a:r>
              <a:rPr lang="en-US" dirty="0" smtClean="0"/>
              <a:t>Text-based</a:t>
            </a:r>
          </a:p>
          <a:p>
            <a:pPr lvl="2"/>
            <a:r>
              <a:rPr lang="en-US" dirty="0" smtClean="0"/>
              <a:t>Easy to include in documentation</a:t>
            </a:r>
          </a:p>
          <a:p>
            <a:pPr lvl="1"/>
            <a:r>
              <a:rPr lang="en-US" dirty="0" smtClean="0"/>
              <a:t>Modular implementation possible</a:t>
            </a:r>
          </a:p>
          <a:p>
            <a:pPr lvl="2"/>
            <a:r>
              <a:rPr lang="en-US" dirty="0" smtClean="0"/>
              <a:t>Enables hierarchical implementation of circuits</a:t>
            </a:r>
          </a:p>
          <a:p>
            <a:pPr lvl="2"/>
            <a:r>
              <a:rPr lang="en-US" dirty="0" smtClean="0"/>
              <a:t>Sharing and re-use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772816"/>
            <a:ext cx="1761356" cy="342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87F16B-8EA0-423D-A763-B652827F50A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484</TotalTime>
  <Words>1224</Words>
  <Application>Microsoft Office PowerPoint</Application>
  <PresentationFormat>On-screen Show (4:3)</PresentationFormat>
  <Paragraphs>261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Tw Cen MT</vt:lpstr>
      <vt:lpstr>Wingdings</vt:lpstr>
      <vt:lpstr>Wingdings 2</vt:lpstr>
      <vt:lpstr>Median</vt:lpstr>
      <vt:lpstr>Verilog Quick Tutorial</vt:lpstr>
      <vt:lpstr>PowerPoint Presentation</vt:lpstr>
      <vt:lpstr>Need for CAD Tools</vt:lpstr>
      <vt:lpstr>Number of Choices Available</vt:lpstr>
      <vt:lpstr>Design Flow</vt:lpstr>
      <vt:lpstr>Design Entry</vt:lpstr>
      <vt:lpstr>Design Entry with Truth Tables</vt:lpstr>
      <vt:lpstr>Design Entry with Schematic Capture</vt:lpstr>
      <vt:lpstr>Design Entry with HDLs</vt:lpstr>
      <vt:lpstr>Synthesis and Optimization</vt:lpstr>
      <vt:lpstr>Functional Simulation</vt:lpstr>
      <vt:lpstr>Physical Design</vt:lpstr>
      <vt:lpstr>Expanded Design Flow</vt:lpstr>
      <vt:lpstr>C++</vt:lpstr>
      <vt:lpstr>VHDL</vt:lpstr>
      <vt:lpstr>Why Verilog?</vt:lpstr>
      <vt:lpstr>PowerPoint Presentation</vt:lpstr>
      <vt:lpstr>Modules</vt:lpstr>
      <vt:lpstr>Example of Logic module</vt:lpstr>
      <vt:lpstr>Example of Logic module</vt:lpstr>
      <vt:lpstr>Example of Logic module</vt:lpstr>
      <vt:lpstr>Major Data Types</vt:lpstr>
      <vt:lpstr>Nets</vt:lpstr>
      <vt:lpstr>Registers</vt:lpstr>
      <vt:lpstr>Common mistake in choosing data type</vt:lpstr>
      <vt:lpstr>Common mistake in choosing data type</vt:lpstr>
      <vt:lpstr>Parameters</vt:lpstr>
      <vt:lpstr>Types of Modeling</vt:lpstr>
      <vt:lpstr>Full Adder Example</vt:lpstr>
      <vt:lpstr>Gate Level Verilog Description</vt:lpstr>
      <vt:lpstr>Behavioral Level Verilog Description</vt:lpstr>
      <vt:lpstr>Structural Modeling</vt:lpstr>
      <vt:lpstr>Structural Modeling</vt:lpstr>
      <vt:lpstr>Arithmetic Operations</vt:lpstr>
      <vt:lpstr>Bit-Wise Operations</vt:lpstr>
      <vt:lpstr>Logical Operations</vt:lpstr>
      <vt:lpstr>Other Operations</vt:lpstr>
      <vt:lpstr>Unary Operations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Quick Tutorial</dc:title>
  <dc:creator>Saket</dc:creator>
  <cp:lastModifiedBy>Saket Srivastava</cp:lastModifiedBy>
  <cp:revision>56</cp:revision>
  <cp:lastPrinted>2017-10-02T20:38:13Z</cp:lastPrinted>
  <dcterms:created xsi:type="dcterms:W3CDTF">2010-08-11T08:38:20Z</dcterms:created>
  <dcterms:modified xsi:type="dcterms:W3CDTF">2017-10-02T20:48:41Z</dcterms:modified>
</cp:coreProperties>
</file>