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704663-B755-4520-894E-B8FFAE637E01}">
  <a:tblStyle styleId="{14704663-B755-4520-894E-B8FFAE637E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61861088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61861088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61861088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61861088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6186108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6186108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6186108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6186108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61861088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61861088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61861088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61861088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6186108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6186108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61861088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61861088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61861088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61861088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61861088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61861088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hare.streamlit.io/jashtailor/exposys/main/mk2.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Diabetes Prediction using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Jash Tailor </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232629"/>
                </a:solidFill>
                <a:highlight>
                  <a:srgbClr val="FFFFFF"/>
                </a:highlight>
              </a:rPr>
              <a:t>The front end was deployed using Streamlit. The user has to input eight values in their respective fields and press submit, those values are then fed to the ten Machine Learning algorithms, and the neural network. The outputs from all these are stored in a list and compared. The value that occurs the most number of times will be displayed to the user. </a:t>
            </a:r>
            <a:endParaRPr>
              <a:solidFill>
                <a:srgbClr val="232629"/>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Frontend Link: </a:t>
            </a:r>
            <a:r>
              <a:rPr lang="en" u="sng">
                <a:solidFill>
                  <a:srgbClr val="1155CC"/>
                </a:solidFill>
                <a:hlinkClick r:id="rId3">
                  <a:extLst>
                    <a:ext uri="{A12FA001-AC4F-418D-AE19-62706E023703}">
                      <ahyp:hlinkClr val="tx"/>
                    </a:ext>
                  </a:extLst>
                </a:hlinkClick>
              </a:rPr>
              <a:t>https://share.streamlit.io/jashtailor/exposys/main/mk2.py</a:t>
            </a:r>
            <a:endParaRPr>
              <a:solidFill>
                <a:schemeClr val="dk1"/>
              </a:solidFill>
            </a:endParaRPr>
          </a:p>
          <a:p>
            <a:pPr indent="0" lvl="0" marL="0" rtl="0" algn="l">
              <a:spcBef>
                <a:spcPts val="0"/>
              </a:spcBef>
              <a:spcAft>
                <a:spcPts val="1200"/>
              </a:spcAft>
              <a:buNone/>
            </a:pPr>
            <a:r>
              <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rial"/>
                <a:ea typeface="Arial"/>
                <a:cs typeface="Arial"/>
                <a:sym typeface="Arial"/>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8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following 11 Machine Learning algorithms were trained on the dataset mentioned above: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Logistic Regression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Random Forest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Stochastic Gradient Descent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Support Vector Machine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Linear Support Vector Machine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Gaussian Naive Nayes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Binomial Naive Bayes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Multinomial Naive Bayes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AdaBoost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Light Gradient Boosting Machine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Gradient Boosting Machine</a:t>
            </a:r>
            <a:endParaRPr sz="1400">
              <a:solidFill>
                <a:schemeClr val="dk1"/>
              </a:solidFill>
            </a:endParaRPr>
          </a:p>
          <a:p>
            <a:pPr indent="0" lvl="0" marL="0" rtl="0" algn="l">
              <a:spcBef>
                <a:spcPts val="0"/>
              </a:spcBef>
              <a:spcAft>
                <a:spcPts val="1200"/>
              </a:spcAft>
              <a:buNone/>
            </a:pPr>
            <a:r>
              <a:t/>
            </a:r>
            <a:endParaRPr sz="14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Initial Accuracies</a:t>
            </a:r>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1913847" y="1152475"/>
            <a:ext cx="5316307" cy="3416400"/>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Accuracies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85" name="Google Shape;85;p17"/>
          <p:cNvGraphicFramePr/>
          <p:nvPr/>
        </p:nvGraphicFramePr>
        <p:xfrm>
          <a:off x="311700" y="1152450"/>
          <a:ext cx="3000000" cy="3000000"/>
        </p:xfrm>
        <a:graphic>
          <a:graphicData uri="http://schemas.openxmlformats.org/drawingml/2006/table">
            <a:tbl>
              <a:tblPr>
                <a:noFill/>
                <a:tableStyleId>{14704663-B755-4520-894E-B8FFAE637E01}</a:tableStyleId>
              </a:tblPr>
              <a:tblGrid>
                <a:gridCol w="4260300"/>
                <a:gridCol w="4260300"/>
              </a:tblGrid>
              <a:tr h="294650">
                <a:tc>
                  <a:txBody>
                    <a:bodyPr/>
                    <a:lstStyle/>
                    <a:p>
                      <a:pPr indent="0" lvl="0" marL="0" rtl="0" algn="l">
                        <a:spcBef>
                          <a:spcPts val="0"/>
                        </a:spcBef>
                        <a:spcAft>
                          <a:spcPts val="0"/>
                        </a:spcAft>
                        <a:buNone/>
                      </a:pPr>
                      <a:r>
                        <a:rPr lang="en" sz="1100"/>
                        <a:t>Model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 sz="1100"/>
                        <a:t>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294650">
                <a:tc>
                  <a:txBody>
                    <a:bodyPr/>
                    <a:lstStyle/>
                    <a:p>
                      <a:pPr indent="0" lvl="0" marL="0" rtl="0" algn="l">
                        <a:spcBef>
                          <a:spcPts val="0"/>
                        </a:spcBef>
                        <a:spcAft>
                          <a:spcPts val="0"/>
                        </a:spcAft>
                        <a:buNone/>
                      </a:pPr>
                      <a:r>
                        <a:rPr lang="en" sz="1100"/>
                        <a:t>Logistic Regression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72.727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Random Forest Classifier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71.429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Stochastic Gradient Descent Classifier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68.182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Support Vector Machine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72.727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Linear Support Vector Machine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65.584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Gaussian Naive Bayes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72.727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Bernoulli Naive Bayes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64.286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Multinomial Naive Bayes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62.338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AdaBoost Classifier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69.481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Light Gradient Boosting Machine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70.779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4650">
                <a:tc>
                  <a:txBody>
                    <a:bodyPr/>
                    <a:lstStyle/>
                    <a:p>
                      <a:pPr indent="0" lvl="0" marL="0" rtl="0" algn="l">
                        <a:spcBef>
                          <a:spcPts val="0"/>
                        </a:spcBef>
                        <a:spcAft>
                          <a:spcPts val="0"/>
                        </a:spcAft>
                        <a:buNone/>
                      </a:pPr>
                      <a:r>
                        <a:rPr lang="en" sz="1100"/>
                        <a:t>Gradient Boosting Classifier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69.481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Closely looking at the models and their accuracy levels, I decided to tune the hyperparameters using GridSearchCV hoping to get higher levels of accuracy. GridSearchCV takes a dictionary of parameters as an input and then forms various combinations of the various parameters and trains the model using each of those parameter sets and outputs the parameter set which gives the highest accuracy.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Not all models could be hyperparameter tuned either because of computational constraints or because they didn’t have enough parameter options, so the following 7 models were chosen: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Logistic Regression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Random Forest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Stochastic Gradient Descent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Linear Support Vector Machine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Multinomial Naive Bayes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AdaBoost Classifier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Gradient Boosting Machine</a:t>
            </a:r>
            <a:endParaRPr sz="1400">
              <a:solidFill>
                <a:schemeClr val="dk1"/>
              </a:solidFill>
            </a:endParaRPr>
          </a:p>
          <a:p>
            <a:pPr indent="0" lvl="0" marL="0" rtl="0" algn="l">
              <a:spcBef>
                <a:spcPts val="0"/>
              </a:spcBef>
              <a:spcAft>
                <a:spcPts val="1200"/>
              </a:spcAft>
              <a:buNone/>
            </a:pPr>
            <a:r>
              <a:t/>
            </a:r>
            <a:endParaRPr sz="14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Accuracies after Hyperparameter tuning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652575" y="1152475"/>
            <a:ext cx="5943600" cy="3819525"/>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Accuracies after Hyperparameter tuning</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8" name="Google Shape;108;p20"/>
          <p:cNvGraphicFramePr/>
          <p:nvPr/>
        </p:nvGraphicFramePr>
        <p:xfrm>
          <a:off x="311700" y="1152530"/>
          <a:ext cx="3000000" cy="3000000"/>
        </p:xfrm>
        <a:graphic>
          <a:graphicData uri="http://schemas.openxmlformats.org/drawingml/2006/table">
            <a:tbl>
              <a:tblPr>
                <a:noFill/>
                <a:tableStyleId>{14704663-B755-4520-894E-B8FFAE637E01}</a:tableStyleId>
              </a:tblPr>
              <a:tblGrid>
                <a:gridCol w="2840200"/>
                <a:gridCol w="2840200"/>
                <a:gridCol w="2840200"/>
              </a:tblGrid>
              <a:tr h="415950">
                <a:tc>
                  <a:txBody>
                    <a:bodyPr/>
                    <a:lstStyle/>
                    <a:p>
                      <a:pPr indent="0" lvl="0" marL="0" rtl="0" algn="ctr">
                        <a:spcBef>
                          <a:spcPts val="0"/>
                        </a:spcBef>
                        <a:spcAft>
                          <a:spcPts val="0"/>
                        </a:spcAft>
                        <a:buNone/>
                      </a:pPr>
                      <a:r>
                        <a:rPr lang="en" sz="1100"/>
                        <a:t>Model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100"/>
                        <a:t>Accuracy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lang="en" sz="1100"/>
                        <a:t>Change in Accuracy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B7B7"/>
                    </a:solidFill>
                  </a:tcPr>
                </a:tc>
              </a:tr>
              <a:tr h="415950">
                <a:tc>
                  <a:txBody>
                    <a:bodyPr/>
                    <a:lstStyle/>
                    <a:p>
                      <a:pPr indent="0" lvl="0" marL="0" rtl="0" algn="l">
                        <a:spcBef>
                          <a:spcPts val="0"/>
                        </a:spcBef>
                        <a:spcAft>
                          <a:spcPts val="0"/>
                        </a:spcAft>
                        <a:buNone/>
                      </a:pPr>
                      <a:r>
                        <a:rPr lang="en" sz="1100"/>
                        <a:t>Logistic Regression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73.377</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0.65</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950">
                <a:tc>
                  <a:txBody>
                    <a:bodyPr/>
                    <a:lstStyle/>
                    <a:p>
                      <a:pPr indent="0" lvl="0" marL="0" rtl="0" algn="l">
                        <a:spcBef>
                          <a:spcPts val="0"/>
                        </a:spcBef>
                        <a:spcAft>
                          <a:spcPts val="0"/>
                        </a:spcAft>
                        <a:buNone/>
                      </a:pPr>
                      <a:r>
                        <a:rPr lang="en" sz="1100"/>
                        <a:t>Random Forest Classifier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72.078</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0.649</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4700">
                <a:tc>
                  <a:txBody>
                    <a:bodyPr/>
                    <a:lstStyle/>
                    <a:p>
                      <a:pPr indent="0" lvl="0" marL="0" rtl="0" algn="l">
                        <a:spcBef>
                          <a:spcPts val="0"/>
                        </a:spcBef>
                        <a:spcAft>
                          <a:spcPts val="0"/>
                        </a:spcAft>
                        <a:buNone/>
                      </a:pPr>
                      <a:r>
                        <a:rPr lang="en" sz="1100"/>
                        <a:t>Stochastic Gradient Descent Classifier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69.481</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1.299</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950">
                <a:tc>
                  <a:txBody>
                    <a:bodyPr/>
                    <a:lstStyle/>
                    <a:p>
                      <a:pPr indent="0" lvl="0" marL="0" rtl="0" algn="l">
                        <a:spcBef>
                          <a:spcPts val="0"/>
                        </a:spcBef>
                        <a:spcAft>
                          <a:spcPts val="0"/>
                        </a:spcAft>
                        <a:buNone/>
                      </a:pPr>
                      <a:r>
                        <a:rPr lang="en" sz="1100"/>
                        <a:t>Linear Support Vector Machine </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72.078</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6.494</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950">
                <a:tc>
                  <a:txBody>
                    <a:bodyPr/>
                    <a:lstStyle/>
                    <a:p>
                      <a:pPr indent="0" lvl="0" marL="0" rtl="0" algn="l">
                        <a:spcBef>
                          <a:spcPts val="0"/>
                        </a:spcBef>
                        <a:spcAft>
                          <a:spcPts val="0"/>
                        </a:spcAft>
                        <a:buNone/>
                      </a:pPr>
                      <a:r>
                        <a:rPr lang="en" sz="1100"/>
                        <a:t>Multinomial Naive Bayes</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62.338</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950">
                <a:tc>
                  <a:txBody>
                    <a:bodyPr/>
                    <a:lstStyle/>
                    <a:p>
                      <a:pPr indent="0" lvl="0" marL="0" rtl="0" algn="l">
                        <a:spcBef>
                          <a:spcPts val="0"/>
                        </a:spcBef>
                        <a:spcAft>
                          <a:spcPts val="0"/>
                        </a:spcAft>
                        <a:buNone/>
                      </a:pPr>
                      <a:r>
                        <a:rPr lang="en" sz="1100"/>
                        <a:t>AdaBoost Classifier</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70.779</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1.298</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950">
                <a:tc>
                  <a:txBody>
                    <a:bodyPr/>
                    <a:lstStyle/>
                    <a:p>
                      <a:pPr indent="0" lvl="0" marL="0" rtl="0" algn="l">
                        <a:spcBef>
                          <a:spcPts val="0"/>
                        </a:spcBef>
                        <a:spcAft>
                          <a:spcPts val="0"/>
                        </a:spcAft>
                        <a:buNone/>
                      </a:pPr>
                      <a:r>
                        <a:rPr lang="en" sz="1100"/>
                        <a:t>Gradient Boosting Machine</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72.078</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2.597</a:t>
                      </a:r>
                      <a:endParaRPr sz="1100"/>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32629"/>
                </a:solidFill>
                <a:highlight>
                  <a:srgbClr val="FFFFFF"/>
                </a:highlight>
              </a:rPr>
              <a:t>A neural network was also trained on the data. The summary of the network is given below </a:t>
            </a:r>
            <a:endParaRPr sz="1200">
              <a:solidFill>
                <a:srgbClr val="232629"/>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Model: "sequential"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_________________________________________________________________</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Layer (type)                 Output Shape              Param #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flatten (Flatten)            (None, 8)                 0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_________________________________________________________________</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dense (Dense)                (None, 128)               1152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_________________________________________________________________</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dense_1 (Dense)              (None, 64)                8256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_________________________________________________________________</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dense_2 (Dense)              (None, 2)                 130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Total params: 9,538</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Trainable params: 9,538</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Non-trainable params: 0</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_________________________________________________________________</a:t>
            </a:r>
            <a:endParaRPr sz="1200">
              <a:solidFill>
                <a:schemeClr val="dk1"/>
              </a:solidFill>
              <a:highlight>
                <a:srgbClr val="FFFFFF"/>
              </a:highlight>
            </a:endParaRPr>
          </a:p>
          <a:p>
            <a:pPr indent="0" lvl="0" marL="0" rtl="0" algn="l">
              <a:spcBef>
                <a:spcPts val="0"/>
              </a:spcBef>
              <a:spcAft>
                <a:spcPts val="1200"/>
              </a:spcAft>
              <a:buNone/>
            </a:pPr>
            <a:r>
              <a:t/>
            </a:r>
            <a:endParaRPr sz="1200">
              <a:solidFill>
                <a:schemeClr val="dk1"/>
              </a:solidFill>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