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87CC-C852-89C1-6964-9E554038F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BBC5B-14F6-091D-DBB2-E80520934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9B63-D31C-FF60-2F50-ECDB4C78E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6AFA-4DAC-48C1-A240-0A1F97CB4B18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97331-54FA-C3ED-C9DD-2AD22A35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08692-C175-B4D2-50A1-2C2086BE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CBFA-55FD-4538-B097-82FDD204A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23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8ACA-B7D3-FB8D-5A96-33263C9C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5E053-66AA-DA78-6F79-DF2DAF775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579EA-00FD-BCE4-271D-106B51ED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6AFA-4DAC-48C1-A240-0A1F97CB4B18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A6270-265C-1545-1E9A-C9F23BDD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85720-79B5-2EC5-1F81-9526F0AB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CBFA-55FD-4538-B097-82FDD204A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66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A684D-65ED-7F24-8B33-B544A9A11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BF5CE-B29A-0AD7-C17F-69CA0AA0F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E6CF4-7174-DB13-E656-CDBBBDB4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6AFA-4DAC-48C1-A240-0A1F97CB4B18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6C745-C088-8325-A3F7-9BAABCB7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AADCB-E123-105C-7B4C-DA4A1F64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CBFA-55FD-4538-B097-82FDD204A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59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8344-AA89-7D75-ADCA-2801D51D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71DB1-D2CF-883C-2503-1709486A4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1B699-38AD-4E0C-5A95-C266875A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6AFA-4DAC-48C1-A240-0A1F97CB4B18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6F059-BF7F-FCF9-4E5E-532586A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62274-798A-42CF-C069-D282B9AB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CBFA-55FD-4538-B097-82FDD204A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43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2345-C5E5-0186-1B7F-2DF783BE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8A9BC-8033-AA76-57AB-083976321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33D08-40AC-2A52-49EA-B22607D9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6AFA-4DAC-48C1-A240-0A1F97CB4B18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289BF-59B8-551E-0439-D8BD91E3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BF531-BA6E-8CFB-5D5B-29FEE3AA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CBFA-55FD-4538-B097-82FDD204A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67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9E05-4ADE-1B64-6137-28EFBFA3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43F4-F917-B239-946F-622AC9F1E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988DB-D00A-2133-069A-905B308A6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0DE3D-6DFF-1706-B3D2-C6BAFC48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6AFA-4DAC-48C1-A240-0A1F97CB4B18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7BF6B-E01F-8721-CF06-4A146558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FD37E-5942-E40D-1B1E-0E861565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CBFA-55FD-4538-B097-82FDD204A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36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8218-0441-F7A1-8022-536EF21B0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F485F-0F1E-D11B-526E-3D6B454D7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0F0E8-6DA0-48AB-1819-8A0801D82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E2BDF-31C5-4F53-749E-DE9B1B3DF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E48C6-F4FD-B032-DD6F-FA6BAD9AB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BB115-FEC3-EA96-7EF1-261611B3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6AFA-4DAC-48C1-A240-0A1F97CB4B18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96112-9501-5B8A-CFDF-1F473E84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1C5B2-A0BC-376F-E42A-DF225945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CBFA-55FD-4538-B097-82FDD204A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54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8EBB-0142-CEDB-3E0B-7ACA6A7B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677C62-13D0-0E5A-4113-648E8FEE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6AFA-4DAC-48C1-A240-0A1F97CB4B18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2D3C1-A895-3663-26C4-09FD7AEE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F431B-FCB7-3056-DAEC-633129EC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CBFA-55FD-4538-B097-82FDD204A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10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75C67-7910-1BE4-DA22-E512463A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6AFA-4DAC-48C1-A240-0A1F97CB4B18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6CBDC-2768-C12D-BAB2-E519995C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B65E-D157-BE5A-911D-0A93AE41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CBFA-55FD-4538-B097-82FDD204A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0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9C95-5C78-4751-76F6-8384B4F69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82F6-B970-BB58-82AA-7D00B5323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4DD3A-D9AB-9E94-3F4C-BEDD8C01F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68E35-33E6-A548-F40B-ACD4BC64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6AFA-4DAC-48C1-A240-0A1F97CB4B18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7CA54-2D3B-BCE0-5947-434D09C8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C3BFE-5CD3-CA32-973A-A6046DD0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CBFA-55FD-4538-B097-82FDD204A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01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B1DC-82C2-9E46-9E01-5E957475D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0E9B7E-A157-9B14-6FA0-B1B479E41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BDE13-71E5-3138-BE10-D9CB1E667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FEA32-A061-D1CB-A079-EE132FF7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6AFA-4DAC-48C1-A240-0A1F97CB4B18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C21F4-9B03-FE88-5914-ADC0EFE6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BBDBE-9BCF-3F06-76E0-B3ED5BF9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4CBFA-55FD-4538-B097-82FDD204A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73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2C8DD-6670-3080-A7A8-D4A3E388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594F0-6FFD-B3A1-FA0C-4C1E51F4F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F5AA4-7E64-8702-7D99-EDDC0C81B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6AFA-4DAC-48C1-A240-0A1F97CB4B18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50959-22AB-2783-358E-2846A760B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99B45-F2B5-7925-C564-01E6E66F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4CBFA-55FD-4538-B097-82FDD204A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09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2A19-3BA8-DDB1-5805-F8F3BE1972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Cold-Start Demand Forecasting in Retail: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0844B-CB67-D67A-3AA1-E94AAFCE3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605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924B-8207-6355-3E2E-324F6054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E585A-7BBB-9AA5-4C59-D59E5E985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You’re launching a product in a new city where you only have a few weeks of sales. Use</a:t>
            </a:r>
          </a:p>
          <a:p>
            <a:r>
              <a:rPr lang="en-GB" dirty="0"/>
              <a:t>sales from other cities plus context (price, promos, weather, holidays) to forecast the</a:t>
            </a:r>
          </a:p>
          <a:p>
            <a:r>
              <a:rPr lang="en-GB" dirty="0"/>
              <a:t>next 13 weeks for the new city and explain the drivers behind your forecast.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700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245B-24BE-0ACD-B261-C1F12E26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76FEE-CB2A-BCBF-4494-07F72C436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Forecast units for new city (Jaipur), all SKU ids for the next 13 weeks (weekly).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20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8B0C-9A1C-789F-B544-35A008259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err="1"/>
              <a:t>Preprocesing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1883E-325E-F9CF-2DEA-209D4AD71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/>
              <a:t>Load Data</a:t>
            </a:r>
            <a:endParaRPr lang="en-IN" dirty="0"/>
          </a:p>
          <a:p>
            <a:pPr lvl="1"/>
            <a:r>
              <a:rPr lang="en-IN" dirty="0"/>
              <a:t>Sales (panel), price plan, promos, weather, calendar</a:t>
            </a:r>
          </a:p>
          <a:p>
            <a:r>
              <a:rPr lang="en-IN" b="1" dirty="0"/>
              <a:t>Parse Dates</a:t>
            </a:r>
            <a:endParaRPr lang="en-IN" dirty="0"/>
          </a:p>
          <a:p>
            <a:pPr lvl="1"/>
            <a:r>
              <a:rPr lang="en-IN" dirty="0"/>
              <a:t>Convert </a:t>
            </a:r>
            <a:r>
              <a:rPr lang="en-IN" dirty="0" err="1"/>
              <a:t>week_start</a:t>
            </a:r>
            <a:r>
              <a:rPr lang="en-IN" dirty="0"/>
              <a:t> &amp; </a:t>
            </a:r>
            <a:r>
              <a:rPr lang="en-IN" dirty="0" err="1"/>
              <a:t>week_end</a:t>
            </a:r>
            <a:r>
              <a:rPr lang="en-IN" dirty="0"/>
              <a:t> → datetime (weekly alignment)</a:t>
            </a:r>
          </a:p>
          <a:p>
            <a:r>
              <a:rPr lang="en-IN" b="1" dirty="0"/>
              <a:t>Promo Flag</a:t>
            </a:r>
            <a:endParaRPr lang="en-IN" dirty="0"/>
          </a:p>
          <a:p>
            <a:pPr lvl="1"/>
            <a:r>
              <a:rPr lang="en-IN" dirty="0"/>
              <a:t>Check SKU × Market × Week overlap with promo periods</a:t>
            </a:r>
          </a:p>
          <a:p>
            <a:pPr lvl="1"/>
            <a:r>
              <a:rPr lang="en-IN" dirty="0"/>
              <a:t>Create binary </a:t>
            </a:r>
            <a:r>
              <a:rPr lang="en-IN" dirty="0" err="1"/>
              <a:t>promo_flag</a:t>
            </a:r>
            <a:endParaRPr lang="en-IN" dirty="0"/>
          </a:p>
          <a:p>
            <a:r>
              <a:rPr lang="en-IN" b="1" dirty="0"/>
              <a:t>Prepare Future Data</a:t>
            </a:r>
            <a:endParaRPr lang="en-IN" dirty="0"/>
          </a:p>
          <a:p>
            <a:pPr lvl="1"/>
            <a:r>
              <a:rPr lang="en-IN" dirty="0"/>
              <a:t>Build full grid (weeks × markets × SKUs)</a:t>
            </a:r>
          </a:p>
          <a:p>
            <a:pPr lvl="1"/>
            <a:r>
              <a:rPr lang="en-IN" dirty="0"/>
              <a:t>Merge with price, weather, calendar, promos</a:t>
            </a:r>
          </a:p>
          <a:p>
            <a:r>
              <a:rPr lang="en-IN" b="1" dirty="0"/>
              <a:t>Feature Engineering</a:t>
            </a:r>
            <a:endParaRPr lang="en-IN" dirty="0"/>
          </a:p>
          <a:p>
            <a:pPr lvl="1"/>
            <a:r>
              <a:rPr lang="en-IN" dirty="0"/>
              <a:t>Time index (sequential weeks)</a:t>
            </a:r>
          </a:p>
          <a:p>
            <a:pPr lvl="1"/>
            <a:r>
              <a:rPr lang="en-IN" dirty="0"/>
              <a:t>Week-of-year seasonality (</a:t>
            </a:r>
            <a:r>
              <a:rPr lang="en-IN" dirty="0" err="1"/>
              <a:t>sin_week</a:t>
            </a:r>
            <a:r>
              <a:rPr lang="en-IN" dirty="0"/>
              <a:t>, </a:t>
            </a:r>
            <a:r>
              <a:rPr lang="en-IN" dirty="0" err="1"/>
              <a:t>cos_week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Month, quarter features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31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239E-6BDF-BCB9-FC9A-883192EF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9AD3B-140C-6F23-4771-1BD73774D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Inputs</a:t>
            </a:r>
            <a:endParaRPr lang="en-IN" dirty="0"/>
          </a:p>
          <a:p>
            <a:pPr lvl="1"/>
            <a:r>
              <a:rPr lang="en-IN" dirty="0"/>
              <a:t>Training </a:t>
            </a:r>
            <a:r>
              <a:rPr lang="en-IN" dirty="0" err="1"/>
              <a:t>DataFrame</a:t>
            </a:r>
            <a:r>
              <a:rPr lang="en-IN" dirty="0"/>
              <a:t> (</a:t>
            </a:r>
            <a:r>
              <a:rPr lang="en-IN" dirty="0" err="1"/>
              <a:t>train_df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Selected features</a:t>
            </a:r>
          </a:p>
          <a:p>
            <a:pPr lvl="1"/>
            <a:r>
              <a:rPr lang="en-IN" dirty="0"/>
              <a:t>Categorical columns</a:t>
            </a:r>
          </a:p>
          <a:p>
            <a:r>
              <a:rPr lang="en-IN" b="1" dirty="0"/>
              <a:t>Steps</a:t>
            </a:r>
            <a:endParaRPr lang="en-IN" dirty="0"/>
          </a:p>
          <a:p>
            <a:pPr lvl="1"/>
            <a:r>
              <a:rPr lang="en-IN" dirty="0"/>
              <a:t>Validate feature data types (must be int, float, or bool)</a:t>
            </a:r>
          </a:p>
          <a:p>
            <a:pPr lvl="1"/>
            <a:r>
              <a:rPr lang="en-IN" dirty="0"/>
              <a:t>Convert categorical columns → category </a:t>
            </a:r>
            <a:r>
              <a:rPr lang="en-IN" dirty="0" err="1"/>
              <a:t>dtype</a:t>
            </a:r>
            <a:endParaRPr lang="en-IN" dirty="0"/>
          </a:p>
          <a:p>
            <a:pPr lvl="1"/>
            <a:r>
              <a:rPr lang="en-IN" dirty="0"/>
              <a:t>Build </a:t>
            </a:r>
            <a:r>
              <a:rPr lang="en-IN" dirty="0" err="1"/>
              <a:t>LightGBM</a:t>
            </a:r>
            <a:r>
              <a:rPr lang="en-IN" dirty="0"/>
              <a:t> dataset (</a:t>
            </a:r>
            <a:r>
              <a:rPr lang="en-IN" dirty="0" err="1"/>
              <a:t>lgb.Dataset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Train </a:t>
            </a:r>
            <a:r>
              <a:rPr lang="en-IN" b="1" dirty="0"/>
              <a:t>3 models</a:t>
            </a:r>
            <a:r>
              <a:rPr lang="en-IN" dirty="0"/>
              <a:t>:</a:t>
            </a:r>
          </a:p>
          <a:p>
            <a:pPr lvl="2"/>
            <a:r>
              <a:rPr lang="en-IN" b="1" dirty="0"/>
              <a:t>Mean model</a:t>
            </a:r>
            <a:r>
              <a:rPr lang="en-IN" dirty="0"/>
              <a:t> → regression objective</a:t>
            </a:r>
          </a:p>
          <a:p>
            <a:pPr lvl="2"/>
            <a:r>
              <a:rPr lang="en-IN" b="1" dirty="0"/>
              <a:t>Lower model (5% quantile)</a:t>
            </a:r>
            <a:r>
              <a:rPr lang="en-IN" dirty="0"/>
              <a:t> → captures downside risk</a:t>
            </a:r>
          </a:p>
          <a:p>
            <a:pPr lvl="2"/>
            <a:r>
              <a:rPr lang="en-IN" b="1" dirty="0"/>
              <a:t>Upper model (95% quantile)</a:t>
            </a:r>
            <a:r>
              <a:rPr lang="en-IN" dirty="0"/>
              <a:t> → captures upside potential</a:t>
            </a:r>
          </a:p>
          <a:p>
            <a:r>
              <a:rPr lang="en-IN" b="1" dirty="0"/>
              <a:t>Output</a:t>
            </a:r>
            <a:endParaRPr lang="en-IN" dirty="0"/>
          </a:p>
          <a:p>
            <a:pPr lvl="1"/>
            <a:r>
              <a:rPr lang="en-IN" dirty="0" err="1"/>
              <a:t>model_mean</a:t>
            </a:r>
            <a:r>
              <a:rPr lang="en-IN" dirty="0"/>
              <a:t>, </a:t>
            </a:r>
            <a:r>
              <a:rPr lang="en-IN" dirty="0" err="1"/>
              <a:t>model_lower</a:t>
            </a:r>
            <a:r>
              <a:rPr lang="en-IN" dirty="0"/>
              <a:t>, </a:t>
            </a:r>
            <a:r>
              <a:rPr lang="en-IN" dirty="0" err="1"/>
              <a:t>model_upper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265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9485-F9E2-E85E-D081-66917587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Forecast: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EC52-29FD-56E3-8AE0-0B4BC1B69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Inputs:</a:t>
            </a:r>
            <a:endParaRPr lang="en-GB" dirty="0"/>
          </a:p>
          <a:p>
            <a:pPr lvl="1"/>
            <a:r>
              <a:rPr lang="en-GB" dirty="0"/>
              <a:t>Trained models (</a:t>
            </a:r>
            <a:r>
              <a:rPr lang="en-GB" dirty="0" err="1"/>
              <a:t>model_mean</a:t>
            </a:r>
            <a:r>
              <a:rPr lang="en-GB" dirty="0"/>
              <a:t>, </a:t>
            </a:r>
            <a:r>
              <a:rPr lang="en-GB" dirty="0" err="1"/>
              <a:t>model_lower</a:t>
            </a:r>
            <a:r>
              <a:rPr lang="en-GB" dirty="0"/>
              <a:t>, </a:t>
            </a:r>
            <a:r>
              <a:rPr lang="en-GB" dirty="0" err="1"/>
              <a:t>model_upper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Future </a:t>
            </a:r>
            <a:r>
              <a:rPr lang="en-GB" dirty="0" err="1"/>
              <a:t>DataFrame</a:t>
            </a:r>
            <a:r>
              <a:rPr lang="en-GB" dirty="0"/>
              <a:t> (</a:t>
            </a:r>
            <a:r>
              <a:rPr lang="en-GB" dirty="0" err="1"/>
              <a:t>future_df</a:t>
            </a:r>
            <a:r>
              <a:rPr lang="en-GB" dirty="0"/>
              <a:t>)</a:t>
            </a:r>
          </a:p>
          <a:p>
            <a:r>
              <a:rPr lang="en-GB" b="1" dirty="0"/>
              <a:t>Steps</a:t>
            </a:r>
            <a:endParaRPr lang="en-GB" dirty="0"/>
          </a:p>
          <a:p>
            <a:pPr lvl="1"/>
            <a:r>
              <a:rPr lang="en-GB" dirty="0"/>
              <a:t>Validate feature data types</a:t>
            </a:r>
          </a:p>
          <a:p>
            <a:pPr lvl="1"/>
            <a:r>
              <a:rPr lang="en-GB" dirty="0"/>
              <a:t>Cast categorical columns → category </a:t>
            </a:r>
            <a:r>
              <a:rPr lang="en-GB" dirty="0" err="1"/>
              <a:t>dtype</a:t>
            </a:r>
            <a:endParaRPr lang="en-GB" dirty="0"/>
          </a:p>
          <a:p>
            <a:pPr lvl="1"/>
            <a:r>
              <a:rPr lang="en-GB" dirty="0"/>
              <a:t>Run predictions using trained models</a:t>
            </a:r>
          </a:p>
          <a:p>
            <a:pPr lvl="1"/>
            <a:r>
              <a:rPr lang="en-GB" dirty="0"/>
              <a:t>Add columns:</a:t>
            </a:r>
          </a:p>
          <a:p>
            <a:pPr lvl="2"/>
            <a:r>
              <a:rPr lang="en-GB" dirty="0"/>
              <a:t>forecast → mean prediction</a:t>
            </a:r>
          </a:p>
          <a:p>
            <a:pPr lvl="2"/>
            <a:r>
              <a:rPr lang="en-GB" dirty="0"/>
              <a:t>lower_90 → 5% lower bound</a:t>
            </a:r>
          </a:p>
          <a:p>
            <a:pPr lvl="2"/>
            <a:r>
              <a:rPr lang="en-GB" dirty="0"/>
              <a:t>upper_90 → 95% upper bound</a:t>
            </a:r>
          </a:p>
          <a:p>
            <a:pPr lvl="2"/>
            <a:r>
              <a:rPr lang="en-GB" dirty="0"/>
              <a:t>Clip all outputs to </a:t>
            </a:r>
            <a:r>
              <a:rPr lang="en-GB" b="1" dirty="0"/>
              <a:t>non-negative values</a:t>
            </a:r>
          </a:p>
          <a:p>
            <a:r>
              <a:rPr lang="en-GB" b="1" dirty="0"/>
              <a:t>Output</a:t>
            </a:r>
            <a:endParaRPr lang="en-GB" dirty="0"/>
          </a:p>
          <a:p>
            <a:pPr lvl="1"/>
            <a:r>
              <a:rPr lang="en-GB" dirty="0"/>
              <a:t>Predictions </a:t>
            </a:r>
            <a:r>
              <a:rPr lang="en-GB" dirty="0" err="1"/>
              <a:t>DataFrame</a:t>
            </a:r>
            <a:r>
              <a:rPr lang="en-GB" dirty="0"/>
              <a:t> with </a:t>
            </a:r>
            <a:r>
              <a:rPr lang="en-GB" b="1" dirty="0"/>
              <a:t>forecast + confidence intervals</a:t>
            </a:r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93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1174-9F5F-C1B9-9C98-2FA42086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536A4-3A5D-45C1-E25E-5C06550D2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App </a:t>
            </a:r>
            <a:r>
              <a:rPr lang="en-GB" b="1" dirty="0" err="1"/>
              <a:t>Name</a:t>
            </a:r>
            <a:r>
              <a:rPr lang="en-GB" dirty="0" err="1"/>
              <a:t>:Cold-Start</a:t>
            </a:r>
            <a:r>
              <a:rPr lang="en-GB" dirty="0"/>
              <a:t> Demand Forecasting in Retail</a:t>
            </a:r>
          </a:p>
          <a:p>
            <a:r>
              <a:rPr lang="en-IN" b="1" dirty="0"/>
              <a:t>Built with</a:t>
            </a:r>
            <a:r>
              <a:rPr lang="en-IN" dirty="0"/>
              <a:t>: </a:t>
            </a:r>
            <a:r>
              <a:rPr lang="en-IN" dirty="0" err="1"/>
              <a:t>Streamlit</a:t>
            </a:r>
            <a:r>
              <a:rPr lang="en-IN" dirty="0"/>
              <a:t> + </a:t>
            </a:r>
            <a:r>
              <a:rPr lang="en-IN" dirty="0" err="1"/>
              <a:t>LightGBM</a:t>
            </a:r>
            <a:endParaRPr lang="en-IN" dirty="0"/>
          </a:p>
          <a:p>
            <a:r>
              <a:rPr lang="en-GB" b="1" dirty="0"/>
              <a:t>Key Features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13-week sales forecasts</a:t>
            </a:r>
          </a:p>
          <a:p>
            <a:pPr lvl="1"/>
            <a:r>
              <a:rPr lang="en-GB" dirty="0"/>
              <a:t>90% prediction intervals</a:t>
            </a:r>
          </a:p>
          <a:p>
            <a:pPr lvl="1"/>
            <a:r>
              <a:rPr lang="en-GB" dirty="0"/>
              <a:t>Driver attribution (explainability)</a:t>
            </a:r>
          </a:p>
          <a:p>
            <a:pPr lvl="1"/>
            <a:r>
              <a:rPr lang="en-GB" dirty="0"/>
              <a:t>Shock impact (holidays, promos, events)</a:t>
            </a:r>
          </a:p>
          <a:p>
            <a:pPr lvl="1"/>
            <a:r>
              <a:rPr lang="en-GB" dirty="0"/>
              <a:t>Weather sensitivity</a:t>
            </a:r>
          </a:p>
          <a:p>
            <a:pPr lvl="1"/>
            <a:r>
              <a:rPr lang="en-GB" dirty="0"/>
              <a:t>Interactive forecast explorer + CSV export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52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6658599F-DE2A-A914-4DD8-87EABE39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en-IN" dirty="0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5071F70D-7F55-2420-E7DF-4315AA403A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4868119" cy="3903843"/>
          </a:xfrm>
          <a:prstGeom prst="rect">
            <a:avLst/>
          </a:prstGeom>
        </p:spPr>
      </p:pic>
      <p:sp>
        <p:nvSpPr>
          <p:cNvPr id="29" name="Rectangle 3">
            <a:extLst>
              <a:ext uri="{FF2B5EF4-FFF2-40B4-BE49-F238E27FC236}">
                <a16:creationId xmlns:a16="http://schemas.microsoft.com/office/drawing/2014/main" id="{F27B269D-6EC1-87C9-2E78-698C8BF2BA8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025587" y="2416233"/>
            <a:ext cx="616641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Forecasts are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mainly driven by seasonality, product/market identity, and pricing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Promotions and holidays provide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shock-driven demand boosts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 acts as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secondary factor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influencing demand variability.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83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12DCC6-EA56-BC05-5110-7B79C043FD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79" y="634481"/>
            <a:ext cx="5181600" cy="4702629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87E1E92-959B-687F-F493-33B36ABA399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330950" y="1229917"/>
            <a:ext cx="586105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SKUs show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gradual upward trend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the 13 weeks.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Suggests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increasing adoption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products in the new market (Jaipur).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S006 and S004 consistently forecasted at higher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Likely to fast-moving </a:t>
            </a:r>
            <a:r>
              <a:rPr lang="en-US" altLang="en-US" sz="1800" dirty="0" err="1">
                <a:latin typeface="Arial" panose="020B0604020202020204" pitchFamily="34" charset="0"/>
              </a:rPr>
              <a:t>skus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11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455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Cold-Start Demand Forecasting in Retail:</vt:lpstr>
      <vt:lpstr>Scenario</vt:lpstr>
      <vt:lpstr>Objective</vt:lpstr>
      <vt:lpstr>Data Preprocesing</vt:lpstr>
      <vt:lpstr>Modelling</vt:lpstr>
      <vt:lpstr>Forecast:</vt:lpstr>
      <vt:lpstr>App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Jashvanth krishna</dc:creator>
  <cp:lastModifiedBy>Jashvanth krishna</cp:lastModifiedBy>
  <cp:revision>2</cp:revision>
  <dcterms:created xsi:type="dcterms:W3CDTF">2025-10-02T15:40:39Z</dcterms:created>
  <dcterms:modified xsi:type="dcterms:W3CDTF">2025-10-02T15:45:39Z</dcterms:modified>
</cp:coreProperties>
</file>