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0" r:id="rId8"/>
    <p:sldId id="26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9" autoAdjust="0"/>
    <p:restoredTop sz="94660"/>
  </p:normalViewPr>
  <p:slideViewPr>
    <p:cSldViewPr snapToGrid="0">
      <p:cViewPr varScale="1">
        <p:scale>
          <a:sx n="87" d="100"/>
          <a:sy n="87" d="100"/>
        </p:scale>
        <p:origin x="203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Relationship Id="rId5" Type="http://schemas.microsoft.com/office/2007/relationships/hdphoto" Target="../media/hdphoto5.wdp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Relationship Id="rId4" Type="http://schemas.microsoft.com/office/2007/relationships/hdphoto" Target="../media/hdphoto6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2.xml"/><Relationship Id="rId4" Type="http://schemas.microsoft.com/office/2007/relationships/hdphoto" Target="../media/hdphoto7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3.xml"/><Relationship Id="rId4" Type="http://schemas.microsoft.com/office/2007/relationships/hdphoto" Target="../media/hdphoto8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99136" y="743256"/>
            <a:ext cx="7417886" cy="2249326"/>
          </a:xfrm>
        </p:spPr>
        <p:txBody>
          <a:bodyPr>
            <a:normAutofit/>
          </a:bodyPr>
          <a:lstStyle/>
          <a:p>
            <a:pPr algn="ctr"/>
            <a:r>
              <a:rPr lang="en-GB" sz="4000" dirty="0">
                <a:solidFill>
                  <a:schemeClr val="tx2"/>
                </a:solidFill>
              </a:rPr>
              <a:t>"Technology Usage </a:t>
            </a:r>
            <a:r>
              <a:rPr lang="en-GB" sz="4000">
                <a:solidFill>
                  <a:schemeClr val="tx2"/>
                </a:solidFill>
              </a:rPr>
              <a:t>&amp; Trends</a:t>
            </a:r>
            <a:br>
              <a:rPr lang="en-GB" sz="4000">
                <a:solidFill>
                  <a:schemeClr val="tx2"/>
                </a:solidFill>
              </a:rPr>
            </a:br>
            <a:r>
              <a:rPr lang="en-GB" sz="4000">
                <a:solidFill>
                  <a:schemeClr val="tx2"/>
                </a:solidFill>
              </a:rPr>
              <a:t>Analysis </a:t>
            </a:r>
            <a:r>
              <a:rPr lang="en-GB" sz="4000" dirty="0">
                <a:solidFill>
                  <a:schemeClr val="tx2"/>
                </a:solidFill>
              </a:rPr>
              <a:t>Project"</a:t>
            </a:r>
            <a:endParaRPr lang="en-US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087910"/>
            <a:ext cx="6269347" cy="992633"/>
          </a:xfrm>
        </p:spPr>
        <p:txBody>
          <a:bodyPr>
            <a:normAutofit fontScale="92500"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Jashwanth Reddy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May 2025</a:t>
            </a: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925" y="365125"/>
            <a:ext cx="11385089" cy="1325563"/>
          </a:xfrm>
        </p:spPr>
        <p:txBody>
          <a:bodyPr>
            <a:normAutofit/>
          </a:bodyPr>
          <a:lstStyle/>
          <a:p>
            <a:r>
              <a:rPr lang="en-US" sz="4000" dirty="0"/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2004833"/>
            <a:ext cx="5181600" cy="417213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3100" b="1" dirty="0"/>
              <a:t>Findings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b="1" dirty="0"/>
              <a:t>PostgreSQL Dominance is Growing</a:t>
            </a:r>
            <a:br>
              <a:rPr lang="en-GB" sz="2600" dirty="0"/>
            </a:br>
            <a:r>
              <a:rPr lang="en-GB" sz="2300" dirty="0"/>
              <a:t>Increasingly adopted across industries for its robustness, scalability, and open-source nature.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b="1" dirty="0"/>
              <a:t>Microsoft SQL Server Faces a Slight Dip</a:t>
            </a:r>
            <a:br>
              <a:rPr lang="en-GB" sz="2600" dirty="0"/>
            </a:br>
            <a:r>
              <a:rPr lang="en-GB" sz="2300" dirty="0"/>
              <a:t>A modest decline in usage, likely due to cloud-native and open-source alternatives gaining traction.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b="1" dirty="0"/>
              <a:t>Rise in Popularity of Diverse Databases</a:t>
            </a:r>
            <a:br>
              <a:rPr lang="en-GB" sz="2600" dirty="0"/>
            </a:br>
            <a:r>
              <a:rPr lang="en-GB" sz="2300" dirty="0"/>
              <a:t>Broader adoption of NoSQL, document, and real-time databases (e.g., MongoDB, Redis, Firebase) to meet specific use cases.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04833"/>
            <a:ext cx="5181600" cy="4172129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3100" b="1" dirty="0"/>
              <a:t>Implications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b="1" dirty="0"/>
              <a:t>PostgreSQL Should Be a Strategic Focus</a:t>
            </a:r>
            <a:br>
              <a:rPr lang="en-GB" sz="2300" dirty="0"/>
            </a:br>
            <a:r>
              <a:rPr lang="en-GB" sz="2100" dirty="0"/>
              <a:t>Organizations should invest in PostgreSQL expertise and optimization for long-term flexibility and cost-effectiveness.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b="1" dirty="0"/>
              <a:t>Modernize Legacy Microsoft SQL Systems</a:t>
            </a:r>
            <a:br>
              <a:rPr lang="en-GB" sz="2300" dirty="0"/>
            </a:br>
            <a:r>
              <a:rPr lang="en-GB" sz="2100" dirty="0"/>
              <a:t>Enterprises must evaluate modernization paths or hybrid setups to stay competitive and cloud-ready.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600" b="1" dirty="0"/>
              <a:t>Broadened Tech Stack Support is Essential</a:t>
            </a:r>
            <a:br>
              <a:rPr lang="en-GB" sz="2300" dirty="0"/>
            </a:br>
            <a:r>
              <a:rPr lang="en-GB" sz="2100" dirty="0"/>
              <a:t>Teams need to accommodate multiple database types (SQL + NoSQL) for performance, scalability, and specialized workloads.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019" y="831273"/>
            <a:ext cx="7921540" cy="877341"/>
          </a:xfrm>
        </p:spPr>
        <p:txBody>
          <a:bodyPr anchor="ctr">
            <a:normAutofit/>
          </a:bodyPr>
          <a:lstStyle/>
          <a:p>
            <a:r>
              <a:rPr lang="en-US" sz="4000" dirty="0"/>
              <a:t> JOB POSTINGS: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5CF20E02-BE57-AA3E-F702-BDD2147180C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30066" y="2097742"/>
            <a:ext cx="7629181" cy="41074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756882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451" y="738366"/>
            <a:ext cx="8669686" cy="970248"/>
          </a:xfrm>
        </p:spPr>
        <p:txBody>
          <a:bodyPr anchor="ctr">
            <a:normAutofit/>
          </a:bodyPr>
          <a:lstStyle/>
          <a:p>
            <a:r>
              <a:rPr lang="en-US" sz="4000" dirty="0"/>
              <a:t>POPULAR LANGUAGES: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5B1AABA-34AF-B1F5-3C7F-11AEB9E03637}"/>
              </a:ext>
            </a:extLst>
          </p:cNvPr>
          <p:cNvSpPr txBox="1">
            <a:spLocks/>
          </p:cNvSpPr>
          <p:nvPr/>
        </p:nvSpPr>
        <p:spPr>
          <a:xfrm>
            <a:off x="878305" y="2191385"/>
            <a:ext cx="10525371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3" name="object 4">
            <a:extLst>
              <a:ext uri="{FF2B5EF4-FFF2-40B4-BE49-F238E27FC236}">
                <a16:creationId xmlns:a16="http://schemas.microsoft.com/office/drawing/2014/main" id="{E8D6685B-318F-1E32-BF3F-A2AF8F662FE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38032" y="2073292"/>
            <a:ext cx="7115936" cy="39887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75164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DASHBOARD TAB 1: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FB2257D9-28EE-DA77-E15B-107140E0E420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410159"/>
            <a:ext cx="10515600" cy="49741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505BD7-768D-8D79-1826-6BFF1E6F5F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5967" y="-151777"/>
            <a:ext cx="2389839" cy="1719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DASHBOARD TAB 2: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FC43DE1-6A7D-3EEE-18B1-D1934C87A1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399142"/>
            <a:ext cx="10515599" cy="49851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D05EC09-D78E-1EB1-94DA-F685656F86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2916" y="-157285"/>
            <a:ext cx="2389839" cy="1719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DASHBOARD TAB 3: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DF6F769-C716-55AB-795A-DF7353E722BA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443210"/>
            <a:ext cx="10515600" cy="4830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247FD8-6ED8-1362-3564-B1512051E9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23933" y="-162795"/>
            <a:ext cx="2389839" cy="17192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38366"/>
            <a:ext cx="10515600" cy="95232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DISCUSSION:</a:t>
            </a: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8687" y="2929014"/>
            <a:ext cx="2390661" cy="1716298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921707"/>
            <a:ext cx="10515600" cy="4390958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sz="1600" b="1" dirty="0"/>
              <a:t>Current Technology Usage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Developers often use HTML, CSS, JavaScript, and TypeScript together, showing strong full-stack trends.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PostgreSQL is the most used database, followed by Microsoft SQL Server and MySQL.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AWS is the leading cloud platform, with Google Cloud and Azure also widely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Spring Boot, React, and Node.js are popular web frameworks.</a:t>
            </a:r>
          </a:p>
          <a:p>
            <a:pPr>
              <a:buNone/>
            </a:pPr>
            <a:r>
              <a:rPr lang="en-GB" sz="1600" b="1" dirty="0"/>
              <a:t>Future Technology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Developers want to work with full-stack combinations like C#, JavaScript, SQL, and TypeScript.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PostgreSQL remains the most preferred database for future use.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AWS and Azure are the top choices for future cloud platforms.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Spring Boot, React, ASP.NET Core, and </a:t>
            </a:r>
            <a:r>
              <a:rPr lang="en-GB" sz="1400" dirty="0" err="1"/>
              <a:t>FastAPI</a:t>
            </a:r>
            <a:r>
              <a:rPr lang="en-GB" sz="1400" dirty="0"/>
              <a:t> are in high demand.</a:t>
            </a:r>
          </a:p>
          <a:p>
            <a:pPr>
              <a:buNone/>
            </a:pPr>
            <a:r>
              <a:rPr lang="en-GB" sz="1600" b="1" dirty="0"/>
              <a:t>Demographics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Most developers are aged 25–34, followed by 35–44.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A majority have at least a bachelor’s degree.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400" dirty="0"/>
              <a:t>Respondents are mainly from North America, Europe, and Asia.</a:t>
            </a:r>
          </a:p>
          <a:p>
            <a:pPr marL="0" indent="0">
              <a:buNone/>
            </a:pP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OVERALL FINDINGS &amp; IMPLICATIONS: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2127079"/>
            <a:ext cx="5181600" cy="404988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b="1" dirty="0"/>
              <a:t>Findings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PostgreSQL</a:t>
            </a:r>
            <a:r>
              <a:rPr lang="en-GB" sz="1800" dirty="0"/>
              <a:t> and </a:t>
            </a:r>
            <a:r>
              <a:rPr lang="en-GB" sz="1800" b="1" dirty="0"/>
              <a:t>HTML/CSS/JavaScript</a:t>
            </a:r>
            <a:r>
              <a:rPr lang="en-GB" sz="1800" dirty="0"/>
              <a:t> are top technologies in current use.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There's a clear shift toward </a:t>
            </a:r>
            <a:r>
              <a:rPr lang="en-GB" sz="1800" b="1" dirty="0"/>
              <a:t>versatile, full-stack skill sets</a:t>
            </a:r>
            <a:r>
              <a:rPr lang="en-GB" sz="1800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Growing demand for </a:t>
            </a:r>
            <a:r>
              <a:rPr lang="en-GB" sz="1800" b="1" dirty="0"/>
              <a:t>open-source</a:t>
            </a:r>
            <a:r>
              <a:rPr lang="en-GB" sz="1800" dirty="0"/>
              <a:t> and </a:t>
            </a:r>
            <a:r>
              <a:rPr lang="en-GB" sz="1800" b="1" dirty="0"/>
              <a:t>scalable technologies</a:t>
            </a:r>
            <a:r>
              <a:rPr lang="en-GB" sz="1800" dirty="0"/>
              <a:t>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7079"/>
            <a:ext cx="5181600" cy="404988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b="1" dirty="0"/>
              <a:t>Implications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Training and upskilling</a:t>
            </a:r>
            <a:r>
              <a:rPr lang="en-GB" sz="1800" dirty="0"/>
              <a:t> should focus on open-source tools and scalable platforms.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dirty="0"/>
              <a:t>Employers will prioritize candidates with </a:t>
            </a:r>
            <a:r>
              <a:rPr lang="en-GB" sz="1800" b="1" dirty="0"/>
              <a:t>hybrid (front-end + back-end)</a:t>
            </a:r>
            <a:r>
              <a:rPr lang="en-GB" sz="1800" dirty="0"/>
              <a:t> skills.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1800" b="1" dirty="0"/>
              <a:t>Legacy systems</a:t>
            </a:r>
            <a:r>
              <a:rPr lang="en-GB" sz="1800" dirty="0"/>
              <a:t> must be evaluated for </a:t>
            </a:r>
            <a:r>
              <a:rPr lang="en-GB" sz="1800" b="1" dirty="0"/>
              <a:t>modernization and integration</a:t>
            </a:r>
            <a:r>
              <a:rPr lang="en-GB" sz="1800" dirty="0"/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0212" y="836162"/>
            <a:ext cx="10253587" cy="854525"/>
          </a:xfrm>
        </p:spPr>
        <p:txBody>
          <a:bodyPr anchor="ctr">
            <a:norm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1100214" y="2009723"/>
            <a:ext cx="10253587" cy="41672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GB" dirty="0"/>
              <a:t>The industry is shifting toward open-source, cloud-ready technologies and versatile programming skill sets.</a:t>
            </a:r>
          </a:p>
          <a:p>
            <a:pPr>
              <a:lnSpc>
                <a:spcPct val="120000"/>
              </a:lnSpc>
            </a:pPr>
            <a:r>
              <a:rPr lang="en-GB" dirty="0"/>
              <a:t>PostgreSQL’s rise reflects demand for scalable, cloud-native databases, aligning with digital transformation trends.</a:t>
            </a:r>
          </a:p>
          <a:p>
            <a:pPr>
              <a:lnSpc>
                <a:spcPct val="120000"/>
              </a:lnSpc>
            </a:pPr>
            <a:r>
              <a:rPr lang="en-GB" dirty="0"/>
              <a:t>Strong use of HTML, CSS, JavaScript, and TypeScript highlights the ongoing importance of full-stack and front-end development.</a:t>
            </a:r>
          </a:p>
          <a:p>
            <a:pPr>
              <a:lnSpc>
                <a:spcPct val="120000"/>
              </a:lnSpc>
            </a:pPr>
            <a:r>
              <a:rPr lang="en-GB" dirty="0"/>
              <a:t>There is growing demand for multi-database experience and hybrid developer roles, emphasizing the need for adaptability.</a:t>
            </a:r>
          </a:p>
          <a:p>
            <a:pPr>
              <a:lnSpc>
                <a:spcPct val="120000"/>
              </a:lnSpc>
            </a:pPr>
            <a:r>
              <a:rPr lang="en-GB" dirty="0"/>
              <a:t>Educators should train students for multidisciplinary roles.</a:t>
            </a:r>
          </a:p>
          <a:p>
            <a:pPr>
              <a:lnSpc>
                <a:spcPct val="120000"/>
              </a:lnSpc>
            </a:pPr>
            <a:r>
              <a:rPr lang="en-GB" dirty="0"/>
              <a:t>Employers must update job criteria to reflect evolving tech stacks.</a:t>
            </a:r>
          </a:p>
          <a:p>
            <a:pPr>
              <a:lnSpc>
                <a:spcPct val="120000"/>
              </a:lnSpc>
            </a:pPr>
            <a:r>
              <a:rPr lang="en-GB" dirty="0"/>
              <a:t>Embracing these trends is essential to stay competitive in a rapidly changing tech landscape.</a:t>
            </a:r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97647" y="236199"/>
            <a:ext cx="1994141" cy="16561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560" y="875281"/>
            <a:ext cx="10180239" cy="85572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APPENDIX: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1095325" y="2024394"/>
            <a:ext cx="10258476" cy="435988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IN" sz="1500" b="1" dirty="0"/>
              <a:t>Extra Charts &amp; Visuals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Language trends over time (Python, TypeScript, C#)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Database usage by region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500" dirty="0"/>
              <a:t>Cloud platform vs. developer experience</a:t>
            </a:r>
          </a:p>
          <a:p>
            <a:pPr>
              <a:buNone/>
            </a:pPr>
            <a:r>
              <a:rPr lang="en-GB" sz="1500" b="1" dirty="0"/>
              <a:t>Data Preparation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Removed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Standardized category names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Converted multi-choice answers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Grouped demographics (age, education)</a:t>
            </a:r>
          </a:p>
          <a:p>
            <a:pPr marL="0" indent="0">
              <a:buNone/>
            </a:pPr>
            <a:r>
              <a:rPr lang="en-GB" sz="1500" b="1" dirty="0"/>
              <a:t>Files Used</a:t>
            </a:r>
            <a:endParaRPr lang="en-GB" sz="1500" dirty="0"/>
          </a:p>
          <a:p>
            <a:r>
              <a:rPr lang="en-GB" sz="1500" dirty="0"/>
              <a:t>survey_data_updated.csv</a:t>
            </a:r>
          </a:p>
          <a:p>
            <a:r>
              <a:rPr lang="en-GB" sz="1500" dirty="0"/>
              <a:t>Python analysis scripts</a:t>
            </a:r>
          </a:p>
          <a:p>
            <a:r>
              <a:rPr lang="en-GB" sz="1500" dirty="0"/>
              <a:t>Dashboards from Cognos / Looker Studio</a:t>
            </a:r>
          </a:p>
          <a:p>
            <a:pPr>
              <a:buNone/>
            </a:pPr>
            <a:r>
              <a:rPr lang="en-GB" sz="1500" b="1" dirty="0"/>
              <a:t>Additional Notes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Combined current and future data for better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500" dirty="0"/>
              <a:t>Connected trends to demographics for deeper context</a:t>
            </a:r>
          </a:p>
          <a:p>
            <a:pPr marL="0" indent="0">
              <a:buNone/>
            </a:pPr>
            <a:endParaRPr lang="en-IN" sz="1600" dirty="0"/>
          </a:p>
          <a:p>
            <a:pPr marL="0" indent="0">
              <a:buNone/>
            </a:pPr>
            <a:endParaRPr lang="en-GB" sz="1100" dirty="0"/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50801" y="2322896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9723E-7D4B-676B-76EB-161B6ECCA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419950"/>
          </a:xfrm>
        </p:spPr>
        <p:txBody>
          <a:bodyPr>
            <a:normAutofit/>
          </a:bodyPr>
          <a:lstStyle/>
          <a:p>
            <a:r>
              <a:rPr lang="en-IN" sz="4000" dirty="0"/>
              <a:t>OUTLINE: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E698AFD-A939-4B02-2FFA-D1429452D0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90637"/>
            <a:ext cx="3509359" cy="4196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Executive Summary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Introduction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Methodology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Programming Language Trends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Database Trends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Dashboards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Insights from Dashboards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Overall Findings &amp; Implications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latin typeface="Arial" panose="020B0604020202020204" pitchFamily="34" charset="0"/>
              </a:rPr>
              <a:t>Appendix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2BEB1-BA88-D03E-B15D-EE1562266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48127" y="2143028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771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C6675-DC3D-30CE-378E-60F7A8F40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EXECUTIVE SUMMARY: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605E0B9-A9D1-229E-3442-1D9589B4B000}"/>
              </a:ext>
            </a:extLst>
          </p:cNvPr>
          <p:cNvSpPr txBox="1">
            <a:spLocks/>
          </p:cNvSpPr>
          <p:nvPr/>
        </p:nvSpPr>
        <p:spPr>
          <a:xfrm>
            <a:off x="733926" y="304965"/>
            <a:ext cx="85651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82532F8-E267-0113-981F-934886517F0B}"/>
              </a:ext>
            </a:extLst>
          </p:cNvPr>
          <p:cNvSpPr txBox="1">
            <a:spLocks/>
          </p:cNvSpPr>
          <p:nvPr/>
        </p:nvSpPr>
        <p:spPr>
          <a:xfrm>
            <a:off x="1046426" y="2102631"/>
            <a:ext cx="10255410" cy="39558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GB" sz="1600" b="1" dirty="0"/>
              <a:t>Current Technology Usage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This analysis highlights the </a:t>
            </a:r>
            <a:r>
              <a:rPr lang="en-GB" sz="1200" b="1" dirty="0"/>
              <a:t>most widely used programming languages, databases, and platforms</a:t>
            </a:r>
            <a:r>
              <a:rPr lang="en-GB" sz="1200" dirty="0"/>
              <a:t> in today’s technology landscape.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Key technologies such as </a:t>
            </a:r>
            <a:r>
              <a:rPr lang="en-GB" sz="1200" b="1" dirty="0"/>
              <a:t>Python</a:t>
            </a:r>
            <a:r>
              <a:rPr lang="en-GB" sz="1200" dirty="0"/>
              <a:t>, </a:t>
            </a:r>
            <a:r>
              <a:rPr lang="en-GB" sz="1200" b="1" dirty="0"/>
              <a:t>JavaScript</a:t>
            </a:r>
            <a:r>
              <a:rPr lang="en-GB" sz="1200" dirty="0"/>
              <a:t>, </a:t>
            </a:r>
            <a:r>
              <a:rPr lang="en-GB" sz="1200" b="1" dirty="0"/>
              <a:t>PostgreSQL</a:t>
            </a:r>
            <a:r>
              <a:rPr lang="en-GB" sz="1200" dirty="0"/>
              <a:t>, and </a:t>
            </a:r>
            <a:r>
              <a:rPr lang="en-GB" sz="1200" b="1" dirty="0"/>
              <a:t>MySQL</a:t>
            </a:r>
            <a:r>
              <a:rPr lang="en-GB" sz="1200" dirty="0"/>
              <a:t> dominate due to their versatility and ecosystem support.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Adoption patterns vary across industries, with </a:t>
            </a:r>
            <a:r>
              <a:rPr lang="en-GB" sz="1200" b="1" dirty="0"/>
              <a:t>open-source tools</a:t>
            </a:r>
            <a:r>
              <a:rPr lang="en-GB" sz="1200" dirty="0"/>
              <a:t> leading in startups and </a:t>
            </a:r>
            <a:r>
              <a:rPr lang="en-GB" sz="1200" b="1" dirty="0"/>
              <a:t>relational databases</a:t>
            </a:r>
            <a:r>
              <a:rPr lang="en-GB" sz="1200" dirty="0"/>
              <a:t> remaining central in enterprise environments.</a:t>
            </a:r>
          </a:p>
          <a:p>
            <a:pPr>
              <a:buNone/>
            </a:pPr>
            <a:r>
              <a:rPr lang="en-GB" sz="1600" b="1" dirty="0"/>
              <a:t>Future Technology Trends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This section explores the </a:t>
            </a:r>
            <a:r>
              <a:rPr lang="en-GB" sz="1200" b="1" dirty="0"/>
              <a:t>emerging technologies</a:t>
            </a:r>
            <a:r>
              <a:rPr lang="en-GB" sz="1200" dirty="0"/>
              <a:t> expected to gain traction over the next year.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Languages like </a:t>
            </a:r>
            <a:r>
              <a:rPr lang="en-GB" sz="1200" b="1" dirty="0"/>
              <a:t>Rust</a:t>
            </a:r>
            <a:r>
              <a:rPr lang="en-GB" sz="1200" dirty="0"/>
              <a:t>, </a:t>
            </a:r>
            <a:r>
              <a:rPr lang="en-GB" sz="1200" b="1" dirty="0"/>
              <a:t>TypeScript</a:t>
            </a:r>
            <a:r>
              <a:rPr lang="en-GB" sz="1200" dirty="0"/>
              <a:t>, and platforms such as </a:t>
            </a:r>
            <a:r>
              <a:rPr lang="en-GB" sz="1200" b="1" dirty="0"/>
              <a:t>Firebase</a:t>
            </a:r>
            <a:r>
              <a:rPr lang="en-GB" sz="1200" dirty="0"/>
              <a:t> and </a:t>
            </a:r>
            <a:r>
              <a:rPr lang="en-GB" sz="1200" b="1" dirty="0"/>
              <a:t>Snowflake</a:t>
            </a:r>
            <a:r>
              <a:rPr lang="en-GB" sz="1200" dirty="0"/>
              <a:t> are forecasted to see increased adoption.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The shift toward </a:t>
            </a:r>
            <a:r>
              <a:rPr lang="en-GB" sz="1200" b="1" dirty="0"/>
              <a:t>cloud-native</a:t>
            </a:r>
            <a:r>
              <a:rPr lang="en-GB" sz="1200" dirty="0"/>
              <a:t> and </a:t>
            </a:r>
            <a:r>
              <a:rPr lang="en-GB" sz="1200" b="1" dirty="0"/>
              <a:t>real-time data solutions</a:t>
            </a:r>
            <a:r>
              <a:rPr lang="en-GB" sz="1200" dirty="0"/>
              <a:t> indicates a growing need for scalable and flexible architectures.</a:t>
            </a:r>
          </a:p>
          <a:p>
            <a:pPr>
              <a:buNone/>
            </a:pPr>
            <a:r>
              <a:rPr lang="en-GB" sz="1600" b="1" dirty="0"/>
              <a:t>Demographic Insights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The demographic analysis provides a global view of tech professionals’ </a:t>
            </a:r>
            <a:r>
              <a:rPr lang="en-GB" sz="1200" b="1" dirty="0"/>
              <a:t>age groups</a:t>
            </a:r>
            <a:r>
              <a:rPr lang="en-GB" sz="1200" dirty="0"/>
              <a:t>, </a:t>
            </a:r>
            <a:r>
              <a:rPr lang="en-GB" sz="1200" b="1" dirty="0"/>
              <a:t>educational backgrounds</a:t>
            </a:r>
            <a:r>
              <a:rPr lang="en-GB" sz="1200" dirty="0"/>
              <a:t>, and </a:t>
            </a:r>
            <a:r>
              <a:rPr lang="en-GB" sz="1200" b="1" dirty="0"/>
              <a:t>geographic distribution</a:t>
            </a:r>
            <a:r>
              <a:rPr lang="en-GB" sz="1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Younger developers (ages 18–29) are more likely to adopt newer languages like </a:t>
            </a:r>
            <a:r>
              <a:rPr lang="en-GB" sz="1200" b="1" dirty="0"/>
              <a:t>Rust</a:t>
            </a:r>
            <a:r>
              <a:rPr lang="en-GB" sz="1200" dirty="0"/>
              <a:t> and </a:t>
            </a:r>
            <a:r>
              <a:rPr lang="en-GB" sz="1200" b="1" dirty="0"/>
              <a:t>TypeScript</a:t>
            </a:r>
            <a:r>
              <a:rPr lang="en-GB" sz="12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sz="1200" dirty="0"/>
              <a:t>A strong correlation exists between </a:t>
            </a:r>
            <a:r>
              <a:rPr lang="en-GB" sz="1200" b="1" dirty="0"/>
              <a:t>higher education levels</a:t>
            </a:r>
            <a:r>
              <a:rPr lang="en-GB" sz="1200" dirty="0"/>
              <a:t> and </a:t>
            </a:r>
            <a:r>
              <a:rPr lang="en-GB" sz="1200" b="1" dirty="0"/>
              <a:t>proficiency in emerging technologies</a:t>
            </a:r>
            <a:r>
              <a:rPr lang="en-GB" sz="1200" dirty="0"/>
              <a:t>, especially in North America and Europe.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70DF2-1741-F631-DB1D-894D1EA2614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88818" y="-200830"/>
            <a:ext cx="2513018" cy="2137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738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4ED23ECC-64FE-C04A-5C1F-C79F74E6C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1702" y="929071"/>
            <a:ext cx="7647865" cy="921056"/>
          </a:xfrm>
        </p:spPr>
        <p:txBody>
          <a:bodyPr anchor="ctr">
            <a:normAutofit/>
          </a:bodyPr>
          <a:lstStyle/>
          <a:p>
            <a:r>
              <a:rPr lang="en-US" sz="4000" dirty="0"/>
              <a:t>INTRODUCTION: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CDDC7-2946-EAEA-1814-872E3B67F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11120" y="3073130"/>
            <a:ext cx="3054361" cy="3054361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C3B1262-6D65-1928-32B0-32CBEC92CCF6}"/>
              </a:ext>
            </a:extLst>
          </p:cNvPr>
          <p:cNvSpPr txBox="1">
            <a:spLocks/>
          </p:cNvSpPr>
          <p:nvPr/>
        </p:nvSpPr>
        <p:spPr>
          <a:xfrm>
            <a:off x="1181702" y="1982099"/>
            <a:ext cx="75294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Purpose of the Report:</a:t>
            </a:r>
          </a:p>
          <a:p>
            <a:pPr marL="0" indent="0">
              <a:buNone/>
            </a:pPr>
            <a:r>
              <a:rPr lang="en-GB" sz="1600" dirty="0">
                <a:solidFill>
                  <a:schemeClr val="tx1"/>
                </a:solidFill>
              </a:rPr>
              <a:t>This report </a:t>
            </a:r>
            <a:r>
              <a:rPr lang="en-GB" sz="1600" dirty="0" err="1">
                <a:solidFill>
                  <a:schemeClr val="tx1"/>
                </a:solidFill>
              </a:rPr>
              <a:t>analyzes</a:t>
            </a:r>
            <a:r>
              <a:rPr lang="en-GB" sz="1600" dirty="0">
                <a:solidFill>
                  <a:schemeClr val="tx1"/>
                </a:solidFill>
              </a:rPr>
              <a:t> current and emerging technology trends using industry and survey data. It highlights the most widely used and in-demand programming languages, platforms, and tools, while also profiling the demographics of technology professionals.</a:t>
            </a:r>
          </a:p>
          <a:p>
            <a:pPr marL="0" indent="0">
              <a:buNone/>
            </a:pPr>
            <a:endParaRPr lang="en-GB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Target Audience:</a:t>
            </a:r>
          </a:p>
          <a:p>
            <a:pPr lvl="1"/>
            <a:r>
              <a:rPr lang="en-GB" sz="1200" b="1" dirty="0">
                <a:solidFill>
                  <a:schemeClr val="tx1"/>
                </a:solidFill>
              </a:rPr>
              <a:t>Technology Professionals: </a:t>
            </a:r>
            <a:r>
              <a:rPr lang="en-GB" sz="1200" dirty="0">
                <a:solidFill>
                  <a:schemeClr val="tx1"/>
                </a:solidFill>
              </a:rPr>
              <a:t>Align skills with market demand.</a:t>
            </a:r>
          </a:p>
          <a:p>
            <a:pPr lvl="1"/>
            <a:r>
              <a:rPr lang="en-GB" sz="1200" b="1" dirty="0">
                <a:solidFill>
                  <a:schemeClr val="tx1"/>
                </a:solidFill>
              </a:rPr>
              <a:t>Employers &amp; Recruiters: </a:t>
            </a:r>
            <a:r>
              <a:rPr lang="en-GB" sz="1200" dirty="0">
                <a:solidFill>
                  <a:schemeClr val="tx1"/>
                </a:solidFill>
              </a:rPr>
              <a:t>Identify top tech competencies.</a:t>
            </a:r>
          </a:p>
          <a:p>
            <a:pPr lvl="1"/>
            <a:r>
              <a:rPr lang="en-GB" sz="1200" b="1" dirty="0">
                <a:solidFill>
                  <a:schemeClr val="tx1"/>
                </a:solidFill>
              </a:rPr>
              <a:t>Educators &amp; Institutions: </a:t>
            </a:r>
            <a:r>
              <a:rPr lang="en-GB" sz="1200" dirty="0">
                <a:solidFill>
                  <a:schemeClr val="tx1"/>
                </a:solidFill>
              </a:rPr>
              <a:t>Adjust curricula to reflect industry needs</a:t>
            </a:r>
          </a:p>
          <a:p>
            <a:pPr marL="0" indent="0">
              <a:buNone/>
            </a:pPr>
            <a:endParaRPr lang="en-GB" sz="18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sz="1800" b="1" dirty="0">
                <a:solidFill>
                  <a:schemeClr val="tx1"/>
                </a:solidFill>
              </a:rPr>
              <a:t>Value of the Report: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solidFill>
                  <a:schemeClr val="tx1"/>
                </a:solidFill>
              </a:rPr>
              <a:t>Supports career planning and skill development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solidFill>
                  <a:schemeClr val="tx1"/>
                </a:solidFill>
              </a:rPr>
              <a:t>Informs strategic hiring and workforce planning</a:t>
            </a:r>
          </a:p>
          <a:p>
            <a:pPr lvl="1">
              <a:lnSpc>
                <a:spcPct val="100000"/>
              </a:lnSpc>
            </a:pPr>
            <a:r>
              <a:rPr lang="en-GB" sz="1600" dirty="0">
                <a:solidFill>
                  <a:schemeClr val="tx1"/>
                </a:solidFill>
              </a:rPr>
              <a:t>Guides curriculum design and technical training programs</a:t>
            </a:r>
          </a:p>
        </p:txBody>
      </p:sp>
    </p:spTree>
    <p:extLst>
      <p:ext uri="{BB962C8B-B14F-4D97-AF65-F5344CB8AC3E}">
        <p14:creationId xmlns:p14="http://schemas.microsoft.com/office/powerpoint/2010/main" val="353595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305B88CF-C681-D7B3-C3B0-001D16D72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IN" sz="4000" dirty="0"/>
              <a:t>METHODLOGY: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1302BDD-A606-AC0C-6034-3F5745E66A83}"/>
              </a:ext>
            </a:extLst>
          </p:cNvPr>
          <p:cNvSpPr txBox="1">
            <a:spLocks/>
          </p:cNvSpPr>
          <p:nvPr/>
        </p:nvSpPr>
        <p:spPr>
          <a:xfrm>
            <a:off x="1037052" y="2224877"/>
            <a:ext cx="10209579" cy="365271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300" b="1" dirty="0"/>
              <a:t>Data Overview</a:t>
            </a:r>
          </a:p>
          <a:p>
            <a:pPr lvl="1">
              <a:lnSpc>
                <a:spcPct val="100000"/>
              </a:lnSpc>
            </a:pPr>
            <a:r>
              <a:rPr lang="en-GB" sz="2900" dirty="0"/>
              <a:t>Analysis is based on responses from the </a:t>
            </a:r>
            <a:r>
              <a:rPr lang="en-GB" sz="2900" b="1" dirty="0"/>
              <a:t>survey_data_updated.csv </a:t>
            </a:r>
            <a:r>
              <a:rPr lang="en-GB" sz="2900" dirty="0"/>
              <a:t>dataset, collected via an online developer survey.</a:t>
            </a:r>
          </a:p>
          <a:p>
            <a:pPr lvl="1">
              <a:lnSpc>
                <a:spcPct val="100000"/>
              </a:lnSpc>
            </a:pPr>
            <a:r>
              <a:rPr lang="en-GB" sz="2900" b="1" dirty="0"/>
              <a:t>Survey covered:</a:t>
            </a:r>
          </a:p>
          <a:p>
            <a:pPr lvl="2">
              <a:lnSpc>
                <a:spcPct val="100000"/>
              </a:lnSpc>
            </a:pPr>
            <a:r>
              <a:rPr lang="en-GB" sz="2500" dirty="0"/>
              <a:t>Current technology usage</a:t>
            </a:r>
          </a:p>
          <a:p>
            <a:pPr lvl="2">
              <a:lnSpc>
                <a:spcPct val="100000"/>
              </a:lnSpc>
            </a:pPr>
            <a:r>
              <a:rPr lang="en-GB" sz="2500" dirty="0"/>
              <a:t>Preferred future technologies</a:t>
            </a:r>
          </a:p>
          <a:p>
            <a:pPr lvl="2">
              <a:lnSpc>
                <a:spcPct val="100000"/>
              </a:lnSpc>
            </a:pPr>
            <a:r>
              <a:rPr lang="en-GB" sz="2500" dirty="0"/>
              <a:t>Demographic details (age, country, education, etc.</a:t>
            </a:r>
            <a:r>
              <a:rPr lang="en-GB" sz="2900" dirty="0"/>
              <a:t>)</a:t>
            </a:r>
          </a:p>
          <a:p>
            <a:pPr lvl="2">
              <a:lnSpc>
                <a:spcPct val="100000"/>
              </a:lnSpc>
            </a:pPr>
            <a:endParaRPr lang="en-US" sz="2900" dirty="0"/>
          </a:p>
          <a:p>
            <a:r>
              <a:rPr lang="en-IN" sz="3300" b="1" dirty="0"/>
              <a:t>Analysis Approach</a:t>
            </a:r>
          </a:p>
          <a:p>
            <a:pPr lvl="1"/>
            <a:r>
              <a:rPr lang="en-GB" sz="2900" dirty="0"/>
              <a:t>Focused on languages, databases, platforms, and web frameworks.</a:t>
            </a:r>
          </a:p>
          <a:p>
            <a:pPr lvl="1"/>
            <a:r>
              <a:rPr lang="en-GB" sz="2900" dirty="0"/>
              <a:t>Visualized trends and insights using:</a:t>
            </a:r>
          </a:p>
          <a:p>
            <a:pPr lvl="2"/>
            <a:r>
              <a:rPr lang="en-GB" sz="2500" dirty="0"/>
              <a:t>Stacked bar/column charts</a:t>
            </a:r>
          </a:p>
          <a:p>
            <a:pPr lvl="2"/>
            <a:r>
              <a:rPr lang="en-GB" sz="2500" dirty="0"/>
              <a:t>Word clouds</a:t>
            </a:r>
          </a:p>
          <a:p>
            <a:pPr lvl="2"/>
            <a:r>
              <a:rPr lang="en-GB" sz="2500" dirty="0"/>
              <a:t>Scatter bubble charts</a:t>
            </a:r>
          </a:p>
          <a:p>
            <a:pPr lvl="2"/>
            <a:r>
              <a:rPr lang="en-GB" sz="2500" dirty="0" err="1"/>
              <a:t>Treemaps</a:t>
            </a:r>
            <a:endParaRPr lang="en-GB" sz="2500" dirty="0"/>
          </a:p>
          <a:p>
            <a:pPr lvl="2"/>
            <a:r>
              <a:rPr lang="en-GB" sz="2500" dirty="0"/>
              <a:t>Geographical map charts</a:t>
            </a:r>
            <a:endParaRPr lang="en-US" sz="25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EEC0AB-FF56-2DF0-66AC-57E4BA9E0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41981" y="2453941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289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8F9DF8D-615F-123F-116A-1BBC1AFA57C8}"/>
              </a:ext>
            </a:extLst>
          </p:cNvPr>
          <p:cNvSpPr txBox="1">
            <a:spLocks/>
          </p:cNvSpPr>
          <p:nvPr/>
        </p:nvSpPr>
        <p:spPr>
          <a:xfrm>
            <a:off x="1227028" y="1080655"/>
            <a:ext cx="7230723" cy="8171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/>
              <a:t>METHODOLOGY: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399506E-CFE1-B756-3286-715B1C1B8B26}"/>
              </a:ext>
            </a:extLst>
          </p:cNvPr>
          <p:cNvSpPr txBox="1">
            <a:spLocks/>
          </p:cNvSpPr>
          <p:nvPr/>
        </p:nvSpPr>
        <p:spPr>
          <a:xfrm>
            <a:off x="1018282" y="2200428"/>
            <a:ext cx="7377166" cy="3628261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300" b="1" dirty="0"/>
              <a:t>Data Wrangling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Cleaned null values, standardized category labels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Converted formats (e.g., multiple-choice to binary flags)</a:t>
            </a:r>
          </a:p>
          <a:p>
            <a:pPr lvl="1">
              <a:lnSpc>
                <a:spcPct val="120000"/>
              </a:lnSpc>
            </a:pPr>
            <a:r>
              <a:rPr lang="en-US" sz="2900" dirty="0"/>
              <a:t>Grouped variables for interpretability (e.g., age ranges, region clusters)</a:t>
            </a:r>
          </a:p>
          <a:p>
            <a:pPr lvl="1">
              <a:lnSpc>
                <a:spcPct val="120000"/>
              </a:lnSpc>
            </a:pPr>
            <a:r>
              <a:rPr lang="en-US" sz="2900" b="1" dirty="0"/>
              <a:t>Evaluated demographics with:</a:t>
            </a:r>
          </a:p>
          <a:p>
            <a:pPr lvl="2">
              <a:lnSpc>
                <a:spcPct val="120000"/>
              </a:lnSpc>
            </a:pPr>
            <a:r>
              <a:rPr lang="en-US" sz="2500" dirty="0"/>
              <a:t> Pie charts</a:t>
            </a:r>
          </a:p>
          <a:p>
            <a:pPr lvl="2">
              <a:lnSpc>
                <a:spcPct val="120000"/>
              </a:lnSpc>
            </a:pPr>
            <a:r>
              <a:rPr lang="en-US" sz="2500" dirty="0"/>
              <a:t>Stacked bars</a:t>
            </a:r>
          </a:p>
          <a:p>
            <a:pPr lvl="2">
              <a:lnSpc>
                <a:spcPct val="120000"/>
              </a:lnSpc>
            </a:pPr>
            <a:r>
              <a:rPr lang="en-US" sz="2500" dirty="0"/>
              <a:t>Line/bar combos</a:t>
            </a:r>
          </a:p>
          <a:p>
            <a:pPr lvl="2">
              <a:lnSpc>
                <a:spcPct val="120000"/>
              </a:lnSpc>
            </a:pPr>
            <a:r>
              <a:rPr lang="en-US" sz="2500" dirty="0"/>
              <a:t>Geo-mapped distributions</a:t>
            </a:r>
          </a:p>
          <a:p>
            <a:r>
              <a:rPr lang="en-IN" sz="3300" b="1" dirty="0"/>
              <a:t>Outcome</a:t>
            </a:r>
          </a:p>
          <a:p>
            <a:pPr lvl="1">
              <a:lnSpc>
                <a:spcPct val="120000"/>
              </a:lnSpc>
            </a:pPr>
            <a:r>
              <a:rPr lang="en-GB" sz="2500" dirty="0"/>
              <a:t>Enabled the identification of </a:t>
            </a:r>
            <a:r>
              <a:rPr lang="en-GB" sz="2500" b="1" dirty="0"/>
              <a:t>popular tools</a:t>
            </a:r>
            <a:r>
              <a:rPr lang="en-GB" sz="2500" dirty="0"/>
              <a:t>, </a:t>
            </a:r>
            <a:r>
              <a:rPr lang="en-GB" sz="2500" b="1" dirty="0"/>
              <a:t>rising technologies</a:t>
            </a:r>
            <a:r>
              <a:rPr lang="en-GB" sz="2500" dirty="0"/>
              <a:t>, and </a:t>
            </a:r>
            <a:r>
              <a:rPr lang="en-GB" sz="2500" b="1" dirty="0"/>
              <a:t>correlations between tech usage and demographic traits</a:t>
            </a:r>
            <a:r>
              <a:rPr lang="en-GB" sz="2500" dirty="0"/>
              <a:t>.</a:t>
            </a:r>
            <a:endParaRPr lang="en-IN" sz="25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8DC1B6-532F-0D65-B149-DFF3D2201C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67920" y="2521176"/>
            <a:ext cx="3194581" cy="3194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569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PROGRAMMING LANGUAGE TRENDS: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90320" y="184770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00603" y="1847704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4AC8B30-B9D6-CD9A-4982-3C4A28A1BE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38199" y="2462501"/>
            <a:ext cx="4532884" cy="3276600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2DFA088-D66E-4F9C-D2B4-BDA295B1530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72200" y="2462501"/>
            <a:ext cx="4831334" cy="347205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PROGRAMMING LANGUAGE TRENDS - FINDINGS &amp; IMPLICATIONS: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2127079"/>
            <a:ext cx="5181600" cy="404988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3100" b="1" dirty="0"/>
              <a:t>Findings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300" b="1" dirty="0"/>
              <a:t>Shift Toward Full-Stack Language Combinations</a:t>
            </a:r>
            <a:br>
              <a:rPr lang="en-GB" dirty="0"/>
            </a:br>
            <a:r>
              <a:rPr lang="en-GB" sz="2300" dirty="0"/>
              <a:t>Developers are increasingly blending front-end and back-end languages (e.g., JavaScript + Python or Node.js + SQL).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300" b="1" dirty="0"/>
              <a:t>Decline in Single-Language Dominance</a:t>
            </a:r>
            <a:br>
              <a:rPr lang="en-GB" dirty="0"/>
            </a:br>
            <a:r>
              <a:rPr lang="en-GB" sz="2100" dirty="0"/>
              <a:t>Pure front-end stacks or single-language usage (e.g., only JavaScript or only PHP) are decreasing in popularity.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300" b="1" dirty="0"/>
              <a:t>Rising Interest in Python</a:t>
            </a:r>
            <a:br>
              <a:rPr lang="en-GB" sz="2300" dirty="0"/>
            </a:br>
            <a:r>
              <a:rPr lang="en-GB" sz="2100" dirty="0" err="1"/>
              <a:t>Python</a:t>
            </a:r>
            <a:r>
              <a:rPr lang="en-GB" sz="2100" dirty="0"/>
              <a:t> continues its ascent across domains—AI, data science, web development—making it a core skill across industries.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7079"/>
            <a:ext cx="5181600" cy="404988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GB" sz="3100" b="1" dirty="0"/>
              <a:t>Implications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300" b="1" dirty="0"/>
              <a:t>Focus Training on Full-Stack Skills</a:t>
            </a:r>
            <a:br>
              <a:rPr lang="en-GB" sz="2300" dirty="0"/>
            </a:br>
            <a:r>
              <a:rPr lang="en-GB" sz="2100" dirty="0"/>
              <a:t>Tech teams and L&amp;D departments should emphasize full-stack development in upskilling programs.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300" b="1" dirty="0"/>
              <a:t>Revamp Curricula for Relevance</a:t>
            </a:r>
            <a:br>
              <a:rPr lang="en-GB" sz="2300" dirty="0"/>
            </a:br>
            <a:r>
              <a:rPr lang="en-GB" sz="2100" dirty="0"/>
              <a:t>Bootcamps and academic programs should integrate combined-stack learning (e.g., MERN + Python backend).</a:t>
            </a:r>
          </a:p>
          <a:p>
            <a:pPr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2300" b="1" dirty="0"/>
              <a:t>Align Tech Strategy with Backend Growth</a:t>
            </a:r>
            <a:br>
              <a:rPr lang="en-GB" sz="2300" dirty="0"/>
            </a:br>
            <a:r>
              <a:rPr lang="en-GB" sz="2100" dirty="0"/>
              <a:t>Strategic IT planning must anticipate higher demands for backend scalability, API development, and server-side performance.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/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76634" y="193320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30610" y="190875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Next Year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4E86EFD-B801-5996-879A-7A13CF75507C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288C39-3E30-44CF-06C3-D46763CC8E0C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42CA707A-8E60-5B5D-D0A3-242E0F7A0D6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7697" y="2398858"/>
            <a:ext cx="4549521" cy="3608451"/>
          </a:xfrm>
          <a:prstGeom prst="rect">
            <a:avLst/>
          </a:prstGeom>
        </p:spPr>
      </p:pic>
      <p:pic>
        <p:nvPicPr>
          <p:cNvPr id="8" name="object 5">
            <a:extLst>
              <a:ext uri="{FF2B5EF4-FFF2-40B4-BE49-F238E27FC236}">
                <a16:creationId xmlns:a16="http://schemas.microsoft.com/office/drawing/2014/main" id="{71B55803-591D-9E59-3541-12F832DF50D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2452769"/>
            <a:ext cx="4566793" cy="35006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{B2149D98-AB4C-454A-A380-5CE20525F7FF}tf56160789_win32</Template>
  <TotalTime>537</TotalTime>
  <Words>1244</Words>
  <Application>Microsoft Office PowerPoint</Application>
  <PresentationFormat>Widescreen</PresentationFormat>
  <Paragraphs>146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Bookman Old Style</vt:lpstr>
      <vt:lpstr>Calibri</vt:lpstr>
      <vt:lpstr>Franklin Gothic Book</vt:lpstr>
      <vt:lpstr>Custom</vt:lpstr>
      <vt:lpstr>"Technology Usage &amp; Trends Analysis Project"</vt:lpstr>
      <vt:lpstr>OUTLINE:</vt:lpstr>
      <vt:lpstr>EXECUTIVE SUMMARY:</vt:lpstr>
      <vt:lpstr>INTRODUCTION:</vt:lpstr>
      <vt:lpstr>METHODLOGY:</vt:lpstr>
      <vt:lpstr>PowerPoint Presentation</vt:lpstr>
      <vt:lpstr>PROGRAMMING LANGUAGE TRENDS:</vt:lpstr>
      <vt:lpstr>PROGRAMMING LANGUAGE TRENDS - FINDINGS &amp; IMPLICATIONS:</vt:lpstr>
      <vt:lpstr>DATABASE TRENDS</vt:lpstr>
      <vt:lpstr>DATABASE TRENDS - FINDINGS &amp; IMPLICATIONS</vt:lpstr>
      <vt:lpstr> JOB POSTINGS:</vt:lpstr>
      <vt:lpstr>POPULAR LANGUAGES:</vt:lpstr>
      <vt:lpstr>DASHBOARD TAB 1:</vt:lpstr>
      <vt:lpstr>DASHBOARD TAB 2:</vt:lpstr>
      <vt:lpstr>DASHBOARD TAB 3:</vt:lpstr>
      <vt:lpstr>DISCUSSION:</vt:lpstr>
      <vt:lpstr>OVERALL FINDINGS &amp; IMPLICATIONS:</vt:lpstr>
      <vt:lpstr>CONCLUSION:</vt:lpstr>
      <vt:lpstr>APPENDIX: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adavelli yashjash</dc:creator>
  <cp:lastModifiedBy>adavelli yashjash</cp:lastModifiedBy>
  <cp:revision>4</cp:revision>
  <dcterms:created xsi:type="dcterms:W3CDTF">2025-05-17T04:28:54Z</dcterms:created>
  <dcterms:modified xsi:type="dcterms:W3CDTF">2025-05-19T11:56:04Z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