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08D8-5C4C-4DDA-8484-67F88CC6C04B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CFBE-F876-4C88-89ED-C251DFFB0E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339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08D8-5C4C-4DDA-8484-67F88CC6C04B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CFBE-F876-4C88-89ED-C251DFFB0E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8710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08D8-5C4C-4DDA-8484-67F88CC6C04B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CFBE-F876-4C88-89ED-C251DFFB0E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97637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08D8-5C4C-4DDA-8484-67F88CC6C04B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CFBE-F876-4C88-89ED-C251DFFB0E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7206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08D8-5C4C-4DDA-8484-67F88CC6C04B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CFBE-F876-4C88-89ED-C251DFFB0E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7017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08D8-5C4C-4DDA-8484-67F88CC6C04B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CFBE-F876-4C88-89ED-C251DFFB0E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90402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08D8-5C4C-4DDA-8484-67F88CC6C04B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CFBE-F876-4C88-89ED-C251DFFB0E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5021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08D8-5C4C-4DDA-8484-67F88CC6C04B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CFBE-F876-4C88-89ED-C251DFFB0E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336876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08D8-5C4C-4DDA-8484-67F88CC6C04B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CFBE-F876-4C88-89ED-C251DFFB0E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4440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08D8-5C4C-4DDA-8484-67F88CC6C04B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CFBE-F876-4C88-89ED-C251DFFB0E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791325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008D8-5C4C-4DDA-8484-67F88CC6C04B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7CFBE-F876-4C88-89ED-C251DFFB0E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78211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008D8-5C4C-4DDA-8484-67F88CC6C04B}" type="datetimeFigureOut">
              <a:rPr lang="en-IN" smtClean="0"/>
              <a:pPr/>
              <a:t>07-09-2025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7CFBE-F876-4C88-89ED-C251DFFB0EF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17606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F0"/>
                </a:solidFill>
                <a:latin typeface="Arial Black" pitchFamily="34" charset="0"/>
              </a:rPr>
              <a:t>Evolution of Computer</a:t>
            </a:r>
            <a:endParaRPr lang="en-IN" b="1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rPr>
              <a:t>From Abacus to Artificial Intelligence </a:t>
            </a:r>
            <a:endParaRPr lang="en-IN" sz="2400" dirty="0">
              <a:solidFill>
                <a:schemeClr val="bg1">
                  <a:lumMod val="50000"/>
                </a:schemeClr>
              </a:solidFill>
              <a:latin typeface="Arial Black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12160" y="50131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>
                <a:latin typeface="Arial Black" pitchFamily="34" charset="0"/>
              </a:rPr>
              <a:t>Presented by:</a:t>
            </a:r>
            <a:endParaRPr lang="en-IN" dirty="0">
              <a:latin typeface="Arial Black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4168" y="5589240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 err="1" smtClean="0">
                <a:solidFill>
                  <a:schemeClr val="bg1">
                    <a:lumMod val="50000"/>
                  </a:schemeClr>
                </a:solidFill>
              </a:rPr>
              <a:t>Jashwant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IN" sz="1600" b="1" dirty="0" err="1" smtClean="0">
                <a:solidFill>
                  <a:schemeClr val="bg1">
                    <a:lumMod val="50000"/>
                  </a:schemeClr>
                </a:solidFill>
              </a:rPr>
              <a:t>Aman</a:t>
            </a:r>
            <a:r>
              <a:rPr lang="en-IN" sz="1600" b="1" dirty="0" smtClean="0">
                <a:solidFill>
                  <a:schemeClr val="bg1">
                    <a:lumMod val="50000"/>
                  </a:schemeClr>
                </a:solidFill>
              </a:rPr>
              <a:t> &amp; Manish</a:t>
            </a:r>
            <a:endParaRPr lang="en-IN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2614994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008112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Arial Black" pitchFamily="34" charset="0"/>
              </a:rPr>
              <a:t>Modern Trends</a:t>
            </a:r>
            <a:endParaRPr lang="en-US" b="1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51520" y="1556792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Cloud Computing </a:t>
            </a:r>
            <a:r>
              <a:rPr lang="en-US" dirty="0" smtClean="0"/>
              <a:t>– data storage online.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Quantum Computing </a:t>
            </a:r>
            <a:r>
              <a:rPr lang="en-US" dirty="0" smtClean="0"/>
              <a:t>– super fast future computers.</a:t>
            </a:r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Internet of Things(IOT</a:t>
            </a:r>
            <a:r>
              <a:rPr lang="en-US" dirty="0" smtClean="0"/>
              <a:t>) – smart devices(watches, homes).</a:t>
            </a:r>
            <a:endParaRPr lang="en-US" dirty="0"/>
          </a:p>
        </p:txBody>
      </p:sp>
      <p:pic>
        <p:nvPicPr>
          <p:cNvPr id="4" name="Picture 3" descr="images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3140968"/>
            <a:ext cx="4104456" cy="2966814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</a:rPr>
              <a:t>Conclusion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628800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Computers evolved from </a:t>
            </a:r>
            <a:r>
              <a:rPr lang="en-US" b="1" dirty="0" smtClean="0"/>
              <a:t>Abacus </a:t>
            </a:r>
            <a:r>
              <a:rPr lang="en-US" b="1" dirty="0" smtClean="0">
                <a:sym typeface="Wingdings" pitchFamily="2" charset="2"/>
              </a:rPr>
              <a:t> A1.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Each generation made computers </a:t>
            </a:r>
            <a:r>
              <a:rPr lang="en-US" b="1" dirty="0" smtClean="0">
                <a:sym typeface="Wingdings" pitchFamily="2" charset="2"/>
              </a:rPr>
              <a:t>smaller,  faster,  cheaper, smarter.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Wingdings" pitchFamily="2" charset="2"/>
              </a:rPr>
              <a:t>Future = limitless </a:t>
            </a:r>
            <a:r>
              <a:rPr lang="en-US" dirty="0" err="1" smtClean="0">
                <a:sym typeface="Wingdings" pitchFamily="2" charset="2"/>
              </a:rPr>
              <a:t>possiblities</a:t>
            </a:r>
            <a:r>
              <a:rPr lang="en-US" dirty="0" smtClean="0">
                <a:sym typeface="Wingdings" pitchFamily="2" charset="2"/>
              </a:rPr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evolution-of-human-technology-ai-artificial-intelligence-chatbot-robot-timeline-illustration-depicts-concept-of-future-digital-transformation-gpt-robotic-age-and-technologies-change-vec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31640" y="3284984"/>
            <a:ext cx="6294119" cy="3103439"/>
          </a:xfrm>
          <a:prstGeom prst="rect">
            <a:avLst/>
          </a:prstGeom>
        </p:spPr>
      </p:pic>
    </p:spTree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B0F0"/>
                </a:solidFill>
                <a:latin typeface="Arial Black" pitchFamily="34" charset="0"/>
              </a:rPr>
              <a:t>References</a:t>
            </a:r>
            <a:endParaRPr lang="en-US" b="1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9552" y="1772816"/>
            <a:ext cx="5832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Textbooks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Internet sources(Wikipedia, Google, </a:t>
            </a:r>
            <a:r>
              <a:rPr lang="en-US" dirty="0" err="1" smtClean="0"/>
              <a:t>Chatgpt</a:t>
            </a:r>
            <a:r>
              <a:rPr lang="en-US" dirty="0" smtClean="0"/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Images from Google</a:t>
            </a:r>
            <a:endParaRPr lang="en-US" dirty="0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F0"/>
                </a:solidFill>
                <a:latin typeface="Arial Black" pitchFamily="34" charset="0"/>
              </a:rPr>
              <a:t>Introduction</a:t>
            </a:r>
            <a:endParaRPr lang="en-IN" b="1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340768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Computer = An electronic device for calculation &amp; processing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Today, it is part of education, business, science, entertainment.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sz="2000" dirty="0" smtClean="0"/>
              <a:t>Evolution shows how technology improved over time.  </a:t>
            </a:r>
            <a:endParaRPr lang="en-IN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068960"/>
            <a:ext cx="4538597" cy="26642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128737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F0"/>
                </a:solidFill>
                <a:latin typeface="Arial Black" pitchFamily="34" charset="0"/>
              </a:rPr>
              <a:t>Early calculating device</a:t>
            </a:r>
            <a:endParaRPr lang="en-IN" b="1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47664" y="1556792"/>
            <a:ext cx="662473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Abacus</a:t>
            </a:r>
            <a:r>
              <a:rPr lang="en-IN" dirty="0" smtClean="0"/>
              <a:t> – first calculating (~3000 BC).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Napier’s Bones </a:t>
            </a:r>
            <a:r>
              <a:rPr lang="en-IN" dirty="0" smtClean="0"/>
              <a:t>– for multiplication (1617).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Pascal’s Calculator </a:t>
            </a:r>
            <a:r>
              <a:rPr lang="en-IN" dirty="0" smtClean="0"/>
              <a:t>– mechanical adder (1642).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Leibniz calculator </a:t>
            </a:r>
            <a:r>
              <a:rPr lang="en-IN" dirty="0" smtClean="0"/>
              <a:t>- multiplication &amp; division(1673). 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27" y="3429000"/>
            <a:ext cx="1746778" cy="29312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876169"/>
            <a:ext cx="3755107" cy="154495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574127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rgbClr val="00B0F0"/>
                </a:solidFill>
                <a:latin typeface="Arial Black" pitchFamily="34" charset="0"/>
              </a:rPr>
              <a:t>Mechanical Computers</a:t>
            </a:r>
            <a:endParaRPr lang="en-IN" b="1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556792"/>
            <a:ext cx="6912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Charles Babbage </a:t>
            </a:r>
            <a:r>
              <a:rPr lang="en-IN" dirty="0" smtClean="0"/>
              <a:t>– Father of Computers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IN" dirty="0" smtClean="0"/>
              <a:t>Different Engine.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IN" dirty="0" smtClean="0"/>
              <a:t>Analytical Engine.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Ada Lovelace </a:t>
            </a:r>
            <a:r>
              <a:rPr lang="en-IN" dirty="0" smtClean="0"/>
              <a:t>– First Programmer.</a:t>
            </a:r>
          </a:p>
          <a:p>
            <a:pPr marL="285750" indent="-285750">
              <a:buFont typeface="Courier New" pitchFamily="49" charset="0"/>
              <a:buChar char="o"/>
            </a:pPr>
            <a:endParaRPr lang="en-IN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08040"/>
            <a:ext cx="1933575" cy="2362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645024"/>
            <a:ext cx="3600400" cy="208823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567934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>
                <a:solidFill>
                  <a:srgbClr val="00B0F0"/>
                </a:solidFill>
                <a:latin typeface="Arial Black" pitchFamily="34" charset="0"/>
              </a:rPr>
              <a:t>First Generation (1940-1956)</a:t>
            </a:r>
            <a:endParaRPr lang="en-IN" b="1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7504" y="1508569"/>
            <a:ext cx="60486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Technology: </a:t>
            </a:r>
            <a:r>
              <a:rPr lang="en-IN" b="1" dirty="0" smtClean="0"/>
              <a:t>Vacuum Tubes.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Very large &amp; generated heat.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Slow &amp; expensive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Example: </a:t>
            </a:r>
            <a:r>
              <a:rPr lang="en-IN" b="1" dirty="0" smtClean="0"/>
              <a:t>ENIAC, UNIVAC.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Language: </a:t>
            </a:r>
            <a:r>
              <a:rPr lang="en-IN" b="1" dirty="0" smtClean="0"/>
              <a:t>Machine Language.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3198857"/>
            <a:ext cx="4625271" cy="348322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52466763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b="1" dirty="0" smtClean="0">
                <a:solidFill>
                  <a:srgbClr val="00B0F0"/>
                </a:solidFill>
                <a:latin typeface="Arial Black" pitchFamily="34" charset="0"/>
              </a:rPr>
              <a:t>Second Generation (1956-1963)</a:t>
            </a:r>
            <a:endParaRPr lang="en-IN" sz="3600" b="1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555927"/>
            <a:ext cx="7128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err="1" smtClean="0"/>
              <a:t>Technolgy</a:t>
            </a:r>
            <a:r>
              <a:rPr lang="en-IN" dirty="0" smtClean="0"/>
              <a:t>: </a:t>
            </a:r>
            <a:r>
              <a:rPr lang="en-IN" b="1" dirty="0" smtClean="0"/>
              <a:t>Transistors.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Faster, smaller, reliable.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Example: </a:t>
            </a:r>
            <a:r>
              <a:rPr lang="en-IN" b="1" dirty="0" smtClean="0"/>
              <a:t>IBM 7094, CDC 1604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Programming: Assembly, FORTRAN, COBOL.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56" y="3068960"/>
            <a:ext cx="3168352" cy="316835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501008"/>
            <a:ext cx="4644516" cy="24561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442284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00B0F0"/>
                </a:solidFill>
                <a:latin typeface="Arial Black" pitchFamily="34" charset="0"/>
              </a:rPr>
              <a:t>Third Generation(1964-1971)</a:t>
            </a:r>
            <a:endParaRPr lang="en-IN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65569" y="1789355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Technology: </a:t>
            </a:r>
            <a:r>
              <a:rPr lang="en-IN" b="1" dirty="0" smtClean="0"/>
              <a:t>Integrated Circuits(ICs)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Smaller, efficient, cheaper.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Example: </a:t>
            </a:r>
            <a:r>
              <a:rPr lang="en-IN" b="1" dirty="0" smtClean="0"/>
              <a:t>IBM 360 series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Multiprogramming Introduced</a:t>
            </a:r>
          </a:p>
          <a:p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51" y="3696382"/>
            <a:ext cx="2842293" cy="19507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750" y="3509788"/>
            <a:ext cx="2880320" cy="23239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590170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120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 smtClean="0">
                <a:solidFill>
                  <a:srgbClr val="00B0F0"/>
                </a:solidFill>
                <a:latin typeface="Arial Black" pitchFamily="34" charset="0"/>
              </a:rPr>
              <a:t>Fourth Generation(1971-Present)</a:t>
            </a:r>
            <a:endParaRPr lang="en-IN" sz="3200" b="1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5536" y="1412776"/>
            <a:ext cx="468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Technology- </a:t>
            </a:r>
            <a:r>
              <a:rPr lang="en-IN" b="1" dirty="0" smtClean="0"/>
              <a:t>Microprocessors.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Personal Computers (PCs) introduced.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GUI, Mouse, Networking developed.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 smtClean="0"/>
              <a:t>Example: </a:t>
            </a:r>
            <a:r>
              <a:rPr lang="en-IN" b="1" dirty="0" smtClean="0"/>
              <a:t>Apple, IBM Pc.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016903"/>
            <a:ext cx="4392488" cy="29182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143884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48135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>
        <p14:prism isContent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00B0F0"/>
                </a:solidFill>
                <a:latin typeface="Arial Black" pitchFamily="34" charset="0"/>
              </a:rPr>
              <a:t>Fifth Generation (Present &amp; Future)</a:t>
            </a:r>
            <a:endParaRPr lang="en-US" sz="3200" b="1" dirty="0">
              <a:solidFill>
                <a:srgbClr val="00B0F0"/>
              </a:solidFill>
              <a:latin typeface="Arial Black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1484784"/>
            <a:ext cx="7488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Technology: </a:t>
            </a:r>
            <a:r>
              <a:rPr lang="en-US" b="1" dirty="0" smtClean="0"/>
              <a:t>Artificial Intelligence(AI)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Features: Natural Language Processing, Robotics, Machine Learning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Example: </a:t>
            </a:r>
            <a:r>
              <a:rPr lang="en-US" b="1" dirty="0" err="1" smtClean="0"/>
              <a:t>Siri</a:t>
            </a:r>
            <a:r>
              <a:rPr lang="en-US" b="1" dirty="0" smtClean="0"/>
              <a:t>, </a:t>
            </a:r>
            <a:r>
              <a:rPr lang="en-US" b="1" dirty="0" err="1" smtClean="0"/>
              <a:t>Alexa</a:t>
            </a:r>
            <a:r>
              <a:rPr lang="en-US" b="1" dirty="0" smtClean="0"/>
              <a:t>, Self-driving cars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 descr="humanoid-robot-and-ai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3284984"/>
            <a:ext cx="3107184" cy="3107184"/>
          </a:xfrm>
          <a:prstGeom prst="rect">
            <a:avLst/>
          </a:prstGeom>
        </p:spPr>
      </p:pic>
      <p:pic>
        <p:nvPicPr>
          <p:cNvPr id="6" name="Picture 5" descr="Devices_Mob_Ech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1960" y="3429000"/>
            <a:ext cx="3810000" cy="25400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305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Evolution of Computer</vt:lpstr>
      <vt:lpstr>Introduction</vt:lpstr>
      <vt:lpstr>Early calculating device</vt:lpstr>
      <vt:lpstr>Mechanical Computers</vt:lpstr>
      <vt:lpstr>First Generation (1940-1956)</vt:lpstr>
      <vt:lpstr>Second Generation (1956-1963)</vt:lpstr>
      <vt:lpstr>Third Generation(1964-1971)</vt:lpstr>
      <vt:lpstr>Fourth Generation(1971-Present)</vt:lpstr>
      <vt:lpstr>Fifth Generation (Present &amp; Future)</vt:lpstr>
      <vt:lpstr>Modern Trends</vt:lpstr>
      <vt:lpstr>Conclusion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Evolution of Computer</dc:title>
  <dc:creator>Guest</dc:creator>
  <cp:lastModifiedBy>Admin</cp:lastModifiedBy>
  <cp:revision>20</cp:revision>
  <dcterms:created xsi:type="dcterms:W3CDTF">2025-09-05T04:50:44Z</dcterms:created>
  <dcterms:modified xsi:type="dcterms:W3CDTF">2025-09-07T15:11:27Z</dcterms:modified>
</cp:coreProperties>
</file>