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0D37-EBF6-43F6-B6CE-80352CE39FA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1297-C215-4C56-82AF-7A77BA281C8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250" advTm="8000">
        <p:split orient="vert"/>
      </p:transition>
    </mc:Choice>
    <mc:Fallback>
      <p:transition spd="slow" advTm="8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0D37-EBF6-43F6-B6CE-80352CE39FA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1297-C215-4C56-82AF-7A77BA281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8000">
        <p:split orient="vert"/>
      </p:transition>
    </mc:Choice>
    <mc:Fallback>
      <p:transition spd="slow" advTm="8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0D37-EBF6-43F6-B6CE-80352CE39FA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1297-C215-4C56-82AF-7A77BA281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8000">
        <p:split orient="vert"/>
      </p:transition>
    </mc:Choice>
    <mc:Fallback>
      <p:transition spd="slow" advTm="8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0D37-EBF6-43F6-B6CE-80352CE39FA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1297-C215-4C56-82AF-7A77BA281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8000">
        <p:split orient="vert"/>
      </p:transition>
    </mc:Choice>
    <mc:Fallback>
      <p:transition spd="slow" advTm="8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0D37-EBF6-43F6-B6CE-80352CE39FA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1297-C215-4C56-82AF-7A77BA281C8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250" advTm="8000">
        <p:split orient="vert"/>
      </p:transition>
    </mc:Choice>
    <mc:Fallback>
      <p:transition spd="slow" advTm="8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0D37-EBF6-43F6-B6CE-80352CE39FA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1297-C215-4C56-82AF-7A77BA281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8000">
        <p:split orient="vert"/>
      </p:transition>
    </mc:Choice>
    <mc:Fallback>
      <p:transition spd="slow" advTm="8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0D37-EBF6-43F6-B6CE-80352CE39FA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1297-C215-4C56-82AF-7A77BA281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8000">
        <p:split orient="vert"/>
      </p:transition>
    </mc:Choice>
    <mc:Fallback>
      <p:transition spd="slow" advTm="8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0D37-EBF6-43F6-B6CE-80352CE39FA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571297-C215-4C56-82AF-7A77BA281C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8000">
        <p:split orient="vert"/>
      </p:transition>
    </mc:Choice>
    <mc:Fallback>
      <p:transition spd="slow" advTm="8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0D37-EBF6-43F6-B6CE-80352CE39FA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1297-C215-4C56-82AF-7A77BA281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8000">
        <p:split orient="vert"/>
      </p:transition>
    </mc:Choice>
    <mc:Fallback>
      <p:transition spd="slow" advTm="8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0D37-EBF6-43F6-B6CE-80352CE39FA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8571297-C215-4C56-82AF-7A77BA281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8000">
        <p:split orient="vert"/>
      </p:transition>
    </mc:Choice>
    <mc:Fallback>
      <p:transition spd="slow" advTm="8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1490D37-EBF6-43F6-B6CE-80352CE39FA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1297-C215-4C56-82AF-7A77BA281C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8000">
        <p:split orient="vert"/>
      </p:transition>
    </mc:Choice>
    <mc:Fallback>
      <p:transition spd="slow" advTm="8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1490D37-EBF6-43F6-B6CE-80352CE39FA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8571297-C215-4C56-82AF-7A77BA281C8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:p14="http://schemas.microsoft.com/office/powerpoint/2010/main" Requires="p14">
      <p:transition spd="slow" p14:dur="2250" advTm="8000">
        <p:split orient="vert"/>
      </p:transition>
    </mc:Choice>
    <mc:Fallback>
      <p:transition spd="slow" advTm="8000">
        <p:split orient="vert"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772400" cy="154305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u="sng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>
                    <a:lumMod val="6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itchFamily="82" charset="0"/>
              </a:rPr>
              <a:t>CUBER CRIME STORES WHO TO STAY SAFE ONLINE</a:t>
            </a:r>
            <a:r>
              <a:rPr lang="en-US" i="1" u="sng" dirty="0" smtClean="0"/>
              <a:t/>
            </a:r>
            <a:br>
              <a:rPr lang="en-US" i="1" u="sng" dirty="0" smtClean="0"/>
            </a:br>
            <a:endParaRPr lang="en-US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752600"/>
            <a:ext cx="6400800" cy="4038600"/>
          </a:xfrm>
        </p:spPr>
        <p:txBody>
          <a:bodyPr>
            <a:normAutofit fontScale="25000" lnSpcReduction="20000"/>
          </a:bodyPr>
          <a:lstStyle/>
          <a:p>
            <a:r>
              <a:rPr lang="en-US" sz="7400" i="1" u="sng" dirty="0" smtClean="0">
                <a:solidFill>
                  <a:schemeClr val="tx1"/>
                </a:solidFill>
                <a:latin typeface="Algerian" pitchFamily="82" charset="0"/>
              </a:rPr>
              <a:t>Cybercrime &amp; staying safe online</a:t>
            </a:r>
          </a:p>
          <a:p>
            <a:pPr algn="l"/>
            <a:r>
              <a:rPr lang="en-US" sz="9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*Introduction*</a:t>
            </a:r>
          </a:p>
          <a:p>
            <a:pPr algn="l"/>
            <a:r>
              <a:rPr lang="en-US" sz="9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*Title: what is cybercrime?</a:t>
            </a:r>
          </a:p>
          <a:p>
            <a:pPr algn="l"/>
            <a:r>
              <a:rPr lang="en-US" sz="9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*content:*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9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Definition: cybercrime is criminal activity that involves a computer or network 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9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Examples: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9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Hacking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9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Identity theft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9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Online scams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96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Ransomware</a:t>
            </a:r>
            <a:r>
              <a:rPr lang="en-US" sz="9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attacks</a:t>
            </a:r>
          </a:p>
        </p:txBody>
      </p:sp>
    </p:spTree>
    <p:extLst>
      <p:ext uri="{BB962C8B-B14F-4D97-AF65-F5344CB8AC3E}">
        <p14:creationId xmlns:p14="http://schemas.microsoft.com/office/powerpoint/2010/main" val="4235081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8000">
        <p:split orient="vert"/>
      </p:transition>
    </mc:Choice>
    <mc:Fallback>
      <p:transition spd="slow" advTm="8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US" sz="4100" i="1" dirty="0" smtClean="0">
                <a:solidFill>
                  <a:schemeClr val="tx1">
                    <a:lumMod val="65000"/>
                  </a:schemeClr>
                </a:solidFill>
                <a:latin typeface="Algerian" pitchFamily="82" charset="0"/>
              </a:rPr>
              <a:t>Cybercrime stores (Dark Web Marketplaces)</a:t>
            </a:r>
            <a:endParaRPr lang="en-US" sz="4100" i="1" dirty="0">
              <a:solidFill>
                <a:schemeClr val="tx1">
                  <a:lumMod val="6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latin typeface="Book Antiqua" pitchFamily="18" charset="0"/>
              </a:rPr>
              <a:t>Platforms where illegal goods/services are sold:</a:t>
            </a:r>
          </a:p>
          <a:p>
            <a:pPr marL="0" indent="0">
              <a:buNone/>
            </a:pPr>
            <a:r>
              <a:rPr lang="en-US" sz="2400" i="1" dirty="0" smtClean="0">
                <a:latin typeface="Book Antiqua" pitchFamily="18" charset="0"/>
              </a:rPr>
              <a:t>* Stolen credit card info</a:t>
            </a:r>
          </a:p>
          <a:p>
            <a:pPr marL="0" indent="0">
              <a:buNone/>
            </a:pPr>
            <a:r>
              <a:rPr lang="en-US" sz="2400" i="1" dirty="0" smtClean="0">
                <a:latin typeface="Book Antiqua" pitchFamily="18" charset="0"/>
              </a:rPr>
              <a:t>* Hacking tools </a:t>
            </a:r>
            <a:r>
              <a:rPr lang="en-US" sz="2400" i="1" dirty="0" smtClean="0">
                <a:latin typeface="Book Antiqua" pitchFamily="18" charset="0"/>
              </a:rPr>
              <a:t> </a:t>
            </a:r>
            <a:endParaRPr lang="en-US" sz="2400" i="1" dirty="0" smtClean="0">
              <a:latin typeface="Book Antiqua" pitchFamily="18" charset="0"/>
            </a:endParaRPr>
          </a:p>
          <a:p>
            <a:pPr marL="0" indent="0">
              <a:buNone/>
            </a:pPr>
            <a:r>
              <a:rPr lang="en-US" sz="2400" i="1" dirty="0" smtClean="0">
                <a:latin typeface="Book Antiqua" pitchFamily="18" charset="0"/>
              </a:rPr>
              <a:t>*personal data (emails, passwords)</a:t>
            </a:r>
          </a:p>
          <a:p>
            <a:r>
              <a:rPr lang="en-US" sz="2400" i="1" dirty="0" smtClean="0">
                <a:latin typeface="Book Antiqua" pitchFamily="18" charset="0"/>
              </a:rPr>
              <a:t>Usually accessed via the *Dark web</a:t>
            </a:r>
            <a:r>
              <a:rPr lang="en-US" sz="2400" dirty="0" smtClean="0">
                <a:latin typeface="Book Antiqua" pitchFamily="18" charset="0"/>
              </a:rPr>
              <a:t>*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8948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8000">
        <p:split orient="vert"/>
      </p:transition>
    </mc:Choice>
    <mc:Fallback>
      <p:transition spd="slow" advTm="8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i="1" dirty="0" smtClean="0">
                <a:solidFill>
                  <a:schemeClr val="tx1">
                    <a:lumMod val="65000"/>
                  </a:schemeClr>
                </a:solidFill>
                <a:latin typeface="Algerian" pitchFamily="82" charset="0"/>
              </a:rPr>
              <a:t>Methods used by cybercriminals </a:t>
            </a:r>
            <a:endParaRPr lang="en-US" i="1" dirty="0">
              <a:solidFill>
                <a:schemeClr val="tx1">
                  <a:lumMod val="6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Phishing emails &amp; fake websites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Malware &amp; spyware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Social engineering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Data breaches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SIM swapping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7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8000">
        <p:split orient="vert"/>
      </p:transition>
    </mc:Choice>
    <mc:Fallback>
      <p:transition spd="slow" advTm="8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3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3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3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3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i="1" dirty="0" smtClean="0">
                <a:solidFill>
                  <a:schemeClr val="tx1">
                    <a:lumMod val="65000"/>
                  </a:schemeClr>
                </a:solidFill>
                <a:latin typeface="Algerian" pitchFamily="82" charset="0"/>
              </a:rPr>
              <a:t>Protecting Yourself Online</a:t>
            </a:r>
            <a:endParaRPr lang="en-US" i="1" dirty="0">
              <a:solidFill>
                <a:schemeClr val="tx1">
                  <a:lumMod val="6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 smtClean="0">
                <a:solidFill>
                  <a:schemeClr val="tx1">
                    <a:lumMod val="50000"/>
                  </a:schemeClr>
                </a:solidFill>
              </a:rPr>
              <a:t>Use *Strong, unique passwords*</a:t>
            </a:r>
          </a:p>
          <a:p>
            <a:r>
              <a:rPr lang="en-US" sz="2400" i="1" dirty="0" smtClean="0">
                <a:solidFill>
                  <a:schemeClr val="tx1">
                    <a:lumMod val="50000"/>
                  </a:schemeClr>
                </a:solidFill>
              </a:rPr>
              <a:t>Enable *2-factor authentication*</a:t>
            </a:r>
          </a:p>
          <a:p>
            <a:r>
              <a:rPr lang="en-US" sz="2400" i="1" dirty="0" smtClean="0">
                <a:solidFill>
                  <a:schemeClr val="tx1">
                    <a:lumMod val="50000"/>
                  </a:schemeClr>
                </a:solidFill>
              </a:rPr>
              <a:t>Keep software &amp; antivirus *updated*</a:t>
            </a:r>
          </a:p>
          <a:p>
            <a:r>
              <a:rPr lang="en-US" sz="2400" i="1" dirty="0" smtClean="0">
                <a:solidFill>
                  <a:schemeClr val="tx1">
                    <a:lumMod val="50000"/>
                  </a:schemeClr>
                </a:solidFill>
              </a:rPr>
              <a:t>Don’t click on suspicious links or emails</a:t>
            </a:r>
          </a:p>
          <a:p>
            <a:r>
              <a:rPr lang="en-US" sz="2400" i="1" dirty="0" smtClean="0">
                <a:solidFill>
                  <a:schemeClr val="tx1">
                    <a:lumMod val="50000"/>
                  </a:schemeClr>
                </a:solidFill>
              </a:rPr>
              <a:t>Be careful what you share online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3730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8000">
        <p:split orient="vert"/>
      </p:transition>
    </mc:Choice>
    <mc:Fallback>
      <p:transition spd="slow" advTm="8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tx1">
                    <a:lumMod val="65000"/>
                  </a:schemeClr>
                </a:solidFill>
              </a:rPr>
              <a:t>Extra Layers of Security </a:t>
            </a:r>
            <a:endParaRPr lang="en-US" sz="4000" i="1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 smtClean="0"/>
              <a:t>Use a *VPN* for public Wi-Fi</a:t>
            </a:r>
          </a:p>
          <a:p>
            <a:r>
              <a:rPr lang="en-US" sz="2400" i="1" dirty="0" smtClean="0"/>
              <a:t>Regularly *monitor bank accounts*</a:t>
            </a:r>
          </a:p>
          <a:p>
            <a:r>
              <a:rPr lang="en-US" sz="2400" i="1" dirty="0" smtClean="0"/>
              <a:t>Use *password managers*</a:t>
            </a:r>
          </a:p>
          <a:p>
            <a:r>
              <a:rPr lang="en-US" sz="2400" i="1" dirty="0" smtClean="0"/>
              <a:t>Lock your device when not in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28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8000">
        <p:split orient="vert"/>
      </p:transition>
    </mc:Choice>
    <mc:Fallback>
      <p:transition spd="slow" advTm="8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100" i="1" u="sng" dirty="0" smtClean="0">
                <a:solidFill>
                  <a:schemeClr val="tx1">
                    <a:lumMod val="65000"/>
                  </a:schemeClr>
                </a:solidFill>
              </a:rPr>
              <a:t>Cybercrime in Action</a:t>
            </a:r>
            <a:endParaRPr lang="en-US" sz="4100" i="1" u="sng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2021: Colonial pipeline </a:t>
            </a:r>
            <a:r>
              <a:rPr lang="en-US" sz="2400" dirty="0" err="1" smtClean="0"/>
              <a:t>ransomware</a:t>
            </a:r>
            <a:r>
              <a:rPr lang="en-US" sz="2400" dirty="0" smtClean="0"/>
              <a:t> attack</a:t>
            </a:r>
          </a:p>
          <a:p>
            <a:r>
              <a:rPr lang="en-US" sz="2400" dirty="0" smtClean="0"/>
              <a:t>Facebook data breach: millions of users’ data leaked </a:t>
            </a:r>
          </a:p>
          <a:p>
            <a:r>
              <a:rPr lang="en-US" sz="2400" dirty="0" smtClean="0"/>
              <a:t>Phishing scams during COVID-19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40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8000">
        <p:split orient="vert"/>
      </p:transition>
    </mc:Choice>
    <mc:Fallback>
      <p:transition spd="slow" advTm="8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100" dirty="0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Stay Smart, Stay Safe</a:t>
            </a:r>
            <a:endParaRPr lang="en-US" sz="4100" dirty="0">
              <a:solidFill>
                <a:schemeClr val="tx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/>
              <a:t>Cybercrime is growing-but so are tools to fight it. </a:t>
            </a:r>
          </a:p>
          <a:p>
            <a:r>
              <a:rPr lang="en-US" sz="2400" i="1" dirty="0" smtClean="0"/>
              <a:t>Stay informed and alert.</a:t>
            </a:r>
          </a:p>
          <a:p>
            <a:r>
              <a:rPr lang="en-US" sz="2400" i="1" dirty="0" smtClean="0"/>
              <a:t>Protect your data like you protect your money.</a:t>
            </a:r>
          </a:p>
        </p:txBody>
      </p:sp>
    </p:spTree>
    <p:extLst>
      <p:ext uri="{BB962C8B-B14F-4D97-AF65-F5344CB8AC3E}">
        <p14:creationId xmlns:p14="http://schemas.microsoft.com/office/powerpoint/2010/main" val="3186481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 advTm="8000">
        <p:split orient="vert"/>
      </p:transition>
    </mc:Choice>
    <mc:Fallback>
      <p:transition spd="slow" advTm="8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115</TotalTime>
  <Words>221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CUBER CRIME STORES WHO TO STAY SAFE ONLINE </vt:lpstr>
      <vt:lpstr>Cybercrime stores (Dark Web Marketplaces)</vt:lpstr>
      <vt:lpstr>Methods used by cybercriminals </vt:lpstr>
      <vt:lpstr>Protecting Yourself Online</vt:lpstr>
      <vt:lpstr>Extra Layers of Security </vt:lpstr>
      <vt:lpstr>Cybercrime in Action</vt:lpstr>
      <vt:lpstr>Stay Smart, Stay Safe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CUBER CRIME STORES WHO TO STAY SAFE ONLINE</dc:title>
  <dc:creator>Trainees</dc:creator>
  <cp:lastModifiedBy>Trainees</cp:lastModifiedBy>
  <cp:revision>13</cp:revision>
  <dcterms:created xsi:type="dcterms:W3CDTF">2025-09-08T04:21:09Z</dcterms:created>
  <dcterms:modified xsi:type="dcterms:W3CDTF">2025-09-09T06:29:41Z</dcterms:modified>
</cp:coreProperties>
</file>