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20F38EE-35D1-4E27-91EE-F6BD5CE3197A}">
  <a:tblStyle styleId="{220F38EE-35D1-4E27-91EE-F6BD5CE3197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300575"/>
            <a:ext cx="8520600" cy="249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Intel’s Transactional Synchronization Extensions Tutorial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 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solved?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Fi</a:t>
            </a:r>
            <a:r>
              <a:rPr lang="en" sz="2400"/>
              <a:t>ne grain locking is burdensome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58575" y="3466700"/>
            <a:ext cx="30231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Alice transfers $20 from A to 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Alice locks A and 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Transfer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Alice unlocks A and B</a:t>
            </a:r>
          </a:p>
        </p:txBody>
      </p:sp>
      <p:pic>
        <p:nvPicPr>
          <p:cNvPr descr="Screen Shot 2017-04-18 at 3.18.57 PM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75" y="1099212"/>
            <a:ext cx="27051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158200" y="3466700"/>
            <a:ext cx="1758600" cy="36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Too many locks!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469550" y="1914500"/>
            <a:ext cx="31359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Alice takes 10$  from A,B,C,D,E and transfers the money to F,G,H,I,J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Programmers need to identify all the locks!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Fine grain locking is error prone - what happens in below?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111100" y="2821950"/>
            <a:ext cx="17586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Alice transfers $20 from A to 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Alice locks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Alice locks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descr="Screen Shot 2017-04-18 at 3.18.57 PM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00" y="1017712"/>
            <a:ext cx="27051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752250" y="2821950"/>
            <a:ext cx="17586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Bob transfers $50 from B to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Bob locks 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Bob locks 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805050" y="4366575"/>
            <a:ext cx="1758600" cy="36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Dead lock!</a:t>
            </a:r>
          </a:p>
        </p:txBody>
      </p:sp>
      <p:pic>
        <p:nvPicPr>
          <p:cNvPr descr="deadlock.jpg1286488735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25" y="3783269"/>
            <a:ext cx="2100697" cy="12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16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TSX - fine grained performance + coarse grained programming effort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{220F38EE-35D1-4E27-91EE-F6BD5CE3197A}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Performance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Programming Simplicity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Coarse </a:t>
                      </a:r>
                      <a:r>
                        <a:rPr lang="en"/>
                        <a:t>Grained</a:t>
                      </a:r>
                      <a:r>
                        <a:rPr lang="en"/>
                        <a:t> Lock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Fine Grained Lock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TSX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TSX Interface - xbegin, xend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32075" y="1336125"/>
            <a:ext cx="19392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316250" y="1657450"/>
            <a:ext cx="899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Syntax:</a:t>
            </a:r>
          </a:p>
        </p:txBody>
      </p:sp>
      <p:pic>
        <p:nvPicPr>
          <p:cNvPr descr="Screen Shot 2017-04-19 at 2.35.19 PM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375" y="2205587"/>
            <a:ext cx="18478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TSX Interface - xbegin, xend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32075" y="1336125"/>
            <a:ext cx="19392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19 at 2.38.49 PM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00" y="2057400"/>
            <a:ext cx="18859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19 at 2.40.43 PM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987" y="2047875"/>
            <a:ext cx="200977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68925" y="1443750"/>
            <a:ext cx="5523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Thread 1                                Thread 2        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TSX Interface - xbegin, xend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32075" y="1336125"/>
            <a:ext cx="19392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19 at 2.38.49 PM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00" y="2057400"/>
            <a:ext cx="18859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568925" y="1443750"/>
            <a:ext cx="5523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Thread 1                                Thread 2              </a:t>
            </a:r>
          </a:p>
        </p:txBody>
      </p:sp>
      <p:pic>
        <p:nvPicPr>
          <p:cNvPr descr="Screen Shot 2017-04-19 at 2.42.25 PM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162" y="2047875"/>
            <a:ext cx="18764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Rollback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{220F38EE-35D1-4E27-91EE-F6BD5CE3197A}</a:tableStyleId>
              </a:tblPr>
              <a:tblGrid>
                <a:gridCol w="1229400"/>
                <a:gridCol w="122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=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 = 100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100-&gt;150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B: 100-&gt;50</a:t>
                      </a: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Conflit!!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150-&gt;100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B: 50-&gt;100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45244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{220F38EE-35D1-4E27-91EE-F6BD5CE3197A}</a:tableStyleId>
              </a:tblPr>
              <a:tblGrid>
                <a:gridCol w="1229400"/>
                <a:gridCol w="122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=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 = 100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100-&gt;80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: 100-&gt;90</a:t>
                      </a: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Conflict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80-&gt;100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C: 90-&gt;100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Shape 175"/>
          <p:cNvSpPr txBox="1"/>
          <p:nvPr/>
        </p:nvSpPr>
        <p:spPr>
          <a:xfrm>
            <a:off x="85500" y="2858825"/>
            <a:ext cx="867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rollback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247875" y="2858825"/>
            <a:ext cx="867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rollback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Challenge: Can we partially rollback transaction? 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{220F38EE-35D1-4E27-91EE-F6BD5CE3197A}</a:tableStyleId>
              </a:tblPr>
              <a:tblGrid>
                <a:gridCol w="1229400"/>
                <a:gridCol w="122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=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 = 100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100-&gt;150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B: 100-&gt;50</a:t>
                      </a: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Conflit!!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150-&gt;100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B: keep as 50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/>
        </p:nvGraphicFramePr>
        <p:xfrm>
          <a:off x="45244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{220F38EE-35D1-4E27-91EE-F6BD5CE3197A}</a:tableStyleId>
              </a:tblPr>
              <a:tblGrid>
                <a:gridCol w="1229400"/>
                <a:gridCol w="122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=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 = 100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100-&gt;80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C: 100-&gt;120</a:t>
                      </a: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Conflict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80-&gt;100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C: keep as 120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85500" y="2858825"/>
            <a:ext cx="867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rollback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247875" y="2858825"/>
            <a:ext cx="867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rollback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process is ALL or NOTHING! </a:t>
            </a:r>
            <a:r>
              <a:rPr lang="en"/>
              <a:t> 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{220F38EE-35D1-4E27-91EE-F6BD5CE3197A}</a:tableStyleId>
              </a:tblPr>
              <a:tblGrid>
                <a:gridCol w="1229400"/>
                <a:gridCol w="122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=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 = 100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100-&gt;150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B: 100-&gt;50</a:t>
                      </a: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Conflit!!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150-&gt;100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B: keep as 50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Shape 192"/>
          <p:cNvGraphicFramePr/>
          <p:nvPr/>
        </p:nvGraphicFramePr>
        <p:xfrm>
          <a:off x="45244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{220F38EE-35D1-4E27-91EE-F6BD5CE3197A}</a:tableStyleId>
              </a:tblPr>
              <a:tblGrid>
                <a:gridCol w="1229400"/>
                <a:gridCol w="122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=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 = 100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100-&gt;80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C: 100-&gt;120</a:t>
                      </a: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Conflict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A: 80-&gt;100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C: keep as 120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Shape 193"/>
          <p:cNvSpPr txBox="1"/>
          <p:nvPr/>
        </p:nvSpPr>
        <p:spPr>
          <a:xfrm>
            <a:off x="85500" y="2858825"/>
            <a:ext cx="867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rollback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247875" y="2858825"/>
            <a:ext cx="867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rollback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977425" y="3881850"/>
            <a:ext cx="21381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 won $50!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845100" y="3881850"/>
            <a:ext cx="21381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Bank lost $20!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need for synchronization</a:t>
            </a:r>
          </a:p>
        </p:txBody>
      </p:sp>
      <p:pic>
        <p:nvPicPr>
          <p:cNvPr descr="Screen Shot 2017-04-18 at 2.54.35 PM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200" y="1061112"/>
            <a:ext cx="2362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956725" y="3466725"/>
            <a:ext cx="30231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Alice wants $50 from 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A was $100, A now is $50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Bob wants $60 from 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A now $50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Insufficient</a:t>
            </a:r>
            <a:r>
              <a:rPr lang="en"/>
              <a:t> Funds</a:t>
            </a:r>
            <a:r>
              <a:rPr b="1" lang="en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descr="Screen Shot 2017-04-19 at 11.52.10 AM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087" y="3715850"/>
            <a:ext cx="1400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TSX Interface - abort handling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32075" y="1336125"/>
            <a:ext cx="19392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2989375" y="1757425"/>
            <a:ext cx="899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Syntax:</a:t>
            </a:r>
          </a:p>
        </p:txBody>
      </p:sp>
      <p:pic>
        <p:nvPicPr>
          <p:cNvPr descr="Screen Shot 2017-04-18 at 9.04.23 PM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100" y="2367000"/>
            <a:ext cx="19240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Abort handling: Is this correct?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132125" y="1629750"/>
            <a:ext cx="7165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522525" y="1380925"/>
            <a:ext cx="30108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18 at 9.37.19 PM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300" y="2285250"/>
            <a:ext cx="16002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2843725" y="1380925"/>
            <a:ext cx="2679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Wrong! Race condition in the abort path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Abort handling: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132125" y="1629750"/>
            <a:ext cx="7165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522525" y="1380925"/>
            <a:ext cx="30108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18 at 9.36.28 PM.pn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775" y="2004275"/>
            <a:ext cx="16287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Solved?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Abort handling: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132125" y="1629750"/>
            <a:ext cx="7165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522525" y="1380925"/>
            <a:ext cx="30108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18 at 9.36.28 PM.png"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775" y="2004275"/>
            <a:ext cx="162877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3275050" y="1279987"/>
            <a:ext cx="228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Correct, but not efficient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Abort handling  (use of xabort)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132125" y="1629750"/>
            <a:ext cx="7165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522525" y="1380925"/>
            <a:ext cx="30108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18 at 9.48.46 PM.png"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637" y="2128737"/>
            <a:ext cx="19907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2794775" y="1183137"/>
            <a:ext cx="228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Standard abort handling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132125" y="1629750"/>
            <a:ext cx="7165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522525" y="1380925"/>
            <a:ext cx="30108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.png"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25" y="1241075"/>
            <a:ext cx="649249" cy="649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.png"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150" y="1241075"/>
            <a:ext cx="649249" cy="649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18 at 9.10.32 PM.png"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425" y="1083125"/>
            <a:ext cx="13335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18 at 9.10.32 PM.png"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050" y="965625"/>
            <a:ext cx="13335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1958125" y="2620675"/>
            <a:ext cx="2191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 0    [A] [B]</a:t>
            </a:r>
          </a:p>
        </p:txBody>
      </p:sp>
      <p:sp>
        <p:nvSpPr>
          <p:cNvPr id="257" name="Shape 257"/>
          <p:cNvSpPr/>
          <p:nvPr/>
        </p:nvSpPr>
        <p:spPr>
          <a:xfrm>
            <a:off x="5358250" y="2620675"/>
            <a:ext cx="2191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Cache 1 [A’] [B’]</a:t>
            </a:r>
          </a:p>
        </p:txBody>
      </p:sp>
      <p:cxnSp>
        <p:nvCxnSpPr>
          <p:cNvPr id="258" name="Shape 258"/>
          <p:cNvCxnSpPr>
            <a:stCxn id="252" idx="2"/>
          </p:cNvCxnSpPr>
          <p:nvPr/>
        </p:nvCxnSpPr>
        <p:spPr>
          <a:xfrm>
            <a:off x="2464349" y="1890324"/>
            <a:ext cx="66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/>
          <p:nvPr/>
        </p:nvCxnSpPr>
        <p:spPr>
          <a:xfrm>
            <a:off x="5588549" y="1966524"/>
            <a:ext cx="66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/>
          <p:nvPr/>
        </p:nvSpPr>
        <p:spPr>
          <a:xfrm>
            <a:off x="1989200" y="4019200"/>
            <a:ext cx="5733900" cy="8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Memory</a:t>
            </a:r>
          </a:p>
        </p:txBody>
      </p:sp>
      <p:cxnSp>
        <p:nvCxnSpPr>
          <p:cNvPr id="261" name="Shape 261"/>
          <p:cNvCxnSpPr>
            <a:stCxn id="256" idx="2"/>
          </p:cNvCxnSpPr>
          <p:nvPr/>
        </p:nvCxnSpPr>
        <p:spPr>
          <a:xfrm>
            <a:off x="3053725" y="3193375"/>
            <a:ext cx="23100" cy="8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/>
          <p:nvPr/>
        </p:nvCxnSpPr>
        <p:spPr>
          <a:xfrm>
            <a:off x="6482725" y="3193375"/>
            <a:ext cx="23100" cy="8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295425" y="1330900"/>
            <a:ext cx="13335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1, Cache serves as buffer storing intermediate update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2, When flushing (commit), HW takes care of conflicts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need for synchronization - concurrent execution</a:t>
            </a:r>
          </a:p>
        </p:txBody>
      </p:sp>
      <p:pic>
        <p:nvPicPr>
          <p:cNvPr descr="Screen Shot 2017-04-18 at 2.54.35 PM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475" y="1061100"/>
            <a:ext cx="2362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658575" y="3466700"/>
            <a:ext cx="30231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Alice wants $50 from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 was $100, A now is $50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Bob wants $60 from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 was $100, A now is $40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A should -10! The bank lost $50</a:t>
            </a:r>
          </a:p>
        </p:txBody>
      </p:sp>
      <p:pic>
        <p:nvPicPr>
          <p:cNvPr descr="Screen Shot 2017-04-19 at 11.52.10 AM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287" y="2224075"/>
            <a:ext cx="1400175" cy="695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" name="Shape 72"/>
          <p:cNvGraphicFramePr/>
          <p:nvPr/>
        </p:nvGraphicFramePr>
        <p:xfrm>
          <a:off x="567642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{220F38EE-35D1-4E27-91EE-F6BD5CE3197A}</a:tableStyleId>
              </a:tblPr>
              <a:tblGrid>
                <a:gridCol w="1379650"/>
                <a:gridCol w="1379650"/>
              </a:tblGrid>
              <a:tr h="74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Alice’s Execution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Bob’s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Execution</a:t>
                      </a:r>
                    </a:p>
                  </a:txBody>
                  <a:tcPr marT="91425" marB="91425" marR="91425" marL="91425"/>
                </a:tc>
              </a:tr>
              <a:tr h="473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LD: R0=100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LD: R0=100</a:t>
                      </a:r>
                    </a:p>
                  </a:txBody>
                  <a:tcPr marT="91425" marB="91425" marR="91425" marL="91425"/>
                </a:tc>
              </a:tr>
              <a:tr h="473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 → (R0=50)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 -&gt; (R0=40)</a:t>
                      </a:r>
                    </a:p>
                  </a:txBody>
                  <a:tcPr marT="91425" marB="91425" marR="91425" marL="91425"/>
                </a:tc>
              </a:tr>
              <a:tr h="473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 → (A=50)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3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 → (A=40)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</a:t>
            </a:r>
            <a:r>
              <a:rPr lang="en"/>
              <a:t> How to solve?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need for synchronization - Lock based solution</a:t>
            </a:r>
          </a:p>
        </p:txBody>
      </p:sp>
      <p:pic>
        <p:nvPicPr>
          <p:cNvPr descr="Screen Shot 2017-04-18 at 2.59.49 PM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850" y="1112250"/>
            <a:ext cx="23241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247600" y="3435625"/>
            <a:ext cx="30231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Alice wants $50 from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Alice locks the 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 was $100, A now is $50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Bob wants $60 from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Bob waits till lock release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 was $50, insufficient funds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descr="Screen Shot 2017-04-19 at 2.04.56 PM.png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200" y="2057400"/>
            <a:ext cx="1390650" cy="102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Shape 86"/>
          <p:cNvGraphicFramePr/>
          <p:nvPr/>
        </p:nvGraphicFramePr>
        <p:xfrm>
          <a:off x="6073000" y="1186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{220F38EE-35D1-4E27-91EE-F6BD5CE3197A}</a:tableStyleId>
              </a:tblPr>
              <a:tblGrid>
                <a:gridCol w="1228850"/>
                <a:gridCol w="1228850"/>
              </a:tblGrid>
              <a:tr h="60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Alice’s Execution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Bob’s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Execution</a:t>
                      </a:r>
                    </a:p>
                  </a:txBody>
                  <a:tcPr marT="91425" marB="91425" marR="91425" marL="91425"/>
                </a:tc>
              </a:tr>
              <a:tr h="383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acquire_lock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acquirelock</a:t>
                      </a:r>
                    </a:p>
                  </a:txBody>
                  <a:tcPr marT="91425" marB="91425" marR="91425" marL="91425"/>
                </a:tc>
              </a:tr>
              <a:tr h="383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3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3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3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release_lock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3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LD</a:t>
                      </a:r>
                    </a:p>
                  </a:txBody>
                  <a:tcPr marT="91425" marB="91425" marR="91425" marL="91425"/>
                </a:tc>
              </a:tr>
              <a:tr h="383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</a:t>
                      </a:r>
                    </a:p>
                  </a:txBody>
                  <a:tcPr marT="91425" marB="91425" marR="91425" marL="91425"/>
                </a:tc>
              </a:tr>
              <a:tr h="383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Solved?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45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Lock </a:t>
            </a:r>
            <a:r>
              <a:rPr lang="en" sz="2400"/>
              <a:t>granularity Optimization: </a:t>
            </a:r>
            <a:r>
              <a:rPr lang="en" sz="2400"/>
              <a:t> coarse grained is inefficient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58575" y="3466700"/>
            <a:ext cx="30231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Alice wants $50 from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Alice locks the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Bob wants $60 from 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Bob waits till lock release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Run in serial, Inefficient!</a:t>
            </a:r>
          </a:p>
        </p:txBody>
      </p:sp>
      <p:pic>
        <p:nvPicPr>
          <p:cNvPr descr="Screen Shot 2017-04-18 at 3.13.43 PM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34" y="1017722"/>
            <a:ext cx="2486983" cy="22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205775" y="1408275"/>
            <a:ext cx="36048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1s fo finish 1 transaction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2s to finish 2 transaction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1,000,000 transaction?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11 days!!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145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Challenge: How to solve?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145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Lock granularity Optimization:  fine grained lock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461000" y="3393425"/>
            <a:ext cx="30231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Alice wants $50 from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 locks 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Bob wants $60 from 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Bob locks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Run in parallel, efficient!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descr="Screen Shot 2017-04-18 at 3.14.22 PM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199" y="942625"/>
            <a:ext cx="2336968" cy="22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