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5" r:id="rId3"/>
    <p:sldId id="262" r:id="rId4"/>
    <p:sldId id="264" r:id="rId5"/>
    <p:sldId id="263" r:id="rId6"/>
    <p:sldId id="266" r:id="rId7"/>
    <p:sldId id="267" r:id="rId8"/>
    <p:sldId id="268" r:id="rId9"/>
    <p:sldId id="274" r:id="rId10"/>
    <p:sldId id="269" r:id="rId11"/>
    <p:sldId id="270" r:id="rId12"/>
    <p:sldId id="271" r:id="rId13"/>
    <p:sldId id="272" r:id="rId14"/>
    <p:sldId id="27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3DFF9D-5A77-4D7E-BEC7-70DCE196CD9B}">
  <a:tblStyle styleId="{9E3DFF9D-5A77-4D7E-BEC7-70DCE196CD9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922"/>
    <p:restoredTop sz="94671"/>
  </p:normalViewPr>
  <p:slideViewPr>
    <p:cSldViewPr snapToGrid="0" snapToObjects="1">
      <p:cViewPr varScale="1">
        <p:scale>
          <a:sx n="115" d="100"/>
          <a:sy n="115" d="100"/>
        </p:scale>
        <p:origin x="1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327032106524"/>
          <c:y val="0.100022549556605"/>
          <c:w val="0.826672967893476"/>
          <c:h val="0.520537937513818"/>
        </c:manualLayout>
      </c:layout>
      <c:barChart>
        <c:barDir val="col"/>
        <c:grouping val="clustered"/>
        <c:varyColors val="0"/>
        <c:ser>
          <c:idx val="0"/>
          <c:order val="0"/>
          <c:tx>
            <c:strRef>
              <c:f>Sheet1!$B$1</c:f>
              <c:strCache>
                <c:ptCount val="1"/>
                <c:pt idx="0">
                  <c:v>Un-enhanced part</c:v>
                </c:pt>
              </c:strCache>
            </c:strRef>
          </c:tx>
          <c:spPr>
            <a:solidFill>
              <a:schemeClr val="accent1"/>
            </a:solidFill>
            <a:ln>
              <a:noFill/>
            </a:ln>
            <a:effectLst/>
          </c:spPr>
          <c:invertIfNegative val="0"/>
          <c:cat>
            <c:strRef>
              <c:f>Sheet1!$A$2:$A$5</c:f>
              <c:strCache>
                <c:ptCount val="2"/>
                <c:pt idx="0">
                  <c:v>Before</c:v>
                </c:pt>
                <c:pt idx="1">
                  <c:v>After</c:v>
                </c:pt>
              </c:strCache>
            </c:strRef>
          </c:cat>
          <c:val>
            <c:numRef>
              <c:f>Sheet1!$B$2:$B$5</c:f>
              <c:numCache>
                <c:formatCode>General</c:formatCode>
                <c:ptCount val="4"/>
                <c:pt idx="0">
                  <c:v>1.0</c:v>
                </c:pt>
                <c:pt idx="1">
                  <c:v>1.0</c:v>
                </c:pt>
              </c:numCache>
            </c:numRef>
          </c:val>
        </c:ser>
        <c:ser>
          <c:idx val="1"/>
          <c:order val="1"/>
          <c:tx>
            <c:strRef>
              <c:f>Sheet1!$C$1</c:f>
              <c:strCache>
                <c:ptCount val="1"/>
                <c:pt idx="0">
                  <c:v>Enhanced part</c:v>
                </c:pt>
              </c:strCache>
            </c:strRef>
          </c:tx>
          <c:spPr>
            <a:solidFill>
              <a:schemeClr val="accent2"/>
            </a:solidFill>
            <a:ln>
              <a:noFill/>
            </a:ln>
            <a:effectLst/>
          </c:spPr>
          <c:invertIfNegative val="0"/>
          <c:cat>
            <c:strRef>
              <c:f>Sheet1!$A$2:$A$5</c:f>
              <c:strCache>
                <c:ptCount val="2"/>
                <c:pt idx="0">
                  <c:v>Before</c:v>
                </c:pt>
                <c:pt idx="1">
                  <c:v>After</c:v>
                </c:pt>
              </c:strCache>
            </c:strRef>
          </c:cat>
          <c:val>
            <c:numRef>
              <c:f>Sheet1!$C$2:$C$5</c:f>
              <c:numCache>
                <c:formatCode>General</c:formatCode>
                <c:ptCount val="4"/>
                <c:pt idx="0">
                  <c:v>10.0</c:v>
                </c:pt>
                <c:pt idx="1">
                  <c:v>1.0</c:v>
                </c:pt>
              </c:numCache>
            </c:numRef>
          </c:val>
        </c:ser>
        <c:dLbls>
          <c:showLegendKey val="0"/>
          <c:showVal val="0"/>
          <c:showCatName val="0"/>
          <c:showSerName val="0"/>
          <c:showPercent val="0"/>
          <c:showBubbleSize val="0"/>
        </c:dLbls>
        <c:gapWidth val="219"/>
        <c:overlap val="-27"/>
        <c:axId val="1261131008"/>
        <c:axId val="1261133328"/>
      </c:barChart>
      <c:catAx>
        <c:axId val="126113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133328"/>
        <c:crosses val="autoZero"/>
        <c:auto val="1"/>
        <c:lblAlgn val="ctr"/>
        <c:lblOffset val="100"/>
        <c:noMultiLvlLbl val="0"/>
      </c:catAx>
      <c:valAx>
        <c:axId val="1261133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131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520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457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3729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128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484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28601" y="1400174"/>
            <a:ext cx="8686800" cy="3100389"/>
          </a:xfrm>
          <a:prstGeom prst="rect">
            <a:avLst/>
          </a:prstGeom>
        </p:spPr>
        <p:txBody>
          <a:bodyPr lIns="91425" tIns="91425" rIns="91425" bIns="91425" anchor="b" anchorCtr="0">
            <a:noAutofit/>
          </a:bodyPr>
          <a:lstStyle/>
          <a:p>
            <a:r>
              <a:rPr lang="en-US" sz="3200" b="1" dirty="0"/>
              <a:t>CIS 655 - Advanced Computer Architecture</a:t>
            </a:r>
            <a:r>
              <a:rPr lang="en-US" sz="3200" dirty="0"/>
              <a:t/>
            </a:r>
            <a:br>
              <a:rPr lang="en-US" sz="3200" dirty="0"/>
            </a:br>
            <a:r>
              <a:rPr lang="en-US" sz="3200" b="1" dirty="0" smtClean="0"/>
              <a:t>Homework 1&amp;2 </a:t>
            </a:r>
            <a:r>
              <a:rPr lang="mr-IN" sz="3200" b="1" dirty="0" smtClean="0"/>
              <a:t>–</a:t>
            </a:r>
            <a:r>
              <a:rPr lang="en-US" sz="3200" b="1" dirty="0" smtClean="0"/>
              <a:t> Reference solutions</a:t>
            </a:r>
            <a:r>
              <a:rPr lang="en-US" sz="3200" dirty="0"/>
              <a:t/>
            </a:r>
            <a:br>
              <a:rPr lang="en-US" sz="3200" dirty="0"/>
            </a:br>
            <a:r>
              <a:rPr lang="en-US" dirty="0"/>
              <a:t> </a:t>
            </a:r>
            <a:br>
              <a:rPr lang="en-US" dirty="0"/>
            </a:b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5" name="Shape 55"/>
          <p:cNvGraphicFramePr/>
          <p:nvPr/>
        </p:nvGraphicFramePr>
        <p:xfrm>
          <a:off x="98175" y="1485050"/>
          <a:ext cx="1605775" cy="2773470"/>
        </p:xfrm>
        <a:graphic>
          <a:graphicData uri="http://schemas.openxmlformats.org/drawingml/2006/table">
            <a:tbl>
              <a:tblPr>
                <a:noFill/>
              </a:tblPr>
              <a:tblGrid>
                <a:gridCol w="1605775"/>
              </a:tblGrid>
              <a:tr h="0">
                <a:tc>
                  <a:txBody>
                    <a:bodyPr/>
                    <a:lstStyle/>
                    <a:p>
                      <a:pPr lvl="0">
                        <a:spcBef>
                          <a:spcPts val="0"/>
                        </a:spcBef>
                        <a:buNone/>
                      </a:pPr>
                      <a:r>
                        <a:rPr lang="en"/>
                        <a:t>LW R3, 0(R0)</a:t>
                      </a:r>
                    </a:p>
                  </a:txBody>
                  <a:tcPr marL="91425" marR="91425" marT="91425" marB="91425"/>
                </a:tc>
              </a:tr>
              <a:tr h="381000">
                <a:tc>
                  <a:txBody>
                    <a:bodyPr/>
                    <a:lstStyle/>
                    <a:p>
                      <a:pPr lvl="0">
                        <a:spcBef>
                          <a:spcPts val="0"/>
                        </a:spcBef>
                        <a:buNone/>
                      </a:pPr>
                      <a:r>
                        <a:rPr lang="en"/>
                        <a:t>LW R1,0(R3)</a:t>
                      </a:r>
                    </a:p>
                  </a:txBody>
                  <a:tcPr marL="91425" marR="91425" marT="91425" marB="91425"/>
                </a:tc>
              </a:tr>
              <a:tr h="381000">
                <a:tc>
                  <a:txBody>
                    <a:bodyPr/>
                    <a:lstStyle/>
                    <a:p>
                      <a:pPr lvl="0">
                        <a:spcBef>
                          <a:spcPts val="0"/>
                        </a:spcBef>
                        <a:buNone/>
                      </a:pPr>
                      <a:r>
                        <a:rPr lang="en"/>
                        <a:t>ADDI R1, R1, #1</a:t>
                      </a:r>
                    </a:p>
                  </a:txBody>
                  <a:tcPr marL="91425" marR="91425" marT="91425" marB="91425"/>
                </a:tc>
              </a:tr>
              <a:tr h="381000">
                <a:tc>
                  <a:txBody>
                    <a:bodyPr/>
                    <a:lstStyle/>
                    <a:p>
                      <a:pPr lvl="0">
                        <a:spcBef>
                          <a:spcPts val="0"/>
                        </a:spcBef>
                        <a:buNone/>
                      </a:pPr>
                      <a:r>
                        <a:rPr lang="en"/>
                        <a:t>SUB R4,R3,R2</a:t>
                      </a:r>
                    </a:p>
                  </a:txBody>
                  <a:tcPr marL="91425" marR="91425" marT="91425" marB="91425"/>
                </a:tc>
              </a:tr>
              <a:tr h="381000">
                <a:tc>
                  <a:txBody>
                    <a:bodyPr/>
                    <a:lstStyle/>
                    <a:p>
                      <a:pPr lvl="0">
                        <a:spcBef>
                          <a:spcPts val="0"/>
                        </a:spcBef>
                        <a:buNone/>
                      </a:pPr>
                      <a:r>
                        <a:rPr lang="en"/>
                        <a:t>SW R1, 0(R3)</a:t>
                      </a:r>
                    </a:p>
                  </a:txBody>
                  <a:tcPr marL="91425" marR="91425" marT="91425" marB="91425"/>
                </a:tc>
              </a:tr>
              <a:tr h="381000">
                <a:tc>
                  <a:txBody>
                    <a:bodyPr/>
                    <a:lstStyle/>
                    <a:p>
                      <a:pPr lvl="0">
                        <a:spcBef>
                          <a:spcPts val="0"/>
                        </a:spcBef>
                        <a:buNone/>
                      </a:pPr>
                      <a:r>
                        <a:rPr lang="en"/>
                        <a:t>BNZ R4,LOOP</a:t>
                      </a:r>
                    </a:p>
                  </a:txBody>
                  <a:tcPr marL="91425" marR="91425" marT="91425" marB="91425"/>
                </a:tc>
              </a:tr>
              <a:tr h="381000">
                <a:tc>
                  <a:txBody>
                    <a:bodyPr/>
                    <a:lstStyle/>
                    <a:p>
                      <a:pPr lvl="0" rtl="0">
                        <a:spcBef>
                          <a:spcPts val="0"/>
                        </a:spcBef>
                        <a:buNone/>
                      </a:pPr>
                      <a:r>
                        <a:rPr lang="en" dirty="0" smtClean="0"/>
                        <a:t>LW R3, 0(R0)</a:t>
                      </a:r>
                      <a:endParaRPr lang="en" dirty="0"/>
                    </a:p>
                  </a:txBody>
                  <a:tcPr marL="91425" marR="91425" marT="91425" marB="91425"/>
                </a:tc>
              </a:tr>
            </a:tbl>
          </a:graphicData>
        </a:graphic>
      </p:graphicFrame>
      <p:graphicFrame>
        <p:nvGraphicFramePr>
          <p:cNvPr id="56" name="Shape 56"/>
          <p:cNvGraphicFramePr/>
          <p:nvPr>
            <p:extLst>
              <p:ext uri="{D42A27DB-BD31-4B8C-83A1-F6EECF244321}">
                <p14:modId xmlns:p14="http://schemas.microsoft.com/office/powerpoint/2010/main" val="1503882195"/>
              </p:ext>
            </p:extLst>
          </p:nvPr>
        </p:nvGraphicFramePr>
        <p:xfrm>
          <a:off x="1766675" y="902875"/>
          <a:ext cx="7239000" cy="3383040"/>
        </p:xfrm>
        <a:graphic>
          <a:graphicData uri="http://schemas.openxmlformats.org/drawingml/2006/table">
            <a:tbl>
              <a:tblPr>
                <a:noFill/>
              </a:tblPr>
              <a:tblGrid>
                <a:gridCol w="361950"/>
                <a:gridCol w="361950"/>
                <a:gridCol w="361950"/>
                <a:gridCol w="361950"/>
                <a:gridCol w="361950"/>
                <a:gridCol w="361950"/>
                <a:gridCol w="361950"/>
                <a:gridCol w="361950"/>
                <a:gridCol w="361950"/>
                <a:gridCol w="361950"/>
                <a:gridCol w="361950"/>
                <a:gridCol w="361950"/>
                <a:gridCol w="361950"/>
                <a:gridCol w="361950"/>
                <a:gridCol w="361950"/>
                <a:gridCol w="361950"/>
                <a:gridCol w="361950"/>
                <a:gridCol w="361950"/>
                <a:gridCol w="361950"/>
                <a:gridCol w="361950"/>
              </a:tblGrid>
              <a:tr h="380975">
                <a:tc>
                  <a:txBody>
                    <a:bodyPr/>
                    <a:lstStyle/>
                    <a:p>
                      <a:pPr lvl="0">
                        <a:spcBef>
                          <a:spcPts val="0"/>
                        </a:spcBef>
                        <a:buNone/>
                      </a:pPr>
                      <a:r>
                        <a:rPr lang="en"/>
                        <a:t>0</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2</a:t>
                      </a:r>
                    </a:p>
                  </a:txBody>
                  <a:tcPr marL="91425" marR="91425" marT="91425" marB="91425"/>
                </a:tc>
                <a:tc>
                  <a:txBody>
                    <a:bodyPr/>
                    <a:lstStyle/>
                    <a:p>
                      <a:pPr lvl="0">
                        <a:spcBef>
                          <a:spcPts val="0"/>
                        </a:spcBef>
                        <a:buNone/>
                      </a:pPr>
                      <a:r>
                        <a:rPr lang="en"/>
                        <a:t>3</a:t>
                      </a:r>
                    </a:p>
                  </a:txBody>
                  <a:tcPr marL="91425" marR="91425" marT="91425" marB="91425"/>
                </a:tc>
                <a:tc>
                  <a:txBody>
                    <a:bodyPr/>
                    <a:lstStyle/>
                    <a:p>
                      <a:pPr lvl="0">
                        <a:spcBef>
                          <a:spcPts val="0"/>
                        </a:spcBef>
                        <a:buNone/>
                      </a:pPr>
                      <a:r>
                        <a:rPr lang="en"/>
                        <a:t>4</a:t>
                      </a:r>
                    </a:p>
                  </a:txBody>
                  <a:tcPr marL="91425" marR="91425" marT="91425" marB="91425"/>
                </a:tc>
                <a:tc>
                  <a:txBody>
                    <a:bodyPr/>
                    <a:lstStyle/>
                    <a:p>
                      <a:pPr lvl="0">
                        <a:spcBef>
                          <a:spcPts val="0"/>
                        </a:spcBef>
                        <a:buNone/>
                      </a:pPr>
                      <a:r>
                        <a:rPr lang="en"/>
                        <a:t>5</a:t>
                      </a:r>
                    </a:p>
                  </a:txBody>
                  <a:tcPr marL="91425" marR="91425" marT="91425" marB="91425"/>
                </a:tc>
                <a:tc>
                  <a:txBody>
                    <a:bodyPr/>
                    <a:lstStyle/>
                    <a:p>
                      <a:pPr lvl="0">
                        <a:spcBef>
                          <a:spcPts val="0"/>
                        </a:spcBef>
                        <a:buNone/>
                      </a:pPr>
                      <a:r>
                        <a:rPr lang="en"/>
                        <a:t>6</a:t>
                      </a:r>
                    </a:p>
                  </a:txBody>
                  <a:tcPr marL="91425" marR="91425" marT="91425" marB="91425"/>
                </a:tc>
                <a:tc>
                  <a:txBody>
                    <a:bodyPr/>
                    <a:lstStyle/>
                    <a:p>
                      <a:pPr lvl="0">
                        <a:spcBef>
                          <a:spcPts val="0"/>
                        </a:spcBef>
                        <a:buNone/>
                      </a:pPr>
                      <a:r>
                        <a:rPr lang="en"/>
                        <a:t>7</a:t>
                      </a:r>
                    </a:p>
                  </a:txBody>
                  <a:tcPr marL="91425" marR="91425" marT="91425" marB="91425"/>
                </a:tc>
                <a:tc>
                  <a:txBody>
                    <a:bodyPr/>
                    <a:lstStyle/>
                    <a:p>
                      <a:pPr lvl="0">
                        <a:spcBef>
                          <a:spcPts val="0"/>
                        </a:spcBef>
                        <a:buNone/>
                      </a:pPr>
                      <a:r>
                        <a:rPr lang="en"/>
                        <a:t>8</a:t>
                      </a:r>
                    </a:p>
                  </a:txBody>
                  <a:tcPr marL="91425" marR="91425" marT="91425" marB="91425"/>
                </a:tc>
                <a:tc>
                  <a:txBody>
                    <a:bodyPr/>
                    <a:lstStyle/>
                    <a:p>
                      <a:pPr lvl="0">
                        <a:spcBef>
                          <a:spcPts val="0"/>
                        </a:spcBef>
                        <a:buNone/>
                      </a:pPr>
                      <a:r>
                        <a:rPr lang="en"/>
                        <a:t>9</a:t>
                      </a:r>
                    </a:p>
                  </a:txBody>
                  <a:tcPr marL="91425" marR="91425" marT="91425" marB="91425"/>
                </a:tc>
                <a:tc>
                  <a:txBody>
                    <a:bodyPr/>
                    <a:lstStyle/>
                    <a:p>
                      <a:pPr lvl="0">
                        <a:spcBef>
                          <a:spcPts val="0"/>
                        </a:spcBef>
                        <a:buNone/>
                      </a:pPr>
                      <a:r>
                        <a:rPr lang="en"/>
                        <a:t>10</a:t>
                      </a:r>
                    </a:p>
                  </a:txBody>
                  <a:tcPr marL="91425" marR="91425" marT="91425" marB="91425"/>
                </a:tc>
                <a:tc>
                  <a:txBody>
                    <a:bodyPr/>
                    <a:lstStyle/>
                    <a:p>
                      <a:pPr lvl="0">
                        <a:spcBef>
                          <a:spcPts val="0"/>
                        </a:spcBef>
                        <a:buNone/>
                      </a:pPr>
                      <a:r>
                        <a:rPr lang="en"/>
                        <a:t>11</a:t>
                      </a:r>
                    </a:p>
                  </a:txBody>
                  <a:tcPr marL="91425" marR="91425" marT="91425" marB="91425"/>
                </a:tc>
                <a:tc>
                  <a:txBody>
                    <a:bodyPr/>
                    <a:lstStyle/>
                    <a:p>
                      <a:pPr lvl="0">
                        <a:spcBef>
                          <a:spcPts val="0"/>
                        </a:spcBef>
                        <a:buNone/>
                      </a:pPr>
                      <a:r>
                        <a:rPr lang="en"/>
                        <a:t>12</a:t>
                      </a:r>
                    </a:p>
                  </a:txBody>
                  <a:tcPr marL="91425" marR="91425" marT="91425" marB="91425"/>
                </a:tc>
                <a:tc>
                  <a:txBody>
                    <a:bodyPr/>
                    <a:lstStyle/>
                    <a:p>
                      <a:pPr lvl="0">
                        <a:spcBef>
                          <a:spcPts val="0"/>
                        </a:spcBef>
                        <a:buNone/>
                      </a:pPr>
                      <a:r>
                        <a:rPr lang="en"/>
                        <a:t>13</a:t>
                      </a:r>
                    </a:p>
                  </a:txBody>
                  <a:tcPr marL="91425" marR="91425" marT="91425" marB="91425"/>
                </a:tc>
                <a:tc>
                  <a:txBody>
                    <a:bodyPr/>
                    <a:lstStyle/>
                    <a:p>
                      <a:pPr lvl="0">
                        <a:spcBef>
                          <a:spcPts val="0"/>
                        </a:spcBef>
                        <a:buNone/>
                      </a:pPr>
                      <a:r>
                        <a:rPr lang="en"/>
                        <a:t>14</a:t>
                      </a:r>
                    </a:p>
                  </a:txBody>
                  <a:tcPr marL="91425" marR="91425" marT="91425" marB="91425"/>
                </a:tc>
                <a:tc>
                  <a:txBody>
                    <a:bodyPr/>
                    <a:lstStyle/>
                    <a:p>
                      <a:pPr lvl="0">
                        <a:spcBef>
                          <a:spcPts val="0"/>
                        </a:spcBef>
                        <a:buNone/>
                      </a:pPr>
                      <a:r>
                        <a:rPr lang="en"/>
                        <a:t>15</a:t>
                      </a:r>
                    </a:p>
                  </a:txBody>
                  <a:tcPr marL="91425" marR="91425" marT="91425" marB="91425"/>
                </a:tc>
                <a:tc>
                  <a:txBody>
                    <a:bodyPr/>
                    <a:lstStyle/>
                    <a:p>
                      <a:pPr lvl="0">
                        <a:spcBef>
                          <a:spcPts val="0"/>
                        </a:spcBef>
                        <a:buNone/>
                      </a:pPr>
                      <a:r>
                        <a:rPr lang="en"/>
                        <a:t>16</a:t>
                      </a:r>
                    </a:p>
                  </a:txBody>
                  <a:tcPr marL="91425" marR="91425" marT="91425" marB="91425"/>
                </a:tc>
                <a:tc>
                  <a:txBody>
                    <a:bodyPr/>
                    <a:lstStyle/>
                    <a:p>
                      <a:pPr lvl="0">
                        <a:spcBef>
                          <a:spcPts val="0"/>
                        </a:spcBef>
                        <a:buNone/>
                      </a:pPr>
                      <a:r>
                        <a:rPr lang="en"/>
                        <a:t>17</a:t>
                      </a:r>
                    </a:p>
                  </a:txBody>
                  <a:tcPr marL="91425" marR="91425" marT="91425" marB="91425"/>
                </a:tc>
                <a:tc>
                  <a:txBody>
                    <a:bodyPr/>
                    <a:lstStyle/>
                    <a:p>
                      <a:pPr lvl="0">
                        <a:spcBef>
                          <a:spcPts val="0"/>
                        </a:spcBef>
                        <a:buNone/>
                      </a:pPr>
                      <a:r>
                        <a:rPr lang="en"/>
                        <a:t>18</a:t>
                      </a:r>
                    </a:p>
                  </a:txBody>
                  <a:tcPr marL="91425" marR="91425" marT="91425" marB="91425"/>
                </a:tc>
                <a:tc>
                  <a:txBody>
                    <a:bodyPr/>
                    <a:lstStyle/>
                    <a:p>
                      <a:pPr lvl="0">
                        <a:spcBef>
                          <a:spcPts val="0"/>
                        </a:spcBef>
                        <a:buNone/>
                      </a:pPr>
                      <a:r>
                        <a:rPr lang="en"/>
                        <a:t>19</a:t>
                      </a:r>
                    </a:p>
                  </a:txBody>
                  <a:tcPr marL="91425" marR="91425" marT="91425" marB="91425"/>
                </a:tc>
              </a:tr>
              <a:tr h="381000">
                <a:tc>
                  <a:txBody>
                    <a:bodyPr/>
                    <a:lstStyle/>
                    <a:p>
                      <a:pPr lvl="0">
                        <a:spcBef>
                          <a:spcPts val="0"/>
                        </a:spcBef>
                        <a:buNone/>
                      </a:pPr>
                      <a:r>
                        <a:rPr lang="en"/>
                        <a:t>F</a:t>
                      </a:r>
                    </a:p>
                  </a:txBody>
                  <a:tcPr marL="91425" marR="91425" marT="91425" marB="91425"/>
                </a:tc>
                <a:tc>
                  <a:txBody>
                    <a:bodyPr/>
                    <a:lstStyle/>
                    <a:p>
                      <a:pPr lvl="0">
                        <a:spcBef>
                          <a:spcPts val="0"/>
                        </a:spcBef>
                        <a:buNone/>
                      </a:pPr>
                      <a:r>
                        <a:rPr lang="en"/>
                        <a:t>D</a:t>
                      </a:r>
                    </a:p>
                  </a:txBody>
                  <a:tcPr marL="91425" marR="91425" marT="91425" marB="91425"/>
                </a:tc>
                <a:tc>
                  <a:txBody>
                    <a:bodyPr/>
                    <a:lstStyle/>
                    <a:p>
                      <a:pPr lvl="0">
                        <a:spcBef>
                          <a:spcPts val="0"/>
                        </a:spcBef>
                        <a:buNone/>
                      </a:pPr>
                      <a:r>
                        <a:rPr lang="en"/>
                        <a:t>E</a:t>
                      </a:r>
                    </a:p>
                  </a:txBody>
                  <a:tcPr marL="91425" marR="91425" marT="91425" marB="91425"/>
                </a:tc>
                <a:tc>
                  <a:txBody>
                    <a:bodyPr/>
                    <a:lstStyle/>
                    <a:p>
                      <a:pPr lvl="0">
                        <a:spcBef>
                          <a:spcPts val="0"/>
                        </a:spcBef>
                        <a:buNone/>
                      </a:pPr>
                      <a:r>
                        <a:rPr lang="en"/>
                        <a:t>M</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dirty="0"/>
                        <a:t>W</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81000">
                <a:tc>
                  <a:txBody>
                    <a:bodyPr/>
                    <a:lstStyle/>
                    <a:p>
                      <a:pPr lvl="0">
                        <a:spcBef>
                          <a:spcPts val="0"/>
                        </a:spcBef>
                        <a:buNone/>
                      </a:pPr>
                      <a:endParaRPr/>
                    </a:p>
                  </a:txBody>
                  <a:tcPr marL="91425" marR="91425" marT="91425" marB="91425"/>
                </a:tc>
                <a:tc>
                  <a:txBody>
                    <a:bodyPr/>
                    <a:lstStyle/>
                    <a:p>
                      <a:pPr lvl="0">
                        <a:spcBef>
                          <a:spcPts val="0"/>
                        </a:spcBef>
                        <a:buNone/>
                      </a:pPr>
                      <a:r>
                        <a:rPr lang="en"/>
                        <a:t>F</a:t>
                      </a:r>
                    </a:p>
                  </a:txBody>
                  <a:tcPr marL="91425" marR="91425" marT="91425" marB="91425"/>
                </a:tc>
                <a:tc>
                  <a:txBody>
                    <a:bodyPr/>
                    <a:lstStyle/>
                    <a:p>
                      <a:pPr lvl="0">
                        <a:spcBef>
                          <a:spcPts val="0"/>
                        </a:spcBef>
                        <a:buNone/>
                      </a:pPr>
                      <a:r>
                        <a:rPr lang="en-US" altLang="zh-CN" dirty="0" smtClean="0"/>
                        <a:t>D</a:t>
                      </a:r>
                      <a:endParaRPr lang="en" dirty="0"/>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
                        <a:t>E</a:t>
                      </a:r>
                    </a:p>
                  </a:txBody>
                  <a:tcPr marL="91425" marR="91425" marT="91425" marB="91425"/>
                </a:tc>
                <a:tc>
                  <a:txBody>
                    <a:bodyPr/>
                    <a:lstStyle/>
                    <a:p>
                      <a:pPr lvl="0">
                        <a:spcBef>
                          <a:spcPts val="0"/>
                        </a:spcBef>
                        <a:buNone/>
                      </a:pPr>
                      <a:r>
                        <a:rPr lang="en"/>
                        <a:t>M</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W</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8100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US" altLang="zh-CN" dirty="0" smtClean="0"/>
                        <a:t>F</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US" altLang="zh-CN" dirty="0" smtClean="0"/>
                        <a:t>D</a:t>
                      </a:r>
                      <a:endParaRPr lang="en" dirty="0"/>
                    </a:p>
                  </a:txBody>
                  <a:tcPr marL="91425" marR="91425" marT="91425" marB="91425"/>
                </a:tc>
                <a:tc>
                  <a:txBody>
                    <a:bodyPr/>
                    <a:lstStyle/>
                    <a:p>
                      <a:pPr lvl="0">
                        <a:spcBef>
                          <a:spcPts val="0"/>
                        </a:spcBef>
                        <a:buNone/>
                      </a:pPr>
                      <a:r>
                        <a:rPr lang="en" dirty="0"/>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
                        <a:t>E</a:t>
                      </a:r>
                    </a:p>
                  </a:txBody>
                  <a:tcPr marL="91425" marR="91425" marT="91425" marB="91425"/>
                </a:tc>
                <a:tc>
                  <a:txBody>
                    <a:bodyPr/>
                    <a:lstStyle/>
                    <a:p>
                      <a:pPr lvl="0">
                        <a:spcBef>
                          <a:spcPts val="0"/>
                        </a:spcBef>
                        <a:buNone/>
                      </a:pPr>
                      <a:r>
                        <a:rPr lang="en"/>
                        <a:t>M</a:t>
                      </a:r>
                    </a:p>
                  </a:txBody>
                  <a:tcPr marL="91425" marR="91425" marT="91425" marB="91425"/>
                </a:tc>
                <a:tc>
                  <a:txBody>
                    <a:bodyPr/>
                    <a:lstStyle/>
                    <a:p>
                      <a:pPr lvl="0">
                        <a:spcBef>
                          <a:spcPts val="0"/>
                        </a:spcBef>
                        <a:buNone/>
                      </a:pPr>
                      <a:r>
                        <a:rPr lang="en" dirty="0"/>
                        <a:t>W</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8100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US" altLang="zh-CN" dirty="0" smtClean="0"/>
                        <a:t>F</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dirty="0"/>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US" altLang="zh-CN" dirty="0" smtClean="0"/>
                        <a:t>D</a:t>
                      </a:r>
                      <a:endParaRPr lang="en" dirty="0"/>
                    </a:p>
                  </a:txBody>
                  <a:tcPr marL="91425" marR="91425" marT="91425" marB="91425"/>
                </a:tc>
                <a:tc>
                  <a:txBody>
                    <a:bodyPr/>
                    <a:lstStyle/>
                    <a:p>
                      <a:pPr lvl="0">
                        <a:spcBef>
                          <a:spcPts val="0"/>
                        </a:spcBef>
                        <a:buNone/>
                      </a:pPr>
                      <a:r>
                        <a:rPr lang="en-US" altLang="zh-CN" dirty="0" smtClean="0"/>
                        <a:t>E</a:t>
                      </a:r>
                      <a:endParaRPr lang="en" dirty="0"/>
                    </a:p>
                  </a:txBody>
                  <a:tcPr marL="91425" marR="91425" marT="91425" marB="91425"/>
                </a:tc>
                <a:tc>
                  <a:txBody>
                    <a:bodyPr/>
                    <a:lstStyle/>
                    <a:p>
                      <a:pPr lvl="0">
                        <a:spcBef>
                          <a:spcPts val="0"/>
                        </a:spcBef>
                        <a:buNone/>
                      </a:pPr>
                      <a:r>
                        <a:rPr lang="en" dirty="0"/>
                        <a:t>M</a:t>
                      </a:r>
                    </a:p>
                  </a:txBody>
                  <a:tcPr marL="91425" marR="91425" marT="91425" marB="91425"/>
                </a:tc>
                <a:tc>
                  <a:txBody>
                    <a:bodyPr/>
                    <a:lstStyle/>
                    <a:p>
                      <a:pPr lvl="0">
                        <a:spcBef>
                          <a:spcPts val="0"/>
                        </a:spcBef>
                        <a:buNone/>
                      </a:pPr>
                      <a:r>
                        <a:rPr lang="en"/>
                        <a:t>W</a:t>
                      </a: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8100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 dirty="0"/>
                        <a:t>F</a:t>
                      </a:r>
                    </a:p>
                  </a:txBody>
                  <a:tcPr marL="91425" marR="91425" marT="91425" marB="91425"/>
                </a:tc>
                <a:tc>
                  <a:txBody>
                    <a:bodyPr/>
                    <a:lstStyle/>
                    <a:p>
                      <a:pPr lvl="0">
                        <a:spcBef>
                          <a:spcPts val="0"/>
                        </a:spcBef>
                        <a:buNone/>
                      </a:pPr>
                      <a:r>
                        <a:rPr lang="en-US" altLang="zh-CN" dirty="0" smtClean="0"/>
                        <a:t>D</a:t>
                      </a:r>
                      <a:endParaRPr lang="en" dirty="0"/>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US" altLang="zh-CN" dirty="0" smtClean="0"/>
                        <a:t>E</a:t>
                      </a:r>
                      <a:endParaRPr lang="en" dirty="0"/>
                    </a:p>
                  </a:txBody>
                  <a:tcPr marL="91425" marR="91425" marT="91425" marB="91425"/>
                </a:tc>
                <a:tc>
                  <a:txBody>
                    <a:bodyPr/>
                    <a:lstStyle/>
                    <a:p>
                      <a:pPr lvl="0" rtl="0">
                        <a:spcBef>
                          <a:spcPts val="0"/>
                        </a:spcBef>
                        <a:buNone/>
                      </a:pPr>
                      <a:r>
                        <a:rPr lang="en-US" dirty="0" smtClean="0"/>
                        <a:t>M</a:t>
                      </a:r>
                      <a:endParaRPr lang="en" dirty="0"/>
                    </a:p>
                  </a:txBody>
                  <a:tcPr marL="91425" marR="91425" marT="91425" marB="91425"/>
                </a:tc>
                <a:tc>
                  <a:txBody>
                    <a:bodyPr/>
                    <a:lstStyle/>
                    <a:p>
                      <a:pPr lvl="0" rtl="0">
                        <a:spcBef>
                          <a:spcPts val="0"/>
                        </a:spcBef>
                        <a:buNone/>
                      </a:pPr>
                      <a:r>
                        <a:rPr lang="en-US" dirty="0" smtClean="0"/>
                        <a:t>--</a:t>
                      </a:r>
                      <a:endParaRPr lang="en" dirty="0"/>
                    </a:p>
                  </a:txBody>
                  <a:tcPr marL="91425" marR="91425" marT="91425" marB="91425"/>
                </a:tc>
                <a:tc>
                  <a:txBody>
                    <a:bodyPr/>
                    <a:lstStyle/>
                    <a:p>
                      <a:pPr lvl="0" rtl="0">
                        <a:spcBef>
                          <a:spcPts val="0"/>
                        </a:spcBef>
                        <a:buNone/>
                      </a:pPr>
                      <a:r>
                        <a:rPr lang="en" dirty="0"/>
                        <a:t>--</a:t>
                      </a:r>
                    </a:p>
                  </a:txBody>
                  <a:tcPr marL="91425" marR="91425" marT="91425" marB="91425"/>
                </a:tc>
                <a:tc>
                  <a:txBody>
                    <a:bodyPr/>
                    <a:lstStyle/>
                    <a:p>
                      <a:pPr lvl="0" rtl="0">
                        <a:spcBef>
                          <a:spcPts val="0"/>
                        </a:spcBef>
                        <a:buNone/>
                      </a:pPr>
                      <a:r>
                        <a:rPr lang="en-US" dirty="0" smtClean="0"/>
                        <a:t>W</a:t>
                      </a:r>
                      <a:endParaRPr lang="en" dirty="0"/>
                    </a:p>
                  </a:txBody>
                  <a:tcPr marL="91425" marR="91425" marT="91425" marB="91425"/>
                </a:tc>
              </a:tr>
              <a:tr h="38100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US" altLang="zh-CN" dirty="0" smtClean="0"/>
                        <a:t>F</a:t>
                      </a:r>
                      <a:endParaRPr dirty="0"/>
                    </a:p>
                  </a:txBody>
                  <a:tcPr marL="91425" marR="91425" marT="91425" marB="91425"/>
                </a:tc>
                <a:tc>
                  <a:txBody>
                    <a:bodyPr/>
                    <a:lstStyle/>
                    <a:p>
                      <a:pPr lvl="0">
                        <a:spcBef>
                          <a:spcPts val="0"/>
                        </a:spcBef>
                        <a:buNone/>
                      </a:pPr>
                      <a:r>
                        <a:rPr lang="en-US" altLang="zh-CN" dirty="0" smtClean="0"/>
                        <a:t>--</a:t>
                      </a:r>
                      <a:endParaRPr lang="en" dirty="0"/>
                    </a:p>
                  </a:txBody>
                  <a:tcPr marL="91425" marR="91425" marT="91425" marB="91425"/>
                </a:tc>
                <a:tc>
                  <a:txBody>
                    <a:bodyPr/>
                    <a:lstStyle/>
                    <a:p>
                      <a:pPr lvl="0">
                        <a:spcBef>
                          <a:spcPts val="0"/>
                        </a:spcBef>
                        <a:buNone/>
                      </a:pPr>
                      <a:r>
                        <a:rPr lang="en-US" dirty="0" smtClean="0"/>
                        <a:t>D</a:t>
                      </a:r>
                      <a:endParaRPr lang="en" dirty="0"/>
                    </a:p>
                  </a:txBody>
                  <a:tcPr marL="91425" marR="91425" marT="91425" marB="91425"/>
                </a:tc>
                <a:tc>
                  <a:txBody>
                    <a:bodyPr/>
                    <a:lstStyle/>
                    <a:p>
                      <a:pPr lvl="0">
                        <a:spcBef>
                          <a:spcPts val="0"/>
                        </a:spcBef>
                        <a:buNone/>
                      </a:pPr>
                      <a:r>
                        <a:rPr lang="en-US" dirty="0" smtClean="0"/>
                        <a:t>E</a:t>
                      </a:r>
                      <a:endParaRPr lang="en" dirty="0"/>
                    </a:p>
                  </a:txBody>
                  <a:tcPr marL="91425" marR="91425" marT="91425" marB="91425"/>
                </a:tc>
                <a:tc>
                  <a:txBody>
                    <a:bodyPr/>
                    <a:lstStyle/>
                    <a:p>
                      <a:pPr lvl="0">
                        <a:spcBef>
                          <a:spcPts val="0"/>
                        </a:spcBef>
                        <a:buNone/>
                      </a:pPr>
                      <a:r>
                        <a:rPr lang="en-US" dirty="0" smtClean="0"/>
                        <a:t>--</a:t>
                      </a:r>
                      <a:endParaRPr lang="en" dirty="0"/>
                    </a:p>
                  </a:txBody>
                  <a:tcPr marL="91425" marR="91425" marT="91425" marB="91425"/>
                </a:tc>
                <a:tc>
                  <a:txBody>
                    <a:bodyPr/>
                    <a:lstStyle/>
                    <a:p>
                      <a:pPr lvl="0" rtl="0">
                        <a:spcBef>
                          <a:spcPts val="0"/>
                        </a:spcBef>
                        <a:buNone/>
                      </a:pPr>
                      <a:r>
                        <a:rPr lang="en" dirty="0"/>
                        <a:t>--</a:t>
                      </a:r>
                    </a:p>
                  </a:txBody>
                  <a:tcPr marL="91425" marR="91425" marT="91425" marB="91425"/>
                </a:tc>
                <a:tc>
                  <a:txBody>
                    <a:bodyPr/>
                    <a:lstStyle/>
                    <a:p>
                      <a:pPr lvl="0" rtl="0">
                        <a:spcBef>
                          <a:spcPts val="0"/>
                        </a:spcBef>
                        <a:buNone/>
                      </a:pPr>
                      <a:r>
                        <a:rPr lang="en-US" dirty="0" smtClean="0"/>
                        <a:t>M</a:t>
                      </a:r>
                      <a:endParaRPr lang="en" dirty="0"/>
                    </a:p>
                  </a:txBody>
                  <a:tcPr marL="91425" marR="91425" marT="91425" marB="91425"/>
                </a:tc>
              </a:tr>
              <a:tr h="381000">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r>
                        <a:rPr lang="en" dirty="0" smtClean="0"/>
                        <a:t>F</a:t>
                      </a:r>
                      <a:endParaRPr lang="en" dirty="0"/>
                    </a:p>
                  </a:txBody>
                  <a:tcPr marL="91425" marR="91425" marT="91425" marB="91425"/>
                </a:tc>
                <a:tc>
                  <a:txBody>
                    <a:bodyPr/>
                    <a:lstStyle/>
                    <a:p>
                      <a:pPr lvl="0" rtl="0">
                        <a:spcBef>
                          <a:spcPts val="0"/>
                        </a:spcBef>
                        <a:buNone/>
                      </a:pPr>
                      <a:r>
                        <a:rPr lang="en" dirty="0"/>
                        <a:t>--</a:t>
                      </a:r>
                    </a:p>
                  </a:txBody>
                  <a:tcPr marL="91425" marR="91425" marT="91425" marB="91425"/>
                </a:tc>
                <a:tc>
                  <a:txBody>
                    <a:bodyPr/>
                    <a:lstStyle/>
                    <a:p>
                      <a:pPr lvl="0" rtl="0">
                        <a:spcBef>
                          <a:spcPts val="0"/>
                        </a:spcBef>
                        <a:buNone/>
                      </a:pPr>
                      <a:r>
                        <a:rPr lang="en"/>
                        <a:t>--</a:t>
                      </a:r>
                    </a:p>
                  </a:txBody>
                  <a:tcPr marL="91425" marR="91425" marT="91425" marB="91425"/>
                </a:tc>
                <a:tc>
                  <a:txBody>
                    <a:bodyPr/>
                    <a:lstStyle/>
                    <a:p>
                      <a:pPr lvl="0" rtl="0">
                        <a:spcBef>
                          <a:spcPts val="0"/>
                        </a:spcBef>
                        <a:buNone/>
                      </a:pPr>
                      <a:r>
                        <a:rPr lang="en" dirty="0"/>
                        <a:t>D</a:t>
                      </a:r>
                    </a:p>
                  </a:txBody>
                  <a:tcPr marL="91425" marR="91425" marT="91425" marB="91425"/>
                </a:tc>
              </a:tr>
            </a:tbl>
          </a:graphicData>
        </a:graphic>
      </p:graphicFrame>
      <p:sp>
        <p:nvSpPr>
          <p:cNvPr id="57" name="Shape 57"/>
          <p:cNvSpPr txBox="1"/>
          <p:nvPr/>
        </p:nvSpPr>
        <p:spPr>
          <a:xfrm>
            <a:off x="480550" y="4405150"/>
            <a:ext cx="4779000" cy="667500"/>
          </a:xfrm>
          <a:prstGeom prst="rect">
            <a:avLst/>
          </a:prstGeom>
          <a:noFill/>
          <a:ln>
            <a:noFill/>
          </a:ln>
        </p:spPr>
        <p:txBody>
          <a:bodyPr lIns="91425" tIns="91425" rIns="91425" bIns="91425" anchor="t" anchorCtr="0">
            <a:noAutofit/>
          </a:bodyPr>
          <a:lstStyle/>
          <a:p>
            <a:pPr lvl="0">
              <a:spcBef>
                <a:spcPts val="0"/>
              </a:spcBef>
              <a:buNone/>
            </a:pPr>
            <a:r>
              <a:rPr lang="en" dirty="0"/>
              <a:t>1 cycle delay if no prediction</a:t>
            </a:r>
          </a:p>
          <a:p>
            <a:pPr lvl="0">
              <a:spcBef>
                <a:spcPts val="0"/>
              </a:spcBef>
              <a:buNone/>
            </a:pPr>
            <a:r>
              <a:rPr lang="en-US" dirty="0"/>
              <a:t>1</a:t>
            </a:r>
            <a:r>
              <a:rPr lang="en" dirty="0" smtClean="0"/>
              <a:t> </a:t>
            </a:r>
            <a:r>
              <a:rPr lang="en" dirty="0"/>
              <a:t>cycle delay if </a:t>
            </a:r>
            <a:r>
              <a:rPr lang="en-US" dirty="0" smtClean="0"/>
              <a:t>static </a:t>
            </a:r>
            <a:r>
              <a:rPr lang="en" dirty="0" smtClean="0"/>
              <a:t>branch prediction</a:t>
            </a:r>
            <a:endParaRPr lang="en-US" dirty="0" smtClean="0"/>
          </a:p>
          <a:p>
            <a:pPr lvl="0">
              <a:spcBef>
                <a:spcPts val="0"/>
              </a:spcBef>
              <a:buNone/>
            </a:pPr>
            <a:r>
              <a:rPr lang="en-US" dirty="0" smtClean="0"/>
              <a:t>0 cycle delay if dynamic branch prediction</a:t>
            </a:r>
            <a:endParaRPr lang="en" dirty="0"/>
          </a:p>
        </p:txBody>
      </p:sp>
    </p:spTree>
    <p:extLst>
      <p:ext uri="{BB962C8B-B14F-4D97-AF65-F5344CB8AC3E}">
        <p14:creationId xmlns:p14="http://schemas.microsoft.com/office/powerpoint/2010/main" val="166708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Shape 62"/>
          <p:cNvGraphicFramePr/>
          <p:nvPr>
            <p:extLst>
              <p:ext uri="{D42A27DB-BD31-4B8C-83A1-F6EECF244321}">
                <p14:modId xmlns:p14="http://schemas.microsoft.com/office/powerpoint/2010/main" val="880399349"/>
              </p:ext>
            </p:extLst>
          </p:nvPr>
        </p:nvGraphicFramePr>
        <p:xfrm>
          <a:off x="411850" y="19325"/>
          <a:ext cx="1476125" cy="5149300"/>
        </p:xfrm>
        <a:graphic>
          <a:graphicData uri="http://schemas.openxmlformats.org/drawingml/2006/table">
            <a:tbl>
              <a:tblPr>
                <a:noFill/>
              </a:tblPr>
              <a:tblGrid>
                <a:gridCol w="494675"/>
                <a:gridCol w="981450"/>
              </a:tblGrid>
              <a:tr h="324100">
                <a:tc>
                  <a:txBody>
                    <a:bodyPr/>
                    <a:lstStyle/>
                    <a:p>
                      <a:pPr lvl="0" rtl="0">
                        <a:spcBef>
                          <a:spcPts val="0"/>
                        </a:spcBef>
                        <a:buNone/>
                      </a:pPr>
                      <a:r>
                        <a:rPr lang="en" sz="1000"/>
                        <a:t>1</a:t>
                      </a:r>
                    </a:p>
                  </a:txBody>
                  <a:tcPr marL="91425" marR="91425" marT="91425" marB="91425"/>
                </a:tc>
                <a:tc>
                  <a:txBody>
                    <a:bodyPr/>
                    <a:lstStyle/>
                    <a:p>
                      <a:pPr lvl="0" rtl="0">
                        <a:spcBef>
                          <a:spcPts val="0"/>
                        </a:spcBef>
                        <a:buNone/>
                      </a:pPr>
                      <a:r>
                        <a:rPr lang="en" sz="1000"/>
                        <a:t>LD F2, 0(R1)</a:t>
                      </a:r>
                    </a:p>
                  </a:txBody>
                  <a:tcPr marL="91425" marR="91425" marT="91425" marB="91425"/>
                </a:tc>
              </a:tr>
              <a:tr h="350350">
                <a:tc>
                  <a:txBody>
                    <a:bodyPr/>
                    <a:lstStyle/>
                    <a:p>
                      <a:pPr lvl="0" rtl="0">
                        <a:spcBef>
                          <a:spcPts val="0"/>
                        </a:spcBef>
                        <a:buNone/>
                      </a:pPr>
                      <a:r>
                        <a:rPr lang="en" sz="1000"/>
                        <a:t>2</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3</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4</a:t>
                      </a:r>
                    </a:p>
                  </a:txBody>
                  <a:tcPr marL="91425" marR="91425" marT="91425" marB="91425"/>
                </a:tc>
                <a:tc>
                  <a:txBody>
                    <a:bodyPr/>
                    <a:lstStyle/>
                    <a:p>
                      <a:pPr lvl="0" rtl="0">
                        <a:spcBef>
                          <a:spcPts val="0"/>
                        </a:spcBef>
                        <a:buNone/>
                      </a:pPr>
                      <a:r>
                        <a:rPr lang="en" sz="1000"/>
                        <a:t>MUL F4,F2,F0</a:t>
                      </a:r>
                    </a:p>
                  </a:txBody>
                  <a:tcPr marL="91425" marR="91425" marT="91425" marB="91425"/>
                </a:tc>
              </a:tr>
              <a:tr h="324100">
                <a:tc>
                  <a:txBody>
                    <a:bodyPr/>
                    <a:lstStyle/>
                    <a:p>
                      <a:pPr lvl="0" rtl="0">
                        <a:spcBef>
                          <a:spcPts val="0"/>
                        </a:spcBef>
                        <a:buNone/>
                      </a:pPr>
                      <a:r>
                        <a:rPr lang="en" sz="1000"/>
                        <a:t>5</a:t>
                      </a:r>
                    </a:p>
                  </a:txBody>
                  <a:tcPr marL="91425" marR="91425" marT="91425" marB="91425"/>
                </a:tc>
                <a:tc>
                  <a:txBody>
                    <a:bodyPr/>
                    <a:lstStyle/>
                    <a:p>
                      <a:pPr lvl="0" rtl="0">
                        <a:spcBef>
                          <a:spcPts val="0"/>
                        </a:spcBef>
                        <a:buNone/>
                      </a:pPr>
                      <a:r>
                        <a:rPr lang="en" sz="1000"/>
                        <a:t>LD F6, 0(R2)</a:t>
                      </a:r>
                    </a:p>
                  </a:txBody>
                  <a:tcPr marL="91425" marR="91425" marT="91425" marB="91425"/>
                </a:tc>
              </a:tr>
              <a:tr h="350350">
                <a:tc>
                  <a:txBody>
                    <a:bodyPr/>
                    <a:lstStyle/>
                    <a:p>
                      <a:pPr lvl="0" rtl="0">
                        <a:spcBef>
                          <a:spcPts val="0"/>
                        </a:spcBef>
                        <a:buNone/>
                      </a:pPr>
                      <a:r>
                        <a:rPr lang="en" sz="1000"/>
                        <a:t>6</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7</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8</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9</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10</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11</a:t>
                      </a:r>
                    </a:p>
                  </a:txBody>
                  <a:tcPr marL="91425" marR="91425" marT="91425" marB="91425"/>
                </a:tc>
                <a:tc>
                  <a:txBody>
                    <a:bodyPr/>
                    <a:lstStyle/>
                    <a:p>
                      <a:pPr lvl="0" rtl="0">
                        <a:spcBef>
                          <a:spcPts val="0"/>
                        </a:spcBef>
                        <a:buNone/>
                      </a:pPr>
                      <a:r>
                        <a:rPr lang="en" sz="1000"/>
                        <a:t>ADD F6,F4,F6</a:t>
                      </a:r>
                    </a:p>
                  </a:txBody>
                  <a:tcPr marL="91425" marR="91425" marT="91425" marB="91425"/>
                </a:tc>
              </a:tr>
              <a:tr h="350350">
                <a:tc>
                  <a:txBody>
                    <a:bodyPr/>
                    <a:lstStyle/>
                    <a:p>
                      <a:pPr lvl="0" rtl="0">
                        <a:spcBef>
                          <a:spcPts val="0"/>
                        </a:spcBef>
                        <a:buNone/>
                      </a:pPr>
                      <a:r>
                        <a:rPr lang="en" sz="1000"/>
                        <a:t>12</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13</a:t>
                      </a:r>
                    </a:p>
                  </a:txBody>
                  <a:tcPr marL="91425" marR="91425" marT="91425" marB="91425"/>
                </a:tc>
                <a:tc>
                  <a:txBody>
                    <a:bodyPr/>
                    <a:lstStyle/>
                    <a:p>
                      <a:pPr lvl="0" rtl="0">
                        <a:spcBef>
                          <a:spcPts val="0"/>
                        </a:spcBef>
                        <a:buNone/>
                      </a:pPr>
                      <a:r>
                        <a:rPr lang="en" sz="1000"/>
                        <a:t>stall</a:t>
                      </a:r>
                    </a:p>
                  </a:txBody>
                  <a:tcPr marL="91425" marR="91425" marT="91425" marB="91425"/>
                </a:tc>
              </a:tr>
              <a:tr h="350350">
                <a:tc>
                  <a:txBody>
                    <a:bodyPr/>
                    <a:lstStyle/>
                    <a:p>
                      <a:pPr lvl="0" rtl="0">
                        <a:spcBef>
                          <a:spcPts val="0"/>
                        </a:spcBef>
                        <a:buNone/>
                      </a:pPr>
                      <a:r>
                        <a:rPr lang="en" sz="1000"/>
                        <a:t>14</a:t>
                      </a:r>
                    </a:p>
                  </a:txBody>
                  <a:tcPr marL="91425" marR="91425" marT="91425" marB="91425"/>
                </a:tc>
                <a:tc>
                  <a:txBody>
                    <a:bodyPr/>
                    <a:lstStyle/>
                    <a:p>
                      <a:pPr lvl="0" rtl="0">
                        <a:spcBef>
                          <a:spcPts val="0"/>
                        </a:spcBef>
                        <a:buNone/>
                      </a:pPr>
                      <a:r>
                        <a:rPr lang="en" sz="1000" dirty="0"/>
                        <a:t>stall</a:t>
                      </a:r>
                    </a:p>
                  </a:txBody>
                  <a:tcPr marL="91425" marR="91425" marT="91425" marB="91425"/>
                </a:tc>
              </a:tr>
            </a:tbl>
          </a:graphicData>
        </a:graphic>
      </p:graphicFrame>
      <p:graphicFrame>
        <p:nvGraphicFramePr>
          <p:cNvPr id="63" name="Shape 63"/>
          <p:cNvGraphicFramePr/>
          <p:nvPr/>
        </p:nvGraphicFramePr>
        <p:xfrm>
          <a:off x="2317700" y="169225"/>
          <a:ext cx="1815300" cy="3500075"/>
        </p:xfrm>
        <a:graphic>
          <a:graphicData uri="http://schemas.openxmlformats.org/drawingml/2006/table">
            <a:tbl>
              <a:tblPr>
                <a:noFill/>
              </a:tblPr>
              <a:tblGrid>
                <a:gridCol w="444800"/>
                <a:gridCol w="1370500"/>
              </a:tblGrid>
              <a:tr h="322925">
                <a:tc>
                  <a:txBody>
                    <a:bodyPr/>
                    <a:lstStyle/>
                    <a:p>
                      <a:pPr lvl="0" rtl="0">
                        <a:spcBef>
                          <a:spcPts val="0"/>
                        </a:spcBef>
                        <a:buNone/>
                      </a:pPr>
                      <a:r>
                        <a:rPr lang="en" sz="1000"/>
                        <a:t>15</a:t>
                      </a:r>
                    </a:p>
                  </a:txBody>
                  <a:tcPr marL="91425" marR="91425" marT="91425" marB="91425"/>
                </a:tc>
                <a:tc>
                  <a:txBody>
                    <a:bodyPr/>
                    <a:lstStyle/>
                    <a:p>
                      <a:pPr lvl="0" rtl="0">
                        <a:spcBef>
                          <a:spcPts val="0"/>
                        </a:spcBef>
                        <a:buNone/>
                      </a:pPr>
                      <a:r>
                        <a:rPr lang="en" sz="1000"/>
                        <a:t>stall</a:t>
                      </a:r>
                    </a:p>
                  </a:txBody>
                  <a:tcPr marL="91425" marR="91425" marT="91425" marB="91425"/>
                </a:tc>
              </a:tr>
              <a:tr h="322925">
                <a:tc>
                  <a:txBody>
                    <a:bodyPr/>
                    <a:lstStyle/>
                    <a:p>
                      <a:pPr lvl="0" rtl="0">
                        <a:spcBef>
                          <a:spcPts val="0"/>
                        </a:spcBef>
                        <a:buNone/>
                      </a:pPr>
                      <a:r>
                        <a:rPr lang="en" sz="1000"/>
                        <a:t>16</a:t>
                      </a:r>
                    </a:p>
                  </a:txBody>
                  <a:tcPr marL="91425" marR="91425" marT="91425" marB="91425"/>
                </a:tc>
                <a:tc>
                  <a:txBody>
                    <a:bodyPr/>
                    <a:lstStyle/>
                    <a:p>
                      <a:pPr lvl="0" rtl="0">
                        <a:spcBef>
                          <a:spcPts val="0"/>
                        </a:spcBef>
                        <a:buNone/>
                      </a:pPr>
                      <a:r>
                        <a:rPr lang="en" sz="1000"/>
                        <a:t>SD F6,0(R2)</a:t>
                      </a:r>
                    </a:p>
                  </a:txBody>
                  <a:tcPr marL="91425" marR="91425" marT="91425" marB="91425"/>
                </a:tc>
              </a:tr>
              <a:tr h="386925">
                <a:tc>
                  <a:txBody>
                    <a:bodyPr/>
                    <a:lstStyle/>
                    <a:p>
                      <a:pPr lvl="0" rtl="0">
                        <a:spcBef>
                          <a:spcPts val="0"/>
                        </a:spcBef>
                        <a:buNone/>
                      </a:pPr>
                      <a:r>
                        <a:rPr lang="en" sz="1000"/>
                        <a:t>17</a:t>
                      </a:r>
                    </a:p>
                  </a:txBody>
                  <a:tcPr marL="91425" marR="91425" marT="91425" marB="91425"/>
                </a:tc>
                <a:tc>
                  <a:txBody>
                    <a:bodyPr/>
                    <a:lstStyle/>
                    <a:p>
                      <a:pPr lvl="0" rtl="0">
                        <a:spcBef>
                          <a:spcPts val="0"/>
                        </a:spcBef>
                        <a:buNone/>
                      </a:pPr>
                      <a:r>
                        <a:rPr lang="en" sz="1000"/>
                        <a:t>DADDIU R1,R1,#8</a:t>
                      </a:r>
                    </a:p>
                  </a:txBody>
                  <a:tcPr marL="91425" marR="91425" marT="91425" marB="91425"/>
                </a:tc>
              </a:tr>
              <a:tr h="351450">
                <a:tc>
                  <a:txBody>
                    <a:bodyPr/>
                    <a:lstStyle/>
                    <a:p>
                      <a:pPr lvl="0" rtl="0">
                        <a:spcBef>
                          <a:spcPts val="0"/>
                        </a:spcBef>
                        <a:buNone/>
                      </a:pPr>
                      <a:r>
                        <a:rPr lang="en" sz="1000"/>
                        <a:t>18</a:t>
                      </a:r>
                    </a:p>
                  </a:txBody>
                  <a:tcPr marL="91425" marR="91425" marT="91425" marB="91425"/>
                </a:tc>
                <a:tc>
                  <a:txBody>
                    <a:bodyPr/>
                    <a:lstStyle/>
                    <a:p>
                      <a:pPr lvl="0" rtl="0">
                        <a:spcBef>
                          <a:spcPts val="0"/>
                        </a:spcBef>
                        <a:buNone/>
                      </a:pPr>
                      <a:r>
                        <a:rPr lang="en" sz="1000"/>
                        <a:t>DADDIU R2,R2,#8</a:t>
                      </a:r>
                    </a:p>
                  </a:txBody>
                  <a:tcPr marL="91425" marR="91425" marT="91425" marB="91425"/>
                </a:tc>
              </a:tr>
              <a:tr h="322925">
                <a:tc>
                  <a:txBody>
                    <a:bodyPr/>
                    <a:lstStyle/>
                    <a:p>
                      <a:pPr lvl="0" rtl="0">
                        <a:spcBef>
                          <a:spcPts val="0"/>
                        </a:spcBef>
                        <a:buNone/>
                      </a:pPr>
                      <a:r>
                        <a:rPr lang="en" sz="1000"/>
                        <a:t>19</a:t>
                      </a:r>
                    </a:p>
                  </a:txBody>
                  <a:tcPr marL="91425" marR="91425" marT="91425" marB="91425"/>
                </a:tc>
                <a:tc>
                  <a:txBody>
                    <a:bodyPr/>
                    <a:lstStyle/>
                    <a:p>
                      <a:pPr lvl="0" rtl="0">
                        <a:spcBef>
                          <a:spcPts val="0"/>
                        </a:spcBef>
                        <a:buNone/>
                      </a:pPr>
                      <a:r>
                        <a:rPr lang="en" sz="1000"/>
                        <a:t>stall</a:t>
                      </a:r>
                    </a:p>
                  </a:txBody>
                  <a:tcPr marL="91425" marR="91425" marT="91425" marB="91425"/>
                </a:tc>
              </a:tr>
              <a:tr h="327800">
                <a:tc>
                  <a:txBody>
                    <a:bodyPr/>
                    <a:lstStyle/>
                    <a:p>
                      <a:pPr lvl="0" rtl="0">
                        <a:spcBef>
                          <a:spcPts val="0"/>
                        </a:spcBef>
                        <a:buNone/>
                      </a:pPr>
                      <a:r>
                        <a:rPr lang="en" sz="1000"/>
                        <a:t>20</a:t>
                      </a:r>
                    </a:p>
                  </a:txBody>
                  <a:tcPr marL="91425" marR="91425" marT="91425" marB="91425"/>
                </a:tc>
                <a:tc>
                  <a:txBody>
                    <a:bodyPr/>
                    <a:lstStyle/>
                    <a:p>
                      <a:pPr lvl="0" rtl="0">
                        <a:spcBef>
                          <a:spcPts val="0"/>
                        </a:spcBef>
                        <a:buNone/>
                      </a:pPr>
                      <a:r>
                        <a:rPr lang="en" sz="1000"/>
                        <a:t>DSLTU R3,R1,R4</a:t>
                      </a:r>
                    </a:p>
                  </a:txBody>
                  <a:tcPr marL="91425" marR="91425" marT="91425" marB="91425"/>
                </a:tc>
              </a:tr>
              <a:tr h="322925">
                <a:tc>
                  <a:txBody>
                    <a:bodyPr/>
                    <a:lstStyle/>
                    <a:p>
                      <a:pPr lvl="0" rtl="0">
                        <a:spcBef>
                          <a:spcPts val="0"/>
                        </a:spcBef>
                        <a:buNone/>
                      </a:pPr>
                      <a:r>
                        <a:rPr lang="en" sz="1000"/>
                        <a:t>21</a:t>
                      </a:r>
                    </a:p>
                  </a:txBody>
                  <a:tcPr marL="91425" marR="91425" marT="91425" marB="91425"/>
                </a:tc>
                <a:tc>
                  <a:txBody>
                    <a:bodyPr/>
                    <a:lstStyle/>
                    <a:p>
                      <a:pPr lvl="0" rtl="0">
                        <a:spcBef>
                          <a:spcPts val="0"/>
                        </a:spcBef>
                        <a:buNone/>
                      </a:pPr>
                      <a:r>
                        <a:rPr lang="en" sz="1000"/>
                        <a:t>stall</a:t>
                      </a:r>
                    </a:p>
                  </a:txBody>
                  <a:tcPr marL="91425" marR="91425" marT="91425" marB="91425"/>
                </a:tc>
              </a:tr>
              <a:tr h="322925">
                <a:tc>
                  <a:txBody>
                    <a:bodyPr/>
                    <a:lstStyle/>
                    <a:p>
                      <a:pPr lvl="0" rtl="0">
                        <a:spcBef>
                          <a:spcPts val="0"/>
                        </a:spcBef>
                        <a:buNone/>
                      </a:pPr>
                      <a:r>
                        <a:rPr lang="en" sz="1000" dirty="0"/>
                        <a:t>22</a:t>
                      </a:r>
                    </a:p>
                  </a:txBody>
                  <a:tcPr marL="91425" marR="91425" marT="91425" marB="91425"/>
                </a:tc>
                <a:tc>
                  <a:txBody>
                    <a:bodyPr/>
                    <a:lstStyle/>
                    <a:p>
                      <a:pPr lvl="0" rtl="0">
                        <a:spcBef>
                          <a:spcPts val="0"/>
                        </a:spcBef>
                        <a:buNone/>
                      </a:pPr>
                      <a:r>
                        <a:rPr lang="en" sz="1000"/>
                        <a:t>stall</a:t>
                      </a:r>
                    </a:p>
                  </a:txBody>
                  <a:tcPr marL="91425" marR="91425" marT="91425" marB="91425"/>
                </a:tc>
              </a:tr>
              <a:tr h="398750">
                <a:tc>
                  <a:txBody>
                    <a:bodyPr/>
                    <a:lstStyle/>
                    <a:p>
                      <a:pPr lvl="0" rtl="0">
                        <a:spcBef>
                          <a:spcPts val="0"/>
                        </a:spcBef>
                        <a:buNone/>
                      </a:pPr>
                      <a:r>
                        <a:rPr lang="en" sz="1000"/>
                        <a:t>23</a:t>
                      </a:r>
                    </a:p>
                  </a:txBody>
                  <a:tcPr marL="91425" marR="91425" marT="91425" marB="91425"/>
                </a:tc>
                <a:tc>
                  <a:txBody>
                    <a:bodyPr/>
                    <a:lstStyle/>
                    <a:p>
                      <a:pPr lvl="0" rtl="0">
                        <a:spcBef>
                          <a:spcPts val="0"/>
                        </a:spcBef>
                        <a:buNone/>
                      </a:pPr>
                      <a:r>
                        <a:rPr lang="en" sz="1000"/>
                        <a:t>BNEZ R3, f00</a:t>
                      </a:r>
                    </a:p>
                  </a:txBody>
                  <a:tcPr marL="91425" marR="91425" marT="91425" marB="91425"/>
                </a:tc>
              </a:tr>
              <a:tr h="351450">
                <a:tc>
                  <a:txBody>
                    <a:bodyPr/>
                    <a:lstStyle/>
                    <a:p>
                      <a:pPr lvl="0" rtl="0">
                        <a:spcBef>
                          <a:spcPts val="0"/>
                        </a:spcBef>
                        <a:buNone/>
                      </a:pPr>
                      <a:r>
                        <a:rPr lang="en" sz="1000"/>
                        <a:t>24</a:t>
                      </a:r>
                    </a:p>
                  </a:txBody>
                  <a:tcPr marL="91425" marR="91425" marT="91425" marB="91425"/>
                </a:tc>
                <a:tc>
                  <a:txBody>
                    <a:bodyPr/>
                    <a:lstStyle/>
                    <a:p>
                      <a:pPr lvl="0" rtl="0">
                        <a:spcBef>
                          <a:spcPts val="0"/>
                        </a:spcBef>
                        <a:buNone/>
                      </a:pPr>
                      <a:r>
                        <a:rPr lang="en" sz="1000" dirty="0"/>
                        <a:t>stall</a:t>
                      </a:r>
                    </a:p>
                  </a:txBody>
                  <a:tcPr marL="91425" marR="91425" marT="91425" marB="91425"/>
                </a:tc>
              </a:tr>
            </a:tbl>
          </a:graphicData>
        </a:graphic>
      </p:graphicFrame>
      <p:graphicFrame>
        <p:nvGraphicFramePr>
          <p:cNvPr id="64" name="Shape 64"/>
          <p:cNvGraphicFramePr/>
          <p:nvPr>
            <p:extLst>
              <p:ext uri="{D42A27DB-BD31-4B8C-83A1-F6EECF244321}">
                <p14:modId xmlns:p14="http://schemas.microsoft.com/office/powerpoint/2010/main" val="1876801841"/>
              </p:ext>
            </p:extLst>
          </p:nvPr>
        </p:nvGraphicFramePr>
        <p:xfrm>
          <a:off x="6961775" y="289375"/>
          <a:ext cx="2072925" cy="2618250"/>
        </p:xfrm>
        <a:graphic>
          <a:graphicData uri="http://schemas.openxmlformats.org/drawingml/2006/table">
            <a:tbl>
              <a:tblPr>
                <a:noFill/>
              </a:tblPr>
              <a:tblGrid>
                <a:gridCol w="690975"/>
                <a:gridCol w="690975"/>
                <a:gridCol w="690975"/>
              </a:tblGrid>
              <a:tr h="394800">
                <a:tc gridSpan="3">
                  <a:txBody>
                    <a:bodyPr/>
                    <a:lstStyle/>
                    <a:p>
                      <a:pPr lvl="0" rtl="0">
                        <a:spcBef>
                          <a:spcPts val="0"/>
                        </a:spcBef>
                        <a:buNone/>
                      </a:pPr>
                      <a:r>
                        <a:rPr lang="en" sz="1000" b="1" dirty="0"/>
                        <a:t>Latency Requirement</a:t>
                      </a:r>
                    </a:p>
                  </a:txBody>
                  <a:tcPr marL="91425" marR="91425" marT="91425" marB="91425"/>
                </a:tc>
                <a:tc hMerge="1">
                  <a:txBody>
                    <a:bodyPr/>
                    <a:lstStyle/>
                    <a:p>
                      <a:endParaRPr lang="en-US"/>
                    </a:p>
                  </a:txBody>
                  <a:tcPr/>
                </a:tc>
                <a:tc hMerge="1">
                  <a:txBody>
                    <a:bodyPr/>
                    <a:lstStyle/>
                    <a:p>
                      <a:endParaRPr lang="en-US"/>
                    </a:p>
                  </a:txBody>
                  <a:tcPr/>
                </a:tc>
              </a:tr>
              <a:tr h="394800">
                <a:tc>
                  <a:txBody>
                    <a:bodyPr/>
                    <a:lstStyle/>
                    <a:p>
                      <a:pPr lvl="0">
                        <a:spcBef>
                          <a:spcPts val="0"/>
                        </a:spcBef>
                        <a:buNone/>
                      </a:pPr>
                      <a:r>
                        <a:rPr lang="en" sz="1000"/>
                        <a:t>P Result</a:t>
                      </a:r>
                    </a:p>
                  </a:txBody>
                  <a:tcPr marL="91425" marR="91425" marT="91425" marB="91425"/>
                </a:tc>
                <a:tc>
                  <a:txBody>
                    <a:bodyPr/>
                    <a:lstStyle/>
                    <a:p>
                      <a:pPr lvl="0">
                        <a:spcBef>
                          <a:spcPts val="0"/>
                        </a:spcBef>
                        <a:buNone/>
                      </a:pPr>
                      <a:r>
                        <a:rPr lang="en" sz="1000"/>
                        <a:t>U Result</a:t>
                      </a:r>
                    </a:p>
                  </a:txBody>
                  <a:tcPr marL="91425" marR="91425" marT="91425" marB="91425"/>
                </a:tc>
                <a:tc>
                  <a:txBody>
                    <a:bodyPr/>
                    <a:lstStyle/>
                    <a:p>
                      <a:pPr lvl="0">
                        <a:spcBef>
                          <a:spcPts val="0"/>
                        </a:spcBef>
                        <a:buNone/>
                      </a:pPr>
                      <a:r>
                        <a:rPr lang="en" sz="1000"/>
                        <a:t>Latency</a:t>
                      </a:r>
                    </a:p>
                  </a:txBody>
                  <a:tcPr marL="91425" marR="91425" marT="91425" marB="91425"/>
                </a:tc>
              </a:tr>
              <a:tr h="257375">
                <a:tc>
                  <a:txBody>
                    <a:bodyPr/>
                    <a:lstStyle/>
                    <a:p>
                      <a:pPr lvl="0">
                        <a:spcBef>
                          <a:spcPts val="0"/>
                        </a:spcBef>
                        <a:buNone/>
                      </a:pPr>
                      <a:r>
                        <a:rPr lang="en" sz="1000"/>
                        <a:t>FP MUL</a:t>
                      </a:r>
                    </a:p>
                  </a:txBody>
                  <a:tcPr marL="91425" marR="91425" marT="91425" marB="91425"/>
                </a:tc>
                <a:tc>
                  <a:txBody>
                    <a:bodyPr/>
                    <a:lstStyle/>
                    <a:p>
                      <a:pPr lvl="0">
                        <a:spcBef>
                          <a:spcPts val="0"/>
                        </a:spcBef>
                        <a:buNone/>
                      </a:pPr>
                      <a:r>
                        <a:rPr lang="en" sz="1000"/>
                        <a:t>FP ALU</a:t>
                      </a:r>
                    </a:p>
                  </a:txBody>
                  <a:tcPr marL="91425" marR="91425" marT="91425" marB="91425"/>
                </a:tc>
                <a:tc>
                  <a:txBody>
                    <a:bodyPr/>
                    <a:lstStyle/>
                    <a:p>
                      <a:pPr lvl="0">
                        <a:spcBef>
                          <a:spcPts val="0"/>
                        </a:spcBef>
                        <a:buNone/>
                      </a:pPr>
                      <a:r>
                        <a:rPr lang="en" sz="1000"/>
                        <a:t>6</a:t>
                      </a:r>
                    </a:p>
                  </a:txBody>
                  <a:tcPr marL="91425" marR="91425" marT="91425" marB="91425"/>
                </a:tc>
              </a:tr>
              <a:tr h="257375">
                <a:tc>
                  <a:txBody>
                    <a:bodyPr/>
                    <a:lstStyle/>
                    <a:p>
                      <a:pPr lvl="0">
                        <a:spcBef>
                          <a:spcPts val="0"/>
                        </a:spcBef>
                        <a:buNone/>
                      </a:pPr>
                      <a:r>
                        <a:rPr lang="en" sz="1000"/>
                        <a:t>FP ADD</a:t>
                      </a:r>
                    </a:p>
                  </a:txBody>
                  <a:tcPr marL="91425" marR="91425" marT="91425" marB="91425"/>
                </a:tc>
                <a:tc>
                  <a:txBody>
                    <a:bodyPr/>
                    <a:lstStyle/>
                    <a:p>
                      <a:pPr lvl="0">
                        <a:spcBef>
                          <a:spcPts val="0"/>
                        </a:spcBef>
                        <a:buNone/>
                      </a:pPr>
                      <a:r>
                        <a:rPr lang="en" sz="1000"/>
                        <a:t>FP ALU</a:t>
                      </a:r>
                    </a:p>
                  </a:txBody>
                  <a:tcPr marL="91425" marR="91425" marT="91425" marB="91425"/>
                </a:tc>
                <a:tc>
                  <a:txBody>
                    <a:bodyPr/>
                    <a:lstStyle/>
                    <a:p>
                      <a:pPr lvl="0">
                        <a:spcBef>
                          <a:spcPts val="0"/>
                        </a:spcBef>
                        <a:buNone/>
                      </a:pPr>
                      <a:r>
                        <a:rPr lang="en" sz="1000"/>
                        <a:t>4</a:t>
                      </a:r>
                    </a:p>
                  </a:txBody>
                  <a:tcPr marL="91425" marR="91425" marT="91425" marB="91425"/>
                </a:tc>
              </a:tr>
              <a:tr h="257375">
                <a:tc>
                  <a:txBody>
                    <a:bodyPr/>
                    <a:lstStyle/>
                    <a:p>
                      <a:pPr lvl="0">
                        <a:spcBef>
                          <a:spcPts val="0"/>
                        </a:spcBef>
                        <a:buNone/>
                      </a:pPr>
                      <a:r>
                        <a:rPr lang="en" sz="1000"/>
                        <a:t>FP MUL</a:t>
                      </a:r>
                    </a:p>
                  </a:txBody>
                  <a:tcPr marL="91425" marR="91425" marT="91425" marB="91425"/>
                </a:tc>
                <a:tc>
                  <a:txBody>
                    <a:bodyPr/>
                    <a:lstStyle/>
                    <a:p>
                      <a:pPr lvl="0">
                        <a:spcBef>
                          <a:spcPts val="0"/>
                        </a:spcBef>
                        <a:buNone/>
                      </a:pPr>
                      <a:r>
                        <a:rPr lang="en" sz="1000"/>
                        <a:t>FP Store</a:t>
                      </a:r>
                    </a:p>
                  </a:txBody>
                  <a:tcPr marL="91425" marR="91425" marT="91425" marB="91425"/>
                </a:tc>
                <a:tc>
                  <a:txBody>
                    <a:bodyPr/>
                    <a:lstStyle/>
                    <a:p>
                      <a:pPr lvl="0">
                        <a:spcBef>
                          <a:spcPts val="0"/>
                        </a:spcBef>
                        <a:buNone/>
                      </a:pPr>
                      <a:r>
                        <a:rPr lang="en" sz="1000"/>
                        <a:t>5</a:t>
                      </a:r>
                    </a:p>
                  </a:txBody>
                  <a:tcPr marL="91425" marR="91425" marT="91425" marB="91425"/>
                </a:tc>
              </a:tr>
              <a:tr h="257375">
                <a:tc>
                  <a:txBody>
                    <a:bodyPr/>
                    <a:lstStyle/>
                    <a:p>
                      <a:pPr lvl="0">
                        <a:spcBef>
                          <a:spcPts val="0"/>
                        </a:spcBef>
                        <a:buNone/>
                      </a:pPr>
                      <a:r>
                        <a:rPr lang="en" sz="1000"/>
                        <a:t>FP ADD</a:t>
                      </a:r>
                    </a:p>
                  </a:txBody>
                  <a:tcPr marL="91425" marR="91425" marT="91425" marB="91425"/>
                </a:tc>
                <a:tc>
                  <a:txBody>
                    <a:bodyPr/>
                    <a:lstStyle/>
                    <a:p>
                      <a:pPr lvl="0">
                        <a:spcBef>
                          <a:spcPts val="0"/>
                        </a:spcBef>
                        <a:buNone/>
                      </a:pPr>
                      <a:r>
                        <a:rPr lang="en" sz="1000"/>
                        <a:t>FP Store</a:t>
                      </a:r>
                    </a:p>
                  </a:txBody>
                  <a:tcPr marL="91425" marR="91425" marT="91425" marB="91425"/>
                </a:tc>
                <a:tc>
                  <a:txBody>
                    <a:bodyPr/>
                    <a:lstStyle/>
                    <a:p>
                      <a:pPr lvl="0">
                        <a:spcBef>
                          <a:spcPts val="0"/>
                        </a:spcBef>
                        <a:buNone/>
                      </a:pPr>
                      <a:r>
                        <a:rPr lang="en" sz="1000"/>
                        <a:t>4</a:t>
                      </a:r>
                    </a:p>
                  </a:txBody>
                  <a:tcPr marL="91425" marR="91425" marT="91425" marB="91425"/>
                </a:tc>
              </a:tr>
              <a:tr h="394800">
                <a:tc>
                  <a:txBody>
                    <a:bodyPr/>
                    <a:lstStyle/>
                    <a:p>
                      <a:pPr lvl="0">
                        <a:spcBef>
                          <a:spcPts val="0"/>
                        </a:spcBef>
                        <a:buNone/>
                      </a:pPr>
                      <a:r>
                        <a:rPr lang="en" sz="1000"/>
                        <a:t>Integer op/load</a:t>
                      </a:r>
                    </a:p>
                  </a:txBody>
                  <a:tcPr marL="91425" marR="91425" marT="91425" marB="91425"/>
                </a:tc>
                <a:tc>
                  <a:txBody>
                    <a:bodyPr/>
                    <a:lstStyle/>
                    <a:p>
                      <a:pPr lvl="0">
                        <a:spcBef>
                          <a:spcPts val="0"/>
                        </a:spcBef>
                        <a:buNone/>
                      </a:pPr>
                      <a:r>
                        <a:rPr lang="en" sz="1000"/>
                        <a:t>any</a:t>
                      </a:r>
                    </a:p>
                  </a:txBody>
                  <a:tcPr marL="91425" marR="91425" marT="91425" marB="91425"/>
                </a:tc>
                <a:tc>
                  <a:txBody>
                    <a:bodyPr/>
                    <a:lstStyle/>
                    <a:p>
                      <a:pPr lvl="0">
                        <a:spcBef>
                          <a:spcPts val="0"/>
                        </a:spcBef>
                        <a:buNone/>
                      </a:pPr>
                      <a:r>
                        <a:rPr lang="en" sz="1000" dirty="0"/>
                        <a:t>2</a:t>
                      </a:r>
                    </a:p>
                  </a:txBody>
                  <a:tcPr marL="91425" marR="91425" marT="91425" marB="91425"/>
                </a:tc>
              </a:tr>
            </a:tbl>
          </a:graphicData>
        </a:graphic>
      </p:graphicFrame>
      <p:graphicFrame>
        <p:nvGraphicFramePr>
          <p:cNvPr id="65" name="Shape 65"/>
          <p:cNvGraphicFramePr/>
          <p:nvPr/>
        </p:nvGraphicFramePr>
        <p:xfrm>
          <a:off x="4903975" y="289375"/>
          <a:ext cx="1805950" cy="2417700"/>
        </p:xfrm>
        <a:graphic>
          <a:graphicData uri="http://schemas.openxmlformats.org/drawingml/2006/table">
            <a:tbl>
              <a:tblPr>
                <a:noFill/>
              </a:tblPr>
              <a:tblGrid>
                <a:gridCol w="902975"/>
                <a:gridCol w="902975"/>
              </a:tblGrid>
              <a:tr h="406200">
                <a:tc gridSpan="2">
                  <a:txBody>
                    <a:bodyPr/>
                    <a:lstStyle/>
                    <a:p>
                      <a:pPr lvl="0" rtl="0">
                        <a:spcBef>
                          <a:spcPts val="0"/>
                        </a:spcBef>
                        <a:buNone/>
                      </a:pPr>
                      <a:r>
                        <a:rPr lang="en" sz="1000" b="1"/>
                        <a:t>Dependency Check</a:t>
                      </a:r>
                    </a:p>
                  </a:txBody>
                  <a:tcPr marL="91425" marR="91425" marT="91425" marB="91425"/>
                </a:tc>
                <a:tc hMerge="1">
                  <a:txBody>
                    <a:bodyPr/>
                    <a:lstStyle/>
                    <a:p>
                      <a:endParaRPr lang="en-US"/>
                    </a:p>
                  </a:txBody>
                  <a:tcPr/>
                </a:tc>
              </a:tr>
              <a:tr h="320950">
                <a:tc>
                  <a:txBody>
                    <a:bodyPr/>
                    <a:lstStyle/>
                    <a:p>
                      <a:pPr lvl="0">
                        <a:spcBef>
                          <a:spcPts val="0"/>
                        </a:spcBef>
                        <a:buNone/>
                      </a:pPr>
                      <a:r>
                        <a:rPr lang="en" sz="1000"/>
                        <a:t>1,4</a:t>
                      </a:r>
                    </a:p>
                  </a:txBody>
                  <a:tcPr marL="91425" marR="91425" marT="91425" marB="91425"/>
                </a:tc>
                <a:tc>
                  <a:txBody>
                    <a:bodyPr/>
                    <a:lstStyle/>
                    <a:p>
                      <a:pPr lvl="0">
                        <a:spcBef>
                          <a:spcPts val="0"/>
                        </a:spcBef>
                        <a:buNone/>
                      </a:pPr>
                      <a:r>
                        <a:rPr lang="en" sz="1000"/>
                        <a:t>check</a:t>
                      </a:r>
                    </a:p>
                  </a:txBody>
                  <a:tcPr marL="91425" marR="91425" marT="91425" marB="91425"/>
                </a:tc>
              </a:tr>
              <a:tr h="320950">
                <a:tc>
                  <a:txBody>
                    <a:bodyPr/>
                    <a:lstStyle/>
                    <a:p>
                      <a:pPr lvl="0" rtl="0">
                        <a:spcBef>
                          <a:spcPts val="0"/>
                        </a:spcBef>
                        <a:buNone/>
                      </a:pPr>
                      <a:r>
                        <a:rPr lang="en" sz="1000"/>
                        <a:t>4,11</a:t>
                      </a:r>
                    </a:p>
                  </a:txBody>
                  <a:tcPr marL="91425" marR="91425" marT="91425" marB="91425"/>
                </a:tc>
                <a:tc>
                  <a:txBody>
                    <a:bodyPr/>
                    <a:lstStyle/>
                    <a:p>
                      <a:pPr lvl="0" rtl="0">
                        <a:spcBef>
                          <a:spcPts val="0"/>
                        </a:spcBef>
                        <a:buNone/>
                      </a:pPr>
                      <a:r>
                        <a:rPr lang="en" sz="1000"/>
                        <a:t>check</a:t>
                      </a:r>
                    </a:p>
                  </a:txBody>
                  <a:tcPr marL="91425" marR="91425" marT="91425" marB="91425"/>
                </a:tc>
              </a:tr>
              <a:tr h="320950">
                <a:tc>
                  <a:txBody>
                    <a:bodyPr/>
                    <a:lstStyle/>
                    <a:p>
                      <a:pPr lvl="0" rtl="0">
                        <a:spcBef>
                          <a:spcPts val="0"/>
                        </a:spcBef>
                        <a:buNone/>
                      </a:pPr>
                      <a:r>
                        <a:rPr lang="en" sz="1000"/>
                        <a:t>11,16</a:t>
                      </a:r>
                    </a:p>
                  </a:txBody>
                  <a:tcPr marL="91425" marR="91425" marT="91425" marB="91425"/>
                </a:tc>
                <a:tc>
                  <a:txBody>
                    <a:bodyPr/>
                    <a:lstStyle/>
                    <a:p>
                      <a:pPr lvl="0" rtl="0">
                        <a:spcBef>
                          <a:spcPts val="0"/>
                        </a:spcBef>
                        <a:buNone/>
                      </a:pPr>
                      <a:r>
                        <a:rPr lang="en" sz="1000"/>
                        <a:t>check</a:t>
                      </a:r>
                    </a:p>
                  </a:txBody>
                  <a:tcPr marL="91425" marR="91425" marT="91425" marB="91425"/>
                </a:tc>
              </a:tr>
              <a:tr h="320950">
                <a:tc>
                  <a:txBody>
                    <a:bodyPr/>
                    <a:lstStyle/>
                    <a:p>
                      <a:pPr lvl="0" rtl="0">
                        <a:spcBef>
                          <a:spcPts val="0"/>
                        </a:spcBef>
                        <a:buNone/>
                      </a:pPr>
                      <a:r>
                        <a:rPr lang="en" sz="1000"/>
                        <a:t>17,20</a:t>
                      </a:r>
                    </a:p>
                  </a:txBody>
                  <a:tcPr marL="91425" marR="91425" marT="91425" marB="91425"/>
                </a:tc>
                <a:tc>
                  <a:txBody>
                    <a:bodyPr/>
                    <a:lstStyle/>
                    <a:p>
                      <a:pPr lvl="0" rtl="0">
                        <a:spcBef>
                          <a:spcPts val="0"/>
                        </a:spcBef>
                        <a:buNone/>
                      </a:pPr>
                      <a:r>
                        <a:rPr lang="en" sz="1000"/>
                        <a:t>check</a:t>
                      </a:r>
                    </a:p>
                  </a:txBody>
                  <a:tcPr marL="91425" marR="91425" marT="91425" marB="91425"/>
                </a:tc>
              </a:tr>
              <a:tr h="320950">
                <a:tc>
                  <a:txBody>
                    <a:bodyPr/>
                    <a:lstStyle/>
                    <a:p>
                      <a:pPr lvl="0" rtl="0">
                        <a:spcBef>
                          <a:spcPts val="0"/>
                        </a:spcBef>
                        <a:buNone/>
                      </a:pPr>
                      <a:r>
                        <a:rPr lang="en" sz="1000"/>
                        <a:t>20,23</a:t>
                      </a:r>
                    </a:p>
                  </a:txBody>
                  <a:tcPr marL="91425" marR="91425" marT="91425" marB="91425"/>
                </a:tc>
                <a:tc>
                  <a:txBody>
                    <a:bodyPr/>
                    <a:lstStyle/>
                    <a:p>
                      <a:pPr lvl="0" rtl="0">
                        <a:spcBef>
                          <a:spcPts val="0"/>
                        </a:spcBef>
                        <a:buNone/>
                      </a:pPr>
                      <a:r>
                        <a:rPr lang="en" sz="1000"/>
                        <a:t>check</a:t>
                      </a:r>
                    </a:p>
                  </a:txBody>
                  <a:tcPr marL="91425" marR="91425" marT="91425" marB="91425"/>
                </a:tc>
              </a:tr>
              <a:tr h="320950">
                <a:tc>
                  <a:txBody>
                    <a:bodyPr/>
                    <a:lstStyle/>
                    <a:p>
                      <a:pPr lvl="0" rtl="0">
                        <a:spcBef>
                          <a:spcPts val="0"/>
                        </a:spcBef>
                        <a:buNone/>
                      </a:pPr>
                      <a:r>
                        <a:rPr lang="en" sz="1000"/>
                        <a:t>branch</a:t>
                      </a:r>
                    </a:p>
                  </a:txBody>
                  <a:tcPr marL="91425" marR="91425" marT="91425" marB="91425"/>
                </a:tc>
                <a:tc>
                  <a:txBody>
                    <a:bodyPr/>
                    <a:lstStyle/>
                    <a:p>
                      <a:pPr lvl="0" rtl="0">
                        <a:spcBef>
                          <a:spcPts val="0"/>
                        </a:spcBef>
                        <a:buNone/>
                      </a:pPr>
                      <a:r>
                        <a:rPr lang="en" sz="1000"/>
                        <a:t>check</a:t>
                      </a:r>
                    </a:p>
                  </a:txBody>
                  <a:tcPr marL="91425" marR="91425" marT="91425" marB="91425"/>
                </a:tc>
              </a:tr>
            </a:tbl>
          </a:graphicData>
        </a:graphic>
      </p:graphicFrame>
      <p:sp>
        <p:nvSpPr>
          <p:cNvPr id="66" name="Shape 66"/>
          <p:cNvSpPr txBox="1"/>
          <p:nvPr/>
        </p:nvSpPr>
        <p:spPr>
          <a:xfrm>
            <a:off x="2424350" y="3955825"/>
            <a:ext cx="1602000" cy="809400"/>
          </a:xfrm>
          <a:prstGeom prst="rect">
            <a:avLst/>
          </a:prstGeom>
          <a:noFill/>
          <a:ln>
            <a:noFill/>
          </a:ln>
        </p:spPr>
        <p:txBody>
          <a:bodyPr lIns="91425" tIns="91425" rIns="91425" bIns="91425" anchor="t" anchorCtr="0">
            <a:noAutofit/>
          </a:bodyPr>
          <a:lstStyle/>
          <a:p>
            <a:pPr lvl="0">
              <a:spcBef>
                <a:spcPts val="0"/>
              </a:spcBef>
              <a:buNone/>
            </a:pPr>
            <a:r>
              <a:rPr lang="en"/>
              <a:t>24 cycles unschedule for 1 loop</a:t>
            </a:r>
          </a:p>
        </p:txBody>
      </p:sp>
    </p:spTree>
    <p:extLst>
      <p:ext uri="{BB962C8B-B14F-4D97-AF65-F5344CB8AC3E}">
        <p14:creationId xmlns:p14="http://schemas.microsoft.com/office/powerpoint/2010/main" val="679547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aphicFrame>
        <p:nvGraphicFramePr>
          <p:cNvPr id="71" name="Shape 71"/>
          <p:cNvGraphicFramePr/>
          <p:nvPr/>
        </p:nvGraphicFramePr>
        <p:xfrm>
          <a:off x="411850" y="169225"/>
          <a:ext cx="1916775" cy="4989375"/>
        </p:xfrm>
        <a:graphic>
          <a:graphicData uri="http://schemas.openxmlformats.org/drawingml/2006/table">
            <a:tbl>
              <a:tblPr>
                <a:noFill/>
              </a:tblPr>
              <a:tblGrid>
                <a:gridCol w="642325"/>
                <a:gridCol w="1274450"/>
              </a:tblGrid>
              <a:tr h="328550">
                <a:tc>
                  <a:txBody>
                    <a:bodyPr/>
                    <a:lstStyle/>
                    <a:p>
                      <a:pPr lvl="0" rtl="0">
                        <a:spcBef>
                          <a:spcPts val="0"/>
                        </a:spcBef>
                        <a:buNone/>
                      </a:pPr>
                      <a:r>
                        <a:rPr lang="en" sz="1000"/>
                        <a:t>1</a:t>
                      </a:r>
                    </a:p>
                  </a:txBody>
                  <a:tcPr marL="91425" marR="91425" marT="91425" marB="91425"/>
                </a:tc>
                <a:tc>
                  <a:txBody>
                    <a:bodyPr/>
                    <a:lstStyle/>
                    <a:p>
                      <a:pPr lvl="0" rtl="0">
                        <a:spcBef>
                          <a:spcPts val="0"/>
                        </a:spcBef>
                        <a:buNone/>
                      </a:pPr>
                      <a:r>
                        <a:rPr lang="en" sz="1000"/>
                        <a:t>LD F2, 0(R1)</a:t>
                      </a:r>
                    </a:p>
                  </a:txBody>
                  <a:tcPr marL="91425" marR="91425" marT="91425" marB="91425"/>
                </a:tc>
              </a:tr>
              <a:tr h="328550">
                <a:tc>
                  <a:txBody>
                    <a:bodyPr/>
                    <a:lstStyle/>
                    <a:p>
                      <a:pPr lvl="0" rtl="0">
                        <a:spcBef>
                          <a:spcPts val="0"/>
                        </a:spcBef>
                        <a:buNone/>
                      </a:pPr>
                      <a:r>
                        <a:rPr lang="en" sz="1000"/>
                        <a:t>2</a:t>
                      </a:r>
                    </a:p>
                  </a:txBody>
                  <a:tcPr marL="91425" marR="91425" marT="91425" marB="91425"/>
                </a:tc>
                <a:tc>
                  <a:txBody>
                    <a:bodyPr/>
                    <a:lstStyle/>
                    <a:p>
                      <a:pPr lvl="0" rtl="0">
                        <a:spcBef>
                          <a:spcPts val="0"/>
                        </a:spcBef>
                        <a:buNone/>
                      </a:pPr>
                      <a:r>
                        <a:rPr lang="en" sz="1000"/>
                        <a:t>stall</a:t>
                      </a:r>
                    </a:p>
                  </a:txBody>
                  <a:tcPr marL="91425" marR="91425" marT="91425" marB="91425"/>
                </a:tc>
              </a:tr>
              <a:tr h="328550">
                <a:tc>
                  <a:txBody>
                    <a:bodyPr/>
                    <a:lstStyle/>
                    <a:p>
                      <a:pPr lvl="0" rtl="0">
                        <a:spcBef>
                          <a:spcPts val="0"/>
                        </a:spcBef>
                        <a:buNone/>
                      </a:pPr>
                      <a:r>
                        <a:rPr lang="en" sz="1000"/>
                        <a:t>3</a:t>
                      </a:r>
                    </a:p>
                  </a:txBody>
                  <a:tcPr marL="91425" marR="91425" marT="91425" marB="91425"/>
                </a:tc>
                <a:tc>
                  <a:txBody>
                    <a:bodyPr/>
                    <a:lstStyle/>
                    <a:p>
                      <a:pPr lvl="0" rtl="0">
                        <a:spcBef>
                          <a:spcPts val="0"/>
                        </a:spcBef>
                        <a:buNone/>
                      </a:pPr>
                      <a:r>
                        <a:rPr lang="en" sz="1000"/>
                        <a:t>stall</a:t>
                      </a:r>
                    </a:p>
                  </a:txBody>
                  <a:tcPr marL="91425" marR="91425" marT="91425" marB="91425"/>
                </a:tc>
              </a:tr>
              <a:tr h="328550">
                <a:tc>
                  <a:txBody>
                    <a:bodyPr/>
                    <a:lstStyle/>
                    <a:p>
                      <a:pPr lvl="0" rtl="0">
                        <a:spcBef>
                          <a:spcPts val="0"/>
                        </a:spcBef>
                        <a:buNone/>
                      </a:pPr>
                      <a:r>
                        <a:rPr lang="en" sz="1000"/>
                        <a:t>4</a:t>
                      </a:r>
                    </a:p>
                  </a:txBody>
                  <a:tcPr marL="91425" marR="91425" marT="91425" marB="91425"/>
                </a:tc>
                <a:tc>
                  <a:txBody>
                    <a:bodyPr/>
                    <a:lstStyle/>
                    <a:p>
                      <a:pPr lvl="0" rtl="0">
                        <a:spcBef>
                          <a:spcPts val="0"/>
                        </a:spcBef>
                        <a:buNone/>
                      </a:pPr>
                      <a:r>
                        <a:rPr lang="en" sz="1000"/>
                        <a:t>MUL F4,F2,F0</a:t>
                      </a:r>
                    </a:p>
                  </a:txBody>
                  <a:tcPr marL="91425" marR="91425" marT="91425" marB="91425"/>
                </a:tc>
              </a:tr>
              <a:tr h="328550">
                <a:tc>
                  <a:txBody>
                    <a:bodyPr/>
                    <a:lstStyle/>
                    <a:p>
                      <a:pPr lvl="0" rtl="0">
                        <a:spcBef>
                          <a:spcPts val="0"/>
                        </a:spcBef>
                        <a:buNone/>
                      </a:pPr>
                      <a:r>
                        <a:rPr lang="en" sz="1000"/>
                        <a:t>5</a:t>
                      </a:r>
                    </a:p>
                  </a:txBody>
                  <a:tcPr marL="91425" marR="91425" marT="91425" marB="91425"/>
                </a:tc>
                <a:tc>
                  <a:txBody>
                    <a:bodyPr/>
                    <a:lstStyle/>
                    <a:p>
                      <a:pPr lvl="0" rtl="0">
                        <a:spcBef>
                          <a:spcPts val="0"/>
                        </a:spcBef>
                        <a:buNone/>
                      </a:pPr>
                      <a:r>
                        <a:rPr lang="en" sz="1000"/>
                        <a:t>LD F6, 0(R2)</a:t>
                      </a:r>
                    </a:p>
                  </a:txBody>
                  <a:tcPr marL="91425" marR="91425" marT="91425" marB="91425"/>
                </a:tc>
              </a:tr>
              <a:tr h="433875">
                <a:tc>
                  <a:txBody>
                    <a:bodyPr/>
                    <a:lstStyle/>
                    <a:p>
                      <a:pPr lvl="0" rtl="0">
                        <a:spcBef>
                          <a:spcPts val="0"/>
                        </a:spcBef>
                        <a:buNone/>
                      </a:pPr>
                      <a:r>
                        <a:rPr lang="en" sz="1000"/>
                        <a:t>6</a:t>
                      </a:r>
                    </a:p>
                  </a:txBody>
                  <a:tcPr marL="91425" marR="91425" marT="91425" marB="91425"/>
                </a:tc>
                <a:tc>
                  <a:txBody>
                    <a:bodyPr/>
                    <a:lstStyle/>
                    <a:p>
                      <a:pPr lvl="0" rtl="0">
                        <a:spcBef>
                          <a:spcPts val="0"/>
                        </a:spcBef>
                        <a:buNone/>
                      </a:pPr>
                      <a:r>
                        <a:rPr lang="en" sz="1000"/>
                        <a:t>DADDUI R1,R1,#8</a:t>
                      </a:r>
                    </a:p>
                  </a:txBody>
                  <a:tcPr marL="91425" marR="91425" marT="91425" marB="91425"/>
                </a:tc>
              </a:tr>
              <a:tr h="328550">
                <a:tc>
                  <a:txBody>
                    <a:bodyPr/>
                    <a:lstStyle/>
                    <a:p>
                      <a:pPr lvl="0" rtl="0">
                        <a:spcBef>
                          <a:spcPts val="0"/>
                        </a:spcBef>
                        <a:buNone/>
                      </a:pPr>
                      <a:r>
                        <a:rPr lang="en" sz="1000"/>
                        <a:t>7</a:t>
                      </a:r>
                    </a:p>
                  </a:txBody>
                  <a:tcPr marL="91425" marR="91425" marT="91425" marB="91425"/>
                </a:tc>
                <a:tc>
                  <a:txBody>
                    <a:bodyPr/>
                    <a:lstStyle/>
                    <a:p>
                      <a:pPr lvl="0" rtl="0">
                        <a:spcBef>
                          <a:spcPts val="0"/>
                        </a:spcBef>
                        <a:buNone/>
                      </a:pPr>
                      <a:r>
                        <a:rPr lang="en" sz="1000"/>
                        <a:t>stall</a:t>
                      </a:r>
                    </a:p>
                  </a:txBody>
                  <a:tcPr marL="91425" marR="91425" marT="91425" marB="91425"/>
                </a:tc>
              </a:tr>
              <a:tr h="433875">
                <a:tc>
                  <a:txBody>
                    <a:bodyPr/>
                    <a:lstStyle/>
                    <a:p>
                      <a:pPr lvl="0" rtl="0">
                        <a:spcBef>
                          <a:spcPts val="0"/>
                        </a:spcBef>
                        <a:buNone/>
                      </a:pPr>
                      <a:r>
                        <a:rPr lang="en" sz="1000"/>
                        <a:t>8</a:t>
                      </a:r>
                    </a:p>
                  </a:txBody>
                  <a:tcPr marL="91425" marR="91425" marT="91425" marB="91425"/>
                </a:tc>
                <a:tc>
                  <a:txBody>
                    <a:bodyPr/>
                    <a:lstStyle/>
                    <a:p>
                      <a:pPr lvl="0" rtl="0">
                        <a:spcBef>
                          <a:spcPts val="0"/>
                        </a:spcBef>
                        <a:buNone/>
                      </a:pPr>
                      <a:r>
                        <a:rPr lang="en" sz="1000"/>
                        <a:t>DADDUI R2,R2,8</a:t>
                      </a:r>
                    </a:p>
                  </a:txBody>
                  <a:tcPr marL="91425" marR="91425" marT="91425" marB="91425"/>
                </a:tc>
              </a:tr>
              <a:tr h="433875">
                <a:tc>
                  <a:txBody>
                    <a:bodyPr/>
                    <a:lstStyle/>
                    <a:p>
                      <a:pPr lvl="0" rtl="0">
                        <a:spcBef>
                          <a:spcPts val="0"/>
                        </a:spcBef>
                        <a:buNone/>
                      </a:pPr>
                      <a:r>
                        <a:rPr lang="en" sz="1000"/>
                        <a:t>9</a:t>
                      </a:r>
                    </a:p>
                  </a:txBody>
                  <a:tcPr marL="91425" marR="91425" marT="91425" marB="91425"/>
                </a:tc>
                <a:tc>
                  <a:txBody>
                    <a:bodyPr/>
                    <a:lstStyle/>
                    <a:p>
                      <a:pPr lvl="0" rtl="0">
                        <a:spcBef>
                          <a:spcPts val="0"/>
                        </a:spcBef>
                        <a:buNone/>
                      </a:pPr>
                      <a:r>
                        <a:rPr lang="en" sz="1000"/>
                        <a:t>DSLTU R3,R1,R4</a:t>
                      </a:r>
                    </a:p>
                  </a:txBody>
                  <a:tcPr marL="91425" marR="91425" marT="91425" marB="91425"/>
                </a:tc>
              </a:tr>
              <a:tr h="328550">
                <a:tc>
                  <a:txBody>
                    <a:bodyPr/>
                    <a:lstStyle/>
                    <a:p>
                      <a:pPr lvl="0" rtl="0">
                        <a:spcBef>
                          <a:spcPts val="0"/>
                        </a:spcBef>
                        <a:buNone/>
                      </a:pPr>
                      <a:r>
                        <a:rPr lang="en" sz="1000"/>
                        <a:t>10</a:t>
                      </a:r>
                    </a:p>
                  </a:txBody>
                  <a:tcPr marL="91425" marR="91425" marT="91425" marB="91425"/>
                </a:tc>
                <a:tc>
                  <a:txBody>
                    <a:bodyPr/>
                    <a:lstStyle/>
                    <a:p>
                      <a:pPr lvl="0" rtl="0">
                        <a:spcBef>
                          <a:spcPts val="0"/>
                        </a:spcBef>
                        <a:buNone/>
                      </a:pPr>
                      <a:r>
                        <a:rPr lang="en" sz="1000"/>
                        <a:t>stall</a:t>
                      </a:r>
                    </a:p>
                  </a:txBody>
                  <a:tcPr marL="91425" marR="91425" marT="91425" marB="91425"/>
                </a:tc>
              </a:tr>
              <a:tr h="328550">
                <a:tc>
                  <a:txBody>
                    <a:bodyPr/>
                    <a:lstStyle/>
                    <a:p>
                      <a:pPr lvl="0" rtl="0">
                        <a:spcBef>
                          <a:spcPts val="0"/>
                        </a:spcBef>
                        <a:buNone/>
                      </a:pPr>
                      <a:r>
                        <a:rPr lang="en" sz="1000"/>
                        <a:t>11</a:t>
                      </a:r>
                    </a:p>
                  </a:txBody>
                  <a:tcPr marL="91425" marR="91425" marT="91425" marB="91425"/>
                </a:tc>
                <a:tc>
                  <a:txBody>
                    <a:bodyPr/>
                    <a:lstStyle/>
                    <a:p>
                      <a:pPr lvl="0" rtl="0">
                        <a:spcBef>
                          <a:spcPts val="0"/>
                        </a:spcBef>
                        <a:buNone/>
                      </a:pPr>
                      <a:r>
                        <a:rPr lang="en" sz="1000"/>
                        <a:t>ADD F6,F4,F6</a:t>
                      </a:r>
                    </a:p>
                  </a:txBody>
                  <a:tcPr marL="91425" marR="91425" marT="91425" marB="91425"/>
                </a:tc>
              </a:tr>
              <a:tr h="328550">
                <a:tc>
                  <a:txBody>
                    <a:bodyPr/>
                    <a:lstStyle/>
                    <a:p>
                      <a:pPr lvl="0" rtl="0">
                        <a:spcBef>
                          <a:spcPts val="0"/>
                        </a:spcBef>
                        <a:buNone/>
                      </a:pPr>
                      <a:r>
                        <a:rPr lang="en" sz="1000"/>
                        <a:t>12</a:t>
                      </a:r>
                    </a:p>
                  </a:txBody>
                  <a:tcPr marL="91425" marR="91425" marT="91425" marB="91425"/>
                </a:tc>
                <a:tc>
                  <a:txBody>
                    <a:bodyPr/>
                    <a:lstStyle/>
                    <a:p>
                      <a:pPr lvl="0" rtl="0">
                        <a:spcBef>
                          <a:spcPts val="0"/>
                        </a:spcBef>
                        <a:buNone/>
                      </a:pPr>
                      <a:r>
                        <a:rPr lang="en" sz="1000"/>
                        <a:t>stall</a:t>
                      </a:r>
                    </a:p>
                  </a:txBody>
                  <a:tcPr marL="91425" marR="91425" marT="91425" marB="91425"/>
                </a:tc>
              </a:tr>
              <a:tr h="328550">
                <a:tc>
                  <a:txBody>
                    <a:bodyPr/>
                    <a:lstStyle/>
                    <a:p>
                      <a:pPr lvl="0" rtl="0">
                        <a:spcBef>
                          <a:spcPts val="0"/>
                        </a:spcBef>
                        <a:buNone/>
                      </a:pPr>
                      <a:r>
                        <a:rPr lang="en" sz="1000"/>
                        <a:t>13</a:t>
                      </a:r>
                    </a:p>
                  </a:txBody>
                  <a:tcPr marL="91425" marR="91425" marT="91425" marB="91425"/>
                </a:tc>
                <a:tc>
                  <a:txBody>
                    <a:bodyPr/>
                    <a:lstStyle/>
                    <a:p>
                      <a:pPr lvl="0" rtl="0">
                        <a:spcBef>
                          <a:spcPts val="0"/>
                        </a:spcBef>
                        <a:buNone/>
                      </a:pPr>
                      <a:r>
                        <a:rPr lang="en" sz="1000"/>
                        <a:t>stall</a:t>
                      </a:r>
                    </a:p>
                  </a:txBody>
                  <a:tcPr marL="91425" marR="91425" marT="91425" marB="91425"/>
                </a:tc>
              </a:tr>
              <a:tr h="328550">
                <a:tc>
                  <a:txBody>
                    <a:bodyPr/>
                    <a:lstStyle/>
                    <a:p>
                      <a:pPr lvl="0" rtl="0">
                        <a:spcBef>
                          <a:spcPts val="0"/>
                        </a:spcBef>
                        <a:buNone/>
                      </a:pPr>
                      <a:r>
                        <a:rPr lang="en" sz="1000"/>
                        <a:t>14</a:t>
                      </a:r>
                    </a:p>
                  </a:txBody>
                  <a:tcPr marL="91425" marR="91425" marT="91425" marB="91425"/>
                </a:tc>
                <a:tc>
                  <a:txBody>
                    <a:bodyPr/>
                    <a:lstStyle/>
                    <a:p>
                      <a:pPr lvl="0" rtl="0">
                        <a:spcBef>
                          <a:spcPts val="0"/>
                        </a:spcBef>
                        <a:buNone/>
                      </a:pPr>
                      <a:r>
                        <a:rPr lang="en" sz="1000"/>
                        <a:t>stall</a:t>
                      </a:r>
                    </a:p>
                  </a:txBody>
                  <a:tcPr marL="91425" marR="91425" marT="91425" marB="91425"/>
                </a:tc>
              </a:tr>
            </a:tbl>
          </a:graphicData>
        </a:graphic>
      </p:graphicFrame>
      <p:graphicFrame>
        <p:nvGraphicFramePr>
          <p:cNvPr id="72" name="Shape 72"/>
          <p:cNvGraphicFramePr/>
          <p:nvPr/>
        </p:nvGraphicFramePr>
        <p:xfrm>
          <a:off x="2597175" y="169225"/>
          <a:ext cx="1762100" cy="670500"/>
        </p:xfrm>
        <a:graphic>
          <a:graphicData uri="http://schemas.openxmlformats.org/drawingml/2006/table">
            <a:tbl>
              <a:tblPr>
                <a:noFill/>
              </a:tblPr>
              <a:tblGrid>
                <a:gridCol w="431775"/>
                <a:gridCol w="1330325"/>
              </a:tblGrid>
              <a:tr h="322925">
                <a:tc>
                  <a:txBody>
                    <a:bodyPr/>
                    <a:lstStyle/>
                    <a:p>
                      <a:pPr lvl="0" rtl="0">
                        <a:spcBef>
                          <a:spcPts val="0"/>
                        </a:spcBef>
                        <a:buNone/>
                      </a:pPr>
                      <a:r>
                        <a:rPr lang="en" sz="1000"/>
                        <a:t>15</a:t>
                      </a:r>
                    </a:p>
                  </a:txBody>
                  <a:tcPr marL="91425" marR="91425" marT="91425" marB="91425"/>
                </a:tc>
                <a:tc>
                  <a:txBody>
                    <a:bodyPr/>
                    <a:lstStyle/>
                    <a:p>
                      <a:pPr lvl="0" rtl="0">
                        <a:spcBef>
                          <a:spcPts val="0"/>
                        </a:spcBef>
                        <a:buNone/>
                      </a:pPr>
                      <a:r>
                        <a:rPr lang="en" sz="1000"/>
                        <a:t>BNEZ R3,foo</a:t>
                      </a:r>
                    </a:p>
                  </a:txBody>
                  <a:tcPr marL="91425" marR="91425" marT="91425" marB="91425"/>
                </a:tc>
              </a:tr>
              <a:tr h="322925">
                <a:tc>
                  <a:txBody>
                    <a:bodyPr/>
                    <a:lstStyle/>
                    <a:p>
                      <a:pPr lvl="0" rtl="0">
                        <a:spcBef>
                          <a:spcPts val="0"/>
                        </a:spcBef>
                        <a:buNone/>
                      </a:pPr>
                      <a:r>
                        <a:rPr lang="en" sz="1000"/>
                        <a:t>16</a:t>
                      </a:r>
                    </a:p>
                  </a:txBody>
                  <a:tcPr marL="91425" marR="91425" marT="91425" marB="91425"/>
                </a:tc>
                <a:tc>
                  <a:txBody>
                    <a:bodyPr/>
                    <a:lstStyle/>
                    <a:p>
                      <a:pPr lvl="0" rtl="0">
                        <a:spcBef>
                          <a:spcPts val="0"/>
                        </a:spcBef>
                        <a:buNone/>
                      </a:pPr>
                      <a:r>
                        <a:rPr lang="en" sz="1000"/>
                        <a:t>SD F6, -8(R2)</a:t>
                      </a:r>
                    </a:p>
                  </a:txBody>
                  <a:tcPr marL="91425" marR="91425" marT="91425" marB="91425"/>
                </a:tc>
              </a:tr>
            </a:tbl>
          </a:graphicData>
        </a:graphic>
      </p:graphicFrame>
      <p:graphicFrame>
        <p:nvGraphicFramePr>
          <p:cNvPr id="73" name="Shape 73"/>
          <p:cNvGraphicFramePr/>
          <p:nvPr/>
        </p:nvGraphicFramePr>
        <p:xfrm>
          <a:off x="6964650" y="1227625"/>
          <a:ext cx="2072925" cy="2618250"/>
        </p:xfrm>
        <a:graphic>
          <a:graphicData uri="http://schemas.openxmlformats.org/drawingml/2006/table">
            <a:tbl>
              <a:tblPr>
                <a:noFill/>
              </a:tblPr>
              <a:tblGrid>
                <a:gridCol w="690975"/>
                <a:gridCol w="690975"/>
                <a:gridCol w="690975"/>
              </a:tblGrid>
              <a:tr h="394800">
                <a:tc gridSpan="3">
                  <a:txBody>
                    <a:bodyPr/>
                    <a:lstStyle/>
                    <a:p>
                      <a:pPr lvl="0" rtl="0">
                        <a:spcBef>
                          <a:spcPts val="0"/>
                        </a:spcBef>
                        <a:buNone/>
                      </a:pPr>
                      <a:r>
                        <a:rPr lang="en" sz="1000" b="1"/>
                        <a:t>Latency Requirements</a:t>
                      </a:r>
                    </a:p>
                  </a:txBody>
                  <a:tcPr marL="91425" marR="91425" marT="91425" marB="91425"/>
                </a:tc>
                <a:tc hMerge="1">
                  <a:txBody>
                    <a:bodyPr/>
                    <a:lstStyle/>
                    <a:p>
                      <a:endParaRPr lang="en-US"/>
                    </a:p>
                  </a:txBody>
                  <a:tcPr/>
                </a:tc>
                <a:tc hMerge="1">
                  <a:txBody>
                    <a:bodyPr/>
                    <a:lstStyle/>
                    <a:p>
                      <a:endParaRPr lang="en-US"/>
                    </a:p>
                  </a:txBody>
                  <a:tcPr/>
                </a:tc>
              </a:tr>
              <a:tr h="394800">
                <a:tc>
                  <a:txBody>
                    <a:bodyPr/>
                    <a:lstStyle/>
                    <a:p>
                      <a:pPr lvl="0" rtl="0">
                        <a:spcBef>
                          <a:spcPts val="0"/>
                        </a:spcBef>
                        <a:buNone/>
                      </a:pPr>
                      <a:r>
                        <a:rPr lang="en" sz="1000"/>
                        <a:t>P Result</a:t>
                      </a:r>
                    </a:p>
                  </a:txBody>
                  <a:tcPr marL="91425" marR="91425" marT="91425" marB="91425"/>
                </a:tc>
                <a:tc>
                  <a:txBody>
                    <a:bodyPr/>
                    <a:lstStyle/>
                    <a:p>
                      <a:pPr lvl="0" rtl="0">
                        <a:spcBef>
                          <a:spcPts val="0"/>
                        </a:spcBef>
                        <a:buNone/>
                      </a:pPr>
                      <a:r>
                        <a:rPr lang="en" sz="1000"/>
                        <a:t>U Result</a:t>
                      </a:r>
                    </a:p>
                  </a:txBody>
                  <a:tcPr marL="91425" marR="91425" marT="91425" marB="91425"/>
                </a:tc>
                <a:tc>
                  <a:txBody>
                    <a:bodyPr/>
                    <a:lstStyle/>
                    <a:p>
                      <a:pPr lvl="0" rtl="0">
                        <a:spcBef>
                          <a:spcPts val="0"/>
                        </a:spcBef>
                        <a:buNone/>
                      </a:pPr>
                      <a:r>
                        <a:rPr lang="en" sz="1000"/>
                        <a:t>Latency</a:t>
                      </a:r>
                    </a:p>
                  </a:txBody>
                  <a:tcPr marL="91425" marR="91425" marT="91425" marB="91425"/>
                </a:tc>
              </a:tr>
              <a:tr h="257375">
                <a:tc>
                  <a:txBody>
                    <a:bodyPr/>
                    <a:lstStyle/>
                    <a:p>
                      <a:pPr lvl="0" rtl="0">
                        <a:spcBef>
                          <a:spcPts val="0"/>
                        </a:spcBef>
                        <a:buNone/>
                      </a:pPr>
                      <a:r>
                        <a:rPr lang="en" sz="1000"/>
                        <a:t>FP MUL</a:t>
                      </a:r>
                    </a:p>
                  </a:txBody>
                  <a:tcPr marL="91425" marR="91425" marT="91425" marB="91425"/>
                </a:tc>
                <a:tc>
                  <a:txBody>
                    <a:bodyPr/>
                    <a:lstStyle/>
                    <a:p>
                      <a:pPr lvl="0" rtl="0">
                        <a:spcBef>
                          <a:spcPts val="0"/>
                        </a:spcBef>
                        <a:buNone/>
                      </a:pPr>
                      <a:r>
                        <a:rPr lang="en" sz="1000"/>
                        <a:t>FP ALU</a:t>
                      </a:r>
                    </a:p>
                  </a:txBody>
                  <a:tcPr marL="91425" marR="91425" marT="91425" marB="91425"/>
                </a:tc>
                <a:tc>
                  <a:txBody>
                    <a:bodyPr/>
                    <a:lstStyle/>
                    <a:p>
                      <a:pPr lvl="0" rtl="0">
                        <a:spcBef>
                          <a:spcPts val="0"/>
                        </a:spcBef>
                        <a:buNone/>
                      </a:pPr>
                      <a:r>
                        <a:rPr lang="en" sz="1000"/>
                        <a:t>6</a:t>
                      </a:r>
                    </a:p>
                  </a:txBody>
                  <a:tcPr marL="91425" marR="91425" marT="91425" marB="91425"/>
                </a:tc>
              </a:tr>
              <a:tr h="257375">
                <a:tc>
                  <a:txBody>
                    <a:bodyPr/>
                    <a:lstStyle/>
                    <a:p>
                      <a:pPr lvl="0" rtl="0">
                        <a:spcBef>
                          <a:spcPts val="0"/>
                        </a:spcBef>
                        <a:buNone/>
                      </a:pPr>
                      <a:r>
                        <a:rPr lang="en" sz="1000"/>
                        <a:t>FP ADD</a:t>
                      </a:r>
                    </a:p>
                  </a:txBody>
                  <a:tcPr marL="91425" marR="91425" marT="91425" marB="91425"/>
                </a:tc>
                <a:tc>
                  <a:txBody>
                    <a:bodyPr/>
                    <a:lstStyle/>
                    <a:p>
                      <a:pPr lvl="0" rtl="0">
                        <a:spcBef>
                          <a:spcPts val="0"/>
                        </a:spcBef>
                        <a:buNone/>
                      </a:pPr>
                      <a:r>
                        <a:rPr lang="en" sz="1000"/>
                        <a:t>FP ALU</a:t>
                      </a:r>
                    </a:p>
                  </a:txBody>
                  <a:tcPr marL="91425" marR="91425" marT="91425" marB="91425"/>
                </a:tc>
                <a:tc>
                  <a:txBody>
                    <a:bodyPr/>
                    <a:lstStyle/>
                    <a:p>
                      <a:pPr lvl="0" rtl="0">
                        <a:spcBef>
                          <a:spcPts val="0"/>
                        </a:spcBef>
                        <a:buNone/>
                      </a:pPr>
                      <a:r>
                        <a:rPr lang="en" sz="1000"/>
                        <a:t>4</a:t>
                      </a:r>
                    </a:p>
                  </a:txBody>
                  <a:tcPr marL="91425" marR="91425" marT="91425" marB="91425"/>
                </a:tc>
              </a:tr>
              <a:tr h="257375">
                <a:tc>
                  <a:txBody>
                    <a:bodyPr/>
                    <a:lstStyle/>
                    <a:p>
                      <a:pPr lvl="0" rtl="0">
                        <a:spcBef>
                          <a:spcPts val="0"/>
                        </a:spcBef>
                        <a:buNone/>
                      </a:pPr>
                      <a:r>
                        <a:rPr lang="en" sz="1000"/>
                        <a:t>FP MUL</a:t>
                      </a:r>
                    </a:p>
                  </a:txBody>
                  <a:tcPr marL="91425" marR="91425" marT="91425" marB="91425"/>
                </a:tc>
                <a:tc>
                  <a:txBody>
                    <a:bodyPr/>
                    <a:lstStyle/>
                    <a:p>
                      <a:pPr lvl="0" rtl="0">
                        <a:spcBef>
                          <a:spcPts val="0"/>
                        </a:spcBef>
                        <a:buNone/>
                      </a:pPr>
                      <a:r>
                        <a:rPr lang="en" sz="1000"/>
                        <a:t>FP Store</a:t>
                      </a:r>
                    </a:p>
                  </a:txBody>
                  <a:tcPr marL="91425" marR="91425" marT="91425" marB="91425"/>
                </a:tc>
                <a:tc>
                  <a:txBody>
                    <a:bodyPr/>
                    <a:lstStyle/>
                    <a:p>
                      <a:pPr lvl="0" rtl="0">
                        <a:spcBef>
                          <a:spcPts val="0"/>
                        </a:spcBef>
                        <a:buNone/>
                      </a:pPr>
                      <a:r>
                        <a:rPr lang="en" sz="1000"/>
                        <a:t>5</a:t>
                      </a:r>
                    </a:p>
                  </a:txBody>
                  <a:tcPr marL="91425" marR="91425" marT="91425" marB="91425"/>
                </a:tc>
              </a:tr>
              <a:tr h="257375">
                <a:tc>
                  <a:txBody>
                    <a:bodyPr/>
                    <a:lstStyle/>
                    <a:p>
                      <a:pPr lvl="0" rtl="0">
                        <a:spcBef>
                          <a:spcPts val="0"/>
                        </a:spcBef>
                        <a:buNone/>
                      </a:pPr>
                      <a:r>
                        <a:rPr lang="en" sz="1000"/>
                        <a:t>FP ADD</a:t>
                      </a:r>
                    </a:p>
                  </a:txBody>
                  <a:tcPr marL="91425" marR="91425" marT="91425" marB="91425"/>
                </a:tc>
                <a:tc>
                  <a:txBody>
                    <a:bodyPr/>
                    <a:lstStyle/>
                    <a:p>
                      <a:pPr lvl="0" rtl="0">
                        <a:spcBef>
                          <a:spcPts val="0"/>
                        </a:spcBef>
                        <a:buNone/>
                      </a:pPr>
                      <a:r>
                        <a:rPr lang="en" sz="1000"/>
                        <a:t>FP Store</a:t>
                      </a:r>
                    </a:p>
                  </a:txBody>
                  <a:tcPr marL="91425" marR="91425" marT="91425" marB="91425"/>
                </a:tc>
                <a:tc>
                  <a:txBody>
                    <a:bodyPr/>
                    <a:lstStyle/>
                    <a:p>
                      <a:pPr lvl="0" rtl="0">
                        <a:spcBef>
                          <a:spcPts val="0"/>
                        </a:spcBef>
                        <a:buNone/>
                      </a:pPr>
                      <a:r>
                        <a:rPr lang="en" sz="1000"/>
                        <a:t>4</a:t>
                      </a:r>
                    </a:p>
                  </a:txBody>
                  <a:tcPr marL="91425" marR="91425" marT="91425" marB="91425"/>
                </a:tc>
              </a:tr>
              <a:tr h="394800">
                <a:tc>
                  <a:txBody>
                    <a:bodyPr/>
                    <a:lstStyle/>
                    <a:p>
                      <a:pPr lvl="0" rtl="0">
                        <a:spcBef>
                          <a:spcPts val="0"/>
                        </a:spcBef>
                        <a:buNone/>
                      </a:pPr>
                      <a:r>
                        <a:rPr lang="en" sz="1000"/>
                        <a:t>Integer op/load</a:t>
                      </a:r>
                    </a:p>
                  </a:txBody>
                  <a:tcPr marL="91425" marR="91425" marT="91425" marB="91425"/>
                </a:tc>
                <a:tc>
                  <a:txBody>
                    <a:bodyPr/>
                    <a:lstStyle/>
                    <a:p>
                      <a:pPr lvl="0" rtl="0">
                        <a:spcBef>
                          <a:spcPts val="0"/>
                        </a:spcBef>
                        <a:buNone/>
                      </a:pPr>
                      <a:r>
                        <a:rPr lang="en" sz="1000"/>
                        <a:t>any</a:t>
                      </a:r>
                    </a:p>
                  </a:txBody>
                  <a:tcPr marL="91425" marR="91425" marT="91425" marB="91425"/>
                </a:tc>
                <a:tc>
                  <a:txBody>
                    <a:bodyPr/>
                    <a:lstStyle/>
                    <a:p>
                      <a:pPr lvl="0" rtl="0">
                        <a:spcBef>
                          <a:spcPts val="0"/>
                        </a:spcBef>
                        <a:buNone/>
                      </a:pPr>
                      <a:r>
                        <a:rPr lang="en" sz="1000"/>
                        <a:t>2</a:t>
                      </a:r>
                    </a:p>
                  </a:txBody>
                  <a:tcPr marL="91425" marR="91425" marT="91425" marB="91425"/>
                </a:tc>
              </a:tr>
            </a:tbl>
          </a:graphicData>
        </a:graphic>
      </p:graphicFrame>
      <p:graphicFrame>
        <p:nvGraphicFramePr>
          <p:cNvPr id="74" name="Shape 74"/>
          <p:cNvGraphicFramePr/>
          <p:nvPr/>
        </p:nvGraphicFramePr>
        <p:xfrm>
          <a:off x="5032925" y="1227625"/>
          <a:ext cx="1805950" cy="2991600"/>
        </p:xfrm>
        <a:graphic>
          <a:graphicData uri="http://schemas.openxmlformats.org/drawingml/2006/table">
            <a:tbl>
              <a:tblPr>
                <a:noFill/>
              </a:tblPr>
              <a:tblGrid>
                <a:gridCol w="902975"/>
                <a:gridCol w="902975"/>
              </a:tblGrid>
              <a:tr h="373950">
                <a:tc gridSpan="2">
                  <a:txBody>
                    <a:bodyPr/>
                    <a:lstStyle/>
                    <a:p>
                      <a:pPr lvl="0" rtl="0">
                        <a:spcBef>
                          <a:spcPts val="0"/>
                        </a:spcBef>
                        <a:buNone/>
                      </a:pPr>
                      <a:r>
                        <a:rPr lang="en" sz="1000" b="1"/>
                        <a:t>Dependency Check</a:t>
                      </a:r>
                    </a:p>
                  </a:txBody>
                  <a:tcPr marL="91425" marR="91425" marT="91425" marB="91425"/>
                </a:tc>
                <a:tc hMerge="1">
                  <a:txBody>
                    <a:bodyPr/>
                    <a:lstStyle/>
                    <a:p>
                      <a:endParaRPr lang="en-US"/>
                    </a:p>
                  </a:txBody>
                  <a:tcPr/>
                </a:tc>
              </a:tr>
              <a:tr h="373950">
                <a:tc>
                  <a:txBody>
                    <a:bodyPr/>
                    <a:lstStyle/>
                    <a:p>
                      <a:pPr lvl="0" rtl="0">
                        <a:spcBef>
                          <a:spcPts val="0"/>
                        </a:spcBef>
                        <a:buNone/>
                      </a:pPr>
                      <a:r>
                        <a:rPr lang="en" sz="1000"/>
                        <a:t>1,4</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4,11</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11,16</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6,9</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9,15</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8,16</a:t>
                      </a:r>
                    </a:p>
                  </a:txBody>
                  <a:tcPr marL="91425" marR="91425" marT="91425" marB="91425"/>
                </a:tc>
                <a:tc>
                  <a:txBody>
                    <a:bodyPr/>
                    <a:lstStyle/>
                    <a:p>
                      <a:pPr lvl="0" rtl="0">
                        <a:spcBef>
                          <a:spcPts val="0"/>
                        </a:spcBef>
                        <a:buNone/>
                      </a:pPr>
                      <a:r>
                        <a:rPr lang="en" sz="1000"/>
                        <a:t>check</a:t>
                      </a:r>
                    </a:p>
                  </a:txBody>
                  <a:tcPr marL="91425" marR="91425" marT="91425" marB="91425"/>
                </a:tc>
              </a:tr>
              <a:tr h="373950">
                <a:tc>
                  <a:txBody>
                    <a:bodyPr/>
                    <a:lstStyle/>
                    <a:p>
                      <a:pPr lvl="0" rtl="0">
                        <a:spcBef>
                          <a:spcPts val="0"/>
                        </a:spcBef>
                        <a:buNone/>
                      </a:pPr>
                      <a:r>
                        <a:rPr lang="en" sz="1000"/>
                        <a:t>branch</a:t>
                      </a:r>
                    </a:p>
                  </a:txBody>
                  <a:tcPr marL="91425" marR="91425" marT="91425" marB="91425"/>
                </a:tc>
                <a:tc>
                  <a:txBody>
                    <a:bodyPr/>
                    <a:lstStyle/>
                    <a:p>
                      <a:pPr lvl="0" rtl="0">
                        <a:spcBef>
                          <a:spcPts val="0"/>
                        </a:spcBef>
                        <a:buNone/>
                      </a:pPr>
                      <a:r>
                        <a:rPr lang="en" sz="1000"/>
                        <a:t>check</a:t>
                      </a:r>
                    </a:p>
                  </a:txBody>
                  <a:tcPr marL="91425" marR="91425" marT="91425" marB="91425"/>
                </a:tc>
              </a:tr>
            </a:tbl>
          </a:graphicData>
        </a:graphic>
      </p:graphicFrame>
      <p:sp>
        <p:nvSpPr>
          <p:cNvPr id="75" name="Shape 75"/>
          <p:cNvSpPr txBox="1"/>
          <p:nvPr/>
        </p:nvSpPr>
        <p:spPr>
          <a:xfrm>
            <a:off x="2757275" y="1378075"/>
            <a:ext cx="1602000" cy="1010400"/>
          </a:xfrm>
          <a:prstGeom prst="rect">
            <a:avLst/>
          </a:prstGeom>
          <a:noFill/>
          <a:ln>
            <a:noFill/>
          </a:ln>
        </p:spPr>
        <p:txBody>
          <a:bodyPr lIns="91425" tIns="91425" rIns="91425" bIns="91425" anchor="t" anchorCtr="0">
            <a:noAutofit/>
          </a:bodyPr>
          <a:lstStyle/>
          <a:p>
            <a:pPr lvl="0" rtl="0">
              <a:spcBef>
                <a:spcPts val="0"/>
              </a:spcBef>
              <a:buNone/>
            </a:pPr>
            <a:r>
              <a:rPr lang="en"/>
              <a:t>16 cycles scheduled for 1 loop </a:t>
            </a:r>
          </a:p>
        </p:txBody>
      </p:sp>
    </p:spTree>
    <p:extLst>
      <p:ext uri="{BB962C8B-B14F-4D97-AF65-F5344CB8AC3E}">
        <p14:creationId xmlns:p14="http://schemas.microsoft.com/office/powerpoint/2010/main" val="2126468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311700" y="351550"/>
            <a:ext cx="8520600" cy="4240500"/>
          </a:xfrm>
          <a:prstGeom prst="rect">
            <a:avLst/>
          </a:prstGeom>
        </p:spPr>
        <p:txBody>
          <a:bodyPr lIns="91425" tIns="91425" rIns="91425" bIns="91425" anchor="t" anchorCtr="0">
            <a:noAutofit/>
          </a:bodyPr>
          <a:lstStyle/>
          <a:p>
            <a:pPr lvl="0">
              <a:spcBef>
                <a:spcPts val="0"/>
              </a:spcBef>
              <a:buNone/>
            </a:pPr>
            <a:r>
              <a:rPr lang="en"/>
              <a:t>To reach to same performance means:</a:t>
            </a:r>
          </a:p>
          <a:p>
            <a:pPr lvl="0">
              <a:spcBef>
                <a:spcPts val="0"/>
              </a:spcBef>
              <a:buNone/>
            </a:pPr>
            <a:r>
              <a:rPr lang="en"/>
              <a:t>Execution time unscheduled = Execution time scheduled</a:t>
            </a:r>
          </a:p>
          <a:p>
            <a:pPr lvl="0">
              <a:spcBef>
                <a:spcPts val="0"/>
              </a:spcBef>
              <a:buNone/>
            </a:pPr>
            <a:r>
              <a:rPr lang="en"/>
              <a:t>Which means,</a:t>
            </a:r>
          </a:p>
          <a:p>
            <a:pPr lvl="0">
              <a:spcBef>
                <a:spcPts val="0"/>
              </a:spcBef>
              <a:buNone/>
            </a:pPr>
            <a:r>
              <a:rPr lang="en"/>
              <a:t>24 * clock_cycle_time_unscheduled = 16 * clock_cycle_time_scheduled</a:t>
            </a:r>
          </a:p>
          <a:p>
            <a:pPr lvl="0">
              <a:spcBef>
                <a:spcPts val="0"/>
              </a:spcBef>
              <a:buNone/>
            </a:pPr>
            <a:r>
              <a:rPr lang="en"/>
              <a:t>So that,</a:t>
            </a:r>
          </a:p>
          <a:p>
            <a:pPr lvl="0">
              <a:spcBef>
                <a:spcPts val="0"/>
              </a:spcBef>
              <a:buNone/>
            </a:pPr>
            <a:r>
              <a:rPr lang="en"/>
              <a:t>clock_cycle_time_unscheduled/clock_cycle_time_scheduled = 2/3</a:t>
            </a:r>
          </a:p>
        </p:txBody>
      </p:sp>
    </p:spTree>
    <p:extLst>
      <p:ext uri="{BB962C8B-B14F-4D97-AF65-F5344CB8AC3E}">
        <p14:creationId xmlns:p14="http://schemas.microsoft.com/office/powerpoint/2010/main" val="1886051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Shape 85"/>
          <p:cNvGraphicFramePr/>
          <p:nvPr/>
        </p:nvGraphicFramePr>
        <p:xfrm>
          <a:off x="411850" y="169225"/>
          <a:ext cx="2171000" cy="4989375"/>
        </p:xfrm>
        <a:graphic>
          <a:graphicData uri="http://schemas.openxmlformats.org/drawingml/2006/table">
            <a:tbl>
              <a:tblPr>
                <a:noFill/>
              </a:tblPr>
              <a:tblGrid>
                <a:gridCol w="727525"/>
                <a:gridCol w="1443475"/>
              </a:tblGrid>
              <a:tr h="328550">
                <a:tc>
                  <a:txBody>
                    <a:bodyPr/>
                    <a:lstStyle/>
                    <a:p>
                      <a:pPr lvl="0" rtl="0">
                        <a:spcBef>
                          <a:spcPts val="0"/>
                        </a:spcBef>
                        <a:buNone/>
                      </a:pPr>
                      <a:r>
                        <a:rPr lang="en" sz="1000"/>
                        <a:t>1</a:t>
                      </a:r>
                    </a:p>
                  </a:txBody>
                  <a:tcPr marL="91425" marR="91425" marT="91425" marB="91425"/>
                </a:tc>
                <a:tc>
                  <a:txBody>
                    <a:bodyPr/>
                    <a:lstStyle/>
                    <a:p>
                      <a:pPr lvl="0" rtl="0">
                        <a:spcBef>
                          <a:spcPts val="0"/>
                        </a:spcBef>
                        <a:buNone/>
                      </a:pPr>
                      <a:r>
                        <a:rPr lang="en" sz="1000"/>
                        <a:t>LD F2, 0(R1)</a:t>
                      </a:r>
                    </a:p>
                  </a:txBody>
                  <a:tcPr marL="91425" marR="91425" marT="91425" marB="91425"/>
                </a:tc>
              </a:tr>
              <a:tr h="328550">
                <a:tc>
                  <a:txBody>
                    <a:bodyPr/>
                    <a:lstStyle/>
                    <a:p>
                      <a:pPr lvl="0" rtl="0">
                        <a:spcBef>
                          <a:spcPts val="0"/>
                        </a:spcBef>
                        <a:buNone/>
                      </a:pPr>
                      <a:r>
                        <a:rPr lang="en" sz="1000"/>
                        <a:t>2</a:t>
                      </a:r>
                    </a:p>
                  </a:txBody>
                  <a:tcPr marL="91425" marR="91425" marT="91425" marB="91425"/>
                </a:tc>
                <a:tc>
                  <a:txBody>
                    <a:bodyPr/>
                    <a:lstStyle/>
                    <a:p>
                      <a:pPr lvl="0" rtl="0">
                        <a:spcBef>
                          <a:spcPts val="0"/>
                        </a:spcBef>
                        <a:buNone/>
                      </a:pPr>
                      <a:r>
                        <a:rPr lang="en" sz="1000"/>
                        <a:t>LD F3,8(R1)</a:t>
                      </a:r>
                    </a:p>
                  </a:txBody>
                  <a:tcPr marL="91425" marR="91425" marT="91425" marB="91425"/>
                </a:tc>
              </a:tr>
              <a:tr h="328550">
                <a:tc>
                  <a:txBody>
                    <a:bodyPr/>
                    <a:lstStyle/>
                    <a:p>
                      <a:pPr lvl="0" rtl="0">
                        <a:spcBef>
                          <a:spcPts val="0"/>
                        </a:spcBef>
                        <a:buNone/>
                      </a:pPr>
                      <a:r>
                        <a:rPr lang="en" sz="1000"/>
                        <a:t>3</a:t>
                      </a:r>
                    </a:p>
                  </a:txBody>
                  <a:tcPr marL="91425" marR="91425" marT="91425" marB="91425"/>
                </a:tc>
                <a:tc>
                  <a:txBody>
                    <a:bodyPr/>
                    <a:lstStyle/>
                    <a:p>
                      <a:pPr lvl="0" rtl="0">
                        <a:spcBef>
                          <a:spcPts val="0"/>
                        </a:spcBef>
                        <a:buNone/>
                      </a:pPr>
                      <a:r>
                        <a:rPr lang="en" sz="1000"/>
                        <a:t>LD F4,16(R1)</a:t>
                      </a:r>
                    </a:p>
                  </a:txBody>
                  <a:tcPr marL="91425" marR="91425" marT="91425" marB="91425"/>
                </a:tc>
              </a:tr>
              <a:tr h="328550">
                <a:tc>
                  <a:txBody>
                    <a:bodyPr/>
                    <a:lstStyle/>
                    <a:p>
                      <a:pPr lvl="0" rtl="0">
                        <a:spcBef>
                          <a:spcPts val="0"/>
                        </a:spcBef>
                        <a:buNone/>
                      </a:pPr>
                      <a:r>
                        <a:rPr lang="en" sz="1000"/>
                        <a:t>4</a:t>
                      </a:r>
                    </a:p>
                  </a:txBody>
                  <a:tcPr marL="91425" marR="91425" marT="91425" marB="91425"/>
                </a:tc>
                <a:tc>
                  <a:txBody>
                    <a:bodyPr/>
                    <a:lstStyle/>
                    <a:p>
                      <a:pPr lvl="0" rtl="0">
                        <a:spcBef>
                          <a:spcPts val="0"/>
                        </a:spcBef>
                        <a:buNone/>
                      </a:pPr>
                      <a:r>
                        <a:rPr lang="en" sz="1000"/>
                        <a:t>MUL F5,F2,F0</a:t>
                      </a:r>
                    </a:p>
                  </a:txBody>
                  <a:tcPr marL="91425" marR="91425" marT="91425" marB="91425"/>
                </a:tc>
              </a:tr>
              <a:tr h="328550">
                <a:tc>
                  <a:txBody>
                    <a:bodyPr/>
                    <a:lstStyle/>
                    <a:p>
                      <a:pPr lvl="0" rtl="0">
                        <a:spcBef>
                          <a:spcPts val="0"/>
                        </a:spcBef>
                        <a:buNone/>
                      </a:pPr>
                      <a:r>
                        <a:rPr lang="en" sz="1000"/>
                        <a:t>5</a:t>
                      </a:r>
                    </a:p>
                  </a:txBody>
                  <a:tcPr marL="91425" marR="91425" marT="91425" marB="91425"/>
                </a:tc>
                <a:tc>
                  <a:txBody>
                    <a:bodyPr/>
                    <a:lstStyle/>
                    <a:p>
                      <a:pPr lvl="0" rtl="0">
                        <a:spcBef>
                          <a:spcPts val="0"/>
                        </a:spcBef>
                        <a:buNone/>
                      </a:pPr>
                      <a:r>
                        <a:rPr lang="en" sz="1000"/>
                        <a:t>MUL F6,F3,F0</a:t>
                      </a:r>
                    </a:p>
                  </a:txBody>
                  <a:tcPr marL="91425" marR="91425" marT="91425" marB="91425"/>
                </a:tc>
              </a:tr>
              <a:tr h="433875">
                <a:tc>
                  <a:txBody>
                    <a:bodyPr/>
                    <a:lstStyle/>
                    <a:p>
                      <a:pPr lvl="0" rtl="0">
                        <a:spcBef>
                          <a:spcPts val="0"/>
                        </a:spcBef>
                        <a:buNone/>
                      </a:pPr>
                      <a:r>
                        <a:rPr lang="en" sz="1000"/>
                        <a:t>6</a:t>
                      </a:r>
                    </a:p>
                  </a:txBody>
                  <a:tcPr marL="91425" marR="91425" marT="91425" marB="91425"/>
                </a:tc>
                <a:tc>
                  <a:txBody>
                    <a:bodyPr/>
                    <a:lstStyle/>
                    <a:p>
                      <a:pPr lvl="0" rtl="0">
                        <a:spcBef>
                          <a:spcPts val="0"/>
                        </a:spcBef>
                        <a:buNone/>
                      </a:pPr>
                      <a:r>
                        <a:rPr lang="en" sz="1000"/>
                        <a:t>MUL F7,F4,F0</a:t>
                      </a:r>
                    </a:p>
                  </a:txBody>
                  <a:tcPr marL="91425" marR="91425" marT="91425" marB="91425"/>
                </a:tc>
              </a:tr>
              <a:tr h="328550">
                <a:tc>
                  <a:txBody>
                    <a:bodyPr/>
                    <a:lstStyle/>
                    <a:p>
                      <a:pPr lvl="0" rtl="0">
                        <a:spcBef>
                          <a:spcPts val="0"/>
                        </a:spcBef>
                        <a:buNone/>
                      </a:pPr>
                      <a:r>
                        <a:rPr lang="en" sz="1000"/>
                        <a:t>7</a:t>
                      </a:r>
                    </a:p>
                  </a:txBody>
                  <a:tcPr marL="91425" marR="91425" marT="91425" marB="91425"/>
                </a:tc>
                <a:tc>
                  <a:txBody>
                    <a:bodyPr/>
                    <a:lstStyle/>
                    <a:p>
                      <a:pPr lvl="0" rtl="0">
                        <a:spcBef>
                          <a:spcPts val="0"/>
                        </a:spcBef>
                        <a:buNone/>
                      </a:pPr>
                      <a:r>
                        <a:rPr lang="en" sz="1000"/>
                        <a:t>LD F8,0(R2)</a:t>
                      </a:r>
                    </a:p>
                  </a:txBody>
                  <a:tcPr marL="91425" marR="91425" marT="91425" marB="91425"/>
                </a:tc>
              </a:tr>
              <a:tr h="433875">
                <a:tc>
                  <a:txBody>
                    <a:bodyPr/>
                    <a:lstStyle/>
                    <a:p>
                      <a:pPr lvl="0" rtl="0">
                        <a:spcBef>
                          <a:spcPts val="0"/>
                        </a:spcBef>
                        <a:buNone/>
                      </a:pPr>
                      <a:r>
                        <a:rPr lang="en" sz="1000"/>
                        <a:t>8</a:t>
                      </a:r>
                    </a:p>
                  </a:txBody>
                  <a:tcPr marL="91425" marR="91425" marT="91425" marB="91425"/>
                </a:tc>
                <a:tc>
                  <a:txBody>
                    <a:bodyPr/>
                    <a:lstStyle/>
                    <a:p>
                      <a:pPr lvl="0" rtl="0">
                        <a:spcBef>
                          <a:spcPts val="0"/>
                        </a:spcBef>
                        <a:buNone/>
                      </a:pPr>
                      <a:r>
                        <a:rPr lang="en" sz="1000"/>
                        <a:t>LD F9,8(R2)</a:t>
                      </a:r>
                    </a:p>
                  </a:txBody>
                  <a:tcPr marL="91425" marR="91425" marT="91425" marB="91425"/>
                </a:tc>
              </a:tr>
              <a:tr h="433875">
                <a:tc>
                  <a:txBody>
                    <a:bodyPr/>
                    <a:lstStyle/>
                    <a:p>
                      <a:pPr lvl="0" rtl="0">
                        <a:spcBef>
                          <a:spcPts val="0"/>
                        </a:spcBef>
                        <a:buNone/>
                      </a:pPr>
                      <a:r>
                        <a:rPr lang="en" sz="1000"/>
                        <a:t>9</a:t>
                      </a:r>
                    </a:p>
                  </a:txBody>
                  <a:tcPr marL="91425" marR="91425" marT="91425" marB="91425"/>
                </a:tc>
                <a:tc>
                  <a:txBody>
                    <a:bodyPr/>
                    <a:lstStyle/>
                    <a:p>
                      <a:pPr lvl="0" rtl="0">
                        <a:spcBef>
                          <a:spcPts val="0"/>
                        </a:spcBef>
                        <a:buNone/>
                      </a:pPr>
                      <a:r>
                        <a:rPr lang="en" sz="1000"/>
                        <a:t>LD F10,16(R2)</a:t>
                      </a:r>
                    </a:p>
                  </a:txBody>
                  <a:tcPr marL="91425" marR="91425" marT="91425" marB="91425"/>
                </a:tc>
              </a:tr>
              <a:tr h="328550">
                <a:tc>
                  <a:txBody>
                    <a:bodyPr/>
                    <a:lstStyle/>
                    <a:p>
                      <a:pPr lvl="0" rtl="0">
                        <a:spcBef>
                          <a:spcPts val="0"/>
                        </a:spcBef>
                        <a:buNone/>
                      </a:pPr>
                      <a:r>
                        <a:rPr lang="en" sz="1000"/>
                        <a:t>10</a:t>
                      </a:r>
                    </a:p>
                  </a:txBody>
                  <a:tcPr marL="91425" marR="91425" marT="91425" marB="91425"/>
                </a:tc>
                <a:tc>
                  <a:txBody>
                    <a:bodyPr/>
                    <a:lstStyle/>
                    <a:p>
                      <a:pPr lvl="0" rtl="0">
                        <a:spcBef>
                          <a:spcPts val="0"/>
                        </a:spcBef>
                        <a:buNone/>
                      </a:pPr>
                      <a:r>
                        <a:rPr lang="en" sz="1000"/>
                        <a:t>DADDUI  R1,R1,24</a:t>
                      </a:r>
                    </a:p>
                  </a:txBody>
                  <a:tcPr marL="91425" marR="91425" marT="91425" marB="91425"/>
                </a:tc>
              </a:tr>
              <a:tr h="328550">
                <a:tc>
                  <a:txBody>
                    <a:bodyPr/>
                    <a:lstStyle/>
                    <a:p>
                      <a:pPr lvl="0" rtl="0">
                        <a:spcBef>
                          <a:spcPts val="0"/>
                        </a:spcBef>
                        <a:buNone/>
                      </a:pPr>
                      <a:r>
                        <a:rPr lang="en" sz="1000"/>
                        <a:t>11</a:t>
                      </a:r>
                    </a:p>
                  </a:txBody>
                  <a:tcPr marL="91425" marR="91425" marT="91425" marB="91425"/>
                </a:tc>
                <a:tc>
                  <a:txBody>
                    <a:bodyPr/>
                    <a:lstStyle/>
                    <a:p>
                      <a:pPr lvl="0" rtl="0">
                        <a:spcBef>
                          <a:spcPts val="0"/>
                        </a:spcBef>
                        <a:buNone/>
                      </a:pPr>
                      <a:r>
                        <a:rPr lang="en" sz="1000"/>
                        <a:t>ADD F8,F8,F2</a:t>
                      </a:r>
                    </a:p>
                  </a:txBody>
                  <a:tcPr marL="91425" marR="91425" marT="91425" marB="91425"/>
                </a:tc>
              </a:tr>
              <a:tr h="328550">
                <a:tc>
                  <a:txBody>
                    <a:bodyPr/>
                    <a:lstStyle/>
                    <a:p>
                      <a:pPr lvl="0" rtl="0">
                        <a:spcBef>
                          <a:spcPts val="0"/>
                        </a:spcBef>
                        <a:buNone/>
                      </a:pPr>
                      <a:r>
                        <a:rPr lang="en" sz="1000"/>
                        <a:t>12</a:t>
                      </a:r>
                    </a:p>
                  </a:txBody>
                  <a:tcPr marL="91425" marR="91425" marT="91425" marB="91425"/>
                </a:tc>
                <a:tc>
                  <a:txBody>
                    <a:bodyPr/>
                    <a:lstStyle/>
                    <a:p>
                      <a:pPr lvl="0" rtl="0">
                        <a:spcBef>
                          <a:spcPts val="0"/>
                        </a:spcBef>
                        <a:buNone/>
                      </a:pPr>
                      <a:r>
                        <a:rPr lang="en" sz="1000"/>
                        <a:t>ADD F9,F9,F3</a:t>
                      </a:r>
                    </a:p>
                  </a:txBody>
                  <a:tcPr marL="91425" marR="91425" marT="91425" marB="91425"/>
                </a:tc>
              </a:tr>
              <a:tr h="328550">
                <a:tc>
                  <a:txBody>
                    <a:bodyPr/>
                    <a:lstStyle/>
                    <a:p>
                      <a:pPr lvl="0" rtl="0">
                        <a:spcBef>
                          <a:spcPts val="0"/>
                        </a:spcBef>
                        <a:buNone/>
                      </a:pPr>
                      <a:r>
                        <a:rPr lang="en" sz="1000"/>
                        <a:t>13</a:t>
                      </a:r>
                    </a:p>
                  </a:txBody>
                  <a:tcPr marL="91425" marR="91425" marT="91425" marB="91425"/>
                </a:tc>
                <a:tc>
                  <a:txBody>
                    <a:bodyPr/>
                    <a:lstStyle/>
                    <a:p>
                      <a:pPr lvl="0" rtl="0">
                        <a:spcBef>
                          <a:spcPts val="0"/>
                        </a:spcBef>
                        <a:buNone/>
                      </a:pPr>
                      <a:r>
                        <a:rPr lang="en" sz="1000"/>
                        <a:t>DADDUI R2,R2,24</a:t>
                      </a:r>
                    </a:p>
                  </a:txBody>
                  <a:tcPr marL="91425" marR="91425" marT="91425" marB="91425"/>
                </a:tc>
              </a:tr>
              <a:tr h="328550">
                <a:tc>
                  <a:txBody>
                    <a:bodyPr/>
                    <a:lstStyle/>
                    <a:p>
                      <a:pPr lvl="0" rtl="0">
                        <a:spcBef>
                          <a:spcPts val="0"/>
                        </a:spcBef>
                        <a:buNone/>
                      </a:pPr>
                      <a:r>
                        <a:rPr lang="en" sz="1000"/>
                        <a:t>14</a:t>
                      </a:r>
                    </a:p>
                  </a:txBody>
                  <a:tcPr marL="91425" marR="91425" marT="91425" marB="91425"/>
                </a:tc>
                <a:tc>
                  <a:txBody>
                    <a:bodyPr/>
                    <a:lstStyle/>
                    <a:p>
                      <a:pPr lvl="0" rtl="0">
                        <a:spcBef>
                          <a:spcPts val="0"/>
                        </a:spcBef>
                        <a:buNone/>
                      </a:pPr>
                      <a:r>
                        <a:rPr lang="en" sz="1000"/>
                        <a:t>ADD F10,F10,F4</a:t>
                      </a:r>
                    </a:p>
                  </a:txBody>
                  <a:tcPr marL="91425" marR="91425" marT="91425" marB="91425"/>
                </a:tc>
              </a:tr>
            </a:tbl>
          </a:graphicData>
        </a:graphic>
      </p:graphicFrame>
      <p:graphicFrame>
        <p:nvGraphicFramePr>
          <p:cNvPr id="86" name="Shape 86"/>
          <p:cNvGraphicFramePr/>
          <p:nvPr/>
        </p:nvGraphicFramePr>
        <p:xfrm>
          <a:off x="2786325" y="169225"/>
          <a:ext cx="2022250" cy="1676250"/>
        </p:xfrm>
        <a:graphic>
          <a:graphicData uri="http://schemas.openxmlformats.org/drawingml/2006/table">
            <a:tbl>
              <a:tblPr>
                <a:noFill/>
              </a:tblPr>
              <a:tblGrid>
                <a:gridCol w="495525"/>
                <a:gridCol w="1526725"/>
              </a:tblGrid>
              <a:tr h="322925">
                <a:tc>
                  <a:txBody>
                    <a:bodyPr/>
                    <a:lstStyle/>
                    <a:p>
                      <a:pPr lvl="0" rtl="0">
                        <a:spcBef>
                          <a:spcPts val="0"/>
                        </a:spcBef>
                        <a:buNone/>
                      </a:pPr>
                      <a:r>
                        <a:rPr lang="en" sz="1000"/>
                        <a:t>15</a:t>
                      </a:r>
                    </a:p>
                  </a:txBody>
                  <a:tcPr marL="91425" marR="91425" marT="91425" marB="91425"/>
                </a:tc>
                <a:tc>
                  <a:txBody>
                    <a:bodyPr/>
                    <a:lstStyle/>
                    <a:p>
                      <a:pPr lvl="0" rtl="0">
                        <a:spcBef>
                          <a:spcPts val="0"/>
                        </a:spcBef>
                        <a:buNone/>
                      </a:pPr>
                      <a:r>
                        <a:rPr lang="en" sz="1000"/>
                        <a:t>DSLTU R3,R1,R4</a:t>
                      </a:r>
                    </a:p>
                  </a:txBody>
                  <a:tcPr marL="91425" marR="91425" marT="91425" marB="91425"/>
                </a:tc>
              </a:tr>
              <a:tr h="322925">
                <a:tc>
                  <a:txBody>
                    <a:bodyPr/>
                    <a:lstStyle/>
                    <a:p>
                      <a:pPr lvl="0" rtl="0">
                        <a:spcBef>
                          <a:spcPts val="0"/>
                        </a:spcBef>
                        <a:buNone/>
                      </a:pPr>
                      <a:r>
                        <a:rPr lang="en" sz="1000"/>
                        <a:t>16</a:t>
                      </a:r>
                    </a:p>
                  </a:txBody>
                  <a:tcPr marL="91425" marR="91425" marT="91425" marB="91425"/>
                </a:tc>
                <a:tc>
                  <a:txBody>
                    <a:bodyPr/>
                    <a:lstStyle/>
                    <a:p>
                      <a:pPr lvl="0" rtl="0">
                        <a:spcBef>
                          <a:spcPts val="0"/>
                        </a:spcBef>
                        <a:buNone/>
                      </a:pPr>
                      <a:r>
                        <a:rPr lang="en" sz="1000"/>
                        <a:t>SD F8,-24(R2)</a:t>
                      </a:r>
                    </a:p>
                  </a:txBody>
                  <a:tcPr marL="91425" marR="91425" marT="91425" marB="91425"/>
                </a:tc>
              </a:tr>
              <a:tr h="322925">
                <a:tc>
                  <a:txBody>
                    <a:bodyPr/>
                    <a:lstStyle/>
                    <a:p>
                      <a:pPr lvl="0" rtl="0">
                        <a:spcBef>
                          <a:spcPts val="0"/>
                        </a:spcBef>
                        <a:buNone/>
                      </a:pPr>
                      <a:r>
                        <a:rPr lang="en" sz="1000"/>
                        <a:t>17</a:t>
                      </a:r>
                    </a:p>
                  </a:txBody>
                  <a:tcPr marL="91425" marR="91425" marT="91425" marB="91425"/>
                </a:tc>
                <a:tc>
                  <a:txBody>
                    <a:bodyPr/>
                    <a:lstStyle/>
                    <a:p>
                      <a:pPr lvl="0" rtl="0">
                        <a:spcBef>
                          <a:spcPts val="0"/>
                        </a:spcBef>
                        <a:buNone/>
                      </a:pPr>
                      <a:r>
                        <a:rPr lang="en" sz="1000"/>
                        <a:t>SD,F9,-16(R2)</a:t>
                      </a:r>
                    </a:p>
                  </a:txBody>
                  <a:tcPr marL="91425" marR="91425" marT="91425" marB="91425"/>
                </a:tc>
              </a:tr>
              <a:tr h="322925">
                <a:tc>
                  <a:txBody>
                    <a:bodyPr/>
                    <a:lstStyle/>
                    <a:p>
                      <a:pPr lvl="0" rtl="0">
                        <a:spcBef>
                          <a:spcPts val="0"/>
                        </a:spcBef>
                        <a:buNone/>
                      </a:pPr>
                      <a:r>
                        <a:rPr lang="en" sz="1000"/>
                        <a:t>18</a:t>
                      </a:r>
                    </a:p>
                  </a:txBody>
                  <a:tcPr marL="91425" marR="91425" marT="91425" marB="91425"/>
                </a:tc>
                <a:tc>
                  <a:txBody>
                    <a:bodyPr/>
                    <a:lstStyle/>
                    <a:p>
                      <a:pPr lvl="0" rtl="0">
                        <a:spcBef>
                          <a:spcPts val="0"/>
                        </a:spcBef>
                        <a:buNone/>
                      </a:pPr>
                      <a:r>
                        <a:rPr lang="en" sz="1000"/>
                        <a:t>BNZ R3,foo</a:t>
                      </a:r>
                    </a:p>
                  </a:txBody>
                  <a:tcPr marL="91425" marR="91425" marT="91425" marB="91425"/>
                </a:tc>
              </a:tr>
              <a:tr h="322925">
                <a:tc>
                  <a:txBody>
                    <a:bodyPr/>
                    <a:lstStyle/>
                    <a:p>
                      <a:pPr lvl="0" rtl="0">
                        <a:spcBef>
                          <a:spcPts val="0"/>
                        </a:spcBef>
                        <a:buNone/>
                      </a:pPr>
                      <a:r>
                        <a:rPr lang="en" sz="1000"/>
                        <a:t>19</a:t>
                      </a:r>
                    </a:p>
                  </a:txBody>
                  <a:tcPr marL="91425" marR="91425" marT="91425" marB="91425"/>
                </a:tc>
                <a:tc>
                  <a:txBody>
                    <a:bodyPr/>
                    <a:lstStyle/>
                    <a:p>
                      <a:pPr lvl="0" rtl="0">
                        <a:spcBef>
                          <a:spcPts val="0"/>
                        </a:spcBef>
                        <a:buNone/>
                      </a:pPr>
                      <a:r>
                        <a:rPr lang="en" sz="1000"/>
                        <a:t>SD,F10,-8(R2)</a:t>
                      </a:r>
                    </a:p>
                  </a:txBody>
                  <a:tcPr marL="91425" marR="91425" marT="91425" marB="91425"/>
                </a:tc>
              </a:tr>
            </a:tbl>
          </a:graphicData>
        </a:graphic>
      </p:graphicFrame>
      <p:graphicFrame>
        <p:nvGraphicFramePr>
          <p:cNvPr id="87" name="Shape 87"/>
          <p:cNvGraphicFramePr/>
          <p:nvPr/>
        </p:nvGraphicFramePr>
        <p:xfrm>
          <a:off x="7071075" y="169225"/>
          <a:ext cx="2072925" cy="2618250"/>
        </p:xfrm>
        <a:graphic>
          <a:graphicData uri="http://schemas.openxmlformats.org/drawingml/2006/table">
            <a:tbl>
              <a:tblPr>
                <a:noFill/>
              </a:tblPr>
              <a:tblGrid>
                <a:gridCol w="690975"/>
                <a:gridCol w="690975"/>
                <a:gridCol w="690975"/>
              </a:tblGrid>
              <a:tr h="394800">
                <a:tc gridSpan="3">
                  <a:txBody>
                    <a:bodyPr/>
                    <a:lstStyle/>
                    <a:p>
                      <a:pPr lvl="0" rtl="0">
                        <a:spcBef>
                          <a:spcPts val="0"/>
                        </a:spcBef>
                        <a:buNone/>
                      </a:pPr>
                      <a:r>
                        <a:rPr lang="en" sz="1000" b="1"/>
                        <a:t>Latency Requirements</a:t>
                      </a:r>
                    </a:p>
                  </a:txBody>
                  <a:tcPr marL="91425" marR="91425" marT="91425" marB="91425"/>
                </a:tc>
                <a:tc hMerge="1">
                  <a:txBody>
                    <a:bodyPr/>
                    <a:lstStyle/>
                    <a:p>
                      <a:endParaRPr lang="en-US"/>
                    </a:p>
                  </a:txBody>
                  <a:tcPr/>
                </a:tc>
                <a:tc hMerge="1">
                  <a:txBody>
                    <a:bodyPr/>
                    <a:lstStyle/>
                    <a:p>
                      <a:endParaRPr lang="en-US"/>
                    </a:p>
                  </a:txBody>
                  <a:tcPr/>
                </a:tc>
              </a:tr>
              <a:tr h="394800">
                <a:tc>
                  <a:txBody>
                    <a:bodyPr/>
                    <a:lstStyle/>
                    <a:p>
                      <a:pPr lvl="0" rtl="0">
                        <a:spcBef>
                          <a:spcPts val="0"/>
                        </a:spcBef>
                        <a:buNone/>
                      </a:pPr>
                      <a:r>
                        <a:rPr lang="en" sz="1000"/>
                        <a:t>P Result</a:t>
                      </a:r>
                    </a:p>
                  </a:txBody>
                  <a:tcPr marL="91425" marR="91425" marT="91425" marB="91425"/>
                </a:tc>
                <a:tc>
                  <a:txBody>
                    <a:bodyPr/>
                    <a:lstStyle/>
                    <a:p>
                      <a:pPr lvl="0" rtl="0">
                        <a:spcBef>
                          <a:spcPts val="0"/>
                        </a:spcBef>
                        <a:buNone/>
                      </a:pPr>
                      <a:r>
                        <a:rPr lang="en" sz="1000"/>
                        <a:t>U Result</a:t>
                      </a:r>
                    </a:p>
                  </a:txBody>
                  <a:tcPr marL="91425" marR="91425" marT="91425" marB="91425"/>
                </a:tc>
                <a:tc>
                  <a:txBody>
                    <a:bodyPr/>
                    <a:lstStyle/>
                    <a:p>
                      <a:pPr lvl="0" rtl="0">
                        <a:spcBef>
                          <a:spcPts val="0"/>
                        </a:spcBef>
                        <a:buNone/>
                      </a:pPr>
                      <a:r>
                        <a:rPr lang="en" sz="1000"/>
                        <a:t>Latency</a:t>
                      </a:r>
                    </a:p>
                  </a:txBody>
                  <a:tcPr marL="91425" marR="91425" marT="91425" marB="91425"/>
                </a:tc>
              </a:tr>
              <a:tr h="257375">
                <a:tc>
                  <a:txBody>
                    <a:bodyPr/>
                    <a:lstStyle/>
                    <a:p>
                      <a:pPr lvl="0" rtl="0">
                        <a:spcBef>
                          <a:spcPts val="0"/>
                        </a:spcBef>
                        <a:buNone/>
                      </a:pPr>
                      <a:r>
                        <a:rPr lang="en" sz="1000"/>
                        <a:t>FP MUL</a:t>
                      </a:r>
                    </a:p>
                  </a:txBody>
                  <a:tcPr marL="91425" marR="91425" marT="91425" marB="91425"/>
                </a:tc>
                <a:tc>
                  <a:txBody>
                    <a:bodyPr/>
                    <a:lstStyle/>
                    <a:p>
                      <a:pPr lvl="0" rtl="0">
                        <a:spcBef>
                          <a:spcPts val="0"/>
                        </a:spcBef>
                        <a:buNone/>
                      </a:pPr>
                      <a:r>
                        <a:rPr lang="en" sz="1000"/>
                        <a:t>FP ALU</a:t>
                      </a:r>
                    </a:p>
                  </a:txBody>
                  <a:tcPr marL="91425" marR="91425" marT="91425" marB="91425"/>
                </a:tc>
                <a:tc>
                  <a:txBody>
                    <a:bodyPr/>
                    <a:lstStyle/>
                    <a:p>
                      <a:pPr lvl="0" rtl="0">
                        <a:spcBef>
                          <a:spcPts val="0"/>
                        </a:spcBef>
                        <a:buNone/>
                      </a:pPr>
                      <a:r>
                        <a:rPr lang="en" sz="1000"/>
                        <a:t>6</a:t>
                      </a:r>
                    </a:p>
                  </a:txBody>
                  <a:tcPr marL="91425" marR="91425" marT="91425" marB="91425"/>
                </a:tc>
              </a:tr>
              <a:tr h="257375">
                <a:tc>
                  <a:txBody>
                    <a:bodyPr/>
                    <a:lstStyle/>
                    <a:p>
                      <a:pPr lvl="0" rtl="0">
                        <a:spcBef>
                          <a:spcPts val="0"/>
                        </a:spcBef>
                        <a:buNone/>
                      </a:pPr>
                      <a:r>
                        <a:rPr lang="en" sz="1000"/>
                        <a:t>FP ADD</a:t>
                      </a:r>
                    </a:p>
                  </a:txBody>
                  <a:tcPr marL="91425" marR="91425" marT="91425" marB="91425"/>
                </a:tc>
                <a:tc>
                  <a:txBody>
                    <a:bodyPr/>
                    <a:lstStyle/>
                    <a:p>
                      <a:pPr lvl="0" rtl="0">
                        <a:spcBef>
                          <a:spcPts val="0"/>
                        </a:spcBef>
                        <a:buNone/>
                      </a:pPr>
                      <a:r>
                        <a:rPr lang="en" sz="1000"/>
                        <a:t>FP ALU</a:t>
                      </a:r>
                    </a:p>
                  </a:txBody>
                  <a:tcPr marL="91425" marR="91425" marT="91425" marB="91425"/>
                </a:tc>
                <a:tc>
                  <a:txBody>
                    <a:bodyPr/>
                    <a:lstStyle/>
                    <a:p>
                      <a:pPr lvl="0" rtl="0">
                        <a:spcBef>
                          <a:spcPts val="0"/>
                        </a:spcBef>
                        <a:buNone/>
                      </a:pPr>
                      <a:r>
                        <a:rPr lang="en" sz="1000"/>
                        <a:t>4</a:t>
                      </a:r>
                    </a:p>
                  </a:txBody>
                  <a:tcPr marL="91425" marR="91425" marT="91425" marB="91425"/>
                </a:tc>
              </a:tr>
              <a:tr h="257375">
                <a:tc>
                  <a:txBody>
                    <a:bodyPr/>
                    <a:lstStyle/>
                    <a:p>
                      <a:pPr lvl="0" rtl="0">
                        <a:spcBef>
                          <a:spcPts val="0"/>
                        </a:spcBef>
                        <a:buNone/>
                      </a:pPr>
                      <a:r>
                        <a:rPr lang="en" sz="1000"/>
                        <a:t>FP MUL</a:t>
                      </a:r>
                    </a:p>
                  </a:txBody>
                  <a:tcPr marL="91425" marR="91425" marT="91425" marB="91425"/>
                </a:tc>
                <a:tc>
                  <a:txBody>
                    <a:bodyPr/>
                    <a:lstStyle/>
                    <a:p>
                      <a:pPr lvl="0" rtl="0">
                        <a:spcBef>
                          <a:spcPts val="0"/>
                        </a:spcBef>
                        <a:buNone/>
                      </a:pPr>
                      <a:r>
                        <a:rPr lang="en" sz="1000"/>
                        <a:t>FP Store</a:t>
                      </a:r>
                    </a:p>
                  </a:txBody>
                  <a:tcPr marL="91425" marR="91425" marT="91425" marB="91425"/>
                </a:tc>
                <a:tc>
                  <a:txBody>
                    <a:bodyPr/>
                    <a:lstStyle/>
                    <a:p>
                      <a:pPr lvl="0" rtl="0">
                        <a:spcBef>
                          <a:spcPts val="0"/>
                        </a:spcBef>
                        <a:buNone/>
                      </a:pPr>
                      <a:r>
                        <a:rPr lang="en" sz="1000"/>
                        <a:t>5</a:t>
                      </a:r>
                    </a:p>
                  </a:txBody>
                  <a:tcPr marL="91425" marR="91425" marT="91425" marB="91425"/>
                </a:tc>
              </a:tr>
              <a:tr h="257375">
                <a:tc>
                  <a:txBody>
                    <a:bodyPr/>
                    <a:lstStyle/>
                    <a:p>
                      <a:pPr lvl="0" rtl="0">
                        <a:spcBef>
                          <a:spcPts val="0"/>
                        </a:spcBef>
                        <a:buNone/>
                      </a:pPr>
                      <a:r>
                        <a:rPr lang="en" sz="1000"/>
                        <a:t>FP ADD</a:t>
                      </a:r>
                    </a:p>
                  </a:txBody>
                  <a:tcPr marL="91425" marR="91425" marT="91425" marB="91425"/>
                </a:tc>
                <a:tc>
                  <a:txBody>
                    <a:bodyPr/>
                    <a:lstStyle/>
                    <a:p>
                      <a:pPr lvl="0" rtl="0">
                        <a:spcBef>
                          <a:spcPts val="0"/>
                        </a:spcBef>
                        <a:buNone/>
                      </a:pPr>
                      <a:r>
                        <a:rPr lang="en" sz="1000"/>
                        <a:t>FP Store</a:t>
                      </a:r>
                    </a:p>
                  </a:txBody>
                  <a:tcPr marL="91425" marR="91425" marT="91425" marB="91425"/>
                </a:tc>
                <a:tc>
                  <a:txBody>
                    <a:bodyPr/>
                    <a:lstStyle/>
                    <a:p>
                      <a:pPr lvl="0" rtl="0">
                        <a:spcBef>
                          <a:spcPts val="0"/>
                        </a:spcBef>
                        <a:buNone/>
                      </a:pPr>
                      <a:r>
                        <a:rPr lang="en" sz="1000"/>
                        <a:t>4</a:t>
                      </a:r>
                    </a:p>
                  </a:txBody>
                  <a:tcPr marL="91425" marR="91425" marT="91425" marB="91425"/>
                </a:tc>
              </a:tr>
              <a:tr h="394800">
                <a:tc>
                  <a:txBody>
                    <a:bodyPr/>
                    <a:lstStyle/>
                    <a:p>
                      <a:pPr lvl="0" rtl="0">
                        <a:spcBef>
                          <a:spcPts val="0"/>
                        </a:spcBef>
                        <a:buNone/>
                      </a:pPr>
                      <a:r>
                        <a:rPr lang="en" sz="1000"/>
                        <a:t>Integer op/load</a:t>
                      </a:r>
                    </a:p>
                  </a:txBody>
                  <a:tcPr marL="91425" marR="91425" marT="91425" marB="91425"/>
                </a:tc>
                <a:tc>
                  <a:txBody>
                    <a:bodyPr/>
                    <a:lstStyle/>
                    <a:p>
                      <a:pPr lvl="0" rtl="0">
                        <a:spcBef>
                          <a:spcPts val="0"/>
                        </a:spcBef>
                        <a:buNone/>
                      </a:pPr>
                      <a:r>
                        <a:rPr lang="en" sz="1000"/>
                        <a:t>any</a:t>
                      </a:r>
                    </a:p>
                  </a:txBody>
                  <a:tcPr marL="91425" marR="91425" marT="91425" marB="91425"/>
                </a:tc>
                <a:tc>
                  <a:txBody>
                    <a:bodyPr/>
                    <a:lstStyle/>
                    <a:p>
                      <a:pPr lvl="0" rtl="0">
                        <a:spcBef>
                          <a:spcPts val="0"/>
                        </a:spcBef>
                        <a:buNone/>
                      </a:pPr>
                      <a:r>
                        <a:rPr lang="en" sz="1000"/>
                        <a:t>2</a:t>
                      </a:r>
                    </a:p>
                  </a:txBody>
                  <a:tcPr marL="91425" marR="91425" marT="91425" marB="91425"/>
                </a:tc>
              </a:tr>
            </a:tbl>
          </a:graphicData>
        </a:graphic>
      </p:graphicFrame>
      <p:graphicFrame>
        <p:nvGraphicFramePr>
          <p:cNvPr id="88" name="Shape 88"/>
          <p:cNvGraphicFramePr/>
          <p:nvPr/>
        </p:nvGraphicFramePr>
        <p:xfrm>
          <a:off x="5115675" y="169225"/>
          <a:ext cx="1634500" cy="4845900"/>
        </p:xfrm>
        <a:graphic>
          <a:graphicData uri="http://schemas.openxmlformats.org/drawingml/2006/table">
            <a:tbl>
              <a:tblPr>
                <a:noFill/>
              </a:tblPr>
              <a:tblGrid>
                <a:gridCol w="817250"/>
                <a:gridCol w="817250"/>
              </a:tblGrid>
              <a:tr h="262525">
                <a:tc gridSpan="2">
                  <a:txBody>
                    <a:bodyPr/>
                    <a:lstStyle/>
                    <a:p>
                      <a:pPr lvl="0" rtl="0">
                        <a:spcBef>
                          <a:spcPts val="0"/>
                        </a:spcBef>
                        <a:buNone/>
                      </a:pPr>
                      <a:r>
                        <a:rPr lang="en" sz="1000" b="1"/>
                        <a:t>Dependency Check</a:t>
                      </a:r>
                    </a:p>
                  </a:txBody>
                  <a:tcPr marL="91425" marR="91425" marT="91425" marB="91425"/>
                </a:tc>
                <a:tc hMerge="1">
                  <a:txBody>
                    <a:bodyPr/>
                    <a:lstStyle/>
                    <a:p>
                      <a:endParaRPr lang="en-US"/>
                    </a:p>
                  </a:txBody>
                  <a:tcPr/>
                </a:tc>
              </a:tr>
              <a:tr h="262525">
                <a:tc>
                  <a:txBody>
                    <a:bodyPr/>
                    <a:lstStyle/>
                    <a:p>
                      <a:pPr lvl="0" rtl="0">
                        <a:spcBef>
                          <a:spcPts val="0"/>
                        </a:spcBef>
                        <a:buNone/>
                      </a:pPr>
                      <a:r>
                        <a:rPr lang="en" sz="1000"/>
                        <a:t>1,4</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2,5</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3,6</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4,11 </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5,12</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6,14</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11,16</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12,17</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14,19</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13,]16,17,19]</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10,15</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15,18</a:t>
                      </a:r>
                    </a:p>
                  </a:txBody>
                  <a:tcPr marL="91425" marR="91425" marT="91425" marB="91425"/>
                </a:tc>
                <a:tc>
                  <a:txBody>
                    <a:bodyPr/>
                    <a:lstStyle/>
                    <a:p>
                      <a:pPr lvl="0" rtl="0">
                        <a:spcBef>
                          <a:spcPts val="0"/>
                        </a:spcBef>
                        <a:buNone/>
                      </a:pPr>
                      <a:r>
                        <a:rPr lang="en" sz="1000"/>
                        <a:t>check</a:t>
                      </a:r>
                    </a:p>
                  </a:txBody>
                  <a:tcPr marL="91425" marR="91425" marT="91425" marB="91425"/>
                </a:tc>
              </a:tr>
              <a:tr h="262525">
                <a:tc>
                  <a:txBody>
                    <a:bodyPr/>
                    <a:lstStyle/>
                    <a:p>
                      <a:pPr lvl="0" rtl="0">
                        <a:spcBef>
                          <a:spcPts val="0"/>
                        </a:spcBef>
                        <a:buNone/>
                      </a:pPr>
                      <a:r>
                        <a:rPr lang="en" sz="1000"/>
                        <a:t>branch</a:t>
                      </a:r>
                    </a:p>
                  </a:txBody>
                  <a:tcPr marL="91425" marR="91425" marT="91425" marB="91425"/>
                </a:tc>
                <a:tc>
                  <a:txBody>
                    <a:bodyPr/>
                    <a:lstStyle/>
                    <a:p>
                      <a:pPr lvl="0" rtl="0">
                        <a:spcBef>
                          <a:spcPts val="0"/>
                        </a:spcBef>
                        <a:buNone/>
                      </a:pPr>
                      <a:r>
                        <a:rPr lang="en" sz="1000"/>
                        <a:t>check</a:t>
                      </a:r>
                    </a:p>
                  </a:txBody>
                  <a:tcPr marL="91425" marR="91425" marT="91425" marB="91425"/>
                </a:tc>
              </a:tr>
            </a:tbl>
          </a:graphicData>
        </a:graphic>
      </p:graphicFrame>
      <p:sp>
        <p:nvSpPr>
          <p:cNvPr id="89" name="Shape 89"/>
          <p:cNvSpPr txBox="1"/>
          <p:nvPr/>
        </p:nvSpPr>
        <p:spPr>
          <a:xfrm>
            <a:off x="2996450" y="2087525"/>
            <a:ext cx="1602000" cy="844800"/>
          </a:xfrm>
          <a:prstGeom prst="rect">
            <a:avLst/>
          </a:prstGeom>
          <a:noFill/>
          <a:ln>
            <a:noFill/>
          </a:ln>
        </p:spPr>
        <p:txBody>
          <a:bodyPr lIns="91425" tIns="91425" rIns="91425" bIns="91425" anchor="t" anchorCtr="0">
            <a:noAutofit/>
          </a:bodyPr>
          <a:lstStyle/>
          <a:p>
            <a:pPr lvl="0" rtl="0">
              <a:spcBef>
                <a:spcPts val="0"/>
              </a:spcBef>
              <a:buNone/>
            </a:pPr>
            <a:r>
              <a:rPr lang="en"/>
              <a:t>19 cycles scheduled for 3 loops </a:t>
            </a:r>
          </a:p>
        </p:txBody>
      </p:sp>
    </p:spTree>
    <p:extLst>
      <p:ext uri="{BB962C8B-B14F-4D97-AF65-F5344CB8AC3E}">
        <p14:creationId xmlns:p14="http://schemas.microsoft.com/office/powerpoint/2010/main" val="106066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Homework-1</a:t>
            </a:r>
            <a:endParaRPr lang="en-US" dirty="0"/>
          </a:p>
        </p:txBody>
      </p:sp>
    </p:spTree>
    <p:extLst>
      <p:ext uri="{BB962C8B-B14F-4D97-AF65-F5344CB8AC3E}">
        <p14:creationId xmlns:p14="http://schemas.microsoft.com/office/powerpoint/2010/main" val="123203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242888"/>
            <a:ext cx="8786813" cy="4743450"/>
          </a:xfrm>
        </p:spPr>
        <p:txBody>
          <a:bodyPr/>
          <a:lstStyle/>
          <a:p>
            <a:pPr lvl="0" algn="l"/>
            <a:r>
              <a:rPr lang="en-US" sz="1400" dirty="0"/>
              <a:t>1.11 Availability is the most important consideration for designing servers, followed closely by scalability and throughput.</a:t>
            </a:r>
            <a:br>
              <a:rPr lang="en-US" sz="1400" dirty="0"/>
            </a:br>
            <a:r>
              <a:rPr lang="en-US" sz="1400" dirty="0"/>
              <a:t> </a:t>
            </a:r>
            <a:br>
              <a:rPr lang="en-US" sz="1400" dirty="0"/>
            </a:br>
            <a:r>
              <a:rPr lang="en-US" sz="1400" b="1" dirty="0" smtClean="0"/>
              <a:t>a) We </a:t>
            </a:r>
            <a:r>
              <a:rPr lang="en-US" sz="1400" b="1" dirty="0"/>
              <a:t>have a single processor with a failures in time (FIT) of 100. What is the mean time to failure (MTTF) for this system?</a:t>
            </a:r>
            <a:r>
              <a:rPr lang="en-US" sz="1400" dirty="0"/>
              <a:t/>
            </a:r>
            <a:br>
              <a:rPr lang="en-US" sz="1400" dirty="0"/>
            </a:br>
            <a:r>
              <a:rPr lang="en-US" sz="1400" dirty="0"/>
              <a:t> </a:t>
            </a:r>
            <a:br>
              <a:rPr lang="en-US" sz="1400" dirty="0"/>
            </a:br>
            <a:r>
              <a:rPr lang="en-US" sz="1400" dirty="0"/>
              <a:t>Failures in time (FIT) is traditionally reported as failure per billion hours of operation.</a:t>
            </a:r>
            <a:br>
              <a:rPr lang="en-US" sz="1400" dirty="0"/>
            </a:br>
            <a:r>
              <a:rPr lang="en-US" sz="1400" dirty="0"/>
              <a:t> </a:t>
            </a:r>
            <a:br>
              <a:rPr lang="en-US" sz="1400" dirty="0"/>
            </a:br>
            <a:r>
              <a:rPr lang="en-US" sz="1400" dirty="0"/>
              <a:t>1 Billion = </a:t>
            </a:r>
            <a:r>
              <a:rPr lang="en-US" sz="1400" dirty="0" smtClean="0"/>
              <a:t>10^9</a:t>
            </a:r>
            <a:r>
              <a:rPr lang="en-US" sz="1400" dirty="0"/>
              <a:t> </a:t>
            </a:r>
            <a:r>
              <a:rPr lang="en-US" sz="1400" dirty="0" smtClean="0"/>
              <a:t>    FIT </a:t>
            </a:r>
            <a:r>
              <a:rPr lang="en-US" sz="1400" dirty="0"/>
              <a:t>= 100 / (</a:t>
            </a:r>
            <a:r>
              <a:rPr lang="en-US" sz="1400" dirty="0" smtClean="0"/>
              <a:t>10^9)</a:t>
            </a:r>
            <a:r>
              <a:rPr lang="en-US" sz="1400" dirty="0"/>
              <a:t> </a:t>
            </a:r>
            <a:r>
              <a:rPr lang="en-US" sz="1400" dirty="0" smtClean="0"/>
              <a:t>    MTTF </a:t>
            </a:r>
            <a:r>
              <a:rPr lang="en-US" sz="1400" dirty="0"/>
              <a:t>= 1/FIT = 1/ (100/10^9) = 10^9/100 = 10^7</a:t>
            </a:r>
            <a:br>
              <a:rPr lang="en-US" sz="1400" dirty="0"/>
            </a:br>
            <a:r>
              <a:rPr lang="en-US" sz="1400" dirty="0"/>
              <a:t> </a:t>
            </a:r>
            <a:br>
              <a:rPr lang="en-US" sz="1400" dirty="0"/>
            </a:br>
            <a:r>
              <a:rPr lang="en-US" sz="1400" b="1" dirty="0" smtClean="0"/>
              <a:t>b)</a:t>
            </a:r>
            <a:r>
              <a:rPr lang="en-US" sz="1400" dirty="0" smtClean="0"/>
              <a:t> </a:t>
            </a:r>
            <a:r>
              <a:rPr lang="en-US" sz="1400" b="1" dirty="0" smtClean="0"/>
              <a:t>If </a:t>
            </a:r>
            <a:r>
              <a:rPr lang="en-US" sz="1400" b="1" dirty="0"/>
              <a:t>it takes 1 day to get the system running again, what is the availability of the system?</a:t>
            </a:r>
            <a:r>
              <a:rPr lang="en-US" sz="1400" dirty="0"/>
              <a:t/>
            </a:r>
            <a:br>
              <a:rPr lang="en-US" sz="1400" dirty="0"/>
            </a:br>
            <a:r>
              <a:rPr lang="en-US" sz="1400" dirty="0"/>
              <a:t> </a:t>
            </a:r>
            <a:br>
              <a:rPr lang="en-US" sz="1400" dirty="0"/>
            </a:br>
            <a:r>
              <a:rPr lang="en-US" sz="1400" dirty="0"/>
              <a:t>Availability of the system = MTTF/ (MTTF + MTTR) = 10^7 / (10^7 + 24) = 0.999 ~= 1</a:t>
            </a:r>
            <a:br>
              <a:rPr lang="en-US" sz="1400" dirty="0"/>
            </a:br>
            <a:r>
              <a:rPr lang="en-US" sz="1400" dirty="0" smtClean="0"/>
              <a:t>(</a:t>
            </a:r>
            <a:r>
              <a:rPr lang="en-US" sz="1400" dirty="0"/>
              <a:t>MTTR - Mean Time to Repair</a:t>
            </a:r>
            <a:r>
              <a:rPr lang="en-US" sz="1400" dirty="0" smtClean="0"/>
              <a:t>)</a:t>
            </a:r>
            <a:br>
              <a:rPr lang="en-US" sz="1400" dirty="0" smtClean="0"/>
            </a:br>
            <a:r>
              <a:rPr lang="en-US" sz="1400" dirty="0"/>
              <a:t/>
            </a:r>
            <a:br>
              <a:rPr lang="en-US" sz="1400" dirty="0"/>
            </a:br>
            <a:r>
              <a:rPr lang="en-US" sz="1400" b="1" dirty="0" smtClean="0"/>
              <a:t>c) Imagine </a:t>
            </a:r>
            <a:r>
              <a:rPr lang="en-US" sz="1400" b="1" dirty="0"/>
              <a:t>that the government, to cut costs, is going to build a supercomputer out of inexpensive computers rather than expensive, reliable computers. What is the MTTF for a system with 1000 processors? Assume that if one fails, they all fail.</a:t>
            </a:r>
            <a:r>
              <a:rPr lang="en-US" sz="1400" dirty="0"/>
              <a:t/>
            </a:r>
            <a:br>
              <a:rPr lang="en-US" sz="1400" dirty="0"/>
            </a:br>
            <a:r>
              <a:rPr lang="en-US" sz="1400" dirty="0"/>
              <a:t> </a:t>
            </a:r>
            <a:br>
              <a:rPr lang="en-US" sz="1400" dirty="0"/>
            </a:br>
            <a:r>
              <a:rPr lang="en-US" sz="1400" dirty="0"/>
              <a:t>FIT = 1000 (processors) * 100 (FIT per processor) = </a:t>
            </a:r>
            <a:r>
              <a:rPr lang="en-US" sz="1400" dirty="0" smtClean="0"/>
              <a:t>10^5</a:t>
            </a:r>
            <a:r>
              <a:rPr lang="en-US" sz="1400" dirty="0"/>
              <a:t> </a:t>
            </a:r>
            <a:r>
              <a:rPr lang="en-US" sz="1400" dirty="0" smtClean="0"/>
              <a:t>  </a:t>
            </a:r>
            <a:br>
              <a:rPr lang="en-US" sz="1400" dirty="0" smtClean="0"/>
            </a:br>
            <a:r>
              <a:rPr lang="en-US" sz="1400" dirty="0" smtClean="0"/>
              <a:t>MTTF </a:t>
            </a:r>
            <a:r>
              <a:rPr lang="en-US" sz="1400" dirty="0"/>
              <a:t>= 1/FIT = 1/(10^5/10^9) = 10^9/10^5 = 10^4 </a:t>
            </a:r>
            <a:br>
              <a:rPr lang="en-US" sz="1400" dirty="0"/>
            </a:br>
            <a:endParaRPr lang="en-US" sz="1400" dirty="0"/>
          </a:p>
        </p:txBody>
      </p:sp>
    </p:spTree>
    <p:extLst>
      <p:ext uri="{BB962C8B-B14F-4D97-AF65-F5344CB8AC3E}">
        <p14:creationId xmlns:p14="http://schemas.microsoft.com/office/powerpoint/2010/main" val="806879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85738"/>
            <a:ext cx="4744435" cy="4800600"/>
          </a:xfrm>
        </p:spPr>
        <p:txBody>
          <a:bodyPr/>
          <a:lstStyle/>
          <a:p>
            <a:pPr algn="l"/>
            <a:r>
              <a:rPr lang="en-US" sz="1400" dirty="0"/>
              <a:t>1.15 Assume that we make an enhancement to a computer that improves some mode of execution by a factor of 10. Enhanced mode is used 50% of the time, measured as a percentage of the execution time when the enhanced mode is in use. </a:t>
            </a:r>
            <a:r>
              <a:rPr lang="en-US" sz="1400" dirty="0" smtClean="0"/>
              <a:t/>
            </a:r>
            <a:br>
              <a:rPr lang="en-US" sz="1400" dirty="0" smtClean="0"/>
            </a:br>
            <a:r>
              <a:rPr lang="en-US" sz="1400" dirty="0"/>
              <a:t/>
            </a:r>
            <a:br>
              <a:rPr lang="en-US" sz="1400" dirty="0"/>
            </a:br>
            <a:r>
              <a:rPr lang="en-US" sz="1400" b="1" dirty="0" smtClean="0"/>
              <a:t>a) What </a:t>
            </a:r>
            <a:r>
              <a:rPr lang="en-US" sz="1400" b="1" dirty="0"/>
              <a:t>is the speedup we have obtained from fast mode</a:t>
            </a:r>
            <a:r>
              <a:rPr lang="en-US" sz="1400" b="1" dirty="0" smtClean="0"/>
              <a:t>?</a:t>
            </a:r>
            <a:r>
              <a:rPr lang="en-US" sz="1400" dirty="0"/>
              <a:t/>
            </a:r>
            <a:br>
              <a:rPr lang="en-US" sz="1400" dirty="0"/>
            </a:br>
            <a:r>
              <a:rPr lang="en-US" sz="1400" dirty="0" smtClean="0"/>
              <a:t>Let the running time of the enhanced part be T, since it occupies 50% of running time, the overall running time is T+T. Before optimization, the running time of the enhanced part is 10T, the running time of un-enhanced part remains T, so the overall running time is 10T+T = 11T. Therefore, the speedup will be 11T/2T = 5.5</a:t>
            </a:r>
            <a:br>
              <a:rPr lang="en-US" sz="1400" dirty="0" smtClean="0"/>
            </a:br>
            <a:r>
              <a:rPr lang="en-US" sz="1400" dirty="0"/>
              <a:t/>
            </a:r>
            <a:br>
              <a:rPr lang="en-US" sz="1400" dirty="0"/>
            </a:br>
            <a:r>
              <a:rPr lang="en-US" sz="1400" b="1" dirty="0" smtClean="0"/>
              <a:t>b) What </a:t>
            </a:r>
            <a:r>
              <a:rPr lang="en-US" sz="1400" b="1" dirty="0"/>
              <a:t>percentage of the original execution time has been converted to fast mode</a:t>
            </a:r>
            <a:r>
              <a:rPr lang="en-US" sz="1400" b="1" dirty="0" smtClean="0"/>
              <a:t>?</a:t>
            </a:r>
            <a:br>
              <a:rPr lang="en-US" sz="1400" b="1" dirty="0" smtClean="0"/>
            </a:br>
            <a:r>
              <a:rPr lang="en-US" sz="1400" dirty="0"/>
              <a:t/>
            </a:r>
            <a:br>
              <a:rPr lang="en-US" sz="1400" dirty="0"/>
            </a:br>
            <a:r>
              <a:rPr lang="en-US" sz="1400" dirty="0" smtClean="0"/>
              <a:t>10T/11T = 0.91</a:t>
            </a:r>
            <a:r>
              <a:rPr lang="en-US" sz="1400" dirty="0"/>
              <a:t/>
            </a:r>
            <a:br>
              <a:rPr lang="en-US" sz="1400" dirty="0"/>
            </a:br>
            <a:r>
              <a:rPr lang="en-US" sz="1400" dirty="0"/>
              <a:t/>
            </a:r>
            <a:br>
              <a:rPr lang="en-US" sz="1400" dirty="0"/>
            </a:br>
            <a:endParaRPr lang="en-US" sz="1400" dirty="0"/>
          </a:p>
        </p:txBody>
      </p:sp>
      <p:graphicFrame>
        <p:nvGraphicFramePr>
          <p:cNvPr id="4" name="Chart 3"/>
          <p:cNvGraphicFramePr/>
          <p:nvPr>
            <p:extLst>
              <p:ext uri="{D42A27DB-BD31-4B8C-83A1-F6EECF244321}">
                <p14:modId xmlns:p14="http://schemas.microsoft.com/office/powerpoint/2010/main" val="1858035942"/>
              </p:ext>
            </p:extLst>
          </p:nvPr>
        </p:nvGraphicFramePr>
        <p:xfrm>
          <a:off x="5213132" y="185738"/>
          <a:ext cx="3195145" cy="27184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877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7163" y="157163"/>
                <a:ext cx="8872537" cy="4800600"/>
              </a:xfrm>
            </p:spPr>
            <p:txBody>
              <a:bodyPr/>
              <a:lstStyle/>
              <a:p>
                <a:pPr algn="l"/>
                <a:r>
                  <a:rPr lang="en-US" sz="1400" dirty="0" smtClean="0"/>
                  <a:t>1.18 When parallelizing an application, the ideal speedup is speeding up by the number of processors. This is limited by two things: percentage of the application that can be parallelized and the cost of communication. Amdahl's law takes into account the former but not the later.</a:t>
                </a:r>
                <a:br>
                  <a:rPr lang="en-US" sz="1400" dirty="0" smtClean="0"/>
                </a:br>
                <a:r>
                  <a:rPr lang="en-US" sz="1400" dirty="0" smtClean="0"/>
                  <a:t> </a:t>
                </a:r>
                <a:br>
                  <a:rPr lang="en-US" sz="1400" dirty="0" smtClean="0"/>
                </a:br>
                <a:r>
                  <a:rPr lang="en-US" sz="1400" b="1" dirty="0"/>
                  <a:t>a</a:t>
                </a:r>
                <a:r>
                  <a:rPr lang="en-US" sz="1400" b="1" dirty="0" smtClean="0"/>
                  <a:t>) What </a:t>
                </a:r>
                <a:r>
                  <a:rPr lang="en-US" sz="1400" b="1" dirty="0"/>
                  <a:t>is the speedup with N processors if 80% of the application is parallelizable, ignoring the cost of communication?</a:t>
                </a:r>
                <a:r>
                  <a:rPr lang="en-US" sz="1400" dirty="0"/>
                  <a:t/>
                </a:r>
                <a:br>
                  <a:rPr lang="en-US" sz="1400" dirty="0"/>
                </a:br>
                <a:r>
                  <a:rPr lang="en-US" sz="1400" dirty="0"/>
                  <a:t> </a:t>
                </a:r>
                <a:br>
                  <a:rPr lang="en-US" sz="1400" dirty="0"/>
                </a:br>
                <a:r>
                  <a:rPr lang="en-US" sz="1400" dirty="0"/>
                  <a:t>Speedup </a:t>
                </a:r>
                <a:r>
                  <a:rPr lang="en-US" sz="1400" dirty="0" smtClean="0"/>
                  <a:t>= </a:t>
                </a:r>
                <a14:m>
                  <m:oMath xmlns:m="http://schemas.openxmlformats.org/officeDocument/2006/math">
                    <m:f>
                      <m:fPr>
                        <m:ctrlPr>
                          <a:rPr lang="mr-IN" sz="1400" i="1" smtClean="0">
                            <a:latin typeface="Cambria Math" charset="0"/>
                          </a:rPr>
                        </m:ctrlPr>
                      </m:fPr>
                      <m:num>
                        <m:r>
                          <a:rPr lang="en-US" sz="1400" b="0" i="1" smtClean="0">
                            <a:latin typeface="Cambria Math" charset="0"/>
                          </a:rPr>
                          <m:t>𝐸𝑥𝑒𝑡𝑖𝑚𝑒</m:t>
                        </m:r>
                        <m:r>
                          <a:rPr lang="en-US" sz="1400" b="0" i="1" smtClean="0">
                            <a:latin typeface="Cambria Math" charset="0"/>
                          </a:rPr>
                          <m:t>_</m:t>
                        </m:r>
                        <m:r>
                          <a:rPr lang="en-US" sz="1400" b="0" i="1" smtClean="0">
                            <a:latin typeface="Cambria Math" charset="0"/>
                          </a:rPr>
                          <m:t>𝑜𝑙𝑑</m:t>
                        </m:r>
                      </m:num>
                      <m:den>
                        <m:r>
                          <a:rPr lang="en-US" sz="1400" b="0" i="1" smtClean="0">
                            <a:latin typeface="Cambria Math" charset="0"/>
                          </a:rPr>
                          <m:t>𝐸𝑥𝑒𝑡𝑖𝑚𝑒</m:t>
                        </m:r>
                        <m:r>
                          <a:rPr lang="en-US" sz="1400" b="0" i="1" smtClean="0">
                            <a:latin typeface="Cambria Math" charset="0"/>
                          </a:rPr>
                          <m:t>_</m:t>
                        </m:r>
                        <m:r>
                          <a:rPr lang="en-US" sz="1400" b="0" i="1" smtClean="0">
                            <a:latin typeface="Cambria Math" charset="0"/>
                          </a:rPr>
                          <m:t>𝑛𝑒𝑤</m:t>
                        </m:r>
                      </m:den>
                    </m:f>
                    <m:r>
                      <a:rPr lang="en-US" sz="1400" b="0" i="1" smtClean="0">
                        <a:latin typeface="Cambria Math" charset="0"/>
                      </a:rPr>
                      <m:t>=</m:t>
                    </m:r>
                    <m:f>
                      <m:fPr>
                        <m:ctrlPr>
                          <a:rPr lang="mr-IN" sz="1400" b="0" i="1" smtClean="0">
                            <a:latin typeface="Cambria Math" charset="0"/>
                          </a:rPr>
                        </m:ctrlPr>
                      </m:fPr>
                      <m:num>
                        <m:r>
                          <a:rPr lang="en-US" sz="1400" b="0" i="1" smtClean="0">
                            <a:latin typeface="Cambria Math" charset="0"/>
                          </a:rPr>
                          <m:t>1</m:t>
                        </m:r>
                      </m:num>
                      <m:den>
                        <m:r>
                          <a:rPr lang="en-US" sz="1400" b="0" i="1" smtClean="0">
                            <a:latin typeface="Cambria Math" charset="0"/>
                          </a:rPr>
                          <m:t>1−</m:t>
                        </m:r>
                        <m:sSub>
                          <m:sSubPr>
                            <m:ctrlPr>
                              <a:rPr lang="en-US" sz="1400" b="0" i="1" smtClean="0">
                                <a:latin typeface="Cambria Math" charset="0"/>
                              </a:rPr>
                            </m:ctrlPr>
                          </m:sSubPr>
                          <m:e>
                            <m:r>
                              <a:rPr lang="en-US" sz="1400" b="0" i="1" smtClean="0">
                                <a:latin typeface="Cambria Math" charset="0"/>
                              </a:rPr>
                              <m:t>𝐹</m:t>
                            </m:r>
                          </m:e>
                          <m:sub>
                            <m:r>
                              <a:rPr lang="en-US" sz="1400" b="0" i="1" smtClean="0">
                                <a:latin typeface="Cambria Math" charset="0"/>
                              </a:rPr>
                              <m:t>𝑒𝑛h𝑎𝑛𝑐𝑒𝑑</m:t>
                            </m:r>
                          </m:sub>
                        </m:sSub>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𝐹</m:t>
                            </m:r>
                          </m:e>
                          <m:sub>
                            <m:f>
                              <m:fPr>
                                <m:ctrlPr>
                                  <a:rPr lang="en-US" sz="1400" b="0" i="1" smtClean="0">
                                    <a:latin typeface="Cambria Math" charset="0"/>
                                  </a:rPr>
                                </m:ctrlPr>
                              </m:fPr>
                              <m:num>
                                <m:r>
                                  <a:rPr lang="en-US" sz="1400" b="0" i="1" smtClean="0">
                                    <a:latin typeface="Cambria Math" charset="0"/>
                                  </a:rPr>
                                  <m:t>𝑒𝑛h𝑎𝑛𝑐𝑒𝑑</m:t>
                                </m:r>
                              </m:num>
                              <m:den>
                                <m:r>
                                  <a:rPr lang="en-US" sz="1400" b="0" i="1" smtClean="0">
                                    <a:latin typeface="Cambria Math" charset="0"/>
                                  </a:rPr>
                                  <m:t>𝑠𝑝𝑒𝑒𝑑𝑢𝑝</m:t>
                                </m:r>
                              </m:den>
                            </m:f>
                          </m:sub>
                        </m:sSub>
                      </m:den>
                    </m:f>
                    <m:r>
                      <a:rPr lang="en-US" sz="1400" b="0" i="1" smtClean="0">
                        <a:latin typeface="Cambria Math" charset="0"/>
                      </a:rPr>
                      <m:t>=</m:t>
                    </m:r>
                    <m:f>
                      <m:fPr>
                        <m:ctrlPr>
                          <a:rPr lang="mr-IN" sz="1400" b="0" i="1" smtClean="0">
                            <a:latin typeface="Cambria Math" charset="0"/>
                          </a:rPr>
                        </m:ctrlPr>
                      </m:fPr>
                      <m:num>
                        <m:r>
                          <a:rPr lang="en-US" sz="1400" b="0" i="1" smtClean="0">
                            <a:latin typeface="Cambria Math" charset="0"/>
                          </a:rPr>
                          <m:t>1</m:t>
                        </m:r>
                      </m:num>
                      <m:den>
                        <m:r>
                          <a:rPr lang="en-US" sz="1400" b="0" i="1" smtClean="0">
                            <a:latin typeface="Cambria Math" charset="0"/>
                          </a:rPr>
                          <m:t>0.2+0.8/</m:t>
                        </m:r>
                        <m:r>
                          <a:rPr lang="en-US" sz="1400" b="0" i="1" smtClean="0">
                            <a:latin typeface="Cambria Math" charset="0"/>
                          </a:rPr>
                          <m:t>𝑁</m:t>
                        </m:r>
                      </m:den>
                    </m:f>
                  </m:oMath>
                </a14:m>
                <a:r>
                  <a:rPr lang="en-US" sz="1400" dirty="0" smtClean="0"/>
                  <a:t> </a:t>
                </a:r>
                <a:r>
                  <a:rPr lang="en-US" sz="1400" dirty="0"/>
                  <a:t> </a:t>
                </a:r>
                <a:br>
                  <a:rPr lang="en-US" sz="1400" dirty="0"/>
                </a:br>
                <a:r>
                  <a:rPr lang="en-US" sz="1400" dirty="0"/>
                  <a:t>1-F</a:t>
                </a:r>
                <a:r>
                  <a:rPr lang="en-US" sz="1400" baseline="-25000" dirty="0"/>
                  <a:t>enchanced</a:t>
                </a:r>
                <a:r>
                  <a:rPr lang="en-US" sz="1400" dirty="0"/>
                  <a:t> is proportion of un-enhanced which is 20% hence </a:t>
                </a:r>
                <a:r>
                  <a:rPr lang="en-US" sz="1400" dirty="0" smtClean="0"/>
                  <a:t>0.2.  </a:t>
                </a:r>
                <a:r>
                  <a:rPr lang="en-US" sz="1400" dirty="0" err="1" smtClean="0"/>
                  <a:t>F</a:t>
                </a:r>
                <a:r>
                  <a:rPr lang="en-US" sz="1400" baseline="-25000" dirty="0" err="1" smtClean="0"/>
                  <a:t>enhanced</a:t>
                </a:r>
                <a:r>
                  <a:rPr lang="en-US" sz="1400" dirty="0" smtClean="0"/>
                  <a:t> </a:t>
                </a:r>
                <a:r>
                  <a:rPr lang="en-US" sz="1400" dirty="0"/>
                  <a:t>is 80% hence </a:t>
                </a:r>
                <a:r>
                  <a:rPr lang="en-US" sz="1400" dirty="0" smtClean="0"/>
                  <a:t>0.8</a:t>
                </a:r>
                <a:r>
                  <a:rPr lang="en-US" sz="1400" dirty="0"/>
                  <a:t/>
                </a:r>
                <a:br>
                  <a:rPr lang="en-US" sz="1400" dirty="0"/>
                </a:br>
                <a:r>
                  <a:rPr lang="en-US" sz="1400" dirty="0"/>
                  <a:t> </a:t>
                </a:r>
                <a:br>
                  <a:rPr lang="en-US" sz="1400" dirty="0"/>
                </a:br>
                <a:r>
                  <a:rPr lang="en-US" sz="1400" b="1" dirty="0" smtClean="0"/>
                  <a:t>b) What </a:t>
                </a:r>
                <a:r>
                  <a:rPr lang="en-US" sz="1400" b="1" dirty="0"/>
                  <a:t>is the speedup with 8 processors if, for every processor added, the communication overhead is 0.5% of the original execution time?</a:t>
                </a:r>
                <a:r>
                  <a:rPr lang="en-US" sz="1400" dirty="0"/>
                  <a:t/>
                </a:r>
                <a:br>
                  <a:rPr lang="en-US" sz="1400" dirty="0"/>
                </a:br>
                <a:r>
                  <a:rPr lang="en-US" sz="1400" dirty="0"/>
                  <a:t> </a:t>
                </a:r>
                <a:br>
                  <a:rPr lang="en-US" sz="1400" dirty="0"/>
                </a:br>
                <a:r>
                  <a:rPr lang="en-US" sz="1400" dirty="0"/>
                  <a:t>Speedup = </a:t>
                </a:r>
                <a14:m>
                  <m:oMath xmlns:m="http://schemas.openxmlformats.org/officeDocument/2006/math">
                    <m:f>
                      <m:fPr>
                        <m:ctrlPr>
                          <a:rPr lang="mr-IN" sz="1400" i="1">
                            <a:latin typeface="Cambria Math" charset="0"/>
                          </a:rPr>
                        </m:ctrlPr>
                      </m:fPr>
                      <m:num>
                        <m:r>
                          <a:rPr lang="en-US" sz="1400" i="1">
                            <a:latin typeface="Cambria Math" charset="0"/>
                          </a:rPr>
                          <m:t>𝐸𝑥𝑒𝑡𝑖𝑚𝑒</m:t>
                        </m:r>
                        <m:r>
                          <a:rPr lang="en-US" sz="1400" i="1">
                            <a:latin typeface="Cambria Math" charset="0"/>
                          </a:rPr>
                          <m:t>_</m:t>
                        </m:r>
                        <m:r>
                          <a:rPr lang="en-US" sz="1400" i="1">
                            <a:latin typeface="Cambria Math" charset="0"/>
                          </a:rPr>
                          <m:t>𝑜𝑙𝑑</m:t>
                        </m:r>
                      </m:num>
                      <m:den>
                        <m:r>
                          <a:rPr lang="en-US" sz="1400" i="1">
                            <a:latin typeface="Cambria Math" charset="0"/>
                          </a:rPr>
                          <m:t>𝐸𝑥𝑒𝑡𝑖𝑚𝑒</m:t>
                        </m:r>
                        <m:r>
                          <a:rPr lang="en-US" sz="1400" i="1">
                            <a:latin typeface="Cambria Math" charset="0"/>
                          </a:rPr>
                          <m:t>_</m:t>
                        </m:r>
                        <m:r>
                          <a:rPr lang="en-US" sz="1400" i="1">
                            <a:latin typeface="Cambria Math" charset="0"/>
                          </a:rPr>
                          <m:t>𝑛𝑒𝑤</m:t>
                        </m:r>
                      </m:den>
                    </m:f>
                    <m:r>
                      <a:rPr lang="en-US" sz="1400" i="1">
                        <a:latin typeface="Cambria Math" charset="0"/>
                      </a:rPr>
                      <m:t>=</m:t>
                    </m:r>
                    <m:f>
                      <m:fPr>
                        <m:ctrlPr>
                          <a:rPr lang="mr-IN" sz="1400" i="1">
                            <a:latin typeface="Cambria Math" charset="0"/>
                          </a:rPr>
                        </m:ctrlPr>
                      </m:fPr>
                      <m:num>
                        <m:r>
                          <a:rPr lang="en-US" sz="1400" i="1">
                            <a:latin typeface="Cambria Math" charset="0"/>
                          </a:rPr>
                          <m:t>1</m:t>
                        </m:r>
                      </m:num>
                      <m:den>
                        <m:r>
                          <a:rPr lang="en-US" sz="1400" i="1">
                            <a:latin typeface="Cambria Math" charset="0"/>
                          </a:rPr>
                          <m:t>1−</m:t>
                        </m:r>
                        <m:sSub>
                          <m:sSubPr>
                            <m:ctrlPr>
                              <a:rPr lang="en-US" sz="1400" i="1">
                                <a:latin typeface="Cambria Math" charset="0"/>
                              </a:rPr>
                            </m:ctrlPr>
                          </m:sSubPr>
                          <m:e>
                            <m:r>
                              <a:rPr lang="en-US" sz="1400" i="1">
                                <a:latin typeface="Cambria Math" charset="0"/>
                              </a:rPr>
                              <m:t>𝐹</m:t>
                            </m:r>
                          </m:e>
                          <m:sub>
                            <m:r>
                              <a:rPr lang="en-US" sz="1400" i="1">
                                <a:latin typeface="Cambria Math" charset="0"/>
                              </a:rPr>
                              <m:t>𝑒𝑛h𝑎𝑛𝑐𝑒𝑑</m:t>
                            </m:r>
                          </m:sub>
                        </m:sSub>
                        <m:r>
                          <a:rPr lang="en-US" sz="1400" i="1">
                            <a:latin typeface="Cambria Math" charset="0"/>
                          </a:rPr>
                          <m:t>+</m:t>
                        </m:r>
                        <m:sSub>
                          <m:sSubPr>
                            <m:ctrlPr>
                              <a:rPr lang="en-US" sz="1400" i="1">
                                <a:latin typeface="Cambria Math" charset="0"/>
                              </a:rPr>
                            </m:ctrlPr>
                          </m:sSubPr>
                          <m:e>
                            <m:r>
                              <a:rPr lang="en-US" sz="1400" i="1">
                                <a:latin typeface="Cambria Math" charset="0"/>
                              </a:rPr>
                              <m:t>𝐹</m:t>
                            </m:r>
                          </m:e>
                          <m:sub>
                            <m:f>
                              <m:fPr>
                                <m:ctrlPr>
                                  <a:rPr lang="en-US" sz="1400" i="1">
                                    <a:latin typeface="Cambria Math" charset="0"/>
                                  </a:rPr>
                                </m:ctrlPr>
                              </m:fPr>
                              <m:num>
                                <m:r>
                                  <a:rPr lang="en-US" sz="1400" i="1">
                                    <a:latin typeface="Cambria Math" charset="0"/>
                                  </a:rPr>
                                  <m:t>𝑒𝑛h𝑎𝑛𝑐𝑒𝑑</m:t>
                                </m:r>
                              </m:num>
                              <m:den>
                                <m:r>
                                  <a:rPr lang="en-US" sz="1400" i="1">
                                    <a:latin typeface="Cambria Math" charset="0"/>
                                  </a:rPr>
                                  <m:t>𝑠𝑝𝑒𝑒𝑑𝑢𝑝</m:t>
                                </m:r>
                              </m:den>
                            </m:f>
                            <m:r>
                              <a:rPr lang="en-US" sz="1400" b="0" i="1" smtClean="0">
                                <a:latin typeface="Cambria Math" charset="0"/>
                              </a:rPr>
                              <m:t> </m:t>
                            </m:r>
                          </m:sub>
                        </m:sSub>
                        <m:r>
                          <a:rPr lang="en-US" sz="1400" b="0" i="1" smtClean="0">
                            <a:latin typeface="Cambria Math" charset="0"/>
                          </a:rPr>
                          <m:t>+</m:t>
                        </m:r>
                        <m:r>
                          <a:rPr lang="en-US" sz="1400" b="0" i="1" smtClean="0">
                            <a:latin typeface="Cambria Math" charset="0"/>
                          </a:rPr>
                          <m:t>𝑜𝑣𝑒𝑟h𝑒𝑎𝑑</m:t>
                        </m:r>
                      </m:den>
                    </m:f>
                    <m:r>
                      <a:rPr lang="en-US" sz="1400" i="1">
                        <a:latin typeface="Cambria Math" charset="0"/>
                      </a:rPr>
                      <m:t>=</m:t>
                    </m:r>
                    <m:f>
                      <m:fPr>
                        <m:ctrlPr>
                          <a:rPr lang="mr-IN" sz="1400" i="1">
                            <a:latin typeface="Cambria Math" charset="0"/>
                          </a:rPr>
                        </m:ctrlPr>
                      </m:fPr>
                      <m:num>
                        <m:r>
                          <a:rPr lang="en-US" sz="1400" i="1">
                            <a:latin typeface="Cambria Math" charset="0"/>
                          </a:rPr>
                          <m:t>1</m:t>
                        </m:r>
                      </m:num>
                      <m:den>
                        <m:r>
                          <a:rPr lang="en-US" sz="1400" i="1">
                            <a:latin typeface="Cambria Math" charset="0"/>
                          </a:rPr>
                          <m:t>0.2+</m:t>
                        </m:r>
                        <m:f>
                          <m:fPr>
                            <m:ctrlPr>
                              <a:rPr lang="en-US" sz="1400" i="1">
                                <a:latin typeface="Cambria Math" charset="0"/>
                              </a:rPr>
                            </m:ctrlPr>
                          </m:fPr>
                          <m:num>
                            <m:r>
                              <a:rPr lang="en-US" sz="1400" i="1">
                                <a:latin typeface="Cambria Math" charset="0"/>
                              </a:rPr>
                              <m:t>0.8</m:t>
                            </m:r>
                          </m:num>
                          <m:den>
                            <m:r>
                              <a:rPr lang="en-US" sz="1400" b="0" i="1" smtClean="0">
                                <a:latin typeface="Cambria Math" charset="0"/>
                              </a:rPr>
                              <m:t>8</m:t>
                            </m:r>
                          </m:den>
                        </m:f>
                        <m:r>
                          <a:rPr lang="en-US" sz="1400" b="0" i="1" smtClean="0">
                            <a:latin typeface="Cambria Math" charset="0"/>
                          </a:rPr>
                          <m:t>+0.005∗8</m:t>
                        </m:r>
                      </m:den>
                    </m:f>
                  </m:oMath>
                </a14:m>
                <a:r>
                  <a:rPr lang="en-US" sz="1400" dirty="0"/>
                  <a:t>  </a:t>
                </a:r>
                <a:r>
                  <a:rPr lang="en-US" sz="1400" dirty="0" smtClean="0"/>
                  <a:t>= 2.94</a:t>
                </a:r>
                <a:r>
                  <a:rPr lang="en-US" sz="1400" dirty="0"/>
                  <a:t/>
                </a:r>
                <a:br>
                  <a:rPr lang="en-US" sz="1400" dirty="0"/>
                </a:br>
                <a:r>
                  <a:rPr lang="en-US" sz="1400" dirty="0"/>
                  <a:t> </a:t>
                </a:r>
                <a:br>
                  <a:rPr lang="en-US" sz="1400" dirty="0"/>
                </a:br>
                <a:r>
                  <a:rPr lang="en-US" sz="1400" dirty="0"/>
                  <a:t/>
                </a:r>
                <a:br>
                  <a:rPr lang="en-US" sz="1400" dirty="0"/>
                </a:br>
                <a:endParaRPr lang="en-US" sz="1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7163" y="157163"/>
                <a:ext cx="8872537" cy="4800600"/>
              </a:xfrm>
              <a:blipFill rotWithShape="0">
                <a:blip r:embed="rId3"/>
                <a:stretch>
                  <a:fillRect l="-206"/>
                </a:stretch>
              </a:blipFill>
            </p:spPr>
            <p:txBody>
              <a:bodyPr/>
              <a:lstStyle/>
              <a:p>
                <a:r>
                  <a:rPr lang="en-US">
                    <a:noFill/>
                  </a:rPr>
                  <a:t> </a:t>
                </a:r>
              </a:p>
            </p:txBody>
          </p:sp>
        </mc:Fallback>
      </mc:AlternateContent>
    </p:spTree>
    <p:extLst>
      <p:ext uri="{BB962C8B-B14F-4D97-AF65-F5344CB8AC3E}">
        <p14:creationId xmlns:p14="http://schemas.microsoft.com/office/powerpoint/2010/main" val="201582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7163" y="171450"/>
                <a:ext cx="8815387" cy="4800600"/>
              </a:xfrm>
            </p:spPr>
            <p:txBody>
              <a:bodyPr/>
              <a:lstStyle/>
              <a:p>
                <a:pPr lvl="0" algn="l"/>
                <a:r>
                  <a:rPr lang="en-US" sz="1400" b="1" dirty="0" smtClean="0"/>
                  <a:t>c) What </a:t>
                </a:r>
                <a:r>
                  <a:rPr lang="en-US" sz="1400" b="1" dirty="0"/>
                  <a:t>is the speedup with 8 processors if, for every time the number of processors is doubled, the communication overhead is increased by 0.5% of the original execution time?</a:t>
                </a:r>
                <a:r>
                  <a:rPr lang="en-US" sz="1400" dirty="0"/>
                  <a:t/>
                </a:r>
                <a:br>
                  <a:rPr lang="en-US" sz="1400" dirty="0"/>
                </a:br>
                <a:r>
                  <a:rPr lang="en-US" sz="1400" dirty="0"/>
                  <a:t> </a:t>
                </a:r>
                <a:br>
                  <a:rPr lang="en-US" sz="1400" dirty="0"/>
                </a:br>
                <a:r>
                  <a:rPr lang="en-US" sz="1400" dirty="0"/>
                  <a:t> Speedup = </a:t>
                </a:r>
                <a14:m>
                  <m:oMath xmlns:m="http://schemas.openxmlformats.org/officeDocument/2006/math">
                    <m:f>
                      <m:fPr>
                        <m:ctrlPr>
                          <a:rPr lang="mr-IN" sz="1400" i="1">
                            <a:latin typeface="Cambria Math" charset="0"/>
                          </a:rPr>
                        </m:ctrlPr>
                      </m:fPr>
                      <m:num>
                        <m:r>
                          <a:rPr lang="en-US" sz="1400" i="1">
                            <a:latin typeface="Cambria Math" charset="0"/>
                          </a:rPr>
                          <m:t>𝐸𝑥𝑒𝑡𝑖𝑚𝑒</m:t>
                        </m:r>
                        <m:r>
                          <a:rPr lang="en-US" sz="1400" i="1">
                            <a:latin typeface="Cambria Math" charset="0"/>
                          </a:rPr>
                          <m:t>_</m:t>
                        </m:r>
                        <m:r>
                          <a:rPr lang="en-US" sz="1400" i="1">
                            <a:latin typeface="Cambria Math" charset="0"/>
                          </a:rPr>
                          <m:t>𝑜𝑙𝑑</m:t>
                        </m:r>
                      </m:num>
                      <m:den>
                        <m:r>
                          <a:rPr lang="en-US" sz="1400" i="1">
                            <a:latin typeface="Cambria Math" charset="0"/>
                          </a:rPr>
                          <m:t>𝐸𝑥𝑒𝑡𝑖𝑚𝑒</m:t>
                        </m:r>
                        <m:r>
                          <a:rPr lang="en-US" sz="1400" i="1">
                            <a:latin typeface="Cambria Math" charset="0"/>
                          </a:rPr>
                          <m:t>_</m:t>
                        </m:r>
                        <m:r>
                          <a:rPr lang="en-US" sz="1400" i="1">
                            <a:latin typeface="Cambria Math" charset="0"/>
                          </a:rPr>
                          <m:t>𝑛𝑒𝑤</m:t>
                        </m:r>
                      </m:den>
                    </m:f>
                    <m:r>
                      <a:rPr lang="en-US" sz="1400" i="1">
                        <a:latin typeface="Cambria Math" charset="0"/>
                      </a:rPr>
                      <m:t>=</m:t>
                    </m:r>
                    <m:f>
                      <m:fPr>
                        <m:ctrlPr>
                          <a:rPr lang="mr-IN" sz="1400" i="1">
                            <a:latin typeface="Cambria Math" charset="0"/>
                          </a:rPr>
                        </m:ctrlPr>
                      </m:fPr>
                      <m:num>
                        <m:r>
                          <a:rPr lang="en-US" sz="1400" i="1">
                            <a:latin typeface="Cambria Math" charset="0"/>
                          </a:rPr>
                          <m:t>1</m:t>
                        </m:r>
                      </m:num>
                      <m:den>
                        <m:r>
                          <a:rPr lang="en-US" sz="1400" i="1">
                            <a:latin typeface="Cambria Math" charset="0"/>
                          </a:rPr>
                          <m:t>1−</m:t>
                        </m:r>
                        <m:sSub>
                          <m:sSubPr>
                            <m:ctrlPr>
                              <a:rPr lang="en-US" sz="1400" i="1">
                                <a:latin typeface="Cambria Math" charset="0"/>
                              </a:rPr>
                            </m:ctrlPr>
                          </m:sSubPr>
                          <m:e>
                            <m:r>
                              <a:rPr lang="en-US" sz="1400" i="1">
                                <a:latin typeface="Cambria Math" charset="0"/>
                              </a:rPr>
                              <m:t>𝐹</m:t>
                            </m:r>
                          </m:e>
                          <m:sub>
                            <m:r>
                              <a:rPr lang="en-US" sz="1400" i="1">
                                <a:latin typeface="Cambria Math" charset="0"/>
                              </a:rPr>
                              <m:t>𝑒𝑛h𝑎𝑛𝑐𝑒𝑑</m:t>
                            </m:r>
                          </m:sub>
                        </m:sSub>
                        <m:r>
                          <a:rPr lang="en-US" sz="1400" i="1" smtClean="0">
                            <a:latin typeface="Cambria Math" charset="0"/>
                          </a:rPr>
                          <m:t>+</m:t>
                        </m:r>
                        <m:sSub>
                          <m:sSubPr>
                            <m:ctrlPr>
                              <a:rPr lang="en-US" sz="1400" i="1" smtClean="0">
                                <a:latin typeface="Cambria Math" charset="0"/>
                              </a:rPr>
                            </m:ctrlPr>
                          </m:sSubPr>
                          <m:e>
                            <m:r>
                              <a:rPr lang="en-US" sz="1400" i="1">
                                <a:latin typeface="Cambria Math" charset="0"/>
                              </a:rPr>
                              <m:t>𝐹</m:t>
                            </m:r>
                          </m:e>
                          <m:sub>
                            <m:f>
                              <m:fPr>
                                <m:ctrlPr>
                                  <a:rPr lang="en-US" sz="1400" i="1">
                                    <a:latin typeface="Cambria Math" charset="0"/>
                                  </a:rPr>
                                </m:ctrlPr>
                              </m:fPr>
                              <m:num>
                                <m:r>
                                  <a:rPr lang="en-US" sz="1400" i="1">
                                    <a:latin typeface="Cambria Math" charset="0"/>
                                  </a:rPr>
                                  <m:t>𝑒𝑛h𝑎𝑛𝑐𝑒𝑑</m:t>
                                </m:r>
                              </m:num>
                              <m:den>
                                <m:r>
                                  <a:rPr lang="en-US" sz="1400" i="1">
                                    <a:latin typeface="Cambria Math" charset="0"/>
                                  </a:rPr>
                                  <m:t>𝑠𝑝𝑒𝑒𝑑𝑢𝑝</m:t>
                                </m:r>
                              </m:den>
                            </m:f>
                            <m:r>
                              <a:rPr lang="en-US" sz="1400" i="1">
                                <a:latin typeface="Cambria Math" charset="0"/>
                              </a:rPr>
                              <m:t> </m:t>
                            </m:r>
                          </m:sub>
                        </m:sSub>
                        <m:r>
                          <a:rPr lang="en-US" sz="1400" b="0" i="1" smtClean="0">
                            <a:latin typeface="Cambria Math" charset="0"/>
                          </a:rPr>
                          <m:t>+</m:t>
                        </m:r>
                        <m:r>
                          <a:rPr lang="en-US" sz="1400" b="0" i="1" smtClean="0">
                            <a:latin typeface="Cambria Math" charset="0"/>
                          </a:rPr>
                          <m:t>𝑜𝑣𝑒𝑟h𝑒𝑎𝑑</m:t>
                        </m:r>
                      </m:den>
                    </m:f>
                  </m:oMath>
                </a14:m>
                <a:r>
                  <a:rPr lang="en-US" sz="1400" dirty="0" smtClean="0"/>
                  <a:t> </a:t>
                </a:r>
                <a:r>
                  <a:rPr lang="en-US" sz="1400" dirty="0"/>
                  <a:t/>
                </a:r>
                <a:br>
                  <a:rPr lang="en-US" sz="1400" dirty="0"/>
                </a:br>
                <a:r>
                  <a:rPr lang="en-US" sz="1400" dirty="0"/>
                  <a:t> </a:t>
                </a:r>
                <a:br>
                  <a:rPr lang="en-US" sz="1400" dirty="0"/>
                </a:br>
                <a:r>
                  <a:rPr lang="en-US" sz="1400" dirty="0" smtClean="0"/>
                  <a:t>We should </a:t>
                </a:r>
                <a:r>
                  <a:rPr lang="en-US" sz="1400" dirty="0"/>
                  <a:t>also consider 0.5% of communication overhead for double in processor count.</a:t>
                </a:r>
                <a:br>
                  <a:rPr lang="en-US" sz="1400" dirty="0"/>
                </a:br>
                <a:r>
                  <a:rPr lang="en-US" sz="1400" dirty="0"/>
                  <a:t> </a:t>
                </a:r>
                <a:br>
                  <a:rPr lang="en-US" sz="1400" dirty="0"/>
                </a:br>
                <a:r>
                  <a:rPr lang="en-US" sz="1400" dirty="0"/>
                  <a:t>In this case, since it is 8 processors, 1 to 2, 2 to 4 and 4 to 8 --- doubling happens 3 times.</a:t>
                </a:r>
                <a:br>
                  <a:rPr lang="en-US" sz="1400" dirty="0"/>
                </a:br>
                <a:r>
                  <a:rPr lang="en-US" sz="1400" dirty="0"/>
                  <a:t> </a:t>
                </a:r>
                <a:br>
                  <a:rPr lang="en-US" sz="1400" dirty="0"/>
                </a:br>
                <a:r>
                  <a:rPr lang="en-US" sz="1400" dirty="0"/>
                  <a:t>= 1/ (0.2 + 0.8/8 + 0.005 * 3) = 1/0.315 = 3.17</a:t>
                </a:r>
                <a:br>
                  <a:rPr lang="en-US" sz="1400" dirty="0"/>
                </a:br>
                <a:r>
                  <a:rPr lang="en-US" sz="1400" dirty="0"/>
                  <a:t> </a:t>
                </a:r>
                <a:br>
                  <a:rPr lang="en-US" sz="1400" dirty="0"/>
                </a:br>
                <a:r>
                  <a:rPr lang="en-US" sz="1400" b="1" dirty="0" smtClean="0"/>
                  <a:t>d) What </a:t>
                </a:r>
                <a:r>
                  <a:rPr lang="en-US" sz="1400" b="1" dirty="0"/>
                  <a:t>is the speedup with N processors if, for every time the number of processors is doubled, the communication overhead is increased by 0.5% of the original execution time?</a:t>
                </a:r>
                <a:r>
                  <a:rPr lang="en-US" sz="1400" dirty="0"/>
                  <a:t/>
                </a:r>
                <a:br>
                  <a:rPr lang="en-US" sz="1400" dirty="0"/>
                </a:br>
                <a:r>
                  <a:rPr lang="en-US" sz="1400" dirty="0"/>
                  <a:t> </a:t>
                </a:r>
                <a:br>
                  <a:rPr lang="en-US" sz="1400" dirty="0"/>
                </a:br>
                <a:r>
                  <a:rPr lang="en-US" sz="1400" dirty="0"/>
                  <a:t> Speedup = </a:t>
                </a:r>
                <a14:m>
                  <m:oMath xmlns:m="http://schemas.openxmlformats.org/officeDocument/2006/math">
                    <m:f>
                      <m:fPr>
                        <m:ctrlPr>
                          <a:rPr lang="mr-IN" sz="1400" i="1">
                            <a:latin typeface="Cambria Math" charset="0"/>
                          </a:rPr>
                        </m:ctrlPr>
                      </m:fPr>
                      <m:num>
                        <m:r>
                          <a:rPr lang="en-US" sz="1400" i="1">
                            <a:latin typeface="Cambria Math" charset="0"/>
                          </a:rPr>
                          <m:t>𝐸𝑥𝑒𝑡𝑖𝑚𝑒</m:t>
                        </m:r>
                        <m:r>
                          <a:rPr lang="en-US" sz="1400" i="1">
                            <a:latin typeface="Cambria Math" charset="0"/>
                          </a:rPr>
                          <m:t>_</m:t>
                        </m:r>
                        <m:r>
                          <a:rPr lang="en-US" sz="1400" i="1">
                            <a:latin typeface="Cambria Math" charset="0"/>
                          </a:rPr>
                          <m:t>𝑜𝑙𝑑</m:t>
                        </m:r>
                      </m:num>
                      <m:den>
                        <m:r>
                          <a:rPr lang="en-US" sz="1400" i="1">
                            <a:latin typeface="Cambria Math" charset="0"/>
                          </a:rPr>
                          <m:t>𝐸𝑥𝑒𝑡𝑖𝑚𝑒</m:t>
                        </m:r>
                        <m:r>
                          <a:rPr lang="en-US" sz="1400" i="1">
                            <a:latin typeface="Cambria Math" charset="0"/>
                          </a:rPr>
                          <m:t>_</m:t>
                        </m:r>
                        <m:r>
                          <a:rPr lang="en-US" sz="1400" i="1">
                            <a:latin typeface="Cambria Math" charset="0"/>
                          </a:rPr>
                          <m:t>𝑛𝑒𝑤</m:t>
                        </m:r>
                      </m:den>
                    </m:f>
                    <m:r>
                      <a:rPr lang="en-US" sz="1400" i="1">
                        <a:latin typeface="Cambria Math" charset="0"/>
                      </a:rPr>
                      <m:t>=</m:t>
                    </m:r>
                    <m:f>
                      <m:fPr>
                        <m:ctrlPr>
                          <a:rPr lang="mr-IN" sz="1400" i="1">
                            <a:latin typeface="Cambria Math" charset="0"/>
                          </a:rPr>
                        </m:ctrlPr>
                      </m:fPr>
                      <m:num>
                        <m:r>
                          <a:rPr lang="en-US" sz="1400" i="1">
                            <a:latin typeface="Cambria Math" charset="0"/>
                          </a:rPr>
                          <m:t>1</m:t>
                        </m:r>
                      </m:num>
                      <m:den>
                        <m:r>
                          <a:rPr lang="en-US" sz="1400" i="1">
                            <a:latin typeface="Cambria Math" charset="0"/>
                          </a:rPr>
                          <m:t>1−</m:t>
                        </m:r>
                        <m:sSub>
                          <m:sSubPr>
                            <m:ctrlPr>
                              <a:rPr lang="en-US" sz="1400" i="1">
                                <a:latin typeface="Cambria Math" charset="0"/>
                              </a:rPr>
                            </m:ctrlPr>
                          </m:sSubPr>
                          <m:e>
                            <m:r>
                              <a:rPr lang="en-US" sz="1400" i="1">
                                <a:latin typeface="Cambria Math" charset="0"/>
                              </a:rPr>
                              <m:t>𝐹</m:t>
                            </m:r>
                          </m:e>
                          <m:sub>
                            <m:r>
                              <a:rPr lang="en-US" sz="1400" i="1">
                                <a:latin typeface="Cambria Math" charset="0"/>
                              </a:rPr>
                              <m:t>𝑒𝑛h𝑎𝑛𝑐𝑒𝑑</m:t>
                            </m:r>
                          </m:sub>
                        </m:sSub>
                        <m:r>
                          <a:rPr lang="en-US" sz="1400" i="1">
                            <a:latin typeface="Cambria Math" charset="0"/>
                          </a:rPr>
                          <m:t>+</m:t>
                        </m:r>
                        <m:sSub>
                          <m:sSubPr>
                            <m:ctrlPr>
                              <a:rPr lang="en-US" sz="1400" i="1">
                                <a:latin typeface="Cambria Math" charset="0"/>
                              </a:rPr>
                            </m:ctrlPr>
                          </m:sSubPr>
                          <m:e>
                            <m:r>
                              <a:rPr lang="en-US" sz="1400" i="1">
                                <a:latin typeface="Cambria Math" charset="0"/>
                              </a:rPr>
                              <m:t>𝐹</m:t>
                            </m:r>
                          </m:e>
                          <m:sub>
                            <m:f>
                              <m:fPr>
                                <m:ctrlPr>
                                  <a:rPr lang="en-US" sz="1400" i="1">
                                    <a:latin typeface="Cambria Math" charset="0"/>
                                  </a:rPr>
                                </m:ctrlPr>
                              </m:fPr>
                              <m:num>
                                <m:r>
                                  <a:rPr lang="en-US" sz="1400" i="1">
                                    <a:latin typeface="Cambria Math" charset="0"/>
                                  </a:rPr>
                                  <m:t>𝑒𝑛h𝑎𝑛𝑐𝑒𝑑</m:t>
                                </m:r>
                              </m:num>
                              <m:den>
                                <m:r>
                                  <a:rPr lang="en-US" sz="1400" i="1">
                                    <a:latin typeface="Cambria Math" charset="0"/>
                                  </a:rPr>
                                  <m:t>𝑠𝑝𝑒𝑒𝑑𝑢𝑝</m:t>
                                </m:r>
                              </m:den>
                            </m:f>
                            <m:r>
                              <a:rPr lang="en-US" sz="1400" i="1">
                                <a:latin typeface="Cambria Math" charset="0"/>
                              </a:rPr>
                              <m:t> </m:t>
                            </m:r>
                          </m:sub>
                        </m:sSub>
                        <m:r>
                          <a:rPr lang="en-US" sz="1400" b="0" i="1" smtClean="0">
                            <a:latin typeface="Cambria Math" charset="0"/>
                          </a:rPr>
                          <m:t>+</m:t>
                        </m:r>
                        <m:r>
                          <a:rPr lang="en-US" sz="1400" b="0" i="1" smtClean="0">
                            <a:latin typeface="Cambria Math" charset="0"/>
                          </a:rPr>
                          <m:t>𝑜𝑣𝑒𝑟h𝑒𝑎𝑑</m:t>
                        </m:r>
                      </m:den>
                    </m:f>
                  </m:oMath>
                </a14:m>
                <a:r>
                  <a:rPr lang="en-US" sz="1400" dirty="0"/>
                  <a:t> </a:t>
                </a:r>
                <a:br>
                  <a:rPr lang="en-US" sz="1400" dirty="0"/>
                </a:br>
                <a:r>
                  <a:rPr lang="en-US" sz="1400" dirty="0"/>
                  <a:t> </a:t>
                </a:r>
                <a:br>
                  <a:rPr lang="en-US" sz="1400" dirty="0"/>
                </a:br>
                <a:r>
                  <a:rPr lang="en-US" sz="1400" dirty="0"/>
                  <a:t>In addition to this, we should also consider 0.5% of communication overhead </a:t>
                </a:r>
                <a:r>
                  <a:rPr lang="en-US" sz="1400" dirty="0" smtClean="0"/>
                  <a:t>every time </a:t>
                </a:r>
                <a:r>
                  <a:rPr lang="en-US" sz="1400" dirty="0"/>
                  <a:t>processor count doubles. In this case, since it is N processors, we need to find which power of 2 will result in N. This can be easily found by taking log</a:t>
                </a:r>
                <a:r>
                  <a:rPr lang="en-US" sz="1400" baseline="-25000" dirty="0"/>
                  <a:t>2</a:t>
                </a:r>
                <a:r>
                  <a:rPr lang="en-US" sz="1400" dirty="0"/>
                  <a:t> on N. Hence speed up is </a:t>
                </a:r>
                <a:br>
                  <a:rPr lang="en-US" sz="1400" dirty="0"/>
                </a:br>
                <a:r>
                  <a:rPr lang="en-US" sz="1400" dirty="0"/>
                  <a:t> </a:t>
                </a:r>
                <a:br>
                  <a:rPr lang="en-US" sz="1400" dirty="0"/>
                </a:br>
                <a:r>
                  <a:rPr lang="mr-IN" sz="1400" dirty="0"/>
                  <a:t> </a:t>
                </a:r>
                <a14:m>
                  <m:oMath xmlns:m="http://schemas.openxmlformats.org/officeDocument/2006/math">
                    <m:f>
                      <m:fPr>
                        <m:ctrlPr>
                          <a:rPr lang="mr-IN" sz="1400" i="1">
                            <a:latin typeface="Cambria Math" charset="0"/>
                          </a:rPr>
                        </m:ctrlPr>
                      </m:fPr>
                      <m:num>
                        <m:r>
                          <a:rPr lang="en-US" sz="1400" i="1">
                            <a:latin typeface="Cambria Math" charset="0"/>
                          </a:rPr>
                          <m:t>1</m:t>
                        </m:r>
                      </m:num>
                      <m:den>
                        <m:r>
                          <a:rPr lang="en-US" sz="1400" b="0" i="1" smtClean="0">
                            <a:latin typeface="Cambria Math" charset="0"/>
                          </a:rPr>
                          <m:t>0.2</m:t>
                        </m:r>
                        <m:r>
                          <a:rPr lang="en-US" sz="1400" i="1">
                            <a:latin typeface="Cambria Math" charset="0"/>
                          </a:rPr>
                          <m:t>+</m:t>
                        </m:r>
                        <m:f>
                          <m:fPr>
                            <m:ctrlPr>
                              <a:rPr lang="en-US" sz="1400" b="0" i="1" smtClean="0">
                                <a:latin typeface="Cambria Math" charset="0"/>
                              </a:rPr>
                            </m:ctrlPr>
                          </m:fPr>
                          <m:num>
                            <m:r>
                              <a:rPr lang="en-US" sz="1400" b="0" i="1" smtClean="0">
                                <a:latin typeface="Cambria Math" charset="0"/>
                              </a:rPr>
                              <m:t>0.8</m:t>
                            </m:r>
                          </m:num>
                          <m:den>
                            <m:r>
                              <a:rPr lang="en-US" sz="1400" b="0" i="1" smtClean="0">
                                <a:latin typeface="Cambria Math" charset="0"/>
                              </a:rPr>
                              <m:t>𝑁</m:t>
                            </m:r>
                          </m:den>
                        </m:f>
                        <m:r>
                          <a:rPr lang="en-US" sz="1400" b="0" i="1" smtClean="0">
                            <a:latin typeface="Cambria Math" charset="0"/>
                          </a:rPr>
                          <m:t>+</m:t>
                        </m:r>
                        <m:r>
                          <a:rPr lang="en-US" sz="1400" b="0" i="1" smtClean="0">
                            <a:latin typeface="Cambria Math" charset="0"/>
                          </a:rPr>
                          <m:t>𝑙𝑜𝑔𝑁</m:t>
                        </m:r>
                        <m:r>
                          <a:rPr lang="en-US" sz="1400" b="0" i="1" smtClean="0">
                            <a:latin typeface="Cambria Math" charset="0"/>
                          </a:rPr>
                          <m:t>∗0.005</m:t>
                        </m:r>
                      </m:den>
                    </m:f>
                  </m:oMath>
                </a14:m>
                <a:r>
                  <a:rPr lang="en-US" sz="1400" dirty="0"/>
                  <a:t> </a:t>
                </a:r>
                <a:br>
                  <a:rPr lang="en-US" sz="1400" dirty="0"/>
                </a:br>
                <a:r>
                  <a:rPr lang="en-US" sz="1400" dirty="0"/>
                  <a:t> </a:t>
                </a:r>
                <a:br>
                  <a:rPr lang="en-US" sz="1400" dirty="0"/>
                </a:br>
                <a:endParaRPr lang="en-US" sz="1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7163" y="171450"/>
                <a:ext cx="8815387" cy="4800600"/>
              </a:xfrm>
              <a:blipFill rotWithShape="0">
                <a:blip r:embed="rId3"/>
                <a:stretch>
                  <a:fillRect l="-207" t="-9518" b="-254"/>
                </a:stretch>
              </a:blipFill>
            </p:spPr>
            <p:txBody>
              <a:bodyPr/>
              <a:lstStyle/>
              <a:p>
                <a:r>
                  <a:rPr lang="en-US">
                    <a:noFill/>
                  </a:rPr>
                  <a:t> </a:t>
                </a:r>
              </a:p>
            </p:txBody>
          </p:sp>
        </mc:Fallback>
      </mc:AlternateContent>
    </p:spTree>
    <p:extLst>
      <p:ext uri="{BB962C8B-B14F-4D97-AF65-F5344CB8AC3E}">
        <p14:creationId xmlns:p14="http://schemas.microsoft.com/office/powerpoint/2010/main" val="2056461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14313" y="185737"/>
                <a:ext cx="8758237" cy="4700587"/>
              </a:xfrm>
            </p:spPr>
            <p:txBody>
              <a:bodyPr/>
              <a:lstStyle/>
              <a:p>
                <a:pPr algn="l"/>
                <a:r>
                  <a:rPr lang="en-US" sz="1400" b="1" dirty="0" smtClean="0"/>
                  <a:t>e) Write </a:t>
                </a:r>
                <a:r>
                  <a:rPr lang="en-US" sz="1400" b="1" dirty="0"/>
                  <a:t>the general equation that solves this question: What is the number of processors with the highest speedup in an application in which P% of the original execution time is parallelizable, and, for every time the number of processors is doubled, the communication is increased by 0.5% of the original execution time</a:t>
                </a:r>
                <a:r>
                  <a:rPr lang="en-US" sz="1400" b="1" dirty="0" smtClean="0"/>
                  <a:t>?</a:t>
                </a:r>
                <a:br>
                  <a:rPr lang="en-US" sz="1400" b="1" dirty="0" smtClean="0"/>
                </a:br>
                <a:r>
                  <a:rPr lang="en-US" sz="1400" b="1" dirty="0"/>
                  <a:t/>
                </a:r>
                <a:br>
                  <a:rPr lang="en-US" sz="1400" b="1" dirty="0"/>
                </a:br>
                <a:r>
                  <a:rPr lang="en-US" sz="1400" dirty="0" smtClean="0"/>
                  <a:t>Find N which yields a max value for the below formula, given 0&lt;p&lt;100</a:t>
                </a:r>
                <a:br>
                  <a:rPr lang="en-US" sz="1400" dirty="0" smtClean="0"/>
                </a:br>
                <a:r>
                  <a:rPr lang="en-US" sz="1400" dirty="0"/>
                  <a:t> Speedup = </a:t>
                </a:r>
                <a14:m>
                  <m:oMath xmlns:m="http://schemas.openxmlformats.org/officeDocument/2006/math">
                    <m:f>
                      <m:fPr>
                        <m:ctrlPr>
                          <a:rPr lang="mr-IN" sz="1400" i="1">
                            <a:latin typeface="Cambria Math" charset="0"/>
                          </a:rPr>
                        </m:ctrlPr>
                      </m:fPr>
                      <m:num>
                        <m:r>
                          <a:rPr lang="en-US" sz="1400" i="1">
                            <a:latin typeface="Cambria Math" charset="0"/>
                          </a:rPr>
                          <m:t>𝐸𝑥𝑒𝑡𝑖𝑚𝑒</m:t>
                        </m:r>
                        <m:r>
                          <a:rPr lang="en-US" sz="1400" i="1">
                            <a:latin typeface="Cambria Math" charset="0"/>
                          </a:rPr>
                          <m:t>_</m:t>
                        </m:r>
                        <m:r>
                          <a:rPr lang="en-US" sz="1400" i="1">
                            <a:latin typeface="Cambria Math" charset="0"/>
                          </a:rPr>
                          <m:t>𝑜𝑙𝑑</m:t>
                        </m:r>
                      </m:num>
                      <m:den>
                        <m:r>
                          <a:rPr lang="en-US" sz="1400" i="1">
                            <a:latin typeface="Cambria Math" charset="0"/>
                          </a:rPr>
                          <m:t>𝐸𝑥𝑒𝑡𝑖𝑚𝑒</m:t>
                        </m:r>
                        <m:r>
                          <a:rPr lang="en-US" sz="1400" i="1">
                            <a:latin typeface="Cambria Math" charset="0"/>
                          </a:rPr>
                          <m:t>_</m:t>
                        </m:r>
                        <m:r>
                          <a:rPr lang="en-US" sz="1400" i="1">
                            <a:latin typeface="Cambria Math" charset="0"/>
                          </a:rPr>
                          <m:t>𝑛𝑒𝑤</m:t>
                        </m:r>
                      </m:den>
                    </m:f>
                    <m:r>
                      <a:rPr lang="en-US" sz="1400" i="1">
                        <a:latin typeface="Cambria Math" charset="0"/>
                      </a:rPr>
                      <m:t>=</m:t>
                    </m:r>
                    <m:f>
                      <m:fPr>
                        <m:ctrlPr>
                          <a:rPr lang="mr-IN" sz="1400" i="1">
                            <a:latin typeface="Cambria Math" charset="0"/>
                          </a:rPr>
                        </m:ctrlPr>
                      </m:fPr>
                      <m:num>
                        <m:r>
                          <a:rPr lang="en-US" sz="1400" i="1">
                            <a:latin typeface="Cambria Math" charset="0"/>
                          </a:rPr>
                          <m:t>1</m:t>
                        </m:r>
                      </m:num>
                      <m:den>
                        <m:r>
                          <a:rPr lang="en-US" sz="1400" i="1">
                            <a:latin typeface="Cambria Math" charset="0"/>
                          </a:rPr>
                          <m:t>1−</m:t>
                        </m:r>
                        <m:sSub>
                          <m:sSubPr>
                            <m:ctrlPr>
                              <a:rPr lang="en-US" sz="1400" i="1">
                                <a:latin typeface="Cambria Math" charset="0"/>
                              </a:rPr>
                            </m:ctrlPr>
                          </m:sSubPr>
                          <m:e>
                            <m:r>
                              <a:rPr lang="en-US" sz="1400" i="1">
                                <a:latin typeface="Cambria Math" charset="0"/>
                              </a:rPr>
                              <m:t>𝐹</m:t>
                            </m:r>
                          </m:e>
                          <m:sub>
                            <m:r>
                              <a:rPr lang="en-US" sz="1400" i="1">
                                <a:latin typeface="Cambria Math" charset="0"/>
                              </a:rPr>
                              <m:t>𝑒𝑛h𝑎𝑛𝑐𝑒𝑑</m:t>
                            </m:r>
                          </m:sub>
                        </m:sSub>
                        <m:r>
                          <a:rPr lang="en-US" sz="1400" i="1">
                            <a:latin typeface="Cambria Math" charset="0"/>
                          </a:rPr>
                          <m:t>+</m:t>
                        </m:r>
                        <m:sSub>
                          <m:sSubPr>
                            <m:ctrlPr>
                              <a:rPr lang="en-US" sz="1400" i="1">
                                <a:latin typeface="Cambria Math" charset="0"/>
                              </a:rPr>
                            </m:ctrlPr>
                          </m:sSubPr>
                          <m:e>
                            <m:r>
                              <a:rPr lang="en-US" sz="1400" i="1">
                                <a:latin typeface="Cambria Math" charset="0"/>
                              </a:rPr>
                              <m:t>𝐹</m:t>
                            </m:r>
                          </m:e>
                          <m:sub>
                            <m:f>
                              <m:fPr>
                                <m:ctrlPr>
                                  <a:rPr lang="en-US" sz="1400" i="1">
                                    <a:latin typeface="Cambria Math" charset="0"/>
                                  </a:rPr>
                                </m:ctrlPr>
                              </m:fPr>
                              <m:num>
                                <m:r>
                                  <a:rPr lang="en-US" sz="1400" i="1">
                                    <a:latin typeface="Cambria Math" charset="0"/>
                                  </a:rPr>
                                  <m:t>𝑒𝑛h𝑎𝑛𝑐𝑒𝑑</m:t>
                                </m:r>
                              </m:num>
                              <m:den>
                                <m:r>
                                  <a:rPr lang="en-US" sz="1400" i="1">
                                    <a:latin typeface="Cambria Math" charset="0"/>
                                  </a:rPr>
                                  <m:t>𝑠𝑝𝑒𝑒𝑑𝑢𝑝</m:t>
                                </m:r>
                              </m:den>
                            </m:f>
                            <m:r>
                              <a:rPr lang="en-US" sz="1400" i="1">
                                <a:latin typeface="Cambria Math" charset="0"/>
                              </a:rPr>
                              <m:t> </m:t>
                            </m:r>
                          </m:sub>
                        </m:sSub>
                        <m:r>
                          <a:rPr lang="en-US" sz="1400" i="1">
                            <a:latin typeface="Cambria Math" charset="0"/>
                          </a:rPr>
                          <m:t>+</m:t>
                        </m:r>
                        <m:r>
                          <a:rPr lang="en-US" sz="1400" i="1">
                            <a:latin typeface="Cambria Math" charset="0"/>
                          </a:rPr>
                          <m:t>𝑜𝑣𝑒𝑟h𝑒𝑎𝑑</m:t>
                        </m:r>
                      </m:den>
                    </m:f>
                  </m:oMath>
                </a14:m>
                <a:r>
                  <a:rPr lang="en-US" sz="1400" dirty="0"/>
                  <a:t> </a:t>
                </a:r>
                <a14:m>
                  <m:oMath xmlns:m="http://schemas.openxmlformats.org/officeDocument/2006/math">
                    <m:r>
                      <a:rPr lang="en-US" sz="1400" b="0" i="0" smtClean="0">
                        <a:latin typeface="Cambria Math" charset="0"/>
                      </a:rPr>
                      <m:t>=</m:t>
                    </m:r>
                    <m:f>
                      <m:fPr>
                        <m:ctrlPr>
                          <a:rPr lang="mr-IN" sz="1400" i="1" smtClean="0">
                            <a:latin typeface="Cambria Math" charset="0"/>
                          </a:rPr>
                        </m:ctrlPr>
                      </m:fPr>
                      <m:num>
                        <m:r>
                          <a:rPr lang="en-US" sz="1400" b="0" i="1" smtClean="0">
                            <a:latin typeface="Cambria Math" charset="0"/>
                          </a:rPr>
                          <m:t>1</m:t>
                        </m:r>
                      </m:num>
                      <m:den>
                        <m:r>
                          <a:rPr lang="en-US" sz="1400" b="0" i="1" smtClean="0">
                            <a:latin typeface="Cambria Math" charset="0"/>
                          </a:rPr>
                          <m:t>1−</m:t>
                        </m:r>
                        <m:f>
                          <m:fPr>
                            <m:ctrlPr>
                              <a:rPr lang="en-US" sz="1400" b="0" i="1" smtClean="0">
                                <a:latin typeface="Cambria Math" charset="0"/>
                              </a:rPr>
                            </m:ctrlPr>
                          </m:fPr>
                          <m:num>
                            <m:r>
                              <a:rPr lang="en-US" sz="1400" b="0" i="1" smtClean="0">
                                <a:latin typeface="Cambria Math" charset="0"/>
                              </a:rPr>
                              <m:t>𝑃</m:t>
                            </m:r>
                          </m:num>
                          <m:den>
                            <m:r>
                              <a:rPr lang="en-US" sz="1400" b="0" i="1" smtClean="0">
                                <a:latin typeface="Cambria Math" charset="0"/>
                              </a:rPr>
                              <m:t>100</m:t>
                            </m:r>
                          </m:den>
                        </m:f>
                        <m:r>
                          <a:rPr lang="en-US" sz="1400" b="0" i="1" smtClean="0">
                            <a:latin typeface="Cambria Math" charset="0"/>
                          </a:rPr>
                          <m:t>+</m:t>
                        </m:r>
                        <m:r>
                          <a:rPr lang="en-US" sz="1400" b="0" i="1" smtClean="0">
                            <a:latin typeface="Cambria Math" charset="0"/>
                          </a:rPr>
                          <m:t>𝑙𝑜𝑔𝑁</m:t>
                        </m:r>
                        <m:r>
                          <a:rPr lang="en-US" sz="1400" b="0" i="1" smtClean="0">
                            <a:latin typeface="Cambria Math" charset="0"/>
                          </a:rPr>
                          <m:t>∗0.005+</m:t>
                        </m:r>
                        <m:f>
                          <m:fPr>
                            <m:ctrlPr>
                              <a:rPr lang="en-US" sz="1400" b="0" i="1" smtClean="0">
                                <a:latin typeface="Cambria Math" charset="0"/>
                              </a:rPr>
                            </m:ctrlPr>
                          </m:fPr>
                          <m:num>
                            <m:r>
                              <a:rPr lang="en-US" sz="1400" b="0" i="1" smtClean="0">
                                <a:latin typeface="Cambria Math" charset="0"/>
                              </a:rPr>
                              <m:t>𝑃</m:t>
                            </m:r>
                          </m:num>
                          <m:den>
                            <m:r>
                              <a:rPr lang="en-US" sz="1400" b="0" i="1" smtClean="0">
                                <a:latin typeface="Cambria Math" charset="0"/>
                              </a:rPr>
                              <m:t>100∗</m:t>
                            </m:r>
                            <m:r>
                              <a:rPr lang="en-US" sz="1400" b="0" i="1" smtClean="0">
                                <a:latin typeface="Cambria Math" charset="0"/>
                              </a:rPr>
                              <m:t>𝑁</m:t>
                            </m:r>
                          </m:den>
                        </m:f>
                      </m:den>
                    </m:f>
                  </m:oMath>
                </a14:m>
                <a:r>
                  <a:rPr lang="mr-IN" sz="1400" dirty="0"/>
                  <a:t/>
                </a:r>
                <a:br>
                  <a:rPr lang="mr-IN" sz="1400" dirty="0"/>
                </a:br>
                <a:r>
                  <a:rPr lang="en-US" sz="1400" dirty="0"/>
                  <a:t/>
                </a:r>
                <a:br>
                  <a:rPr lang="en-US" sz="1400" dirty="0"/>
                </a:br>
                <a:endParaRPr lang="en-US" sz="1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14313" y="185737"/>
                <a:ext cx="8758237" cy="4700587"/>
              </a:xfrm>
              <a:blipFill rotWithShape="0">
                <a:blip r:embed="rId3"/>
                <a:stretch>
                  <a:fillRect l="-209" r="-418"/>
                </a:stretch>
              </a:blipFill>
            </p:spPr>
            <p:txBody>
              <a:bodyPr/>
              <a:lstStyle/>
              <a:p>
                <a:r>
                  <a:rPr lang="en-US">
                    <a:noFill/>
                  </a:rPr>
                  <a:t> </a:t>
                </a:r>
              </a:p>
            </p:txBody>
          </p:sp>
        </mc:Fallback>
      </mc:AlternateContent>
    </p:spTree>
    <p:extLst>
      <p:ext uri="{BB962C8B-B14F-4D97-AF65-F5344CB8AC3E}">
        <p14:creationId xmlns:p14="http://schemas.microsoft.com/office/powerpoint/2010/main" val="1351454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- 2</a:t>
            </a:r>
            <a:endParaRPr lang="en-US" dirty="0"/>
          </a:p>
        </p:txBody>
      </p:sp>
    </p:spTree>
    <p:extLst>
      <p:ext uri="{BB962C8B-B14F-4D97-AF65-F5344CB8AC3E}">
        <p14:creationId xmlns:p14="http://schemas.microsoft.com/office/powerpoint/2010/main" val="209997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549" y="316132"/>
            <a:ext cx="8520600" cy="4827368"/>
          </a:xfrm>
        </p:spPr>
        <p:txBody>
          <a:bodyPr/>
          <a:lstStyle/>
          <a:p>
            <a:pPr marL="285750" indent="-285750">
              <a:buFont typeface="Arial" charset="0"/>
              <a:buChar char="•"/>
            </a:pPr>
            <a:r>
              <a:rPr lang="en-US" sz="1600" dirty="0" smtClean="0"/>
              <a:t> How to interpret 1+2 cycles for SW/LW, 1 + 1 cycles for branch</a:t>
            </a:r>
            <a:endParaRPr lang="en-US" sz="1600" dirty="0"/>
          </a:p>
          <a:p>
            <a:r>
              <a:rPr lang="en-US" sz="1600" dirty="0" smtClean="0"/>
              <a:t>[Textbook exercise 3.2] “A </a:t>
            </a:r>
            <a:r>
              <a:rPr lang="en-US" sz="1600" dirty="0"/>
              <a:t>one-cycle instruction has latency 1 + 0, meaning zero extra wait states. So, latency 1 + 1 implies one stall cycle; latency 1 + </a:t>
            </a:r>
            <a:r>
              <a:rPr lang="en-US" sz="1600" i="1" dirty="0"/>
              <a:t>N </a:t>
            </a:r>
            <a:r>
              <a:rPr lang="en-US" sz="1600" dirty="0"/>
              <a:t>has </a:t>
            </a:r>
            <a:r>
              <a:rPr lang="en-US" sz="1600" i="1" dirty="0"/>
              <a:t>N </a:t>
            </a:r>
            <a:r>
              <a:rPr lang="en-US" sz="1600" dirty="0"/>
              <a:t>extra stall </a:t>
            </a:r>
            <a:r>
              <a:rPr lang="en-US" sz="1600" dirty="0" smtClean="0"/>
              <a:t>cycles</a:t>
            </a:r>
            <a:r>
              <a:rPr lang="en-US" sz="1600" dirty="0"/>
              <a:t> </a:t>
            </a:r>
            <a:r>
              <a:rPr lang="en-US" sz="1600" dirty="0" smtClean="0"/>
              <a:t>” </a:t>
            </a:r>
          </a:p>
          <a:p>
            <a:pPr marL="285750" indent="-285750">
              <a:buFont typeface="Arial" charset="0"/>
              <a:buChar char="•"/>
            </a:pPr>
            <a:r>
              <a:rPr lang="en-US" sz="1600" dirty="0" smtClean="0"/>
              <a:t>Assumption: 2 cycles extra stall for SW/LW due to memory access. 1 cycles extra stall for branch due to decision made during ID.   “with the separate adder and a branch decision made during ID, there’s only a 1-clock cycle stall on branches”</a:t>
            </a:r>
          </a:p>
          <a:p>
            <a:pPr marL="285750" indent="-285750">
              <a:buFont typeface="Arial" charset="0"/>
              <a:buChar char="•"/>
            </a:pPr>
            <a:r>
              <a:rPr lang="en-US" sz="1600" dirty="0" smtClean="0"/>
              <a:t>What will happen if there’s hazard?   “Once a hard has been detected, the control unit insert the pipeline stall and prevent the instructions from advancing” - Textbook C38</a:t>
            </a:r>
          </a:p>
          <a:p>
            <a:pPr marL="285750" indent="-285750">
              <a:buFont typeface="Arial" charset="0"/>
              <a:buChar char="•"/>
            </a:pPr>
            <a:r>
              <a:rPr lang="en-US" sz="1600" dirty="0" smtClean="0"/>
              <a:t>Assumption: The static branch predictor needs to see the results from the ID stage before makes the </a:t>
            </a:r>
            <a:r>
              <a:rPr lang="en-US" sz="1600" dirty="0" smtClean="0"/>
              <a:t>decision </a:t>
            </a:r>
            <a:r>
              <a:rPr lang="en-US" sz="1600" smtClean="0"/>
              <a:t>(statement made in question text)</a:t>
            </a:r>
            <a:endParaRPr lang="en-US" sz="1600" dirty="0" smtClean="0"/>
          </a:p>
        </p:txBody>
      </p:sp>
    </p:spTree>
    <p:extLst>
      <p:ext uri="{BB962C8B-B14F-4D97-AF65-F5344CB8AC3E}">
        <p14:creationId xmlns:p14="http://schemas.microsoft.com/office/powerpoint/2010/main" val="280875257"/>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911</Words>
  <Application>Microsoft Macintosh PowerPoint</Application>
  <PresentationFormat>On-screen Show (16:9)</PresentationFormat>
  <Paragraphs>341</Paragraphs>
  <Slides>14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Cambria Math</vt:lpstr>
      <vt:lpstr>Arial</vt:lpstr>
      <vt:lpstr>simple-light-2</vt:lpstr>
      <vt:lpstr>CIS 655 - Advanced Computer Architecture Homework 1&amp;2 – Reference solutions   </vt:lpstr>
      <vt:lpstr>Homework-1</vt:lpstr>
      <vt:lpstr>1.11 Availability is the most important consideration for designing servers, followed closely by scalability and throughput.   a) We have a single processor with a failures in time (FIT) of 100. What is the mean time to failure (MTTF) for this system?   Failures in time (FIT) is traditionally reported as failure per billion hours of operation.   1 Billion = 10^9     FIT = 100 / (10^9)     MTTF = 1/FIT = 1/ (100/10^9) = 10^9/100 = 10^7   b) If it takes 1 day to get the system running again, what is the availability of the system?   Availability of the system = MTTF/ (MTTF + MTTR) = 10^7 / (10^7 + 24) = 0.999 ~= 1 (MTTR - Mean Time to Repair)  c) Imagine that the government, to cut costs, is going to build a supercomputer out of inexpensive computers rather than expensive, reliable computers. What is the MTTF for a system with 1000 processors? Assume that if one fails, they all fail.   FIT = 1000 (processors) * 100 (FIT per processor) = 10^5    MTTF = 1/FIT = 1/(10^5/10^9) = 10^9/10^5 = 10^4  </vt:lpstr>
      <vt:lpstr>1.15 Assume that we make an enhancement to a computer that improves some mode of execution by a factor of 10. Enhanced mode is used 50% of the time, measured as a percentage of the execution time when the enhanced mode is in use.   a) What is the speedup we have obtained from fast mode? Let the running time of the enhanced part be T, since it occupies 50% of running time, the overall running time is T+T. Before optimization, the running time of the enhanced part is 10T, the running time of un-enhanced part remains T, so the overall running time is 10T+T = 11T. Therefore, the speedup will be 11T/2T = 5.5  b) What percentage of the original execution time has been converted to fast mode?  10T/11T = 0.91  </vt:lpstr>
      <vt:lpstr>1.18 When parallelizing an application, the ideal speedup is speeding up by the number of processors. This is limited by two things: percentage of the application that can be parallelized and the cost of communication. Amdahl's law takes into account the former but not the later.   a) What is the speedup with N processors if 80% of the application is parallelizable, ignoring the cost of communication?   Speedup = (Exetime_old)/(Exetime_new)=1/(1-F_enhanced+F_(enhanced/speedup) )=1/(0.2+0.8/N)   1-Fenchanced is proportion of un-enhanced which is 20% hence 0.2.  Fenhanced is 80% hence 0.8   b) What is the speedup with 8 processors if, for every processor added, the communication overhead is 0.5% of the original execution time?   Speedup = (Exetime_old)/(Exetime_new)=1/(1-F_enhanced+F_(enhanced/speedup  )+overhead)=1/(0.2+0.8/8+0.005∗8)  = 2.94    </vt:lpstr>
      <vt:lpstr>c) What is the speedup with 8 processors if, for every time the number of processors is doubled, the communication overhead is increased by 0.5% of the original execution time?    Speedup = (Exetime_old)/(Exetime_new)=1/(1-F_enhanced+F_(enhanced/speedup  )+overhead)    We should also consider 0.5% of communication overhead for double in processor count.   In this case, since it is 8 processors, 1 to 2, 2 to 4 and 4 to 8 --- doubling happens 3 times.   = 1/ (0.2 + 0.8/8 + 0.005 * 3) = 1/0.315 = 3.17   d) What is the speedup with N processors if, for every time the number of processors is doubled, the communication overhead is increased by 0.5% of the original execution time?    Speedup = (Exetime_old)/(Exetime_new)=1/(1-F_enhanced+F_(enhanced/speedup  )+overhead)    In addition to this, we should also consider 0.5% of communication overhead every time processor count doubles. In this case, since it is N processors, we need to find which power of 2 will result in N. This can be easily found by taking log2 on N. Hence speed up is     1/(0.2+0.8/N+logN∗0.005)    </vt:lpstr>
      <vt:lpstr>e) Write the general equation that solves this question: What is the number of processors with the highest speedup in an application in which P% of the original execution time is parallelizable, and, for every time the number of processors is doubled, the communication is increased by 0.5% of the original execution time?  Find N which yields a max value for the below formula, given 0&lt;p&lt;100  Speedup = (Exetime_old)/(Exetime_new)=1/(1-F_enhanced+F_(enhanced/speedup  )+overhead) =1/(1-P/100+logN∗0.005+P/(100∗N))  </vt:lpstr>
      <vt:lpstr>Homework - 2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655 - Advanced Computer Architecture Homework - 1 &amp; 2   </dc:title>
  <cp:lastModifiedBy>陈举</cp:lastModifiedBy>
  <cp:revision>24</cp:revision>
  <dcterms:modified xsi:type="dcterms:W3CDTF">2017-03-01T23:52:00Z</dcterms:modified>
</cp:coreProperties>
</file>