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9" r:id="rId4"/>
    <p:sldId id="294" r:id="rId5"/>
    <p:sldId id="261" r:id="rId6"/>
    <p:sldId id="262" r:id="rId7"/>
    <p:sldId id="276" r:id="rId8"/>
    <p:sldId id="277" r:id="rId9"/>
    <p:sldId id="295" r:id="rId1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75" d="100"/>
          <a:sy n="75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23C52AA3-1ED9-4690-86C3-C973CA99900C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398F40E7-D38A-4EEE-B354-FF22B9B0B5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3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D41663D2-AC17-4135-9C93-DD68B5B2000E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69DC0D90-A950-4699-AC08-E8C30DC15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morning everyone.</a:t>
            </a:r>
            <a:r>
              <a:rPr lang="en-US" baseline="0" dirty="0" smtClean="0"/>
              <a:t> First let me introduce myself. My name is </a:t>
            </a:r>
            <a:r>
              <a:rPr lang="en-US" baseline="0" dirty="0" err="1" smtClean="0"/>
              <a:t>Yuzhe</a:t>
            </a:r>
            <a:r>
              <a:rPr lang="en-US" baseline="0" dirty="0" smtClean="0"/>
              <a:t> Tang. I recently joined SU as a new faculty member in the EECS department. My office is room 4-193 in the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-Tech building. You can find me in the office hours which is to be announce. Also you can reach me through email.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email address is as ytang100@syr.edu. When you are about to send me an email, please include a prefix in your email subject. You should use [CIS655] or [CSE661]. This will prevent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to go to my spam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have 2.5 </a:t>
            </a:r>
            <a:r>
              <a:rPr lang="en-US" baseline="0" dirty="0" err="1" smtClean="0"/>
              <a:t>Tas</a:t>
            </a:r>
            <a:r>
              <a:rPr lang="en-US" baseline="0" dirty="0" smtClean="0"/>
              <a:t> for this course, one of them is Maria </a:t>
            </a:r>
            <a:r>
              <a:rPr lang="en-US" baseline="0" dirty="0" err="1" smtClean="0"/>
              <a:t>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Saad</a:t>
            </a:r>
            <a:r>
              <a:rPr lang="en-US" baseline="0" dirty="0" smtClean="0"/>
              <a:t>. This is her email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course</a:t>
            </a:r>
            <a:r>
              <a:rPr lang="en-US" baseline="0" dirty="0" smtClean="0"/>
              <a:t> will be coordinated on </a:t>
            </a:r>
            <a:r>
              <a:rPr lang="en-US" baseline="0" dirty="0" err="1" smtClean="0"/>
              <a:t>blackboad</a:t>
            </a:r>
            <a:r>
              <a:rPr lang="en-US" baseline="0" dirty="0" smtClean="0"/>
              <a:t> mainly. So make sure you can see the class on the website. Also </a:t>
            </a:r>
            <a:r>
              <a:rPr lang="en-US" baseline="0" dirty="0" err="1" smtClean="0"/>
              <a:t>familarize</a:t>
            </a:r>
            <a:r>
              <a:rPr lang="en-US" baseline="0" dirty="0" smtClean="0"/>
              <a:t> yourself with blackboard if it is the first time you are using it. Know how to find lecture slides, assignment, grades and forum.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use the textbook from Hennessy and </a:t>
            </a:r>
            <a:r>
              <a:rPr lang="en-US" baseline="0" dirty="0" err="1" smtClean="0"/>
              <a:t>patterson</a:t>
            </a:r>
            <a:r>
              <a:rPr lang="en-US" baseline="0" dirty="0" smtClean="0"/>
              <a:t>, which can be purchased from the bookstore.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DA9-AAB6-4BEC-AEC0-6A432D6511B9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637D-0C04-410F-9125-EE5EF923C769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7837-CFC2-43B5-9677-C62829561FB1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1A1A-41DF-4906-B6A0-B46696DA33C6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1E94-A689-443C-81F2-F7E17793C9A2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C4E-754A-490E-88A8-8D89D5FCCE8A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A1AE-E0A0-4429-A9E2-3160649EC138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6540-3924-4BEF-966D-F4695EEED67E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89AE-0549-4435-B05B-196EB799DF54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692-F277-431A-93FA-89B80B09A382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C6B-E7B2-45BF-912E-12574636334E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443-8B8C-4DFA-A96B-A7E0E4B1D818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xu21@syr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istartom.github.io/teaching/17s-cis655/" TargetMode="External"/><Relationship Id="rId4" Type="http://schemas.openxmlformats.org/officeDocument/2006/relationships/hyperlink" Target="https://blackboard.syr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content/dam/www/public/us/en/documents/manuals/64-ia-32-architectures-software-developer-manual-325462.pdf" TargetMode="External"/><Relationship Id="rId3" Type="http://schemas.openxmlformats.org/officeDocument/2006/relationships/hyperlink" Target="http://www.cs.virginia.edu/~evans/cs216/guides/x86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yracuse.edu/academics/calendars/quarter-ter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olicies.syr.edu/ethics/acad_integrity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(1.1)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/>
              <a:t>Office hours: TBA</a:t>
            </a:r>
          </a:p>
          <a:p>
            <a:r>
              <a:rPr lang="en-US" dirty="0" smtClean="0"/>
              <a:t>TA/Grader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Ju</a:t>
            </a:r>
            <a:r>
              <a:rPr lang="en-US" dirty="0" smtClean="0"/>
              <a:t> Chen: </a:t>
            </a:r>
            <a:r>
              <a:rPr lang="en-US" dirty="0" smtClean="0">
                <a:hlinkClick r:id="rId3"/>
              </a:rPr>
              <a:t>jchen133@syr.edu</a:t>
            </a:r>
            <a:r>
              <a:rPr lang="en-US" dirty="0" smtClean="0"/>
              <a:t>   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website:</a:t>
            </a:r>
          </a:p>
          <a:p>
            <a:pPr lvl="1"/>
            <a:r>
              <a:rPr lang="en-US" sz="2400" dirty="0" err="1" smtClean="0">
                <a:hlinkClick r:id="rId3"/>
              </a:rPr>
              <a:t>tristartom.github.io</a:t>
            </a:r>
            <a:r>
              <a:rPr lang="en-US" sz="2400" dirty="0">
                <a:hlinkClick r:id="rId3"/>
              </a:rPr>
              <a:t>/teaching/17s-cis655/</a:t>
            </a:r>
            <a:r>
              <a:rPr lang="en-US" sz="2400" dirty="0" err="1" smtClean="0">
                <a:hlinkClick r:id="rId3"/>
              </a:rPr>
              <a:t>index.html</a:t>
            </a:r>
            <a:endParaRPr lang="en-US" sz="2400" dirty="0" smtClean="0"/>
          </a:p>
          <a:p>
            <a:pPr lvl="1"/>
            <a:r>
              <a:rPr lang="en-US" dirty="0" smtClean="0"/>
              <a:t>Syllabus</a:t>
            </a:r>
            <a:r>
              <a:rPr lang="en-US" dirty="0"/>
              <a:t>, lectures and programming projects</a:t>
            </a:r>
          </a:p>
          <a:p>
            <a:r>
              <a:rPr lang="en-US" dirty="0" smtClean="0"/>
              <a:t>Blackboard </a:t>
            </a:r>
            <a:r>
              <a:rPr lang="en-US" dirty="0"/>
              <a:t>(BB)</a:t>
            </a:r>
          </a:p>
          <a:p>
            <a:pPr lvl="1"/>
            <a:r>
              <a:rPr lang="en-US" dirty="0" smtClean="0">
                <a:hlinkClick r:id="rId4"/>
              </a:rPr>
              <a:t>https://blackboard.syr.edu/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Solution submission/grades</a:t>
            </a:r>
            <a:endParaRPr lang="en-US" dirty="0"/>
          </a:p>
          <a:p>
            <a:pPr lvl="1"/>
            <a:r>
              <a:rPr lang="en-US" dirty="0" smtClean="0"/>
              <a:t>Make sure that you can see this class in Blackboard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b="1" dirty="0" smtClean="0"/>
              <a:t>Slides/lecture notes are the most important!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Architecture: A Quantitative Approach,</a:t>
            </a:r>
            <a:br>
              <a:rPr lang="en-US" dirty="0"/>
            </a:br>
            <a:r>
              <a:rPr lang="en-US" dirty="0"/>
              <a:t>by Hennessy and Patterson (5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/>
              <a:t>(Optional) CSAPP</a:t>
            </a:r>
            <a:r>
              <a:rPr lang="en-US" sz="1800" dirty="0"/>
              <a:t>: Computer Systems: A Programmer's Perspective, </a:t>
            </a:r>
            <a:r>
              <a:rPr lang="en-US" sz="1800" dirty="0" smtClean="0"/>
              <a:t>by Randal </a:t>
            </a:r>
            <a:r>
              <a:rPr lang="en-US" sz="1800" dirty="0"/>
              <a:t>E. Bryant and David R. </a:t>
            </a:r>
            <a:r>
              <a:rPr lang="en-US" sz="1800" dirty="0" err="1" smtClean="0"/>
              <a:t>O'Hallaron</a:t>
            </a:r>
            <a:endParaRPr lang="en-US" sz="1800" dirty="0" smtClean="0"/>
          </a:p>
          <a:p>
            <a:pPr lvl="1"/>
            <a:r>
              <a:rPr lang="en-US" sz="1800" dirty="0"/>
              <a:t>(Optional) OSPP: Operating Systems: Principles and Practice, Second </a:t>
            </a:r>
            <a:r>
              <a:rPr lang="en-US" sz="1800" dirty="0" smtClean="0"/>
              <a:t>Edition, by </a:t>
            </a:r>
            <a:r>
              <a:rPr lang="en-US" sz="1800" dirty="0"/>
              <a:t>Thomas Anderson, Michael </a:t>
            </a:r>
            <a:r>
              <a:rPr lang="en-US" sz="1800" dirty="0" err="1" smtClean="0"/>
              <a:t>Dahlin</a:t>
            </a:r>
            <a:endParaRPr lang="en-US" sz="1800" dirty="0"/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Programming skills (C/C++, assembly)</a:t>
            </a:r>
          </a:p>
          <a:p>
            <a:pPr lvl="2"/>
            <a:r>
              <a:rPr lang="en-US" dirty="0" smtClean="0"/>
              <a:t>Intel x86 guide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], UVA [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Knowledge about computer systems (OS/Linux)</a:t>
            </a:r>
          </a:p>
          <a:p>
            <a:r>
              <a:rPr lang="en-US" dirty="0" smtClean="0"/>
              <a:t>Student body</a:t>
            </a:r>
          </a:p>
          <a:p>
            <a:pPr lvl="1"/>
            <a:r>
              <a:rPr lang="en-US" dirty="0" smtClean="0"/>
              <a:t>CIS/CSE graduate students (core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SU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Student Status</a:t>
            </a:r>
          </a:p>
          <a:p>
            <a:pPr lvl="1"/>
            <a:r>
              <a:rPr lang="en-US" dirty="0" smtClean="0"/>
              <a:t>Good Standing, or Hold</a:t>
            </a:r>
          </a:p>
          <a:p>
            <a:pPr lvl="1"/>
            <a:r>
              <a:rPr lang="en-US" dirty="0" smtClean="0"/>
              <a:t>Make sure you understand what each means</a:t>
            </a:r>
          </a:p>
          <a:p>
            <a:r>
              <a:rPr lang="en-US" dirty="0" smtClean="0"/>
              <a:t>Grade and Transcript Issues</a:t>
            </a:r>
          </a:p>
          <a:p>
            <a:pPr lvl="1"/>
            <a:r>
              <a:rPr lang="en-US" dirty="0" smtClean="0"/>
              <a:t>Course drop deadlines</a:t>
            </a:r>
          </a:p>
          <a:p>
            <a:pPr lvl="2"/>
            <a:r>
              <a:rPr lang="en-US" dirty="0" smtClean="0"/>
              <a:t>link: </a:t>
            </a:r>
            <a:r>
              <a:rPr lang="en-US" sz="1900" dirty="0" err="1" smtClean="0">
                <a:hlinkClick r:id="rId3"/>
              </a:rPr>
              <a:t>www.syracuse.edu</a:t>
            </a:r>
            <a:r>
              <a:rPr lang="en-US" sz="1900" dirty="0">
                <a:hlinkClick r:id="rId3"/>
              </a:rPr>
              <a:t>/academics/calendars/quarter-term/</a:t>
            </a:r>
            <a:endParaRPr lang="en-US" sz="1900" dirty="0" smtClean="0"/>
          </a:p>
          <a:p>
            <a:pPr lvl="2"/>
            <a:r>
              <a:rPr lang="en-US" dirty="0"/>
              <a:t>Add deadline* </a:t>
            </a:r>
            <a:r>
              <a:rPr lang="en-US" dirty="0" smtClean="0"/>
              <a:t>Jan. 16</a:t>
            </a:r>
          </a:p>
          <a:p>
            <a:pPr lvl="2"/>
            <a:r>
              <a:rPr lang="en-US" dirty="0" smtClean="0"/>
              <a:t>Financial drop deadline* Jan. 23 </a:t>
            </a:r>
          </a:p>
          <a:p>
            <a:pPr lvl="2"/>
            <a:r>
              <a:rPr lang="en-US" dirty="0" smtClean="0"/>
              <a:t>Academic </a:t>
            </a:r>
            <a:r>
              <a:rPr lang="en-US" dirty="0"/>
              <a:t>drop deadline* </a:t>
            </a:r>
            <a:r>
              <a:rPr lang="en-US" dirty="0" smtClean="0"/>
              <a:t>Feb. 23</a:t>
            </a:r>
            <a:endParaRPr lang="en-US" dirty="0"/>
          </a:p>
          <a:p>
            <a:pPr lvl="2"/>
            <a:r>
              <a:rPr lang="en-US" dirty="0" smtClean="0"/>
              <a:t>After that, you get the grade you get, stays on transcript</a:t>
            </a:r>
          </a:p>
          <a:p>
            <a:pPr lvl="1"/>
            <a:r>
              <a:rPr lang="en-US" dirty="0" smtClean="0"/>
              <a:t>Grades stay on transcript, counts for your GPA</a:t>
            </a:r>
          </a:p>
          <a:p>
            <a:pPr lvl="2"/>
            <a:r>
              <a:rPr lang="en-US" dirty="0" smtClean="0"/>
              <a:t>Very hard to compensate an F!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(</a:t>
            </a:r>
            <a:r>
              <a:rPr lang="en-US" dirty="0" smtClean="0">
                <a:hlinkClick r:id="rId2"/>
              </a:rPr>
              <a:t>http://supolicies.syr.edu/ethics/acad_integrity.htm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Course attendance/Pop quizzes</a:t>
            </a:r>
          </a:p>
          <a:p>
            <a:pPr lvl="1"/>
            <a:r>
              <a:rPr lang="en-US" sz="2400" smtClean="0"/>
              <a:t>10</a:t>
            </a:r>
            <a:r>
              <a:rPr lang="en-US" sz="2400" smtClean="0"/>
              <a:t>%</a:t>
            </a:r>
          </a:p>
          <a:p>
            <a:pPr lvl="1"/>
            <a:endParaRPr lang="en-US" sz="2400" dirty="0" smtClean="0"/>
          </a:p>
          <a:p>
            <a:endParaRPr lang="en-US" sz="800" dirty="0" smtClean="0"/>
          </a:p>
          <a:p>
            <a:r>
              <a:rPr lang="en-US" sz="2400" dirty="0" smtClean="0"/>
              <a:t>Homework and labs: </a:t>
            </a:r>
            <a:r>
              <a:rPr lang="en-US" sz="2400" dirty="0" smtClean="0"/>
              <a:t>30</a:t>
            </a:r>
            <a:r>
              <a:rPr lang="en-US" sz="2400" dirty="0" smtClean="0"/>
              <a:t>% + 25%</a:t>
            </a:r>
            <a:endParaRPr lang="en-US" sz="2400" dirty="0" smtClean="0"/>
          </a:p>
          <a:p>
            <a:pPr lvl="1"/>
            <a:r>
              <a:rPr lang="en-US" sz="2400" dirty="0" smtClean="0"/>
              <a:t>Individually with </a:t>
            </a:r>
            <a:r>
              <a:rPr lang="en-US" sz="2400" b="1" dirty="0" smtClean="0"/>
              <a:t>NO</a:t>
            </a:r>
            <a:r>
              <a:rPr lang="en-US" sz="2400" dirty="0" smtClean="0"/>
              <a:t> collaborations</a:t>
            </a:r>
          </a:p>
          <a:p>
            <a:pPr lvl="1"/>
            <a:r>
              <a:rPr lang="en-US" sz="2400" b="1" dirty="0" smtClean="0"/>
              <a:t>NO </a:t>
            </a:r>
            <a:r>
              <a:rPr lang="en-US" sz="2400" dirty="0" smtClean="0"/>
              <a:t>late submission</a:t>
            </a:r>
            <a:r>
              <a:rPr lang="en-US" sz="2400" dirty="0" smtClean="0"/>
              <a:t>!</a:t>
            </a:r>
          </a:p>
          <a:p>
            <a:pPr lvl="1"/>
            <a:r>
              <a:rPr lang="en-US" sz="2400" dirty="0" smtClean="0"/>
              <a:t>Programming labs (25%)</a:t>
            </a:r>
          </a:p>
          <a:p>
            <a:pPr lvl="1"/>
            <a:endParaRPr lang="en-US" sz="2400" dirty="0" smtClean="0"/>
          </a:p>
          <a:p>
            <a:endParaRPr lang="en-US" sz="800" dirty="0" smtClean="0"/>
          </a:p>
          <a:p>
            <a:r>
              <a:rPr lang="en-US" sz="2400" dirty="0" smtClean="0"/>
              <a:t>Exams: </a:t>
            </a:r>
            <a:r>
              <a:rPr lang="en-US" sz="2400" dirty="0" smtClean="0"/>
              <a:t>35%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Topics (temporary)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372600" cy="45259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CPU</a:t>
            </a:r>
          </a:p>
          <a:p>
            <a:endParaRPr lang="en-US" sz="2400" dirty="0" smtClean="0"/>
          </a:p>
          <a:p>
            <a:r>
              <a:rPr lang="en-US" sz="2400" b="1" dirty="0" smtClean="0"/>
              <a:t>Memory</a:t>
            </a:r>
          </a:p>
          <a:p>
            <a:endParaRPr lang="en-US" sz="2400" dirty="0" smtClean="0"/>
          </a:p>
          <a:p>
            <a:r>
              <a:rPr lang="en-US" sz="2400" b="1" dirty="0" smtClean="0"/>
              <a:t>Multiprocessing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IO</a:t>
            </a:r>
          </a:p>
          <a:p>
            <a:pPr lvl="1"/>
            <a:r>
              <a:rPr lang="en-US" sz="2400" b="1" dirty="0" smtClean="0"/>
              <a:t>Storage</a:t>
            </a:r>
            <a:endParaRPr lang="en-US" sz="2400" dirty="0" smtClean="0"/>
          </a:p>
          <a:p>
            <a:pPr lvl="1"/>
            <a:r>
              <a:rPr lang="en-US" sz="2400" b="1" dirty="0" smtClean="0"/>
              <a:t>Network</a:t>
            </a:r>
            <a:endParaRPr lang="en-US" sz="2400" dirty="0" smtClean="0"/>
          </a:p>
          <a:p>
            <a:r>
              <a:rPr lang="en-US" sz="2400" b="1" dirty="0" err="1" smtClean="0"/>
              <a:t>Misc</a:t>
            </a:r>
            <a:r>
              <a:rPr lang="en-US" sz="2400" b="1" dirty="0" smtClean="0"/>
              <a:t>/Cloud</a:t>
            </a:r>
            <a:endParaRPr lang="en-US" sz="2100" dirty="0" smtClean="0"/>
          </a:p>
          <a:p>
            <a:pPr fontAlgn="base"/>
            <a:endParaRPr lang="en-US" sz="21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2362200" y="1524000"/>
            <a:ext cx="685800" cy="396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4" descr="Screen Shot 2017-01-21 at 3.5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87" t="5104" r="-113287"/>
          <a:stretch/>
        </p:blipFill>
        <p:spPr>
          <a:xfrm>
            <a:off x="-914400" y="355600"/>
            <a:ext cx="15306496" cy="650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the tour of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by a hello-world demo (CSAPP-chapter 1)</a:t>
            </a:r>
          </a:p>
          <a:p>
            <a:endParaRPr lang="en-US" dirty="0"/>
          </a:p>
          <a:p>
            <a:r>
              <a:rPr lang="en-US" dirty="0" smtClean="0"/>
              <a:t>Then by a lecture on what’s going on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609</Words>
  <Application>Microsoft Macintosh PowerPoint</Application>
  <PresentationFormat>On-screen Show (4:3)</PresentationFormat>
  <Paragraphs>106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655/CSE 661 - Advanced Computer Architecture</vt:lpstr>
      <vt:lpstr>Administrivia</vt:lpstr>
      <vt:lpstr>Websites</vt:lpstr>
      <vt:lpstr>Textbooks and prerequisites</vt:lpstr>
      <vt:lpstr>Being an SU Student</vt:lpstr>
      <vt:lpstr>Honor Code</vt:lpstr>
      <vt:lpstr>Evaluation </vt:lpstr>
      <vt:lpstr>Topics (temporary)</vt:lpstr>
      <vt:lpstr>Let’s begin the tour of 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Administrivia</dc:title>
  <dc:creator>yuzhe</dc:creator>
  <cp:lastModifiedBy>Yuzhe</cp:lastModifiedBy>
  <cp:revision>174</cp:revision>
  <dcterms:created xsi:type="dcterms:W3CDTF">2006-08-16T00:00:00Z</dcterms:created>
  <dcterms:modified xsi:type="dcterms:W3CDTF">2017-02-02T19:47:54Z</dcterms:modified>
</cp:coreProperties>
</file>