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6" r:id="rId2"/>
    <p:sldId id="292" r:id="rId3"/>
    <p:sldId id="293" r:id="rId4"/>
    <p:sldId id="307" r:id="rId5"/>
    <p:sldId id="309" r:id="rId6"/>
    <p:sldId id="308" r:id="rId7"/>
    <p:sldId id="290" r:id="rId8"/>
    <p:sldId id="313" r:id="rId9"/>
    <p:sldId id="315" r:id="rId10"/>
    <p:sldId id="294" r:id="rId11"/>
    <p:sldId id="295" r:id="rId12"/>
    <p:sldId id="314" r:id="rId13"/>
    <p:sldId id="296" r:id="rId14"/>
    <p:sldId id="297" r:id="rId15"/>
    <p:sldId id="298" r:id="rId16"/>
    <p:sldId id="300" r:id="rId17"/>
    <p:sldId id="299" r:id="rId18"/>
    <p:sldId id="303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10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hwanth Reddy Gangula" initials="JRG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4107" autoAdjust="0"/>
  </p:normalViewPr>
  <p:slideViewPr>
    <p:cSldViewPr>
      <p:cViewPr varScale="1">
        <p:scale>
          <a:sx n="79" d="100"/>
          <a:sy n="79" d="100"/>
        </p:scale>
        <p:origin x="20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30T16:13:37.37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6" Type="http://schemas.openxmlformats.org/officeDocument/2006/relationships/image" Target="../media/image30.wmf"/><Relationship Id="rId7" Type="http://schemas.openxmlformats.org/officeDocument/2006/relationships/image" Target="../media/image31.wmf"/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E889CB-026F-4541-B0F6-CBD7E87EE218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74A0B6-B0B3-4A2E-A1A7-237741955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F95D13-A83E-4C91-9776-60F02BA1DE98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4C7E7F-99A7-44C7-A6EA-7816F90C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74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Fp</a:t>
            </a:r>
            <a:r>
              <a:rPr lang="en-US" dirty="0" smtClean="0"/>
              <a:t> &gt; floating point computation, </a:t>
            </a:r>
            <a:r>
              <a:rPr lang="en-US" dirty="0" err="1" smtClean="0"/>
              <a:t>int</a:t>
            </a:r>
            <a:r>
              <a:rPr lang="en-US" dirty="0" smtClean="0"/>
              <a:t> -&gt; integer computation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9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Cpu</a:t>
            </a:r>
            <a:r>
              <a:rPr lang="en-US" dirty="0" smtClean="0"/>
              <a:t> time = number of seconds/number of programs gives time to run each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3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and</a:t>
            </a:r>
            <a:r>
              <a:rPr lang="en-US" baseline="0" dirty="0" smtClean="0"/>
              <a:t> store instructions</a:t>
            </a:r>
          </a:p>
          <a:p>
            <a:r>
              <a:rPr lang="en-US" baseline="0" dirty="0" smtClean="0"/>
              <a:t>ALU instructions</a:t>
            </a:r>
          </a:p>
          <a:p>
            <a:r>
              <a:rPr lang="en-US" baseline="0" dirty="0" smtClean="0"/>
              <a:t>Jump or branch instructions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Cycles to run these instructions are different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loop.sh</a:t>
            </a:r>
            <a:r>
              <a:rPr lang="en-US" baseline="0" dirty="0" smtClean="0"/>
              <a:t> (understand user time, system time, real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Fraction -&gt; part that is not affected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optimisation</a:t>
            </a:r>
            <a:endParaRPr lang="en-US" baseline="0" dirty="0" smtClean="0"/>
          </a:p>
          <a:p>
            <a:r>
              <a:rPr lang="en-US" baseline="0" dirty="0" smtClean="0"/>
              <a:t>Speedup -&gt; fraction enhanced by </a:t>
            </a:r>
            <a:r>
              <a:rPr lang="en-US" baseline="0" dirty="0" err="1" smtClean="0"/>
              <a:t>optimisation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200,000</a:t>
            </a:r>
            <a:r>
              <a:rPr lang="en-US" baseline="0" dirty="0" smtClean="0"/>
              <a:t> hour MTTF (because network card does not affect </a:t>
            </a:r>
            <a:r>
              <a:rPr lang="en-US" baseline="0" smtClean="0"/>
              <a:t>the demo).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Throughput -&gt; parallel</a:t>
            </a:r>
            <a:r>
              <a:rPr lang="en-US" baseline="0" dirty="0" smtClean="0"/>
              <a:t> and concurrency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is not reliable as kernel</a:t>
            </a:r>
            <a:r>
              <a:rPr lang="en-US" baseline="0" dirty="0" smtClean="0"/>
              <a:t> 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Ycsb</a:t>
            </a:r>
            <a:r>
              <a:rPr lang="en-US" dirty="0" smtClean="0"/>
              <a:t> -&gt; yahoo cloud serving 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7E7F-99A7-44C7-A6EA-7816F90CB7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B83E-7C0A-4100-8DEA-79102D08E448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D1E8-E9C3-44AB-835B-319C8E508885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CBB7-C440-42F2-ACDB-808869631861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2BE-332E-4A8B-BB3B-3EF5F1B7708A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4846-0A08-4BA5-AFBC-2E0A269997E3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CB12-EF4C-49E6-9056-BEF358609579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3461-5FE7-45B6-81C1-6AF154EAEA02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C69E-C560-40A5-B7CA-3F072836FEAF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81A9-A926-4831-843A-A9A045A39BDA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390C-7A48-483E-9F2B-BFB48F7B2C95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2D-EE2F-4BA3-885C-F64D237BACA1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C733-BB55-4936-9534-072E75E64885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4.wmf"/><Relationship Id="rId10" Type="http://schemas.openxmlformats.org/officeDocument/2006/relationships/comments" Target="../comments/comment1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9.wmf"/><Relationship Id="rId13" Type="http://schemas.openxmlformats.org/officeDocument/2006/relationships/oleObject" Target="../embeddings/oleObject20.bin"/><Relationship Id="rId14" Type="http://schemas.openxmlformats.org/officeDocument/2006/relationships/image" Target="../media/image30.wmf"/><Relationship Id="rId15" Type="http://schemas.openxmlformats.org/officeDocument/2006/relationships/oleObject" Target="../embeddings/oleObject21.bin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7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36.w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dirty="0" smtClean="0"/>
              <a:t>Metrics (1.2)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Measuring </a:t>
            </a:r>
            <a:r>
              <a:rPr lang="en-US" dirty="0" err="1" smtClean="0"/>
              <a:t>Perf</a:t>
            </a:r>
            <a:r>
              <a:rPr lang="en-US" dirty="0" smtClean="0"/>
              <a:t>. With Benchmarks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common metrics</a:t>
            </a:r>
          </a:p>
          <a:p>
            <a:pPr lvl="1"/>
            <a:r>
              <a:rPr lang="en-US" dirty="0" smtClean="0"/>
              <a:t>Latency (how long to do X)</a:t>
            </a:r>
          </a:p>
          <a:p>
            <a:pPr lvl="2"/>
            <a:r>
              <a:rPr lang="en-US" dirty="0" smtClean="0"/>
              <a:t>Also called response time and execution time</a:t>
            </a:r>
          </a:p>
          <a:p>
            <a:pPr lvl="1"/>
            <a:r>
              <a:rPr lang="en-US" dirty="0" smtClean="0"/>
              <a:t>Throughput (how often can it do X)</a:t>
            </a:r>
          </a:p>
          <a:p>
            <a:r>
              <a:rPr lang="en-US" dirty="0" smtClean="0"/>
              <a:t>Analogy to car assembly line</a:t>
            </a:r>
          </a:p>
          <a:p>
            <a:pPr lvl="1"/>
            <a:r>
              <a:rPr lang="en-US" dirty="0" smtClean="0"/>
              <a:t>Takes 6 hours to make a car</a:t>
            </a:r>
            <a:br>
              <a:rPr lang="en-US" dirty="0" smtClean="0"/>
            </a:br>
            <a:r>
              <a:rPr lang="en-US" dirty="0" smtClean="0"/>
              <a:t>(latency is 6 hours per car)</a:t>
            </a:r>
          </a:p>
          <a:p>
            <a:pPr lvl="1"/>
            <a:r>
              <a:rPr lang="en-US" dirty="0" smtClean="0"/>
              <a:t>A car leaves every 5 minutes</a:t>
            </a:r>
            <a:br>
              <a:rPr lang="en-US" dirty="0" smtClean="0"/>
            </a:br>
            <a:r>
              <a:rPr lang="en-US" dirty="0" smtClean="0"/>
              <a:t>(throughput is 12 cars per hour)</a:t>
            </a:r>
          </a:p>
          <a:p>
            <a:pPr lvl="1"/>
            <a:r>
              <a:rPr lang="en-US" dirty="0" smtClean="0"/>
              <a:t>Overlap results in Throughput &gt; 1/Latency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dependent to system setup and workload.</a:t>
            </a:r>
          </a:p>
          <a:p>
            <a:pPr lvl="1"/>
            <a:r>
              <a:rPr lang="en-US" dirty="0" smtClean="0"/>
              <a:t>Latency of Program A on CPU A is not that of Program A on CPU B.</a:t>
            </a:r>
          </a:p>
          <a:p>
            <a:endParaRPr lang="en-US" dirty="0" smtClean="0"/>
          </a:p>
          <a:p>
            <a:r>
              <a:rPr lang="en-US" dirty="0" smtClean="0"/>
              <a:t>Performance comparison</a:t>
            </a:r>
          </a:p>
          <a:p>
            <a:pPr lvl="1"/>
            <a:r>
              <a:rPr lang="en-US" dirty="0" smtClean="0"/>
              <a:t>CPU A is faster than CPU B</a:t>
            </a:r>
          </a:p>
          <a:p>
            <a:pPr lvl="1"/>
            <a:r>
              <a:rPr lang="en-US" dirty="0" smtClean="0"/>
              <a:t>Fair comparison: </a:t>
            </a:r>
            <a:r>
              <a:rPr lang="en-US" u="sng" dirty="0" smtClean="0"/>
              <a:t>same programs, same memory, etc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1828800" y="5562600"/>
            <a:ext cx="5486400" cy="1295400"/>
          </a:xfrm>
          <a:prstGeom prst="wedgeRectCallout">
            <a:avLst>
              <a:gd name="adj1" fmla="val -4929"/>
              <a:gd name="adj2" fmla="val -6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This is benchmark!</a:t>
            </a:r>
          </a:p>
          <a:p>
            <a:r>
              <a:rPr lang="en-US" sz="2400" dirty="0" smtClean="0"/>
              <a:t>Standardized system setup and workloads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Types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Real applications and application suites</a:t>
            </a:r>
          </a:p>
          <a:p>
            <a:pPr lvl="1"/>
            <a:r>
              <a:rPr lang="en-US" dirty="0" smtClean="0"/>
              <a:t>Desktop: SPEC CPU2006 (INT/FLOATP) </a:t>
            </a:r>
          </a:p>
          <a:p>
            <a:pPr lvl="1"/>
            <a:r>
              <a:rPr lang="en-US" dirty="0" smtClean="0"/>
              <a:t>Server: </a:t>
            </a:r>
          </a:p>
          <a:p>
            <a:pPr lvl="2"/>
            <a:r>
              <a:rPr lang="en-US" dirty="0" smtClean="0"/>
              <a:t>CPU: </a:t>
            </a:r>
            <a:r>
              <a:rPr lang="en-US" dirty="0" err="1" smtClean="0"/>
              <a:t>SPECrate,MPI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IO: </a:t>
            </a:r>
            <a:r>
              <a:rPr lang="en-US" dirty="0" err="1" smtClean="0"/>
              <a:t>SPECWeb</a:t>
            </a:r>
            <a:r>
              <a:rPr lang="en-US" dirty="0" smtClean="0"/>
              <a:t>, SPECSFS, TPC suites</a:t>
            </a:r>
          </a:p>
          <a:p>
            <a:pPr lvl="1"/>
            <a:r>
              <a:rPr lang="en-US" dirty="0" smtClean="0"/>
              <a:t>Embedded system: Dhrystone, EEMBC</a:t>
            </a:r>
          </a:p>
          <a:p>
            <a:r>
              <a:rPr lang="en-US" dirty="0" smtClean="0"/>
              <a:t>Kernels, top programs, synthetic benchmarks</a:t>
            </a:r>
          </a:p>
          <a:p>
            <a:pPr lvl="1"/>
            <a:r>
              <a:rPr lang="en-US" dirty="0" smtClean="0"/>
              <a:t>Kernel: “Representative” parts of real applications</a:t>
            </a:r>
          </a:p>
          <a:p>
            <a:pPr lvl="1"/>
            <a:r>
              <a:rPr lang="en-US" dirty="0" smtClean="0"/>
              <a:t>Toy/synthetic </a:t>
            </a:r>
            <a:r>
              <a:rPr lang="en-US" dirty="0" err="1" smtClean="0"/>
              <a:t>bchmrks</a:t>
            </a:r>
            <a:r>
              <a:rPr lang="en-US" dirty="0" smtClean="0"/>
              <a:t>: stress</a:t>
            </a:r>
            <a:r>
              <a:rPr lang="en-US" dirty="0"/>
              <a:t>-test </a:t>
            </a:r>
            <a:r>
              <a:rPr lang="en-US" dirty="0" smtClean="0"/>
              <a:t>functions</a:t>
            </a:r>
            <a:r>
              <a:rPr lang="en-US" dirty="0"/>
              <a:t>/features</a:t>
            </a:r>
          </a:p>
          <a:p>
            <a:pPr lvl="1"/>
            <a:r>
              <a:rPr lang="en-US" dirty="0" smtClean="0"/>
              <a:t>Easier and quicker to set up and run</a:t>
            </a:r>
          </a:p>
          <a:p>
            <a:pPr lvl="1"/>
            <a:r>
              <a:rPr lang="en-US" dirty="0" smtClean="0"/>
              <a:t>Often not really representative of the entire app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 CPU (integer)</a:t>
            </a:r>
            <a:endParaRPr lang="en-US" dirty="0"/>
          </a:p>
        </p:txBody>
      </p:sp>
      <p:pic>
        <p:nvPicPr>
          <p:cNvPr id="4" name="Picture 4" descr="Ch1-fig13"/>
          <p:cNvPicPr>
            <a:picLocks noChangeAspect="1" noChangeArrowheads="1"/>
          </p:cNvPicPr>
          <p:nvPr/>
        </p:nvPicPr>
        <p:blipFill>
          <a:blip r:embed="rId3" cstate="print"/>
          <a:srcRect b="59004"/>
          <a:stretch>
            <a:fillRect/>
          </a:stretch>
        </p:blipFill>
        <p:spPr bwMode="auto">
          <a:xfrm>
            <a:off x="304800" y="1143000"/>
            <a:ext cx="8610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38200" y="5410200"/>
            <a:ext cx="7620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2400" dirty="0">
                <a:latin typeface="+mn-lt"/>
              </a:rPr>
              <a:t>“Representative” applications keeps growing with time!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70104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60198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6019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1-fig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2136"/>
          <a:stretch>
            <a:fillRect/>
          </a:stretch>
        </p:blipFill>
        <p:spPr bwMode="auto">
          <a:xfrm>
            <a:off x="269928" y="1143000"/>
            <a:ext cx="8645471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 CPU (floating point)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 Benchmark Suit (DB)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 transaction-processing throughput</a:t>
            </a:r>
          </a:p>
          <a:p>
            <a:r>
              <a:rPr lang="en-US" dirty="0" smtClean="0"/>
              <a:t>Benchmarks for different scenarios</a:t>
            </a:r>
          </a:p>
          <a:p>
            <a:pPr lvl="1"/>
            <a:r>
              <a:rPr lang="en-US" dirty="0" smtClean="0"/>
              <a:t>TPC-C: warehouses and sales transactions</a:t>
            </a:r>
          </a:p>
          <a:p>
            <a:pPr lvl="1"/>
            <a:r>
              <a:rPr lang="en-US" dirty="0" smtClean="0"/>
              <a:t>TPC-H: ad-hoc decision support</a:t>
            </a:r>
          </a:p>
          <a:p>
            <a:pPr lvl="1"/>
            <a:r>
              <a:rPr lang="en-US" dirty="0" smtClean="0"/>
              <a:t>TPC-W: web-based business transactions</a:t>
            </a:r>
          </a:p>
          <a:p>
            <a:pPr lvl="1"/>
            <a:r>
              <a:rPr lang="en-US" dirty="0" smtClean="0"/>
              <a:t>YCSB[1]: cloud serving applications</a:t>
            </a:r>
          </a:p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Requires full OS support, a working DBMS</a:t>
            </a:r>
          </a:p>
          <a:p>
            <a:pPr lvl="1"/>
            <a:r>
              <a:rPr lang="en-US" dirty="0" smtClean="0"/>
              <a:t>Long simulations to get stable results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Price-Performance</a:t>
            </a:r>
            <a:endParaRPr lang="en-US" dirty="0"/>
          </a:p>
        </p:txBody>
      </p:sp>
      <p:pic>
        <p:nvPicPr>
          <p:cNvPr id="4" name="Picture 5" descr="Ch1-fig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219200"/>
            <a:ext cx="86328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CPU </a:t>
            </a:r>
            <a:r>
              <a:rPr lang="en-US" dirty="0" err="1" smtClean="0"/>
              <a:t>Perf</a:t>
            </a:r>
            <a:r>
              <a:rPr lang="en-US" dirty="0" smtClean="0"/>
              <a:t>. and Speedup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Performance Equation (1)</a:t>
            </a:r>
            <a:endParaRPr lang="en-US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057400" y="1524000"/>
          <a:ext cx="4643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4" imgW="3098520" imgH="203040" progId="Equation.3">
                  <p:embed/>
                </p:oleObj>
              </mc:Choice>
              <mc:Fallback>
                <p:oleObj name="Equation" r:id="rId4" imgW="30985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46434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685800" y="2133600"/>
          <a:ext cx="67913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6" imgW="4533840" imgH="203040" progId="Equation.3">
                  <p:embed/>
                </p:oleObj>
              </mc:Choice>
              <mc:Fallback>
                <p:oleObj name="Equation" r:id="rId6" imgW="45338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679132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AutoShape 9"/>
          <p:cNvSpPr>
            <a:spLocks/>
          </p:cNvSpPr>
          <p:nvPr/>
        </p:nvSpPr>
        <p:spPr bwMode="auto">
          <a:xfrm rot="-5400000">
            <a:off x="3619500" y="114300"/>
            <a:ext cx="228600" cy="3810000"/>
          </a:xfrm>
          <a:prstGeom prst="rightBrace">
            <a:avLst>
              <a:gd name="adj1" fmla="val 1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685800" y="2895600"/>
          <a:ext cx="6223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8" imgW="4152600" imgH="419040" progId="Equation.3">
                  <p:embed/>
                </p:oleObj>
              </mc:Choice>
              <mc:Fallback>
                <p:oleObj name="Equation" r:id="rId8" imgW="41526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62230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590800" y="2438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4648200" y="24384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 flipH="1">
            <a:off x="6324600" y="2438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248400" y="4267200"/>
            <a:ext cx="1981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Hardware Technology,</a:t>
            </a:r>
            <a:br>
              <a:rPr lang="en-US" sz="240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Organization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 rot="-919997">
            <a:off x="6324600" y="3657600"/>
            <a:ext cx="304800" cy="609600"/>
          </a:xfrm>
          <a:prstGeom prst="upArrow">
            <a:avLst>
              <a:gd name="adj1" fmla="val 26037"/>
              <a:gd name="adj2" fmla="val 526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962400" y="4267200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Organization, ISA</a:t>
            </a: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4724400" y="3657600"/>
            <a:ext cx="304800" cy="609600"/>
          </a:xfrm>
          <a:prstGeom prst="upArrow">
            <a:avLst>
              <a:gd name="adj1" fmla="val 26037"/>
              <a:gd name="adj2" fmla="val 526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981200" y="4191000"/>
            <a:ext cx="1981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Times New Roman" pitchFamily="18" charset="0"/>
              </a:rPr>
              <a:t>ISA,</a:t>
            </a:r>
            <a:br>
              <a:rPr lang="en-US" sz="2400" dirty="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663300"/>
                </a:solidFill>
                <a:latin typeface="Times New Roman" pitchFamily="18" charset="0"/>
              </a:rPr>
              <a:t>Compiler</a:t>
            </a:r>
            <a:br>
              <a:rPr lang="en-US" sz="2400" dirty="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663300"/>
                </a:solidFill>
                <a:latin typeface="Times New Roman" pitchFamily="18" charset="0"/>
              </a:rPr>
              <a:t>Technology</a:t>
            </a:r>
          </a:p>
        </p:txBody>
      </p:sp>
      <p:sp>
        <p:nvSpPr>
          <p:cNvPr id="49173" name="AutoShape 21"/>
          <p:cNvSpPr>
            <a:spLocks noChangeArrowheads="1"/>
          </p:cNvSpPr>
          <p:nvPr/>
        </p:nvSpPr>
        <p:spPr bwMode="auto">
          <a:xfrm rot="1633875">
            <a:off x="2971800" y="3657600"/>
            <a:ext cx="304800" cy="609600"/>
          </a:xfrm>
          <a:prstGeom prst="upArrow">
            <a:avLst>
              <a:gd name="adj1" fmla="val 26037"/>
              <a:gd name="adj2" fmla="val 526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04800" y="6019800"/>
            <a:ext cx="374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A.K.A. The “iron law” of performance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nimBg="1"/>
      <p:bldP spid="49165" grpId="0" animBg="1"/>
      <p:bldP spid="49166" grpId="0" animBg="1"/>
      <p:bldP spid="49167" grpId="0" animBg="1"/>
      <p:bldP spid="49168" grpId="0"/>
      <p:bldP spid="49169" grpId="0" animBg="1"/>
      <p:bldP spid="49170" grpId="0"/>
      <p:bldP spid="49171" grpId="0" animBg="1"/>
      <p:bldP spid="49172" grpId="0"/>
      <p:bldP spid="49173" grpId="0" animBg="1"/>
      <p:bldP spid="49174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Dependability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Time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takes 33 billion instructions to run</a:t>
            </a:r>
          </a:p>
          <a:p>
            <a:r>
              <a:rPr lang="en-US" smtClean="0"/>
              <a:t>CPU processes instructions at 2 cycles per inst</a:t>
            </a:r>
          </a:p>
          <a:p>
            <a:r>
              <a:rPr lang="en-US" smtClean="0"/>
              <a:t>Clock speed of 3GHz</a:t>
            </a:r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990600" y="3276600"/>
          <a:ext cx="734623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4152600" imgH="419040" progId="Equation.3">
                  <p:embed/>
                </p:oleObj>
              </mc:Choice>
              <mc:Fallback>
                <p:oleObj name="Equation" r:id="rId3" imgW="41526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7346233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3600" y="5334000"/>
            <a:ext cx="284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= 22 seconds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676400" y="4267200"/>
            <a:ext cx="2057400" cy="914400"/>
          </a:xfrm>
          <a:prstGeom prst="wedgeRoundRectCallout">
            <a:avLst>
              <a:gd name="adj1" fmla="val 63950"/>
              <a:gd name="adj2" fmla="val -83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33*10^9/1</a:t>
            </a:r>
            <a:endParaRPr lang="en-US" sz="2800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114800" y="4267200"/>
            <a:ext cx="2057400" cy="914400"/>
          </a:xfrm>
          <a:prstGeom prst="wedgeRoundRectCallout">
            <a:avLst>
              <a:gd name="adj1" fmla="val 31080"/>
              <a:gd name="adj2" fmla="val -8819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2/1</a:t>
            </a:r>
            <a:endParaRPr lang="en-US" sz="2800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4267200"/>
            <a:ext cx="2057400" cy="914400"/>
          </a:xfrm>
          <a:prstGeom prst="wedgeRoundRectCallout">
            <a:avLst>
              <a:gd name="adj1" fmla="val 988"/>
              <a:gd name="adj2" fmla="val -8194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1/3*10^9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Performance Equation (2)</a:t>
            </a:r>
            <a:endParaRPr lang="en-US" dirty="0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828800" y="1524000"/>
          <a:ext cx="4643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4" imgW="3098520" imgH="203040" progId="Equation.3">
                  <p:embed/>
                </p:oleObj>
              </mc:Choice>
              <mc:Fallback>
                <p:oleObj name="Equation" r:id="rId4" imgW="30985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46434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905000" y="2209800"/>
          <a:ext cx="4394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6" imgW="2933640" imgH="457200" progId="Equation.3">
                  <p:embed/>
                </p:oleObj>
              </mc:Choice>
              <mc:Fallback>
                <p:oleObj name="Equation" r:id="rId6" imgW="29336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3942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AutoShape 5"/>
          <p:cNvSpPr>
            <a:spLocks/>
          </p:cNvSpPr>
          <p:nvPr/>
        </p:nvSpPr>
        <p:spPr bwMode="auto">
          <a:xfrm rot="-5400000">
            <a:off x="3657600" y="12954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V="1">
            <a:off x="3124200" y="2667000"/>
            <a:ext cx="4572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 flipV="1">
            <a:off x="4191000" y="26670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2590800" y="2895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838200" y="34290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663300"/>
                </a:solidFill>
                <a:latin typeface="+mn-lt"/>
              </a:rPr>
              <a:t>For each </a:t>
            </a:r>
            <a:r>
              <a:rPr lang="en-US" sz="2400" dirty="0" smtClean="0">
                <a:solidFill>
                  <a:srgbClr val="663300"/>
                </a:solidFill>
                <a:latin typeface="+mn-lt"/>
              </a:rPr>
              <a:t>type of </a:t>
            </a:r>
            <a:r>
              <a:rPr lang="en-US" sz="2400" dirty="0">
                <a:solidFill>
                  <a:srgbClr val="663300"/>
                </a:solidFill>
                <a:latin typeface="+mn-lt"/>
              </a:rPr>
              <a:t>instruction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2209800" y="4495800"/>
            <a:ext cx="312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663300"/>
                </a:solidFill>
                <a:latin typeface="+mn-lt"/>
              </a:rPr>
              <a:t>How many instructions of </a:t>
            </a:r>
            <a:r>
              <a:rPr lang="en-US" sz="2400" dirty="0" smtClean="0">
                <a:solidFill>
                  <a:srgbClr val="663300"/>
                </a:solidFill>
                <a:latin typeface="+mn-lt"/>
              </a:rPr>
              <a:t>the type are </a:t>
            </a:r>
            <a:r>
              <a:rPr lang="en-US" sz="2400" dirty="0">
                <a:solidFill>
                  <a:srgbClr val="663300"/>
                </a:solidFill>
                <a:latin typeface="+mn-lt"/>
              </a:rPr>
              <a:t>there in the program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4953000" y="3124200"/>
            <a:ext cx="312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663300"/>
                </a:solidFill>
                <a:latin typeface="+mn-lt"/>
              </a:rPr>
              <a:t>How many cycles it takes to execute an instruction of </a:t>
            </a:r>
            <a:r>
              <a:rPr lang="en-US" sz="2400" dirty="0" smtClean="0">
                <a:solidFill>
                  <a:srgbClr val="663300"/>
                </a:solidFill>
                <a:latin typeface="+mn-lt"/>
              </a:rPr>
              <a:t>the type</a:t>
            </a:r>
            <a:endParaRPr lang="en-US" sz="24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performance w/ different insts</a:t>
            </a:r>
            <a:endParaRPr lang="en-US" dirty="0"/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>
            <p:ph idx="1"/>
          </p:nvPr>
        </p:nvGraphicFramePr>
        <p:xfrm>
          <a:off x="398463" y="2116693"/>
          <a:ext cx="4249737" cy="2244344"/>
        </p:xfrm>
        <a:graphic>
          <a:graphicData uri="http://schemas.openxmlformats.org/drawingml/2006/table">
            <a:tbl>
              <a:tblPr/>
              <a:tblGrid>
                <a:gridCol w="1417677"/>
                <a:gridCol w="1414383"/>
                <a:gridCol w="1417677"/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186281" marR="186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Frequency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CPI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186281" marR="186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Branch</a:t>
                      </a:r>
                    </a:p>
                  </a:txBody>
                  <a:tcPr marL="186281" marR="186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Load</a:t>
                      </a:r>
                    </a:p>
                  </a:txBody>
                  <a:tcPr marL="186281" marR="186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</a:t>
                      </a:r>
                    </a:p>
                  </a:txBody>
                  <a:tcPr marL="186281" marR="186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186281" marR="186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53" name="Object 2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4400" y="2133600"/>
          <a:ext cx="419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2933640" imgH="457200" progId="Equation.3">
                  <p:embed/>
                </p:oleObj>
              </mc:Choice>
              <mc:Fallback>
                <p:oleObj name="Equation" r:id="rId3" imgW="29336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41910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1" name="Text Box 77"/>
          <p:cNvSpPr txBox="1">
            <a:spLocks noChangeArrowheads="1"/>
          </p:cNvSpPr>
          <p:nvPr/>
        </p:nvSpPr>
        <p:spPr bwMode="auto">
          <a:xfrm>
            <a:off x="298450" y="4431268"/>
            <a:ext cx="3712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Total </a:t>
            </a:r>
            <a:r>
              <a:rPr lang="en-US" dirty="0" err="1">
                <a:latin typeface="+mn-lt"/>
              </a:rPr>
              <a:t>Insts</a:t>
            </a:r>
            <a:r>
              <a:rPr lang="en-US" dirty="0">
                <a:latin typeface="+mn-lt"/>
              </a:rPr>
              <a:t> = 50B, Clock speed = 2 GHz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5029200"/>
            <a:ext cx="79248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=50*10^9*(1.0*0.4 + 4.0*0.2 + 2.0*0.2 + 3.0*0.1)*1/2/10^9 </a:t>
            </a:r>
            <a:br>
              <a:rPr lang="en-US" sz="2400" b="1" dirty="0" smtClean="0"/>
            </a:br>
            <a:r>
              <a:rPr lang="en-US" sz="2400" b="1" dirty="0" smtClean="0"/>
              <a:t>=47.5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Performance: Speedup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“X is n times faster than Y”</a:t>
            </a:r>
          </a:p>
          <a:p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Execution time</a:t>
            </a:r>
          </a:p>
          <a:p>
            <a:pPr lvl="1"/>
            <a:r>
              <a:rPr lang="en-US" dirty="0" smtClean="0"/>
              <a:t>Wall clock time:  includes all system overheads, user-perceivable time</a:t>
            </a:r>
          </a:p>
          <a:p>
            <a:pPr lvl="1"/>
            <a:r>
              <a:rPr lang="en-US" dirty="0" smtClean="0"/>
              <a:t>CPU time:  only computation time</a:t>
            </a:r>
          </a:p>
          <a:p>
            <a:pPr lvl="2"/>
            <a:r>
              <a:rPr lang="en-US" sz="2000" dirty="0" smtClean="0"/>
              <a:t>Exclude the IO wait time…</a:t>
            </a:r>
          </a:p>
          <a:p>
            <a:pPr lvl="2"/>
            <a:endParaRPr lang="en-US" sz="800" dirty="0" smtClean="0"/>
          </a:p>
          <a:p>
            <a:r>
              <a:rPr lang="en-US" dirty="0" smtClean="0"/>
              <a:t>“Throughput of X is n times that of Y”</a:t>
            </a:r>
            <a:endParaRPr lang="en-US" dirty="0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981200" y="2057400"/>
          <a:ext cx="2438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4" imgW="1320480" imgH="431640" progId="Equation.3">
                  <p:embed/>
                </p:oleObj>
              </mc:Choice>
              <mc:Fallback>
                <p:oleObj name="Equation" r:id="rId4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24384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981200" y="5908675"/>
          <a:ext cx="28844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6" imgW="1562040" imgH="431640" progId="Equation.3">
                  <p:embed/>
                </p:oleObj>
              </mc:Choice>
              <mc:Fallback>
                <p:oleObj name="Equation" r:id="rId6" imgW="15620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08675"/>
                        <a:ext cx="288448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benchmark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“X is n times faster than Y on A”</a:t>
            </a:r>
          </a:p>
          <a:p>
            <a:endParaRPr lang="en-US" dirty="0" smtClean="0"/>
          </a:p>
          <a:p>
            <a:r>
              <a:rPr lang="en-US" dirty="0" smtClean="0"/>
              <a:t>Speedup might be specific to the running benchmark</a:t>
            </a:r>
          </a:p>
          <a:p>
            <a:pPr lvl="1"/>
            <a:r>
              <a:rPr lang="en-US" dirty="0" smtClean="0"/>
              <a:t>X is 10 times faster than Y on A, and 1.5 times on B, but Y is 2 times faster than X on C,</a:t>
            </a:r>
            <a:br>
              <a:rPr lang="en-US" dirty="0" smtClean="0"/>
            </a:br>
            <a:r>
              <a:rPr lang="en-US" dirty="0" smtClean="0"/>
              <a:t>and 3 times on D, and…</a:t>
            </a:r>
            <a:endParaRPr lang="en-US" dirty="0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209800" y="2057400"/>
          <a:ext cx="49244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2666880" imgH="431640" progId="Equation.3">
                  <p:embed/>
                </p:oleObj>
              </mc:Choice>
              <mc:Fallback>
                <p:oleObj name="Equation" r:id="rId3" imgW="2666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49244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533400" y="5562600"/>
            <a:ext cx="2895600" cy="762000"/>
          </a:xfrm>
          <a:prstGeom prst="wedgeRoundRectCallout">
            <a:avLst>
              <a:gd name="adj1" fmla="val 37282"/>
              <a:gd name="adj2" fmla="val -93958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So does X have better performance than Y?</a:t>
            </a:r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486400" y="5562600"/>
            <a:ext cx="2895600" cy="457200"/>
          </a:xfrm>
          <a:prstGeom prst="wedgeRoundRectCallout">
            <a:avLst>
              <a:gd name="adj1" fmla="val -54498"/>
              <a:gd name="adj2" fmla="val -123264"/>
              <a:gd name="adj3" fmla="val 16667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Which would you buy?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7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Summarizing Performance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Arithmetic mean</a:t>
            </a:r>
          </a:p>
          <a:p>
            <a:pPr lvl="1"/>
            <a:r>
              <a:rPr lang="en-US" smtClean="0"/>
              <a:t>Average execution time</a:t>
            </a:r>
          </a:p>
          <a:p>
            <a:pPr lvl="1"/>
            <a:r>
              <a:rPr lang="en-US" smtClean="0"/>
              <a:t>Gives more weight to longer-running programs</a:t>
            </a:r>
          </a:p>
          <a:p>
            <a:r>
              <a:rPr lang="en-US" smtClean="0"/>
              <a:t>Weighted arithmetic mean</a:t>
            </a:r>
          </a:p>
          <a:p>
            <a:pPr lvl="1"/>
            <a:r>
              <a:rPr lang="en-US" smtClean="0"/>
              <a:t>More important programs can be emphasized</a:t>
            </a:r>
          </a:p>
          <a:p>
            <a:pPr lvl="1"/>
            <a:r>
              <a:rPr lang="en-US" smtClean="0"/>
              <a:t>But what do we use as weights?</a:t>
            </a:r>
          </a:p>
          <a:p>
            <a:pPr lvl="1"/>
            <a:r>
              <a:rPr lang="en-US" smtClean="0"/>
              <a:t>Different weight will make different machines look better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  <a:endParaRPr lang="en-US"/>
          </a:p>
        </p:txBody>
      </p:sp>
      <p:graphicFrame>
        <p:nvGraphicFramePr>
          <p:cNvPr id="128027" name="Group 27"/>
          <p:cNvGraphicFramePr>
            <a:graphicFrameLocks noGrp="1"/>
          </p:cNvGraphicFramePr>
          <p:nvPr>
            <p:ph idx="1"/>
          </p:nvPr>
        </p:nvGraphicFramePr>
        <p:xfrm>
          <a:off x="398463" y="1303338"/>
          <a:ext cx="8347075" cy="2354263"/>
        </p:xfrm>
        <a:graphic>
          <a:graphicData uri="http://schemas.openxmlformats.org/drawingml/2006/table">
            <a:tbl>
              <a:tblPr/>
              <a:tblGrid>
                <a:gridCol w="2782887"/>
                <a:gridCol w="2781300"/>
                <a:gridCol w="2782888"/>
              </a:tblGrid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00FF"/>
                        </a:gs>
                        <a:gs pos="100000">
                          <a:srgbClr val="CC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33375" y="3886200"/>
            <a:ext cx="752481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What is the speedup of A compared to B on Program 1?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is the speedup of A compared to B on Program 2?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is the average speedup?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is the speedup of A compared to B on Sum(Program1, Program2) 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1143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4/5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781800" y="4495800"/>
            <a:ext cx="1143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6/3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781800" y="5181600"/>
            <a:ext cx="1676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½*(4/5 + 6/3)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705600" y="6096000"/>
            <a:ext cx="1676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(4 + 6)/(5 + 3)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 (1)</a:t>
            </a:r>
            <a:endParaRPr lang="en-US"/>
          </a:p>
        </p:txBody>
      </p:sp>
      <p:sp>
        <p:nvSpPr>
          <p:cNvPr id="5326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if enhancement does not enhance everything?</a:t>
            </a:r>
            <a:endParaRPr lang="en-US" dirty="0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50900" y="1638300"/>
          <a:ext cx="66024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4" imgW="4406760" imgH="431640" progId="Equation.3">
                  <p:embed/>
                </p:oleObj>
              </mc:Choice>
              <mc:Fallback>
                <p:oleObj name="Equation" r:id="rId4" imgW="4406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638300"/>
                        <a:ext cx="66024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722438" y="3352800"/>
          <a:ext cx="57451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Microsoft Equation 3.0" r:id="rId6" imgW="3835080" imgH="419040" progId="Equation.3">
                  <p:embed/>
                </p:oleObj>
              </mc:Choice>
              <mc:Fallback>
                <p:oleObj name="Microsoft Equation 3.0" r:id="rId6" imgW="38350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352800"/>
                        <a:ext cx="57451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884238" y="4114800"/>
          <a:ext cx="74215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8" imgW="4952880" imgH="482400" progId="Equation.3">
                  <p:embed/>
                </p:oleObj>
              </mc:Choice>
              <mc:Fallback>
                <p:oleObj name="Equation" r:id="rId8" imgW="49528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114800"/>
                        <a:ext cx="742156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2036763" y="5029200"/>
          <a:ext cx="53467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10" imgW="3568680" imgH="672840" progId="Equation.3">
                  <p:embed/>
                </p:oleObj>
              </mc:Choice>
              <mc:Fallback>
                <p:oleObj name="Equation" r:id="rId10" imgW="3568680" imgH="672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029200"/>
                        <a:ext cx="53467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 (2)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Make the Common Case Fast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981200" y="2057400"/>
          <a:ext cx="47910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Equation" r:id="rId3" imgW="3568680" imgH="672840" progId="Equation.3">
                  <p:embed/>
                </p:oleObj>
              </mc:Choice>
              <mc:Fallback>
                <p:oleObj name="Equation" r:id="rId3" imgW="356868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47910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15900" y="3359150"/>
          <a:ext cx="17065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" name="Equation" r:id="rId5" imgW="1231560" imgH="228600" progId="Equation.3">
                  <p:embed/>
                </p:oleObj>
              </mc:Choice>
              <mc:Fallback>
                <p:oleObj name="Equation" r:id="rId5" imgW="12315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359150"/>
                        <a:ext cx="170656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190750" y="3321050"/>
          <a:ext cx="17367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" name="Equation" r:id="rId7" imgW="1257120" imgH="228600" progId="Equation.3">
                  <p:embed/>
                </p:oleObj>
              </mc:Choice>
              <mc:Fallback>
                <p:oleObj name="Equation" r:id="rId7" imgW="1257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321050"/>
                        <a:ext cx="17367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728663" y="4124325"/>
          <a:ext cx="29670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" name="Equation" r:id="rId9" imgW="2145960" imgH="596880" progId="Equation.3">
                  <p:embed/>
                </p:oleObj>
              </mc:Choice>
              <mc:Fallback>
                <p:oleObj name="Equation" r:id="rId9" imgW="2145960" imgH="596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124325"/>
                        <a:ext cx="296703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076825" y="3359150"/>
          <a:ext cx="1739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" name="Equation" r:id="rId11" imgW="1257120" imgH="228600" progId="Equation.3">
                  <p:embed/>
                </p:oleObj>
              </mc:Choice>
              <mc:Fallback>
                <p:oleObj name="Equation" r:id="rId11" imgW="12571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59150"/>
                        <a:ext cx="17399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7086600" y="3352800"/>
          <a:ext cx="17541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" name="Equation" r:id="rId13" imgW="1269720" imgH="228600" progId="Equation.3">
                  <p:embed/>
                </p:oleObj>
              </mc:Choice>
              <mc:Fallback>
                <p:oleObj name="Equation" r:id="rId13" imgW="12697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52800"/>
                        <a:ext cx="17541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5376863" y="4097338"/>
          <a:ext cx="30035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" name="Equation" r:id="rId15" imgW="2171520" imgH="634680" progId="Equation.3">
                  <p:embed/>
                </p:oleObj>
              </mc:Choice>
              <mc:Fallback>
                <p:oleObj name="Equation" r:id="rId15" imgW="2171520" imgH="634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097338"/>
                        <a:ext cx="30035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232275" y="3282950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VS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85800" y="5181600"/>
            <a:ext cx="73388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Important: Principle of locality</a:t>
            </a:r>
            <a:br>
              <a:rPr lang="en-US" sz="2400" dirty="0">
                <a:solidFill>
                  <a:srgbClr val="663300"/>
                </a:solidFill>
                <a:latin typeface="+mn-lt"/>
              </a:rPr>
            </a:br>
            <a:r>
              <a:rPr lang="en-US" sz="2400" dirty="0">
                <a:solidFill>
                  <a:srgbClr val="663300"/>
                </a:solidFill>
                <a:latin typeface="+mn-lt"/>
              </a:rPr>
              <a:t>	Approx. 90% of the time spent in 10% of the code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/>
      <p:bldP spid="58380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failure at all layers</a:t>
            </a:r>
          </a:p>
          <a:p>
            <a:pPr lvl="1"/>
            <a:r>
              <a:rPr lang="en-US" dirty="0" smtClean="0"/>
              <a:t>Software crash</a:t>
            </a:r>
          </a:p>
          <a:p>
            <a:pPr lvl="1"/>
            <a:r>
              <a:rPr lang="en-US" dirty="0" smtClean="0"/>
              <a:t>hardware faults</a:t>
            </a:r>
          </a:p>
          <a:p>
            <a:pPr lvl="2"/>
            <a:r>
              <a:rPr lang="en-US" dirty="0" smtClean="0"/>
              <a:t>CPU Failure when dense</a:t>
            </a:r>
          </a:p>
          <a:p>
            <a:pPr lvl="2"/>
            <a:r>
              <a:rPr lang="en-US" dirty="0" smtClean="0"/>
              <a:t>Power loss, network partition</a:t>
            </a:r>
          </a:p>
          <a:p>
            <a:r>
              <a:rPr lang="en-US" dirty="0" smtClean="0"/>
              <a:t>Failures are common for large</a:t>
            </a:r>
            <a:r>
              <a:rPr lang="en-US" dirty="0"/>
              <a:t>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Large number of desktops</a:t>
            </a:r>
            <a:r>
              <a:rPr lang="en-US" dirty="0" smtClean="0">
                <a:sym typeface="Wingdings" pitchFamily="2" charset="2"/>
              </a:rPr>
              <a:t>: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Desktop machines are prone to failure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More likely to fail with more machines</a:t>
            </a:r>
          </a:p>
        </p:txBody>
      </p:sp>
      <p:pic>
        <p:nvPicPr>
          <p:cNvPr id="15362" name="Picture 2" descr="http://image.funscrape.com/images/c/computer_fail-18521.jpg"/>
          <p:cNvPicPr>
            <a:picLocks noChangeAspect="1" noChangeArrowheads="1"/>
          </p:cNvPicPr>
          <p:nvPr/>
        </p:nvPicPr>
        <p:blipFill>
          <a:blip r:embed="rId2"/>
          <a:srcRect l="9412" t="9709" r="10589" b="24272"/>
          <a:stretch>
            <a:fillRect/>
          </a:stretch>
        </p:blipFill>
        <p:spPr bwMode="auto">
          <a:xfrm>
            <a:off x="5791200" y="1600200"/>
            <a:ext cx="3352800" cy="21336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Analogy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Turbo – no benefit when stuck in traffic</a:t>
            </a:r>
          </a:p>
          <a:p>
            <a:pPr lvl="1"/>
            <a:r>
              <a:rPr lang="en-US" dirty="0" smtClean="0"/>
              <a:t>10 miles at 50 mph on highway (100 mph with turbo)</a:t>
            </a:r>
          </a:p>
          <a:p>
            <a:pPr lvl="1"/>
            <a:r>
              <a:rPr lang="en-US" dirty="0" smtClean="0"/>
              <a:t>2 miles at 10 mph on campus (no benefit from turbo)</a:t>
            </a:r>
          </a:p>
          <a:p>
            <a:pPr lvl="1"/>
            <a:r>
              <a:rPr lang="en-US" dirty="0" smtClean="0"/>
              <a:t>Overall speedup?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Sol: </a:t>
            </a:r>
          </a:p>
          <a:p>
            <a:pPr lvl="2"/>
            <a:r>
              <a:rPr lang="en-US" dirty="0" smtClean="0">
                <a:solidFill>
                  <a:srgbClr val="FF6600"/>
                </a:solidFill>
              </a:rPr>
              <a:t>10 mile highway: 12 min</a:t>
            </a:r>
          </a:p>
          <a:p>
            <a:pPr lvl="2"/>
            <a:r>
              <a:rPr lang="en-US" dirty="0" smtClean="0">
                <a:solidFill>
                  <a:srgbClr val="FF6600"/>
                </a:solidFill>
              </a:rPr>
              <a:t>2 mile campus road: 12 min</a:t>
            </a:r>
          </a:p>
          <a:p>
            <a:pPr lvl="2"/>
            <a:r>
              <a:rPr lang="en-US" dirty="0" smtClean="0">
                <a:solidFill>
                  <a:srgbClr val="FF6600"/>
                </a:solidFill>
              </a:rPr>
              <a:t>S =  1 / (1/2 + 1/2/2) = 1.333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Price-Performance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Hey, turbo is still a net win (we get there faster)</a:t>
            </a:r>
          </a:p>
          <a:p>
            <a:r>
              <a:rPr lang="en-US" dirty="0" smtClean="0"/>
              <a:t>Consider the cost, too:</a:t>
            </a:r>
          </a:p>
          <a:p>
            <a:pPr lvl="1"/>
            <a:r>
              <a:rPr lang="en-US" dirty="0" smtClean="0"/>
              <a:t>Without Turbo</a:t>
            </a:r>
          </a:p>
          <a:p>
            <a:pPr lvl="2"/>
            <a:r>
              <a:rPr lang="en-US" dirty="0" smtClean="0"/>
              <a:t>Car costs $8,000 to manufacture</a:t>
            </a:r>
          </a:p>
          <a:p>
            <a:pPr lvl="2"/>
            <a:r>
              <a:rPr lang="en-US" dirty="0" smtClean="0"/>
              <a:t>Selling price is $12,000 </a:t>
            </a:r>
            <a:r>
              <a:rPr lang="en-US" dirty="0" smtClean="0">
                <a:sym typeface="Wingdings" pitchFamily="2" charset="2"/>
              </a:rPr>
              <a:t> $4K profit per car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If we sell 10,000 cars, that’s $40M in profit</a:t>
            </a:r>
          </a:p>
          <a:p>
            <a:pPr lvl="1"/>
            <a:r>
              <a:rPr lang="en-US" dirty="0" smtClean="0"/>
              <a:t>With Turbo</a:t>
            </a:r>
          </a:p>
          <a:p>
            <a:pPr lvl="2"/>
            <a:r>
              <a:rPr lang="en-US" dirty="0" smtClean="0"/>
              <a:t>Car costs extra $3,000</a:t>
            </a:r>
          </a:p>
          <a:p>
            <a:pPr lvl="2"/>
            <a:r>
              <a:rPr lang="en-US" dirty="0" smtClean="0"/>
              <a:t>Selling price is $16,000 </a:t>
            </a:r>
            <a:r>
              <a:rPr lang="en-US" dirty="0" smtClean="0">
                <a:sym typeface="Wingdings" pitchFamily="2" charset="2"/>
              </a:rPr>
              <a:t> $5K profit per car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But only a few gear heads buy the car:</a:t>
            </a:r>
          </a:p>
          <a:p>
            <a:pPr lvl="3"/>
            <a:r>
              <a:rPr lang="en-US" dirty="0" smtClean="0"/>
              <a:t>We only sell 400 cars and make $2M in profit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Design is Similar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much effective performance do I get out of it?</a:t>
            </a:r>
          </a:p>
          <a:p>
            <a:pPr lvl="1"/>
            <a:r>
              <a:rPr lang="en-US" dirty="0" smtClean="0"/>
              <a:t>100% speedup for small fraction of time</a:t>
            </a:r>
            <a:br>
              <a:rPr lang="en-US" dirty="0" smtClean="0"/>
            </a:br>
            <a:r>
              <a:rPr lang="en-US" dirty="0" smtClean="0"/>
              <a:t>wasn’t a big win for the car example</a:t>
            </a:r>
          </a:p>
          <a:p>
            <a:r>
              <a:rPr lang="en-US" dirty="0" smtClean="0"/>
              <a:t>How much more do I have to charge for it?</a:t>
            </a:r>
          </a:p>
          <a:p>
            <a:pPr lvl="1"/>
            <a:r>
              <a:rPr lang="en-US" dirty="0" smtClean="0"/>
              <a:t>Extra development, testing, marketing costs</a:t>
            </a:r>
          </a:p>
          <a:p>
            <a:r>
              <a:rPr lang="en-US" dirty="0" smtClean="0"/>
              <a:t>How much more can I charge for it?</a:t>
            </a:r>
          </a:p>
          <a:p>
            <a:pPr lvl="1"/>
            <a:r>
              <a:rPr lang="en-US" dirty="0" smtClean="0"/>
              <a:t>Does the market even care?</a:t>
            </a:r>
          </a:p>
          <a:p>
            <a:pPr lvl="1"/>
            <a:r>
              <a:rPr lang="en-US" dirty="0" smtClean="0"/>
              <a:t>How does the price change affect volume?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Car Analogy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Let’s say we already have Turbo… now Turbo++</a:t>
            </a:r>
          </a:p>
          <a:p>
            <a:pPr lvl="1"/>
            <a:r>
              <a:rPr lang="en-US" dirty="0" smtClean="0"/>
              <a:t>Now 200 mph with Turbo++ on 10 miles of highway</a:t>
            </a:r>
          </a:p>
          <a:p>
            <a:pPr lvl="1"/>
            <a:r>
              <a:rPr lang="en-US" dirty="0" smtClean="0"/>
              <a:t>Still no benefit on campus (2 miles)</a:t>
            </a:r>
          </a:p>
          <a:p>
            <a:pPr lvl="1"/>
            <a:r>
              <a:rPr lang="en-US" dirty="0" smtClean="0"/>
              <a:t>Overall speedup of Turbo++ over Turbo?</a:t>
            </a:r>
            <a:br>
              <a:rPr lang="en-US" dirty="0" smtClean="0"/>
            </a:br>
            <a:r>
              <a:rPr lang="en-US" dirty="0" smtClean="0"/>
              <a:t>Is it the same as overall speedup of Turbo over “Plain”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No! The “Fraction improved” part has changed!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 (3)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Diminishing Returns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6257925" y="2732088"/>
          <a:ext cx="1422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3" name="Equation" r:id="rId3" imgW="1028520" imgH="228600" progId="Equation.3">
                  <p:embed/>
                </p:oleObj>
              </mc:Choice>
              <mc:Fallback>
                <p:oleObj name="Equation" r:id="rId3" imgW="10285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2732088"/>
                        <a:ext cx="14224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6257925" y="3113088"/>
          <a:ext cx="1438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4" name="Equation" r:id="rId5" imgW="1041120" imgH="393480" progId="Equation.3">
                  <p:embed/>
                </p:oleObj>
              </mc:Choice>
              <mc:Fallback>
                <p:oleObj name="Equation" r:id="rId5" imgW="10411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3113088"/>
                        <a:ext cx="14382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667000" y="3733800"/>
          <a:ext cx="17208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5" name="Equation" r:id="rId7" imgW="1244520" imgH="228600" progId="Equation.3">
                  <p:embed/>
                </p:oleObj>
              </mc:Choice>
              <mc:Fallback>
                <p:oleObj name="Equation" r:id="rId7" imgW="12445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17208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838200" y="3090863"/>
            <a:ext cx="2057400" cy="3048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2400" dirty="0">
                <a:latin typeface="+mn-lt"/>
              </a:rPr>
              <a:t>Green Phase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895600" y="3090863"/>
            <a:ext cx="2057400" cy="304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Blue Phase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838200" y="2709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4953000" y="2709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838200" y="293846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524000" y="2574925"/>
            <a:ext cx="2275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Total Execution Time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762000" y="2066925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Generation 1</a:t>
            </a: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5267325" y="4189413"/>
          <a:ext cx="1422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6" name="Equation" r:id="rId9" imgW="1028520" imgH="228600" progId="Equation.3">
                  <p:embed/>
                </p:oleObj>
              </mc:Choice>
              <mc:Fallback>
                <p:oleObj name="Equation" r:id="rId9" imgW="10285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4189413"/>
                        <a:ext cx="14224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5267325" y="4570413"/>
          <a:ext cx="1438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7" name="Equation" r:id="rId11" imgW="1041120" imgH="393480" progId="Equation.3">
                  <p:embed/>
                </p:oleObj>
              </mc:Choice>
              <mc:Fallback>
                <p:oleObj name="Equation" r:id="rId11" imgW="10411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4570413"/>
                        <a:ext cx="14382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2667000" y="5181600"/>
          <a:ext cx="16144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8" name="Equation" r:id="rId13" imgW="1168200" imgH="228600" progId="Equation.3">
                  <p:embed/>
                </p:oleObj>
              </mc:Choice>
              <mc:Fallback>
                <p:oleObj name="Equation" r:id="rId13" imgW="11682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16144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4419600" y="45720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838200" y="4514850"/>
            <a:ext cx="1033463" cy="3048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Green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1866900" y="4514850"/>
            <a:ext cx="2057400" cy="304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Blue</a:t>
            </a: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838200" y="4133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921125" y="4144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838200" y="4362450"/>
            <a:ext cx="308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1143000" y="4038600"/>
            <a:ext cx="2275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Total Execution Time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762000" y="3656013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Generation 2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762000" y="5105400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Generation 3</a:t>
            </a:r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835025" y="6019800"/>
            <a:ext cx="520700" cy="3048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1355725" y="6019800"/>
            <a:ext cx="2057400" cy="304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Blue</a:t>
            </a:r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835025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3413125" y="56499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835025" y="5867400"/>
            <a:ext cx="2578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914400" y="5510213"/>
            <a:ext cx="2275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Total Execution Time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4419600" y="5105400"/>
            <a:ext cx="238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+mn-lt"/>
              </a:rPr>
              <a:t>over Generation 2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4495800" y="3657600"/>
            <a:ext cx="238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3300"/>
                </a:solidFill>
                <a:latin typeface="+mn-lt"/>
              </a:rPr>
              <a:t>over Generation 1</a:t>
            </a:r>
          </a:p>
        </p:txBody>
      </p:sp>
      <p:sp>
        <p:nvSpPr>
          <p:cNvPr id="59432" name="AutoShape 40"/>
          <p:cNvSpPr>
            <a:spLocks noChangeArrowheads="1"/>
          </p:cNvSpPr>
          <p:nvPr/>
        </p:nvSpPr>
        <p:spPr bwMode="auto">
          <a:xfrm>
            <a:off x="5334000" y="3124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5" grpId="0" animBg="1"/>
      <p:bldP spid="59416" grpId="0" animBg="1"/>
      <p:bldP spid="59417" grpId="0" animBg="1"/>
      <p:bldP spid="59418" grpId="0" animBg="1"/>
      <p:bldP spid="59419" grpId="0" animBg="1"/>
      <p:bldP spid="59420" grpId="0" animBg="1"/>
      <p:bldP spid="59421" grpId="0"/>
      <p:bldP spid="59422" grpId="0"/>
      <p:bldP spid="59423" grpId="0"/>
      <p:bldP spid="59424" grpId="0" animBg="1"/>
      <p:bldP spid="59425" grpId="0" animBg="1"/>
      <p:bldP spid="59426" grpId="0" animBg="1"/>
      <p:bldP spid="59427" grpId="0" animBg="1"/>
      <p:bldP spid="59428" grpId="0" animBg="1"/>
      <p:bldP spid="59429" grpId="0"/>
      <p:bldP spid="59430" grpId="0"/>
      <p:bldP spid="59431" grpId="0"/>
      <p:bldP spid="59432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Dependability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r>
              <a:rPr lang="en-US" sz="3800" dirty="0" smtClean="0"/>
              <a:t>The case of SLA (</a:t>
            </a:r>
            <a:r>
              <a:rPr lang="en-US" sz="4000" dirty="0"/>
              <a:t>Service </a:t>
            </a:r>
            <a:r>
              <a:rPr lang="en-US" sz="4000" dirty="0" smtClean="0"/>
              <a:t>Level Agreement</a:t>
            </a:r>
            <a:r>
              <a:rPr lang="en-US" sz="3800" dirty="0" smtClean="0"/>
              <a:t>)</a:t>
            </a:r>
          </a:p>
          <a:p>
            <a:pPr lvl="1"/>
            <a:r>
              <a:rPr lang="en-US" sz="3400" dirty="0"/>
              <a:t>B</a:t>
            </a:r>
            <a:r>
              <a:rPr lang="en-US" sz="3400" dirty="0" smtClean="0"/>
              <a:t>etween cloud provider and customer</a:t>
            </a:r>
          </a:p>
          <a:p>
            <a:pPr lvl="1"/>
            <a:r>
              <a:rPr lang="en-US" sz="3400" dirty="0" smtClean="0"/>
              <a:t>Anticipated </a:t>
            </a:r>
            <a:r>
              <a:rPr lang="en-US" sz="3400" dirty="0"/>
              <a:t>latency for </a:t>
            </a:r>
            <a:r>
              <a:rPr lang="en-US" sz="3400" dirty="0" smtClean="0"/>
              <a:t>a request.</a:t>
            </a:r>
          </a:p>
          <a:p>
            <a:pPr lvl="2"/>
            <a:r>
              <a:rPr lang="en-US" sz="3200" dirty="0" smtClean="0"/>
              <a:t>“99% requests completed within 100 msec.”</a:t>
            </a:r>
          </a:p>
          <a:p>
            <a:pPr lvl="1"/>
            <a:r>
              <a:rPr lang="en-US" sz="3400" dirty="0" smtClean="0"/>
              <a:t>When SLA violated, Amazon pays you $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Service accomplishment(A): satisfying SLA</a:t>
            </a:r>
          </a:p>
          <a:p>
            <a:r>
              <a:rPr lang="en-US" dirty="0" smtClean="0"/>
              <a:t>Service interruption(I): violating SLA</a:t>
            </a:r>
          </a:p>
          <a:p>
            <a:endParaRPr lang="en-US" sz="800" dirty="0" smtClean="0"/>
          </a:p>
          <a:p>
            <a:r>
              <a:rPr lang="en-US" dirty="0" smtClean="0"/>
              <a:t>Failure: state A </a:t>
            </a:r>
            <a:r>
              <a:rPr lang="en-US" dirty="0" smtClean="0">
                <a:sym typeface="Wingdings" pitchFamily="2" charset="2"/>
              </a:rPr>
              <a:t> state I</a:t>
            </a:r>
          </a:p>
          <a:p>
            <a:r>
              <a:rPr lang="en-US" dirty="0" smtClean="0">
                <a:sym typeface="Wingdings" pitchFamily="2" charset="2"/>
              </a:rPr>
              <a:t>Restorations: state I  state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219200" y="4347865"/>
            <a:ext cx="226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80506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Failure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480506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Restorations</a:t>
            </a:r>
            <a:endParaRPr lang="en-US" sz="2000" i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6449843"/>
            <a:ext cx="6324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640526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Time-line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-211748" y="5172885"/>
            <a:ext cx="2556303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914400" y="541466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1219200" y="4576465"/>
            <a:ext cx="1219200" cy="1143000"/>
          </a:xfrm>
          <a:prstGeom prst="bentConnector3">
            <a:avLst>
              <a:gd name="adj1" fmla="val 6796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2438400" y="4576465"/>
            <a:ext cx="3352800" cy="1143000"/>
          </a:xfrm>
          <a:prstGeom prst="bentConnector3">
            <a:avLst>
              <a:gd name="adj1" fmla="val 4119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5181600" y="4576465"/>
            <a:ext cx="1219200" cy="1143000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600" y="4800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Failure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Dependability Metrics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7"/>
            <a:ext cx="8229600" cy="25447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Module reliability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Mean time to failure (</a:t>
            </a:r>
            <a:r>
              <a:rPr lang="en-US" u="sng" dirty="0" smtClean="0"/>
              <a:t>MTTF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Mean time to repair (MTTR)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Mean time between failures (</a:t>
            </a:r>
            <a:r>
              <a:rPr lang="en-US" u="sng" dirty="0" smtClean="0"/>
              <a:t>MTBF</a:t>
            </a:r>
            <a:r>
              <a:rPr lang="en-US" dirty="0" smtClean="0"/>
              <a:t>) = MTTF + MTTR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Module availability = MTTF / MTBF</a:t>
            </a: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66800" y="480566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Failure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0" y="480566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Restorations</a:t>
            </a:r>
            <a:endParaRPr lang="en-US" sz="2000" i="1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66800" y="6450438"/>
            <a:ext cx="6324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4200" y="640586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Time-line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-211748" y="5173480"/>
            <a:ext cx="2556303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3800" y="4191595"/>
            <a:ext cx="2133600" cy="1588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38400" y="373439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MTTR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46383" y="4191595"/>
            <a:ext cx="1676400" cy="4465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6183" y="373886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MTTF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057400" y="6172200"/>
            <a:ext cx="3733800" cy="9525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6600" y="572452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MTBF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914400" y="54599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219200" y="4577060"/>
            <a:ext cx="1219200" cy="1143000"/>
          </a:xfrm>
          <a:prstGeom prst="bentConnector3">
            <a:avLst>
              <a:gd name="adj1" fmla="val 6796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2438400" y="4577060"/>
            <a:ext cx="3352800" cy="1143000"/>
          </a:xfrm>
          <a:prstGeom prst="bentConnector3">
            <a:avLst>
              <a:gd name="adj1" fmla="val 4119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5181600" y="4577060"/>
            <a:ext cx="1219200" cy="1143000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43600" y="4800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Failure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849217" y="436096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Overall 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2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73162"/>
            <a:ext cx="802559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966882"/>
            <a:ext cx="4800600" cy="289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 descr="C:\Users\yuzhe\AppData\Local\Temp\HardDi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6519" y="5766547"/>
            <a:ext cx="867335" cy="867335"/>
          </a:xfrm>
          <a:prstGeom prst="rect">
            <a:avLst/>
          </a:prstGeom>
          <a:noFill/>
        </p:spPr>
      </p:pic>
      <p:pic>
        <p:nvPicPr>
          <p:cNvPr id="17" name="Picture 3" descr="C:\Users\yuzhe\AppData\Local\Temp\HardDi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5766547"/>
            <a:ext cx="867335" cy="867335"/>
          </a:xfrm>
          <a:prstGeom prst="rect">
            <a:avLst/>
          </a:prstGeom>
          <a:noFill/>
        </p:spPr>
      </p:pic>
      <p:pic>
        <p:nvPicPr>
          <p:cNvPr id="18" name="Picture 3" descr="C:\Users\yuzhe\AppData\Local\Temp\HardDi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5766547"/>
            <a:ext cx="867335" cy="867335"/>
          </a:xfrm>
          <a:prstGeom prst="rect">
            <a:avLst/>
          </a:prstGeom>
          <a:noFill/>
        </p:spPr>
      </p:pic>
      <p:pic>
        <p:nvPicPr>
          <p:cNvPr id="40965" name="Picture 5" descr="http://www.dansdata.com/images/coolercomp/tmdfan5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4805082"/>
            <a:ext cx="934421" cy="84284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724400" y="5567082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pic>
        <p:nvPicPr>
          <p:cNvPr id="40967" name="Picture 7" descr="http://ecx.images-amazon.com/images/I/41dF5WDeuy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64920" y="4881282"/>
            <a:ext cx="1104900" cy="857403"/>
          </a:xfrm>
          <a:prstGeom prst="rect">
            <a:avLst/>
          </a:prstGeom>
          <a:noFill/>
        </p:spPr>
      </p:pic>
      <p:pic>
        <p:nvPicPr>
          <p:cNvPr id="40969" name="Picture 9" descr="http://forum.baboo.com.br/uploads/monthly_06_2009/post-132580-124585880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4751437"/>
            <a:ext cx="1085850" cy="925145"/>
          </a:xfrm>
          <a:prstGeom prst="rect">
            <a:avLst/>
          </a:prstGeom>
          <a:noFill/>
        </p:spPr>
      </p:pic>
      <p:pic>
        <p:nvPicPr>
          <p:cNvPr id="40971" name="Picture 11" descr="http://www.technobox.com/438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48300" y="4805082"/>
            <a:ext cx="1257300" cy="8382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733800" y="408747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Disk subsystem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Overall 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2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" y="1173481"/>
            <a:ext cx="8529638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1516380"/>
            <a:ext cx="83820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86375" y="1516380"/>
            <a:ext cx="74295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962400"/>
            <a:ext cx="4800600" cy="289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 descr="C:\Users\yuzhe\AppData\Local\Temp\HardDi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6519" y="5762065"/>
            <a:ext cx="867335" cy="867335"/>
          </a:xfrm>
          <a:prstGeom prst="rect">
            <a:avLst/>
          </a:prstGeom>
          <a:noFill/>
        </p:spPr>
      </p:pic>
      <p:pic>
        <p:nvPicPr>
          <p:cNvPr id="21" name="Picture 3" descr="C:\Users\yuzhe\AppData\Local\Temp\HardDi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5762065"/>
            <a:ext cx="867335" cy="867335"/>
          </a:xfrm>
          <a:prstGeom prst="rect">
            <a:avLst/>
          </a:prstGeom>
          <a:noFill/>
        </p:spPr>
      </p:pic>
      <p:pic>
        <p:nvPicPr>
          <p:cNvPr id="22" name="Picture 3" descr="C:\Users\yuzhe\AppData\Local\Temp\HardDi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5762065"/>
            <a:ext cx="867335" cy="867335"/>
          </a:xfrm>
          <a:prstGeom prst="rect">
            <a:avLst/>
          </a:prstGeom>
          <a:noFill/>
        </p:spPr>
      </p:pic>
      <p:pic>
        <p:nvPicPr>
          <p:cNvPr id="23" name="Picture 5" descr="http://www.dansdata.com/images/coolercomp/tmdfan5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4800600"/>
            <a:ext cx="934421" cy="84284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724400" y="5562600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pic>
        <p:nvPicPr>
          <p:cNvPr id="25" name="Picture 7" descr="http://ecx.images-amazon.com/images/I/41dF5WDeuy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64920" y="4876800"/>
            <a:ext cx="1104900" cy="857403"/>
          </a:xfrm>
          <a:prstGeom prst="rect">
            <a:avLst/>
          </a:prstGeom>
          <a:noFill/>
        </p:spPr>
      </p:pic>
      <p:pic>
        <p:nvPicPr>
          <p:cNvPr id="26" name="Picture 9" descr="http://forum.baboo.com.br/uploads/monthly_06_2009/post-132580-124585880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4746955"/>
            <a:ext cx="1085850" cy="925145"/>
          </a:xfrm>
          <a:prstGeom prst="rect">
            <a:avLst/>
          </a:prstGeom>
          <a:noFill/>
        </p:spPr>
      </p:pic>
      <p:pic>
        <p:nvPicPr>
          <p:cNvPr id="27" name="Picture 11" descr="http://www.technobox.com/438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48300" y="4800600"/>
            <a:ext cx="1257300" cy="838200"/>
          </a:xfrm>
          <a:prstGeom prst="rect">
            <a:avLst/>
          </a:prstGeom>
          <a:noFill/>
        </p:spPr>
      </p:pic>
      <p:sp>
        <p:nvSpPr>
          <p:cNvPr id="28" name="Explosion 1 27"/>
          <p:cNvSpPr/>
          <p:nvPr/>
        </p:nvSpPr>
        <p:spPr>
          <a:xfrm>
            <a:off x="2743200" y="5867400"/>
            <a:ext cx="685800" cy="533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1524000" y="4876800"/>
            <a:ext cx="685800" cy="533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xplosion 1 29"/>
          <p:cNvSpPr/>
          <p:nvPr/>
        </p:nvSpPr>
        <p:spPr>
          <a:xfrm>
            <a:off x="5791200" y="5867400"/>
            <a:ext cx="685800" cy="533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xplosion 1 30"/>
          <p:cNvSpPr/>
          <p:nvPr/>
        </p:nvSpPr>
        <p:spPr>
          <a:xfrm>
            <a:off x="5562600" y="5029200"/>
            <a:ext cx="685800" cy="533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68390" y="1524000"/>
            <a:ext cx="74295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1430" y="1623060"/>
            <a:ext cx="381000" cy="2209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33800" y="408747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Disk subsystem</a:t>
            </a:r>
            <a:endParaRPr 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362200" y="3973830"/>
            <a:ext cx="685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computer of a CPU, a main memory, a disk device, a keyboard, a network card and a power supply module. Each component has an MTTF of 1 million hours.</a:t>
            </a:r>
            <a:br>
              <a:rPr lang="en-US" dirty="0" smtClean="0"/>
            </a:br>
            <a:r>
              <a:rPr lang="en-US" dirty="0" smtClean="0"/>
              <a:t>What is the overall MTTF of running our “hello” demo (repeated) on this computer?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1297</Words>
  <Application>Microsoft Macintosh PowerPoint</Application>
  <PresentationFormat>On-screen Show (4:3)</PresentationFormat>
  <Paragraphs>306</Paragraphs>
  <Slides>34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Times New Roman</vt:lpstr>
      <vt:lpstr>Wingdings</vt:lpstr>
      <vt:lpstr>Arial</vt:lpstr>
      <vt:lpstr>Office Theme</vt:lpstr>
      <vt:lpstr>Equation</vt:lpstr>
      <vt:lpstr>Microsoft Equation 3.0</vt:lpstr>
      <vt:lpstr>CIS 655/CSE 661 - Advanced Computer Architecture</vt:lpstr>
      <vt:lpstr>Dependability </vt:lpstr>
      <vt:lpstr>Dependability</vt:lpstr>
      <vt:lpstr>Dependability is important</vt:lpstr>
      <vt:lpstr>Defining failure</vt:lpstr>
      <vt:lpstr>Quantitative Dependability Metrics</vt:lpstr>
      <vt:lpstr>Overall dependability</vt:lpstr>
      <vt:lpstr>Overall dependability</vt:lpstr>
      <vt:lpstr>Evaluation</vt:lpstr>
      <vt:lpstr>Measuring Perf. With Benchmarks</vt:lpstr>
      <vt:lpstr>Performance metrics</vt:lpstr>
      <vt:lpstr>Benchmark: Why</vt:lpstr>
      <vt:lpstr>Benchmark Types</vt:lpstr>
      <vt:lpstr>SPEC CPU (integer)</vt:lpstr>
      <vt:lpstr>SPEC CPU (floating point)</vt:lpstr>
      <vt:lpstr>TPC Benchmark Suit (DB)</vt:lpstr>
      <vt:lpstr>Price-Performance</vt:lpstr>
      <vt:lpstr>CPU Perf. and Speedup</vt:lpstr>
      <vt:lpstr>CPU Performance Equation (1)</vt:lpstr>
      <vt:lpstr>CPU Time example</vt:lpstr>
      <vt:lpstr>CPU Performance Equation (2)</vt:lpstr>
      <vt:lpstr>CPU performance w/ different insts</vt:lpstr>
      <vt:lpstr>Comparing Performance: Speedup</vt:lpstr>
      <vt:lpstr>Relation to benchmark</vt:lpstr>
      <vt:lpstr>Summarizing Performance</vt:lpstr>
      <vt:lpstr>Speedup</vt:lpstr>
      <vt:lpstr>Amdahl’s Law</vt:lpstr>
      <vt:lpstr>Amdahl’s Law (1)</vt:lpstr>
      <vt:lpstr>Amdahl’s Law (2)</vt:lpstr>
      <vt:lpstr>Car Analogy</vt:lpstr>
      <vt:lpstr>Price-Performance</vt:lpstr>
      <vt:lpstr>CPU Design is Similar</vt:lpstr>
      <vt:lpstr>Another Car Analogy</vt:lpstr>
      <vt:lpstr>Amdahl’s Law (3)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Dependability</dc:title>
  <dc:creator>yuzhe</dc:creator>
  <cp:lastModifiedBy>Jashwanth Reddy Gangula</cp:lastModifiedBy>
  <cp:revision>106</cp:revision>
  <dcterms:created xsi:type="dcterms:W3CDTF">2006-08-16T00:00:00Z</dcterms:created>
  <dcterms:modified xsi:type="dcterms:W3CDTF">2017-01-30T23:02:07Z</dcterms:modified>
</cp:coreProperties>
</file>