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5" r:id="rId2"/>
    <p:sldId id="276" r:id="rId3"/>
    <p:sldId id="257" r:id="rId4"/>
    <p:sldId id="259" r:id="rId5"/>
    <p:sldId id="294" r:id="rId6"/>
    <p:sldId id="297" r:id="rId7"/>
    <p:sldId id="258" r:id="rId8"/>
    <p:sldId id="263" r:id="rId9"/>
    <p:sldId id="277" r:id="rId10"/>
    <p:sldId id="264" r:id="rId11"/>
    <p:sldId id="261" r:id="rId12"/>
    <p:sldId id="266" r:id="rId13"/>
    <p:sldId id="267" r:id="rId14"/>
    <p:sldId id="295" r:id="rId15"/>
    <p:sldId id="268" r:id="rId16"/>
    <p:sldId id="269" r:id="rId17"/>
    <p:sldId id="270" r:id="rId18"/>
    <p:sldId id="271" r:id="rId19"/>
    <p:sldId id="272" r:id="rId20"/>
    <p:sldId id="296" r:id="rId21"/>
    <p:sldId id="273" r:id="rId22"/>
    <p:sldId id="274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0580" autoAdjust="0"/>
  </p:normalViewPr>
  <p:slideViewPr>
    <p:cSldViewPr>
      <p:cViewPr>
        <p:scale>
          <a:sx n="125" d="100"/>
          <a:sy n="125" d="100"/>
        </p:scale>
        <p:origin x="-2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B5F9181-0577-40CF-A1C8-B12BB2C52223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4395CB8C-8E99-4EF9-A2AB-D35A07367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82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34DBD964-AFB6-466F-814C-980CB7DBC197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AAEA277-9FE6-4BD1-A9EA-D5C43A8C1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0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SE: sign-extend</a:t>
            </a:r>
            <a:r>
              <a:rPr lang="en-US" baseline="0" dirty="0" smtClean="0"/>
              <a:t> from 16-bit to 32-bit, without changing sign and values.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MX: for multiplication operations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A: address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EA277-9FE6-4BD1-A9EA-D5C43A8C12C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8BD-0B34-2342-9F45-54C822F81555}" type="datetime1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C657-969B-9241-9CAB-47924AC8C6C3}" type="datetime1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78B6-97D7-7240-90DF-C3D1D4BE4660}" type="datetime1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695D-A0E3-DE48-A221-BF364E315AB0}" type="datetime1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08CC-26B9-EE4C-ACA8-5FB3B5944522}" type="datetime1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2F2-53AB-114C-A3EF-CEC0F298BD45}" type="datetime1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382D-97AF-944E-AA31-3538527F7F8B}" type="datetime1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563F-12DF-7A44-9A3C-546A2A7B00AC}" type="datetime1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16EE-E2C5-C549-8F39-800BC2DCC973}" type="datetime1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645C-3636-EA46-A33C-A1CBFEA36F3E}" type="datetime1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F599-A613-1B4A-8222-4CB8661DA167}" type="datetime1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AA0A-59AB-D540-B0B8-5580FF0DDD2E}" type="datetime1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Yuzhe Tang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/>
              <a:t>CPU: ISA &amp; Pipelining (2.1)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Transport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Plan A: Move 1,000,000 gallons of oil at a time</a:t>
            </a:r>
          </a:p>
          <a:p>
            <a:pPr lvl="1"/>
            <a:r>
              <a:rPr lang="en-US" dirty="0" smtClean="0"/>
              <a:t>Buy a tanker ship, then repeat:</a:t>
            </a:r>
          </a:p>
          <a:p>
            <a:pPr lvl="2"/>
            <a:r>
              <a:rPr lang="en-US" dirty="0" smtClean="0"/>
              <a:t>Fill with oil, sail for 30 days, empty, go back</a:t>
            </a:r>
          </a:p>
          <a:p>
            <a:r>
              <a:rPr lang="en-US" dirty="0" smtClean="0"/>
              <a:t>Plan B: Move 100 gallons of oil at a time</a:t>
            </a:r>
          </a:p>
          <a:p>
            <a:pPr lvl="1"/>
            <a:r>
              <a:rPr lang="en-US" dirty="0" smtClean="0"/>
              <a:t>Buy a speedboat, then repeat:</a:t>
            </a:r>
          </a:p>
          <a:p>
            <a:pPr lvl="2"/>
            <a:r>
              <a:rPr lang="en-US" dirty="0" smtClean="0"/>
              <a:t>Take barrel of oil, sail for 2 days, unload, go back</a:t>
            </a:r>
          </a:p>
          <a:p>
            <a:r>
              <a:rPr lang="en-US" dirty="0" smtClean="0"/>
              <a:t>Plan C: Deep pipelining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pipeline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267200"/>
            <a:ext cx="3733800" cy="2507111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RISC’s 5-stage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</a:t>
            </a:r>
            <a:r>
              <a:rPr lang="en-US" dirty="0" err="1" smtClean="0"/>
              <a:t>impl</a:t>
            </a:r>
            <a:r>
              <a:rPr lang="en-US" dirty="0" smtClean="0"/>
              <a:t>. in 5 stages</a:t>
            </a:r>
          </a:p>
          <a:p>
            <a:pPr lvl="1"/>
            <a:r>
              <a:rPr lang="en-US" sz="3200" dirty="0" smtClean="0"/>
              <a:t>IF(instruction fetch): fetch based on PC</a:t>
            </a:r>
          </a:p>
          <a:p>
            <a:pPr lvl="1"/>
            <a:r>
              <a:rPr lang="en-US" sz="3200" dirty="0" smtClean="0"/>
              <a:t>ID(instruction decode): read I and Reg.</a:t>
            </a:r>
          </a:p>
          <a:p>
            <a:pPr lvl="1"/>
            <a:r>
              <a:rPr lang="en-US" sz="3200" dirty="0" smtClean="0"/>
              <a:t>EX(Execution):  ALU operations</a:t>
            </a:r>
          </a:p>
          <a:p>
            <a:pPr lvl="1"/>
            <a:r>
              <a:rPr lang="en-US" sz="3200" dirty="0" smtClean="0"/>
              <a:t>MEM (Memory access): LD/SD</a:t>
            </a:r>
          </a:p>
          <a:p>
            <a:pPr lvl="1"/>
            <a:r>
              <a:rPr lang="en-US" sz="3200" dirty="0" smtClean="0"/>
              <a:t>WB: Write-back cycles: result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err="1" smtClean="0">
                <a:sym typeface="Wingdings" pitchFamily="2" charset="2"/>
              </a:rPr>
              <a:t>Reg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181600"/>
            <a:ext cx="759635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</a:t>
            </a:r>
            <a:endParaRPr lang="en-US" dirty="0"/>
          </a:p>
        </p:txBody>
      </p:sp>
      <p:grpSp>
        <p:nvGrpSpPr>
          <p:cNvPr id="3" name="Group 101"/>
          <p:cNvGrpSpPr>
            <a:grpSpLocks noChangeAspect="1"/>
          </p:cNvGrpSpPr>
          <p:nvPr/>
        </p:nvGrpSpPr>
        <p:grpSpPr>
          <a:xfrm>
            <a:off x="838200" y="1295400"/>
            <a:ext cx="7496748" cy="5006579"/>
            <a:chOff x="152400" y="990600"/>
            <a:chExt cx="8616950" cy="5754688"/>
          </a:xfrm>
        </p:grpSpPr>
        <p:sp>
          <p:nvSpPr>
            <p:cNvPr id="4" name="Rectangle 87"/>
            <p:cNvSpPr>
              <a:spLocks noChangeArrowheads="1"/>
            </p:cNvSpPr>
            <p:nvPr/>
          </p:nvSpPr>
          <p:spPr bwMode="auto">
            <a:xfrm>
              <a:off x="19050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88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9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90"/>
            <p:cNvSpPr>
              <a:spLocks noChangeArrowheads="1"/>
            </p:cNvSpPr>
            <p:nvPr/>
          </p:nvSpPr>
          <p:spPr bwMode="auto">
            <a:xfrm>
              <a:off x="76962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19812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59436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77724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1148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Instr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04800" y="32766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Comic Sans MS" pitchFamily="66" charset="0"/>
                </a:rPr>
                <a:t>P</a:t>
              </a:r>
            </a:p>
            <a:p>
              <a:pPr algn="ctr"/>
              <a:r>
                <a:rPr lang="en-US" sz="14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6670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RF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400800" y="36576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Data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077200" y="39624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 dirty="0">
                  <a:latin typeface="Comic Sans MS" pitchFamily="66" charset="0"/>
                </a:rPr>
                <a:t>SE</a:t>
              </a: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990600" y="2057400"/>
              <a:ext cx="533400" cy="990600"/>
              <a:chOff x="624" y="1296"/>
              <a:chExt cx="336" cy="624"/>
            </a:xfrm>
          </p:grpSpPr>
          <p:sp>
            <p:nvSpPr>
              <p:cNvPr id="21" name="Freeform 15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4648200" y="2362200"/>
              <a:ext cx="533400" cy="990600"/>
              <a:chOff x="624" y="1296"/>
              <a:chExt cx="336" cy="624"/>
            </a:xfrm>
          </p:grpSpPr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26" name="Group 20"/>
            <p:cNvGrpSpPr>
              <a:grpSpLocks/>
            </p:cNvGrpSpPr>
            <p:nvPr/>
          </p:nvGrpSpPr>
          <p:grpSpPr bwMode="auto">
            <a:xfrm>
              <a:off x="4800600" y="3429000"/>
              <a:ext cx="533400" cy="990600"/>
              <a:chOff x="3024" y="2160"/>
              <a:chExt cx="336" cy="624"/>
            </a:xfrm>
          </p:grpSpPr>
          <p:sp>
            <p:nvSpPr>
              <p:cNvPr id="27" name="Freeform 21"/>
              <p:cNvSpPr>
                <a:spLocks/>
              </p:cNvSpPr>
              <p:nvPr/>
            </p:nvSpPr>
            <p:spPr bwMode="auto">
              <a:xfrm rot="-5400000">
                <a:off x="2904" y="2328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2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57200" y="3581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533400" y="2286000"/>
              <a:ext cx="533400" cy="1295400"/>
              <a:chOff x="336" y="1440"/>
              <a:chExt cx="336" cy="816"/>
            </a:xfrm>
          </p:grpSpPr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 flipV="1">
                <a:off x="336" y="144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336" y="144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838200" y="2819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1524000" y="2514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752600" y="38862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2286000" y="3505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2286000" y="35052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286000" y="37338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2286000" y="4038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2286000" y="4876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7467600" y="4038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6096000" y="48768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7924800" y="4419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7924800" y="44196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5334000" y="38862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6096000" y="38862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990600" y="1752600"/>
              <a:ext cx="563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5181600" y="2819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6629400" y="1752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990600" y="1524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990600" y="152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733800" y="3581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4724400" y="4191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51"/>
            <p:cNvGrpSpPr>
              <a:grpSpLocks/>
            </p:cNvGrpSpPr>
            <p:nvPr/>
          </p:nvGrpSpPr>
          <p:grpSpPr bwMode="auto">
            <a:xfrm>
              <a:off x="152400" y="990600"/>
              <a:ext cx="1295400" cy="2514600"/>
              <a:chOff x="96" y="624"/>
              <a:chExt cx="816" cy="1584"/>
            </a:xfrm>
          </p:grpSpPr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>
                <a:off x="96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6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2438400" y="4267200"/>
              <a:ext cx="5943600" cy="1981200"/>
              <a:chOff x="1536" y="2688"/>
              <a:chExt cx="3744" cy="1248"/>
            </a:xfrm>
          </p:grpSpPr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V="1">
                <a:off x="1536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37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1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51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733800" y="3962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4267200" y="39624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267200" y="46482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67"/>
            <p:cNvGrpSpPr>
              <a:grpSpLocks/>
            </p:cNvGrpSpPr>
            <p:nvPr/>
          </p:nvGrpSpPr>
          <p:grpSpPr bwMode="auto">
            <a:xfrm>
              <a:off x="838200" y="1295400"/>
              <a:ext cx="838200" cy="1219200"/>
              <a:chOff x="528" y="816"/>
              <a:chExt cx="528" cy="768"/>
            </a:xfrm>
          </p:grpSpPr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 flipV="1">
                <a:off x="528" y="8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762000" y="27876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6162675" y="3632200"/>
              <a:ext cx="314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6164263" y="4419600"/>
              <a:ext cx="3127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3581400" y="48768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5410200" y="3352800"/>
              <a:ext cx="4572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BEQ</a:t>
              </a: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5638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19200" y="10668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 flipV="1">
              <a:off x="5638800" y="10668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5"/>
            <p:cNvSpPr>
              <a:spLocks noChangeShapeType="1"/>
            </p:cNvSpPr>
            <p:nvPr/>
          </p:nvSpPr>
          <p:spPr bwMode="auto">
            <a:xfrm>
              <a:off x="1219200" y="10668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91"/>
            <p:cNvSpPr>
              <a:spLocks noChangeShapeType="1"/>
            </p:cNvSpPr>
            <p:nvPr/>
          </p:nvSpPr>
          <p:spPr bwMode="auto">
            <a:xfrm>
              <a:off x="2057400" y="38862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92"/>
            <p:cNvSpPr>
              <a:spLocks noChangeShapeType="1"/>
            </p:cNvSpPr>
            <p:nvPr/>
          </p:nvSpPr>
          <p:spPr bwMode="auto">
            <a:xfrm>
              <a:off x="2057400" y="251460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93"/>
            <p:cNvSpPr>
              <a:spLocks noChangeShapeType="1"/>
            </p:cNvSpPr>
            <p:nvPr/>
          </p:nvSpPr>
          <p:spPr bwMode="auto">
            <a:xfrm>
              <a:off x="4191000" y="25146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4"/>
            <p:cNvSpPr>
              <a:spLocks noChangeShapeType="1"/>
            </p:cNvSpPr>
            <p:nvPr/>
          </p:nvSpPr>
          <p:spPr bwMode="auto">
            <a:xfrm>
              <a:off x="4191000" y="3581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95"/>
            <p:cNvSpPr>
              <a:spLocks noChangeShapeType="1"/>
            </p:cNvSpPr>
            <p:nvPr/>
          </p:nvSpPr>
          <p:spPr bwMode="auto">
            <a:xfrm>
              <a:off x="4191000" y="39624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" name="Group 97"/>
            <p:cNvGrpSpPr>
              <a:grpSpLocks/>
            </p:cNvGrpSpPr>
            <p:nvPr/>
          </p:nvGrpSpPr>
          <p:grpSpPr bwMode="auto">
            <a:xfrm>
              <a:off x="4191000" y="3124200"/>
              <a:ext cx="533400" cy="1752600"/>
              <a:chOff x="2640" y="1968"/>
              <a:chExt cx="336" cy="1104"/>
            </a:xfrm>
          </p:grpSpPr>
          <p:sp>
            <p:nvSpPr>
              <p:cNvPr id="89" name="Line 77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78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79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96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>
              <a:off x="6019800" y="3886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99"/>
            <p:cNvSpPr>
              <a:spLocks noChangeShapeType="1"/>
            </p:cNvSpPr>
            <p:nvPr/>
          </p:nvSpPr>
          <p:spPr bwMode="auto">
            <a:xfrm>
              <a:off x="6019800" y="4648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00"/>
            <p:cNvSpPr>
              <a:spLocks noChangeShapeType="1"/>
            </p:cNvSpPr>
            <p:nvPr/>
          </p:nvSpPr>
          <p:spPr bwMode="auto">
            <a:xfrm>
              <a:off x="7848600" y="4876800"/>
              <a:ext cx="7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01"/>
            <p:cNvSpPr>
              <a:spLocks noChangeShapeType="1"/>
            </p:cNvSpPr>
            <p:nvPr/>
          </p:nvSpPr>
          <p:spPr bwMode="auto">
            <a:xfrm>
              <a:off x="6019800" y="28194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 Box 102"/>
            <p:cNvSpPr txBox="1">
              <a:spLocks noChangeArrowheads="1"/>
            </p:cNvSpPr>
            <p:nvPr/>
          </p:nvSpPr>
          <p:spPr bwMode="auto">
            <a:xfrm>
              <a:off x="517525" y="6288088"/>
              <a:ext cx="454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IF</a:t>
              </a:r>
            </a:p>
          </p:txBody>
        </p:sp>
        <p:sp>
          <p:nvSpPr>
            <p:cNvPr id="98" name="Text Box 103"/>
            <p:cNvSpPr txBox="1">
              <a:spLocks noChangeArrowheads="1"/>
            </p:cNvSpPr>
            <p:nvPr/>
          </p:nvSpPr>
          <p:spPr bwMode="auto">
            <a:xfrm>
              <a:off x="8077200" y="62484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WB</a:t>
              </a:r>
            </a:p>
          </p:txBody>
        </p:sp>
        <p:sp>
          <p:nvSpPr>
            <p:cNvPr id="99" name="Text Box 104"/>
            <p:cNvSpPr txBox="1">
              <a:spLocks noChangeArrowheads="1"/>
            </p:cNvSpPr>
            <p:nvPr/>
          </p:nvSpPr>
          <p:spPr bwMode="auto">
            <a:xfrm>
              <a:off x="4876800" y="624840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EX</a:t>
              </a:r>
            </a:p>
          </p:txBody>
        </p:sp>
        <p:sp>
          <p:nvSpPr>
            <p:cNvPr id="100" name="Text Box 105"/>
            <p:cNvSpPr txBox="1">
              <a:spLocks noChangeArrowheads="1"/>
            </p:cNvSpPr>
            <p:nvPr/>
          </p:nvSpPr>
          <p:spPr bwMode="auto">
            <a:xfrm>
              <a:off x="6419850" y="6248400"/>
              <a:ext cx="895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MEM</a:t>
              </a:r>
            </a:p>
          </p:txBody>
        </p:sp>
        <p:sp>
          <p:nvSpPr>
            <p:cNvPr id="101" name="Text Box 106"/>
            <p:cNvSpPr txBox="1">
              <a:spLocks noChangeArrowheads="1"/>
            </p:cNvSpPr>
            <p:nvPr/>
          </p:nvSpPr>
          <p:spPr bwMode="auto">
            <a:xfrm>
              <a:off x="2895600" y="6248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ID</a:t>
              </a: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2" name="Footer Placeholder 1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Without pipeline – done in 1 cycle</a:t>
            </a:r>
            <a:endParaRPr lang="en-US" dirty="0"/>
          </a:p>
        </p:txBody>
      </p:sp>
      <p:grpSp>
        <p:nvGrpSpPr>
          <p:cNvPr id="3" name="Group 81"/>
          <p:cNvGrpSpPr>
            <a:grpSpLocks noChangeAspect="1"/>
          </p:cNvGrpSpPr>
          <p:nvPr/>
        </p:nvGrpSpPr>
        <p:grpSpPr>
          <a:xfrm>
            <a:off x="914400" y="1371600"/>
            <a:ext cx="7406639" cy="4732020"/>
            <a:chOff x="152400" y="990600"/>
            <a:chExt cx="8229600" cy="52578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Instr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4800" y="32766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Comic Sans MS" pitchFamily="66" charset="0"/>
                </a:rPr>
                <a:t>P</a:t>
              </a:r>
            </a:p>
            <a:p>
              <a:pPr algn="ctr"/>
              <a:r>
                <a:rPr lang="en-US" sz="14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6670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RF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400800" y="36576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Data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8077200" y="39624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Comic Sans MS" pitchFamily="66" charset="0"/>
                </a:rPr>
                <a:t>SE</a:t>
              </a: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990600" y="2057400"/>
              <a:ext cx="533400" cy="990600"/>
              <a:chOff x="624" y="1296"/>
              <a:chExt cx="336" cy="624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648200" y="2362200"/>
              <a:ext cx="533400" cy="990600"/>
              <a:chOff x="624" y="1296"/>
              <a:chExt cx="336" cy="624"/>
            </a:xfrm>
          </p:grpSpPr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800600" y="3429000"/>
              <a:ext cx="533400" cy="990600"/>
              <a:chOff x="3024" y="2160"/>
              <a:chExt cx="336" cy="624"/>
            </a:xfrm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 rot="-5400000">
                <a:off x="2904" y="2328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2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57200" y="3581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533400" y="2286000"/>
              <a:ext cx="533400" cy="1295400"/>
              <a:chOff x="336" y="1440"/>
              <a:chExt cx="336" cy="816"/>
            </a:xfrm>
          </p:grpSpPr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336" y="144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336" y="144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838200" y="2819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24000" y="2514600"/>
              <a:ext cx="3200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1752600" y="3505200"/>
              <a:ext cx="1524000" cy="1371600"/>
              <a:chOff x="1104" y="2208"/>
              <a:chExt cx="960" cy="864"/>
            </a:xfrm>
          </p:grpSpPr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1104" y="2448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7467600" y="4038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37"/>
            <p:cNvGrpSpPr>
              <a:grpSpLocks/>
            </p:cNvGrpSpPr>
            <p:nvPr/>
          </p:nvGrpSpPr>
          <p:grpSpPr bwMode="auto">
            <a:xfrm>
              <a:off x="5334000" y="3886200"/>
              <a:ext cx="2743200" cy="990600"/>
              <a:chOff x="3360" y="2448"/>
              <a:chExt cx="1728" cy="624"/>
            </a:xfrm>
          </p:grpSpPr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115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4992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4992" y="278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3360" y="2448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43"/>
            <p:cNvGrpSpPr>
              <a:grpSpLocks/>
            </p:cNvGrpSpPr>
            <p:nvPr/>
          </p:nvGrpSpPr>
          <p:grpSpPr bwMode="auto">
            <a:xfrm>
              <a:off x="990600" y="1524000"/>
              <a:ext cx="5638800" cy="1295400"/>
              <a:chOff x="624" y="960"/>
              <a:chExt cx="3552" cy="816"/>
            </a:xfrm>
          </p:grpSpPr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624" y="1104"/>
                <a:ext cx="35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3264" y="17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4176" y="1104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733800" y="3581400"/>
              <a:ext cx="1143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724400" y="4191000"/>
              <a:ext cx="152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152400" y="990600"/>
              <a:ext cx="1295400" cy="2514600"/>
              <a:chOff x="96" y="624"/>
              <a:chExt cx="816" cy="1584"/>
            </a:xfrm>
          </p:grpSpPr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96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816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80"/>
            <p:cNvGrpSpPr>
              <a:grpSpLocks/>
            </p:cNvGrpSpPr>
            <p:nvPr/>
          </p:nvGrpSpPr>
          <p:grpSpPr bwMode="auto">
            <a:xfrm>
              <a:off x="2438400" y="4267200"/>
              <a:ext cx="5943600" cy="1981200"/>
              <a:chOff x="1536" y="2688"/>
              <a:chExt cx="3744" cy="1248"/>
            </a:xfrm>
          </p:grpSpPr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 flipV="1">
                <a:off x="1536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37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1"/>
              <p:cNvSpPr>
                <a:spLocks noChangeShapeType="1"/>
              </p:cNvSpPr>
              <p:nvPr/>
            </p:nvSpPr>
            <p:spPr bwMode="auto">
              <a:xfrm>
                <a:off x="51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62"/>
            <p:cNvGrpSpPr>
              <a:grpSpLocks/>
            </p:cNvGrpSpPr>
            <p:nvPr/>
          </p:nvGrpSpPr>
          <p:grpSpPr bwMode="auto">
            <a:xfrm>
              <a:off x="3733800" y="3962400"/>
              <a:ext cx="2667000" cy="685800"/>
              <a:chOff x="2352" y="2496"/>
              <a:chExt cx="1680" cy="432"/>
            </a:xfrm>
          </p:grpSpPr>
          <p:sp>
            <p:nvSpPr>
              <p:cNvPr id="66" name="Line 63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64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65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13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838200" y="1295400"/>
              <a:ext cx="838200" cy="1219200"/>
              <a:chOff x="528" y="816"/>
              <a:chExt cx="528" cy="768"/>
            </a:xfrm>
          </p:grpSpPr>
          <p:sp>
            <p:nvSpPr>
              <p:cNvPr id="70" name="Line 67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68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69"/>
              <p:cNvSpPr>
                <a:spLocks noChangeShapeType="1"/>
              </p:cNvSpPr>
              <p:nvPr/>
            </p:nvSpPr>
            <p:spPr bwMode="auto">
              <a:xfrm flipV="1">
                <a:off x="528" y="8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70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762000" y="27876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75" name="Text Box 72"/>
            <p:cNvSpPr txBox="1">
              <a:spLocks noChangeArrowheads="1"/>
            </p:cNvSpPr>
            <p:nvPr/>
          </p:nvSpPr>
          <p:spPr bwMode="auto">
            <a:xfrm>
              <a:off x="6162675" y="3632200"/>
              <a:ext cx="314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6164263" y="4419600"/>
              <a:ext cx="3127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D</a:t>
              </a:r>
            </a:p>
          </p:txBody>
        </p:sp>
        <p:grpSp>
          <p:nvGrpSpPr>
            <p:cNvPr id="53" name="Group 74"/>
            <p:cNvGrpSpPr>
              <a:grpSpLocks/>
            </p:cNvGrpSpPr>
            <p:nvPr/>
          </p:nvGrpSpPr>
          <p:grpSpPr bwMode="auto">
            <a:xfrm>
              <a:off x="3581400" y="3124200"/>
              <a:ext cx="1143000" cy="1752600"/>
              <a:chOff x="2256" y="1968"/>
              <a:chExt cx="720" cy="1104"/>
            </a:xfrm>
          </p:grpSpPr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>
                <a:off x="2256" y="307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6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2" name="Rectangular Callout 81"/>
          <p:cNvSpPr/>
          <p:nvPr/>
        </p:nvSpPr>
        <p:spPr>
          <a:xfrm>
            <a:off x="3048000" y="1143000"/>
            <a:ext cx="1981200" cy="762000"/>
          </a:xfrm>
          <a:prstGeom prst="wedgeRectCallout">
            <a:avLst>
              <a:gd name="adj1" fmla="val -93075"/>
              <a:gd name="adj2" fmla="val 35834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Control instruction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6934200" y="2209800"/>
            <a:ext cx="1981200" cy="762000"/>
          </a:xfrm>
          <a:prstGeom prst="wedgeRectCallout">
            <a:avLst>
              <a:gd name="adj1" fmla="val -93716"/>
              <a:gd name="adj2" fmla="val 1791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ALU/</a:t>
            </a:r>
            <a:r>
              <a:rPr lang="en-US" sz="2800" b="1" dirty="0" err="1" smtClean="0">
                <a:solidFill>
                  <a:srgbClr val="FF0000"/>
                </a:solidFill>
              </a:rPr>
              <a:t>Mem</a:t>
            </a:r>
            <a:r>
              <a:rPr lang="en-US" sz="2800" b="1" dirty="0" smtClean="0">
                <a:solidFill>
                  <a:srgbClr val="FF0000"/>
                </a:solidFill>
              </a:rPr>
              <a:t> instruction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takes 1 cycle</a:t>
            </a:r>
          </a:p>
          <a:p>
            <a:r>
              <a:rPr lang="en-US" dirty="0" smtClean="0"/>
              <a:t>1 cycle (non-pipeline) : 5 </a:t>
            </a:r>
            <a:r>
              <a:rPr lang="en-US" dirty="0" err="1" smtClean="0"/>
              <a:t>usec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3810000"/>
            <a:ext cx="6096000" cy="158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188244" y="4692650"/>
            <a:ext cx="1739106" cy="79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3600" y="38862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86200" y="43434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800" y="48006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 t="25837" r="78161"/>
          <a:stretch>
            <a:fillRect/>
          </a:stretch>
        </p:blipFill>
        <p:spPr bwMode="auto">
          <a:xfrm>
            <a:off x="584200" y="3276600"/>
            <a:ext cx="14478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133600" y="3352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0  1  2  3  4  5  6  7  8  9  10  11  12  13  14  15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2133600" y="3352800"/>
            <a:ext cx="1752600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38400" y="2814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 clock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pipeline – Cycle 1</a:t>
            </a:r>
            <a:endParaRPr lang="en-US" dirty="0"/>
          </a:p>
        </p:txBody>
      </p:sp>
      <p:grpSp>
        <p:nvGrpSpPr>
          <p:cNvPr id="3" name="Group 105"/>
          <p:cNvGrpSpPr>
            <a:grpSpLocks noChangeAspect="1"/>
          </p:cNvGrpSpPr>
          <p:nvPr/>
        </p:nvGrpSpPr>
        <p:grpSpPr>
          <a:xfrm>
            <a:off x="762000" y="1219200"/>
            <a:ext cx="7892415" cy="5179219"/>
            <a:chOff x="0" y="990600"/>
            <a:chExt cx="8769350" cy="575468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9050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6962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812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436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7724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1148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Instr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04800" y="32766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Comic Sans MS" pitchFamily="66" charset="0"/>
                </a:rPr>
                <a:t>P</a:t>
              </a:r>
            </a:p>
            <a:p>
              <a:pPr algn="ctr"/>
              <a:r>
                <a:rPr lang="en-US" sz="14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6670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RF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00800" y="36576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Data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077200" y="39624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Comic Sans MS" pitchFamily="66" charset="0"/>
                </a:rPr>
                <a:t>SE</a:t>
              </a:r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990600" y="2057400"/>
              <a:ext cx="533400" cy="990600"/>
              <a:chOff x="624" y="1296"/>
              <a:chExt cx="336" cy="624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4648200" y="2362200"/>
              <a:ext cx="533400" cy="990600"/>
              <a:chOff x="624" y="1296"/>
              <a:chExt cx="336" cy="624"/>
            </a:xfrm>
          </p:grpSpPr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4800600" y="3429000"/>
              <a:ext cx="533400" cy="990600"/>
              <a:chOff x="3024" y="2160"/>
              <a:chExt cx="336" cy="624"/>
            </a:xfrm>
          </p:grpSpPr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 rot="-5400000">
                <a:off x="2904" y="2328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2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ALU</a:t>
                </a:r>
              </a:p>
            </p:txBody>
          </p:sp>
        </p:grpSp>
        <p:grpSp>
          <p:nvGrpSpPr>
            <p:cNvPr id="29" name="Group 96"/>
            <p:cNvGrpSpPr>
              <a:grpSpLocks/>
            </p:cNvGrpSpPr>
            <p:nvPr/>
          </p:nvGrpSpPr>
          <p:grpSpPr bwMode="auto">
            <a:xfrm>
              <a:off x="457200" y="2286000"/>
              <a:ext cx="609600" cy="1295400"/>
              <a:chOff x="288" y="1440"/>
              <a:chExt cx="384" cy="816"/>
            </a:xfrm>
          </p:grpSpPr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288" y="2256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336" y="1440"/>
                <a:ext cx="336" cy="816"/>
                <a:chOff x="336" y="1440"/>
                <a:chExt cx="336" cy="816"/>
              </a:xfrm>
            </p:grpSpPr>
            <p:sp>
              <p:nvSpPr>
                <p:cNvPr id="3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36" y="1440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30"/>
                <p:cNvSpPr>
                  <a:spLocks noChangeShapeType="1"/>
                </p:cNvSpPr>
                <p:nvPr/>
              </p:nvSpPr>
              <p:spPr bwMode="auto">
                <a:xfrm>
                  <a:off x="336" y="144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38200" y="2819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752600" y="3886200"/>
              <a:ext cx="152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286000" y="3505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86000" y="35052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286000" y="37338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286000" y="4038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286000" y="4876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7467600" y="4038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6096000" y="48768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7924800" y="4419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7924800" y="44196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5334000" y="38862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6096000" y="38862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990600" y="1752600"/>
              <a:ext cx="563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5181600" y="2819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6629400" y="1752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990600" y="1524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990600" y="152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733800" y="3581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724400" y="4191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52"/>
            <p:cNvGrpSpPr>
              <a:grpSpLocks/>
            </p:cNvGrpSpPr>
            <p:nvPr/>
          </p:nvGrpSpPr>
          <p:grpSpPr bwMode="auto">
            <a:xfrm>
              <a:off x="152400" y="990600"/>
              <a:ext cx="1295400" cy="2514600"/>
              <a:chOff x="96" y="624"/>
              <a:chExt cx="816" cy="1584"/>
            </a:xfrm>
          </p:grpSpPr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0" cy="15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96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/>
            </p:nvSpPr>
            <p:spPr bwMode="auto">
              <a:xfrm>
                <a:off x="816" y="96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58"/>
            <p:cNvGrpSpPr>
              <a:grpSpLocks/>
            </p:cNvGrpSpPr>
            <p:nvPr/>
          </p:nvGrpSpPr>
          <p:grpSpPr bwMode="auto">
            <a:xfrm>
              <a:off x="2438400" y="4267200"/>
              <a:ext cx="5943600" cy="1981200"/>
              <a:chOff x="1536" y="2688"/>
              <a:chExt cx="3744" cy="1248"/>
            </a:xfrm>
          </p:grpSpPr>
          <p:sp>
            <p:nvSpPr>
              <p:cNvPr id="61" name="Line 59"/>
              <p:cNvSpPr>
                <a:spLocks noChangeShapeType="1"/>
              </p:cNvSpPr>
              <p:nvPr/>
            </p:nvSpPr>
            <p:spPr bwMode="auto">
              <a:xfrm flipV="1">
                <a:off x="1536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37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/>
            </p:nvSpPr>
            <p:spPr bwMode="auto">
              <a:xfrm>
                <a:off x="51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733800" y="3962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4267200" y="39624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267200" y="46482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98"/>
            <p:cNvGrpSpPr>
              <a:grpSpLocks/>
            </p:cNvGrpSpPr>
            <p:nvPr/>
          </p:nvGrpSpPr>
          <p:grpSpPr bwMode="auto">
            <a:xfrm>
              <a:off x="838200" y="1295400"/>
              <a:ext cx="1066800" cy="1219200"/>
              <a:chOff x="528" y="816"/>
              <a:chExt cx="672" cy="768"/>
            </a:xfrm>
          </p:grpSpPr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67"/>
              <p:cNvGrpSpPr>
                <a:grpSpLocks/>
              </p:cNvGrpSpPr>
              <p:nvPr/>
            </p:nvGrpSpPr>
            <p:grpSpPr bwMode="auto">
              <a:xfrm>
                <a:off x="528" y="816"/>
                <a:ext cx="528" cy="768"/>
                <a:chOff x="528" y="816"/>
                <a:chExt cx="528" cy="768"/>
              </a:xfrm>
            </p:grpSpPr>
            <p:sp>
              <p:nvSpPr>
                <p:cNvPr id="72" name="Line 68"/>
                <p:cNvSpPr>
                  <a:spLocks noChangeShapeType="1"/>
                </p:cNvSpPr>
                <p:nvPr/>
              </p:nvSpPr>
              <p:spPr bwMode="auto">
                <a:xfrm>
                  <a:off x="528" y="120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69"/>
                <p:cNvSpPr>
                  <a:spLocks noChangeShapeType="1"/>
                </p:cNvSpPr>
                <p:nvPr/>
              </p:nvSpPr>
              <p:spPr bwMode="auto">
                <a:xfrm>
                  <a:off x="1056" y="120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528" y="816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71"/>
                <p:cNvSpPr>
                  <a:spLocks noChangeShapeType="1"/>
                </p:cNvSpPr>
                <p:nvPr/>
              </p:nvSpPr>
              <p:spPr bwMode="auto">
                <a:xfrm>
                  <a:off x="528" y="81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762000" y="27876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77" name="Text Box 73"/>
            <p:cNvSpPr txBox="1">
              <a:spLocks noChangeArrowheads="1"/>
            </p:cNvSpPr>
            <p:nvPr/>
          </p:nvSpPr>
          <p:spPr bwMode="auto">
            <a:xfrm>
              <a:off x="6162675" y="3632200"/>
              <a:ext cx="314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8" name="Text Box 74"/>
            <p:cNvSpPr txBox="1">
              <a:spLocks noChangeArrowheads="1"/>
            </p:cNvSpPr>
            <p:nvPr/>
          </p:nvSpPr>
          <p:spPr bwMode="auto">
            <a:xfrm>
              <a:off x="6164263" y="4419600"/>
              <a:ext cx="3127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auto">
            <a:xfrm>
              <a:off x="3581400" y="48768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5410200" y="3352800"/>
              <a:ext cx="4572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BEQ</a:t>
              </a:r>
            </a:p>
          </p:txBody>
        </p:sp>
        <p:sp>
          <p:nvSpPr>
            <p:cNvPr id="82" name="Line 78"/>
            <p:cNvSpPr>
              <a:spLocks noChangeShapeType="1"/>
            </p:cNvSpPr>
            <p:nvPr/>
          </p:nvSpPr>
          <p:spPr bwMode="auto">
            <a:xfrm>
              <a:off x="5638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1219200" y="10668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0"/>
            <p:cNvSpPr>
              <a:spLocks noChangeShapeType="1"/>
            </p:cNvSpPr>
            <p:nvPr/>
          </p:nvSpPr>
          <p:spPr bwMode="auto">
            <a:xfrm flipV="1">
              <a:off x="5638800" y="10668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1"/>
            <p:cNvSpPr>
              <a:spLocks noChangeShapeType="1"/>
            </p:cNvSpPr>
            <p:nvPr/>
          </p:nvSpPr>
          <p:spPr bwMode="auto">
            <a:xfrm>
              <a:off x="1219200" y="10668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2"/>
            <p:cNvSpPr>
              <a:spLocks noChangeShapeType="1"/>
            </p:cNvSpPr>
            <p:nvPr/>
          </p:nvSpPr>
          <p:spPr bwMode="auto">
            <a:xfrm>
              <a:off x="2057400" y="38862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83"/>
            <p:cNvSpPr>
              <a:spLocks noChangeShapeType="1"/>
            </p:cNvSpPr>
            <p:nvPr/>
          </p:nvSpPr>
          <p:spPr bwMode="auto">
            <a:xfrm>
              <a:off x="2057400" y="251460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4"/>
            <p:cNvSpPr>
              <a:spLocks noChangeShapeType="1"/>
            </p:cNvSpPr>
            <p:nvPr/>
          </p:nvSpPr>
          <p:spPr bwMode="auto">
            <a:xfrm>
              <a:off x="4191000" y="25146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>
              <a:off x="4191000" y="3581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>
              <a:off x="4191000" y="39624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4191000" y="3124200"/>
              <a:ext cx="533400" cy="1752600"/>
              <a:chOff x="2640" y="1968"/>
              <a:chExt cx="336" cy="1104"/>
            </a:xfrm>
          </p:grpSpPr>
          <p:sp>
            <p:nvSpPr>
              <p:cNvPr id="92" name="Line 88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9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90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91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" name="Line 92"/>
            <p:cNvSpPr>
              <a:spLocks noChangeShapeType="1"/>
            </p:cNvSpPr>
            <p:nvPr/>
          </p:nvSpPr>
          <p:spPr bwMode="auto">
            <a:xfrm>
              <a:off x="6019800" y="3886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6019800" y="4648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>
              <a:off x="7848600" y="4876800"/>
              <a:ext cx="7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>
              <a:off x="6019800" y="28194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97"/>
            <p:cNvSpPr>
              <a:spLocks noChangeShapeType="1"/>
            </p:cNvSpPr>
            <p:nvPr/>
          </p:nvSpPr>
          <p:spPr bwMode="auto">
            <a:xfrm flipH="1">
              <a:off x="0" y="6070600"/>
              <a:ext cx="1905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517525" y="6288088"/>
              <a:ext cx="454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IF</a:t>
              </a: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8077200" y="62484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WB</a:t>
              </a: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4876800" y="624840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EX</a:t>
              </a:r>
            </a:p>
          </p:txBody>
        </p:sp>
        <p:sp>
          <p:nvSpPr>
            <p:cNvPr id="104" name="Text Box 102"/>
            <p:cNvSpPr txBox="1">
              <a:spLocks noChangeArrowheads="1"/>
            </p:cNvSpPr>
            <p:nvPr/>
          </p:nvSpPr>
          <p:spPr bwMode="auto">
            <a:xfrm>
              <a:off x="6419850" y="6248400"/>
              <a:ext cx="895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MEM</a:t>
              </a:r>
            </a:p>
          </p:txBody>
        </p:sp>
        <p:sp>
          <p:nvSpPr>
            <p:cNvPr id="105" name="Text Box 103"/>
            <p:cNvSpPr txBox="1">
              <a:spLocks noChangeArrowheads="1"/>
            </p:cNvSpPr>
            <p:nvPr/>
          </p:nvSpPr>
          <p:spPr bwMode="auto">
            <a:xfrm>
              <a:off x="2895600" y="6248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ID</a:t>
              </a:r>
            </a:p>
          </p:txBody>
        </p:sp>
      </p:grp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pipeline – Cycle 2</a:t>
            </a:r>
            <a:endParaRPr lang="en-US" dirty="0"/>
          </a:p>
        </p:txBody>
      </p:sp>
      <p:grpSp>
        <p:nvGrpSpPr>
          <p:cNvPr id="3" name="Group 206"/>
          <p:cNvGrpSpPr>
            <a:grpSpLocks noChangeAspect="1"/>
          </p:cNvGrpSpPr>
          <p:nvPr/>
        </p:nvGrpSpPr>
        <p:grpSpPr>
          <a:xfrm>
            <a:off x="931545" y="1221581"/>
            <a:ext cx="7755255" cy="5179219"/>
            <a:chOff x="152400" y="990600"/>
            <a:chExt cx="8616950" cy="5754688"/>
          </a:xfrm>
        </p:grpSpPr>
        <p:sp>
          <p:nvSpPr>
            <p:cNvPr id="106" name="Rectangle 2"/>
            <p:cNvSpPr>
              <a:spLocks noChangeArrowheads="1"/>
            </p:cNvSpPr>
            <p:nvPr/>
          </p:nvSpPr>
          <p:spPr bwMode="auto">
            <a:xfrm>
              <a:off x="19050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3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4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76962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6"/>
            <p:cNvSpPr>
              <a:spLocks noChangeShapeType="1"/>
            </p:cNvSpPr>
            <p:nvPr/>
          </p:nvSpPr>
          <p:spPr bwMode="auto">
            <a:xfrm>
              <a:off x="19812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7"/>
            <p:cNvSpPr>
              <a:spLocks noChangeShapeType="1"/>
            </p:cNvSpPr>
            <p:nvPr/>
          </p:nvSpPr>
          <p:spPr bwMode="auto">
            <a:xfrm>
              <a:off x="59436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"/>
            <p:cNvSpPr>
              <a:spLocks noChangeShapeType="1"/>
            </p:cNvSpPr>
            <p:nvPr/>
          </p:nvSpPr>
          <p:spPr bwMode="auto">
            <a:xfrm>
              <a:off x="77724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"/>
            <p:cNvSpPr>
              <a:spLocks noChangeShapeType="1"/>
            </p:cNvSpPr>
            <p:nvPr/>
          </p:nvSpPr>
          <p:spPr bwMode="auto">
            <a:xfrm>
              <a:off x="41148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0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Instr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15" name="Rectangle 11"/>
            <p:cNvSpPr>
              <a:spLocks noChangeArrowheads="1"/>
            </p:cNvSpPr>
            <p:nvPr/>
          </p:nvSpPr>
          <p:spPr bwMode="auto">
            <a:xfrm>
              <a:off x="304800" y="32766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Comic Sans MS" pitchFamily="66" charset="0"/>
                </a:rPr>
                <a:t>P</a:t>
              </a:r>
            </a:p>
            <a:p>
              <a:pPr algn="ctr"/>
              <a:r>
                <a:rPr lang="en-US" sz="14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 dirty="0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 dirty="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17" name="Rectangle 13"/>
            <p:cNvSpPr>
              <a:spLocks noChangeArrowheads="1"/>
            </p:cNvSpPr>
            <p:nvPr/>
          </p:nvSpPr>
          <p:spPr bwMode="auto">
            <a:xfrm>
              <a:off x="26670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RF</a:t>
              </a:r>
            </a:p>
          </p:txBody>
        </p:sp>
        <p:sp>
          <p:nvSpPr>
            <p:cNvPr id="118" name="Rectangle 14"/>
            <p:cNvSpPr>
              <a:spLocks noChangeArrowheads="1"/>
            </p:cNvSpPr>
            <p:nvPr/>
          </p:nvSpPr>
          <p:spPr bwMode="auto">
            <a:xfrm>
              <a:off x="6400800" y="36576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Data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8077200" y="39624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20" name="Rectangle 16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21" name="Rectangle 17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Comic Sans MS" pitchFamily="66" charset="0"/>
                </a:rPr>
                <a:t>SE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990600" y="2057400"/>
              <a:ext cx="533400" cy="990600"/>
              <a:chOff x="624" y="1296"/>
              <a:chExt cx="336" cy="624"/>
            </a:xfrm>
          </p:grpSpPr>
          <p:sp>
            <p:nvSpPr>
              <p:cNvPr id="123" name="Freeform 19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Text Box 20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648200" y="2362200"/>
              <a:ext cx="533400" cy="990600"/>
              <a:chOff x="624" y="1296"/>
              <a:chExt cx="336" cy="624"/>
            </a:xfrm>
          </p:grpSpPr>
          <p:sp>
            <p:nvSpPr>
              <p:cNvPr id="126" name="Freeform 22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23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800600" y="3429000"/>
              <a:ext cx="533400" cy="990600"/>
              <a:chOff x="3024" y="2160"/>
              <a:chExt cx="336" cy="624"/>
            </a:xfrm>
          </p:grpSpPr>
          <p:sp>
            <p:nvSpPr>
              <p:cNvPr id="129" name="Freeform 25"/>
              <p:cNvSpPr>
                <a:spLocks/>
              </p:cNvSpPr>
              <p:nvPr/>
            </p:nvSpPr>
            <p:spPr bwMode="auto">
              <a:xfrm rot="-5400000">
                <a:off x="2904" y="2328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2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ALU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457200" y="2286000"/>
              <a:ext cx="609600" cy="1295400"/>
              <a:chOff x="288" y="1440"/>
              <a:chExt cx="384" cy="816"/>
            </a:xfrm>
          </p:grpSpPr>
          <p:sp>
            <p:nvSpPr>
              <p:cNvPr id="132" name="Line 28"/>
              <p:cNvSpPr>
                <a:spLocks noChangeShapeType="1"/>
              </p:cNvSpPr>
              <p:nvPr/>
            </p:nvSpPr>
            <p:spPr bwMode="auto">
              <a:xfrm>
                <a:off x="288" y="22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336" y="1440"/>
                <a:ext cx="336" cy="816"/>
                <a:chOff x="336" y="1440"/>
                <a:chExt cx="336" cy="816"/>
              </a:xfrm>
            </p:grpSpPr>
            <p:sp>
              <p:nvSpPr>
                <p:cNvPr id="13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36" y="1440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31"/>
                <p:cNvSpPr>
                  <a:spLocks noChangeShapeType="1"/>
                </p:cNvSpPr>
                <p:nvPr/>
              </p:nvSpPr>
              <p:spPr bwMode="auto">
                <a:xfrm>
                  <a:off x="336" y="144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6" name="Line 32"/>
            <p:cNvSpPr>
              <a:spLocks noChangeShapeType="1"/>
            </p:cNvSpPr>
            <p:nvPr/>
          </p:nvSpPr>
          <p:spPr bwMode="auto">
            <a:xfrm>
              <a:off x="838200" y="2819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3"/>
            <p:cNvSpPr>
              <a:spLocks noChangeShapeType="1"/>
            </p:cNvSpPr>
            <p:nvPr/>
          </p:nvSpPr>
          <p:spPr bwMode="auto">
            <a:xfrm>
              <a:off x="1524000" y="2514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4"/>
            <p:cNvSpPr>
              <a:spLocks noChangeShapeType="1"/>
            </p:cNvSpPr>
            <p:nvPr/>
          </p:nvSpPr>
          <p:spPr bwMode="auto">
            <a:xfrm>
              <a:off x="1752600" y="38862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>
              <a:off x="7467600" y="4038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41"/>
            <p:cNvSpPr>
              <a:spLocks noChangeShapeType="1"/>
            </p:cNvSpPr>
            <p:nvPr/>
          </p:nvSpPr>
          <p:spPr bwMode="auto">
            <a:xfrm>
              <a:off x="6096000" y="48768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42"/>
            <p:cNvSpPr>
              <a:spLocks noChangeShapeType="1"/>
            </p:cNvSpPr>
            <p:nvPr/>
          </p:nvSpPr>
          <p:spPr bwMode="auto">
            <a:xfrm>
              <a:off x="7924800" y="4419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43"/>
            <p:cNvSpPr>
              <a:spLocks noChangeShapeType="1"/>
            </p:cNvSpPr>
            <p:nvPr/>
          </p:nvSpPr>
          <p:spPr bwMode="auto">
            <a:xfrm>
              <a:off x="7924800" y="44196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4"/>
            <p:cNvSpPr>
              <a:spLocks noChangeShapeType="1"/>
            </p:cNvSpPr>
            <p:nvPr/>
          </p:nvSpPr>
          <p:spPr bwMode="auto">
            <a:xfrm>
              <a:off x="5334000" y="38862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45"/>
            <p:cNvSpPr>
              <a:spLocks noChangeShapeType="1"/>
            </p:cNvSpPr>
            <p:nvPr/>
          </p:nvSpPr>
          <p:spPr bwMode="auto">
            <a:xfrm>
              <a:off x="6096000" y="38862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46"/>
            <p:cNvSpPr>
              <a:spLocks noChangeShapeType="1"/>
            </p:cNvSpPr>
            <p:nvPr/>
          </p:nvSpPr>
          <p:spPr bwMode="auto">
            <a:xfrm>
              <a:off x="990600" y="1752600"/>
              <a:ext cx="563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47"/>
            <p:cNvSpPr>
              <a:spLocks noChangeShapeType="1"/>
            </p:cNvSpPr>
            <p:nvPr/>
          </p:nvSpPr>
          <p:spPr bwMode="auto">
            <a:xfrm>
              <a:off x="5181600" y="2819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48"/>
            <p:cNvSpPr>
              <a:spLocks noChangeShapeType="1"/>
            </p:cNvSpPr>
            <p:nvPr/>
          </p:nvSpPr>
          <p:spPr bwMode="auto">
            <a:xfrm>
              <a:off x="6629400" y="1752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49"/>
            <p:cNvSpPr>
              <a:spLocks noChangeShapeType="1"/>
            </p:cNvSpPr>
            <p:nvPr/>
          </p:nvSpPr>
          <p:spPr bwMode="auto">
            <a:xfrm>
              <a:off x="990600" y="1524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50"/>
            <p:cNvSpPr>
              <a:spLocks noChangeShapeType="1"/>
            </p:cNvSpPr>
            <p:nvPr/>
          </p:nvSpPr>
          <p:spPr bwMode="auto">
            <a:xfrm>
              <a:off x="990600" y="152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51"/>
            <p:cNvSpPr>
              <a:spLocks noChangeShapeType="1"/>
            </p:cNvSpPr>
            <p:nvPr/>
          </p:nvSpPr>
          <p:spPr bwMode="auto">
            <a:xfrm>
              <a:off x="3733800" y="3581400"/>
              <a:ext cx="304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52"/>
            <p:cNvSpPr>
              <a:spLocks noChangeShapeType="1"/>
            </p:cNvSpPr>
            <p:nvPr/>
          </p:nvSpPr>
          <p:spPr bwMode="auto">
            <a:xfrm>
              <a:off x="4724400" y="4191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52400" y="990600"/>
              <a:ext cx="1295400" cy="2514600"/>
              <a:chOff x="96" y="624"/>
              <a:chExt cx="816" cy="1584"/>
            </a:xfrm>
          </p:grpSpPr>
          <p:sp>
            <p:nvSpPr>
              <p:cNvPr id="153" name="Line 54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55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56"/>
              <p:cNvSpPr>
                <a:spLocks noChangeShapeType="1"/>
              </p:cNvSpPr>
              <p:nvPr/>
            </p:nvSpPr>
            <p:spPr bwMode="auto">
              <a:xfrm>
                <a:off x="96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57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58"/>
              <p:cNvSpPr>
                <a:spLocks noChangeShapeType="1"/>
              </p:cNvSpPr>
              <p:nvPr/>
            </p:nvSpPr>
            <p:spPr bwMode="auto">
              <a:xfrm>
                <a:off x="816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438400" y="4267200"/>
              <a:ext cx="5943600" cy="1981200"/>
              <a:chOff x="1536" y="2688"/>
              <a:chExt cx="3744" cy="1248"/>
            </a:xfrm>
          </p:grpSpPr>
          <p:sp>
            <p:nvSpPr>
              <p:cNvPr id="159" name="Line 60"/>
              <p:cNvSpPr>
                <a:spLocks noChangeShapeType="1"/>
              </p:cNvSpPr>
              <p:nvPr/>
            </p:nvSpPr>
            <p:spPr bwMode="auto">
              <a:xfrm flipV="1">
                <a:off x="1536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61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62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37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63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64"/>
              <p:cNvSpPr>
                <a:spLocks noChangeShapeType="1"/>
              </p:cNvSpPr>
              <p:nvPr/>
            </p:nvSpPr>
            <p:spPr bwMode="auto">
              <a:xfrm>
                <a:off x="51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" name="Line 65"/>
            <p:cNvSpPr>
              <a:spLocks noChangeShapeType="1"/>
            </p:cNvSpPr>
            <p:nvPr/>
          </p:nvSpPr>
          <p:spPr bwMode="auto">
            <a:xfrm>
              <a:off x="3733800" y="3962400"/>
              <a:ext cx="304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66"/>
            <p:cNvSpPr>
              <a:spLocks noChangeShapeType="1"/>
            </p:cNvSpPr>
            <p:nvPr/>
          </p:nvSpPr>
          <p:spPr bwMode="auto">
            <a:xfrm>
              <a:off x="4267200" y="39624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67"/>
            <p:cNvSpPr>
              <a:spLocks noChangeShapeType="1"/>
            </p:cNvSpPr>
            <p:nvPr/>
          </p:nvSpPr>
          <p:spPr bwMode="auto">
            <a:xfrm>
              <a:off x="4267200" y="46482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838200" y="1295400"/>
              <a:ext cx="838200" cy="1219200"/>
              <a:chOff x="528" y="816"/>
              <a:chExt cx="528" cy="768"/>
            </a:xfrm>
          </p:grpSpPr>
          <p:sp>
            <p:nvSpPr>
              <p:cNvPr id="168" name="Line 69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70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71"/>
              <p:cNvSpPr>
                <a:spLocks noChangeShapeType="1"/>
              </p:cNvSpPr>
              <p:nvPr/>
            </p:nvSpPr>
            <p:spPr bwMode="auto">
              <a:xfrm flipV="1">
                <a:off x="528" y="8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2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2" name="Text Box 73"/>
            <p:cNvSpPr txBox="1">
              <a:spLocks noChangeArrowheads="1"/>
            </p:cNvSpPr>
            <p:nvPr/>
          </p:nvSpPr>
          <p:spPr bwMode="auto">
            <a:xfrm>
              <a:off x="762000" y="27876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73" name="Text Box 74"/>
            <p:cNvSpPr txBox="1">
              <a:spLocks noChangeArrowheads="1"/>
            </p:cNvSpPr>
            <p:nvPr/>
          </p:nvSpPr>
          <p:spPr bwMode="auto">
            <a:xfrm>
              <a:off x="6162675" y="3632200"/>
              <a:ext cx="314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74" name="Text Box 75"/>
            <p:cNvSpPr txBox="1">
              <a:spLocks noChangeArrowheads="1"/>
            </p:cNvSpPr>
            <p:nvPr/>
          </p:nvSpPr>
          <p:spPr bwMode="auto">
            <a:xfrm>
              <a:off x="6164263" y="4419600"/>
              <a:ext cx="3127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D</a:t>
              </a:r>
            </a:p>
          </p:txBody>
        </p:sp>
        <p:sp>
          <p:nvSpPr>
            <p:cNvPr id="175" name="Line 76"/>
            <p:cNvSpPr>
              <a:spLocks noChangeShapeType="1"/>
            </p:cNvSpPr>
            <p:nvPr/>
          </p:nvSpPr>
          <p:spPr bwMode="auto">
            <a:xfrm>
              <a:off x="3581400" y="4876800"/>
              <a:ext cx="457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78"/>
            <p:cNvSpPr>
              <a:spLocks noChangeArrowheads="1"/>
            </p:cNvSpPr>
            <p:nvPr/>
          </p:nvSpPr>
          <p:spPr bwMode="auto">
            <a:xfrm>
              <a:off x="5410200" y="3352800"/>
              <a:ext cx="4572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BEQ</a:t>
              </a:r>
            </a:p>
          </p:txBody>
        </p:sp>
        <p:sp>
          <p:nvSpPr>
            <p:cNvPr id="177" name="Line 79"/>
            <p:cNvSpPr>
              <a:spLocks noChangeShapeType="1"/>
            </p:cNvSpPr>
            <p:nvPr/>
          </p:nvSpPr>
          <p:spPr bwMode="auto">
            <a:xfrm>
              <a:off x="5638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80"/>
            <p:cNvSpPr>
              <a:spLocks noChangeShapeType="1"/>
            </p:cNvSpPr>
            <p:nvPr/>
          </p:nvSpPr>
          <p:spPr bwMode="auto">
            <a:xfrm>
              <a:off x="1219200" y="10668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81"/>
            <p:cNvSpPr>
              <a:spLocks noChangeShapeType="1"/>
            </p:cNvSpPr>
            <p:nvPr/>
          </p:nvSpPr>
          <p:spPr bwMode="auto">
            <a:xfrm flipV="1">
              <a:off x="5638800" y="10668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82"/>
            <p:cNvSpPr>
              <a:spLocks noChangeShapeType="1"/>
            </p:cNvSpPr>
            <p:nvPr/>
          </p:nvSpPr>
          <p:spPr bwMode="auto">
            <a:xfrm>
              <a:off x="1219200" y="10668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8"/>
            <p:cNvGrpSpPr>
              <a:grpSpLocks/>
            </p:cNvGrpSpPr>
            <p:nvPr/>
          </p:nvGrpSpPr>
          <p:grpSpPr bwMode="auto">
            <a:xfrm>
              <a:off x="2057400" y="3505200"/>
              <a:ext cx="1219200" cy="1371600"/>
              <a:chOff x="1296" y="2208"/>
              <a:chExt cx="768" cy="864"/>
            </a:xfrm>
          </p:grpSpPr>
          <p:sp>
            <p:nvSpPr>
              <p:cNvPr id="182" name="Line 35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36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Line 37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38"/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39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8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Line 84"/>
            <p:cNvSpPr>
              <a:spLocks noChangeShapeType="1"/>
            </p:cNvSpPr>
            <p:nvPr/>
          </p:nvSpPr>
          <p:spPr bwMode="auto">
            <a:xfrm>
              <a:off x="2057400" y="251460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85"/>
            <p:cNvSpPr>
              <a:spLocks noChangeShapeType="1"/>
            </p:cNvSpPr>
            <p:nvPr/>
          </p:nvSpPr>
          <p:spPr bwMode="auto">
            <a:xfrm>
              <a:off x="4191000" y="25146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86"/>
            <p:cNvSpPr>
              <a:spLocks noChangeShapeType="1"/>
            </p:cNvSpPr>
            <p:nvPr/>
          </p:nvSpPr>
          <p:spPr bwMode="auto">
            <a:xfrm>
              <a:off x="4191000" y="3581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87"/>
            <p:cNvSpPr>
              <a:spLocks noChangeShapeType="1"/>
            </p:cNvSpPr>
            <p:nvPr/>
          </p:nvSpPr>
          <p:spPr bwMode="auto">
            <a:xfrm>
              <a:off x="4191000" y="39624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88"/>
            <p:cNvGrpSpPr>
              <a:grpSpLocks/>
            </p:cNvGrpSpPr>
            <p:nvPr/>
          </p:nvGrpSpPr>
          <p:grpSpPr bwMode="auto">
            <a:xfrm>
              <a:off x="4191000" y="3124200"/>
              <a:ext cx="533400" cy="1752600"/>
              <a:chOff x="2640" y="1968"/>
              <a:chExt cx="336" cy="1104"/>
            </a:xfrm>
          </p:grpSpPr>
          <p:sp>
            <p:nvSpPr>
              <p:cNvPr id="193" name="Line 89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90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91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92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" name="Line 93"/>
            <p:cNvSpPr>
              <a:spLocks noChangeShapeType="1"/>
            </p:cNvSpPr>
            <p:nvPr/>
          </p:nvSpPr>
          <p:spPr bwMode="auto">
            <a:xfrm>
              <a:off x="6019800" y="3886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94"/>
            <p:cNvSpPr>
              <a:spLocks noChangeShapeType="1"/>
            </p:cNvSpPr>
            <p:nvPr/>
          </p:nvSpPr>
          <p:spPr bwMode="auto">
            <a:xfrm>
              <a:off x="6019800" y="4648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95"/>
            <p:cNvSpPr>
              <a:spLocks noChangeShapeType="1"/>
            </p:cNvSpPr>
            <p:nvPr/>
          </p:nvSpPr>
          <p:spPr bwMode="auto">
            <a:xfrm>
              <a:off x="7848600" y="4876800"/>
              <a:ext cx="7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96"/>
            <p:cNvSpPr>
              <a:spLocks noChangeShapeType="1"/>
            </p:cNvSpPr>
            <p:nvPr/>
          </p:nvSpPr>
          <p:spPr bwMode="auto">
            <a:xfrm>
              <a:off x="6019800" y="28194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97"/>
            <p:cNvSpPr>
              <a:spLocks noChangeShapeType="1"/>
            </p:cNvSpPr>
            <p:nvPr/>
          </p:nvSpPr>
          <p:spPr bwMode="auto">
            <a:xfrm flipH="1">
              <a:off x="2080683" y="5898621"/>
              <a:ext cx="1905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Text Box 99"/>
            <p:cNvSpPr txBox="1">
              <a:spLocks noChangeArrowheads="1"/>
            </p:cNvSpPr>
            <p:nvPr/>
          </p:nvSpPr>
          <p:spPr bwMode="auto">
            <a:xfrm>
              <a:off x="517525" y="6288088"/>
              <a:ext cx="454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IF</a:t>
              </a:r>
            </a:p>
          </p:txBody>
        </p:sp>
        <p:sp>
          <p:nvSpPr>
            <p:cNvPr id="203" name="Text Box 100"/>
            <p:cNvSpPr txBox="1">
              <a:spLocks noChangeArrowheads="1"/>
            </p:cNvSpPr>
            <p:nvPr/>
          </p:nvSpPr>
          <p:spPr bwMode="auto">
            <a:xfrm>
              <a:off x="8077200" y="62484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WB</a:t>
              </a:r>
            </a:p>
          </p:txBody>
        </p:sp>
        <p:sp>
          <p:nvSpPr>
            <p:cNvPr id="204" name="Text Box 101"/>
            <p:cNvSpPr txBox="1">
              <a:spLocks noChangeArrowheads="1"/>
            </p:cNvSpPr>
            <p:nvPr/>
          </p:nvSpPr>
          <p:spPr bwMode="auto">
            <a:xfrm>
              <a:off x="4876800" y="624840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EX</a:t>
              </a:r>
            </a:p>
          </p:txBody>
        </p:sp>
        <p:sp>
          <p:nvSpPr>
            <p:cNvPr id="205" name="Text Box 102"/>
            <p:cNvSpPr txBox="1">
              <a:spLocks noChangeArrowheads="1"/>
            </p:cNvSpPr>
            <p:nvPr/>
          </p:nvSpPr>
          <p:spPr bwMode="auto">
            <a:xfrm>
              <a:off x="6419850" y="6248400"/>
              <a:ext cx="895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MEM</a:t>
              </a:r>
            </a:p>
          </p:txBody>
        </p:sp>
        <p:sp>
          <p:nvSpPr>
            <p:cNvPr id="206" name="Text Box 103"/>
            <p:cNvSpPr txBox="1">
              <a:spLocks noChangeArrowheads="1"/>
            </p:cNvSpPr>
            <p:nvPr/>
          </p:nvSpPr>
          <p:spPr bwMode="auto">
            <a:xfrm>
              <a:off x="2895600" y="6248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ID</a:t>
              </a:r>
            </a:p>
          </p:txBody>
        </p:sp>
      </p:grp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pipeline – Cycle 3</a:t>
            </a:r>
            <a:endParaRPr lang="en-US" dirty="0"/>
          </a:p>
        </p:txBody>
      </p: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1679575" y="6019800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IF</a:t>
            </a:r>
          </a:p>
        </p:txBody>
      </p:sp>
      <p:grpSp>
        <p:nvGrpSpPr>
          <p:cNvPr id="3" name="Group 104"/>
          <p:cNvGrpSpPr>
            <a:grpSpLocks noChangeAspect="1"/>
          </p:cNvGrpSpPr>
          <p:nvPr/>
        </p:nvGrpSpPr>
        <p:grpSpPr>
          <a:xfrm>
            <a:off x="931545" y="1257300"/>
            <a:ext cx="7755255" cy="5143500"/>
            <a:chOff x="152400" y="990600"/>
            <a:chExt cx="8616950" cy="571500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9050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6962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9812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436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7724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1148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Instr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04800" y="32766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Comic Sans MS" pitchFamily="66" charset="0"/>
                </a:rPr>
                <a:t>P</a:t>
              </a:r>
            </a:p>
            <a:p>
              <a:pPr algn="ctr"/>
              <a:r>
                <a:rPr lang="en-US" sz="14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6670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RF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00800" y="36576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Data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077200" y="39624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Comic Sans MS" pitchFamily="66" charset="0"/>
                </a:rPr>
                <a:t>SE</a:t>
              </a:r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990600" y="2057400"/>
              <a:ext cx="533400" cy="990600"/>
              <a:chOff x="624" y="1296"/>
              <a:chExt cx="336" cy="624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4648200" y="2362200"/>
              <a:ext cx="533400" cy="990600"/>
              <a:chOff x="624" y="1296"/>
              <a:chExt cx="336" cy="624"/>
            </a:xfrm>
          </p:grpSpPr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4800600" y="3429000"/>
              <a:ext cx="533400" cy="990600"/>
              <a:chOff x="3024" y="2160"/>
              <a:chExt cx="336" cy="624"/>
            </a:xfrm>
          </p:grpSpPr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 rot="-5400000">
                <a:off x="2904" y="2328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2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ALU</a:t>
                </a:r>
              </a:p>
            </p:txBody>
          </p:sp>
        </p:grp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457200" y="2286000"/>
              <a:ext cx="609600" cy="1295400"/>
              <a:chOff x="288" y="1440"/>
              <a:chExt cx="384" cy="816"/>
            </a:xfrm>
          </p:grpSpPr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288" y="22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29"/>
              <p:cNvGrpSpPr>
                <a:grpSpLocks/>
              </p:cNvGrpSpPr>
              <p:nvPr/>
            </p:nvGrpSpPr>
            <p:grpSpPr bwMode="auto">
              <a:xfrm>
                <a:off x="336" y="1440"/>
                <a:ext cx="336" cy="816"/>
                <a:chOff x="336" y="1440"/>
                <a:chExt cx="336" cy="816"/>
              </a:xfrm>
            </p:grpSpPr>
            <p:sp>
              <p:nvSpPr>
                <p:cNvPr id="3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36" y="1440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31"/>
                <p:cNvSpPr>
                  <a:spLocks noChangeShapeType="1"/>
                </p:cNvSpPr>
                <p:nvPr/>
              </p:nvSpPr>
              <p:spPr bwMode="auto">
                <a:xfrm>
                  <a:off x="336" y="144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38200" y="2819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524000" y="2514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752600" y="38862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86000" y="3505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286000" y="35052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286000" y="37338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286000" y="4038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286000" y="4876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7467600" y="4038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6096000" y="48768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7924800" y="4419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7924800" y="44196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5334000" y="3886200"/>
              <a:ext cx="533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6096000" y="38862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990600" y="1752600"/>
              <a:ext cx="563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5181600" y="2819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6629400" y="1752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990600" y="1524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990600" y="152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733800" y="3581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4724400" y="4191000"/>
              <a:ext cx="152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53"/>
            <p:cNvGrpSpPr>
              <a:grpSpLocks/>
            </p:cNvGrpSpPr>
            <p:nvPr/>
          </p:nvGrpSpPr>
          <p:grpSpPr bwMode="auto">
            <a:xfrm>
              <a:off x="152400" y="990600"/>
              <a:ext cx="1295400" cy="2514600"/>
              <a:chOff x="96" y="624"/>
              <a:chExt cx="816" cy="1584"/>
            </a:xfrm>
          </p:grpSpPr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96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>
                <a:off x="816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59"/>
            <p:cNvGrpSpPr>
              <a:grpSpLocks/>
            </p:cNvGrpSpPr>
            <p:nvPr/>
          </p:nvGrpSpPr>
          <p:grpSpPr bwMode="auto">
            <a:xfrm>
              <a:off x="2438400" y="4267200"/>
              <a:ext cx="5943600" cy="1981200"/>
              <a:chOff x="1536" y="2688"/>
              <a:chExt cx="3744" cy="1248"/>
            </a:xfrm>
          </p:grpSpPr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 flipV="1">
                <a:off x="1536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37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/>
            </p:nvSpPr>
            <p:spPr bwMode="auto">
              <a:xfrm>
                <a:off x="51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733800" y="3962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68"/>
            <p:cNvGrpSpPr>
              <a:grpSpLocks/>
            </p:cNvGrpSpPr>
            <p:nvPr/>
          </p:nvGrpSpPr>
          <p:grpSpPr bwMode="auto">
            <a:xfrm>
              <a:off x="838200" y="1295400"/>
              <a:ext cx="838200" cy="1219200"/>
              <a:chOff x="528" y="816"/>
              <a:chExt cx="528" cy="768"/>
            </a:xfrm>
          </p:grpSpPr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 flipV="1">
                <a:off x="528" y="8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762000" y="27876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6162675" y="3632200"/>
              <a:ext cx="314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6164263" y="4419600"/>
              <a:ext cx="3127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D</a:t>
              </a: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3581400" y="48768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5410200" y="3352800"/>
              <a:ext cx="4572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BEQ</a:t>
              </a:r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5638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1219200" y="10668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V="1">
              <a:off x="5638800" y="10668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1219200" y="10668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2057400" y="38862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2057400" y="251460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4191000" y="25146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4191000" y="3581400"/>
              <a:ext cx="685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98"/>
            <p:cNvGrpSpPr>
              <a:grpSpLocks/>
            </p:cNvGrpSpPr>
            <p:nvPr/>
          </p:nvGrpSpPr>
          <p:grpSpPr bwMode="auto">
            <a:xfrm>
              <a:off x="4191000" y="3962400"/>
              <a:ext cx="1676400" cy="685800"/>
              <a:chOff x="2640" y="2496"/>
              <a:chExt cx="1056" cy="432"/>
            </a:xfrm>
          </p:grpSpPr>
          <p:sp>
            <p:nvSpPr>
              <p:cNvPr id="87" name="Line 66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67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88"/>
            <p:cNvGrpSpPr>
              <a:grpSpLocks/>
            </p:cNvGrpSpPr>
            <p:nvPr/>
          </p:nvGrpSpPr>
          <p:grpSpPr bwMode="auto">
            <a:xfrm>
              <a:off x="4191000" y="3124200"/>
              <a:ext cx="533400" cy="1752600"/>
              <a:chOff x="2640" y="1968"/>
              <a:chExt cx="336" cy="1104"/>
            </a:xfrm>
          </p:grpSpPr>
          <p:sp>
            <p:nvSpPr>
              <p:cNvPr id="91" name="Line 89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91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6019800" y="3886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6019800" y="4648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7848600" y="4876800"/>
              <a:ext cx="7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6019800" y="28194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 flipH="1">
              <a:off x="4114800" y="5867400"/>
              <a:ext cx="1905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8077200" y="62484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WB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4876800" y="624840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EX</a:t>
              </a:r>
            </a:p>
          </p:txBody>
        </p:sp>
        <p:sp>
          <p:nvSpPr>
            <p:cNvPr id="103" name="Text Box 102"/>
            <p:cNvSpPr txBox="1">
              <a:spLocks noChangeArrowheads="1"/>
            </p:cNvSpPr>
            <p:nvPr/>
          </p:nvSpPr>
          <p:spPr bwMode="auto">
            <a:xfrm>
              <a:off x="6419850" y="6248400"/>
              <a:ext cx="895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MEM</a:t>
              </a:r>
            </a:p>
          </p:txBody>
        </p:sp>
        <p:sp>
          <p:nvSpPr>
            <p:cNvPr id="104" name="Text Box 103"/>
            <p:cNvSpPr txBox="1">
              <a:spLocks noChangeArrowheads="1"/>
            </p:cNvSpPr>
            <p:nvPr/>
          </p:nvSpPr>
          <p:spPr bwMode="auto">
            <a:xfrm>
              <a:off x="2895600" y="6248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ID</a:t>
              </a:r>
            </a:p>
          </p:txBody>
        </p:sp>
      </p:grp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pipeline – Cycle 4</a:t>
            </a:r>
            <a:endParaRPr lang="en-US" dirty="0"/>
          </a:p>
        </p:txBody>
      </p:sp>
      <p:grpSp>
        <p:nvGrpSpPr>
          <p:cNvPr id="3" name="Group 204"/>
          <p:cNvGrpSpPr>
            <a:grpSpLocks noChangeAspect="1"/>
          </p:cNvGrpSpPr>
          <p:nvPr/>
        </p:nvGrpSpPr>
        <p:grpSpPr>
          <a:xfrm>
            <a:off x="855345" y="1297781"/>
            <a:ext cx="7755255" cy="5179219"/>
            <a:chOff x="152400" y="990600"/>
            <a:chExt cx="8616950" cy="5754688"/>
          </a:xfrm>
        </p:grpSpPr>
        <p:sp>
          <p:nvSpPr>
            <p:cNvPr id="105" name="Rectangle 2"/>
            <p:cNvSpPr>
              <a:spLocks noChangeArrowheads="1"/>
            </p:cNvSpPr>
            <p:nvPr/>
          </p:nvSpPr>
          <p:spPr bwMode="auto">
            <a:xfrm>
              <a:off x="19050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3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4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5"/>
            <p:cNvSpPr>
              <a:spLocks noChangeArrowheads="1"/>
            </p:cNvSpPr>
            <p:nvPr/>
          </p:nvSpPr>
          <p:spPr bwMode="auto">
            <a:xfrm>
              <a:off x="76962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6"/>
            <p:cNvSpPr>
              <a:spLocks noChangeShapeType="1"/>
            </p:cNvSpPr>
            <p:nvPr/>
          </p:nvSpPr>
          <p:spPr bwMode="auto">
            <a:xfrm>
              <a:off x="19812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7"/>
            <p:cNvSpPr>
              <a:spLocks noChangeShapeType="1"/>
            </p:cNvSpPr>
            <p:nvPr/>
          </p:nvSpPr>
          <p:spPr bwMode="auto">
            <a:xfrm>
              <a:off x="59436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8"/>
            <p:cNvSpPr>
              <a:spLocks noChangeShapeType="1"/>
            </p:cNvSpPr>
            <p:nvPr/>
          </p:nvSpPr>
          <p:spPr bwMode="auto">
            <a:xfrm>
              <a:off x="77724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>
              <a:off x="41148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0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Instr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04800" y="32766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Comic Sans MS" pitchFamily="66" charset="0"/>
                </a:rPr>
                <a:t>P</a:t>
              </a:r>
            </a:p>
            <a:p>
              <a:pPr algn="ctr"/>
              <a:r>
                <a:rPr lang="en-US" sz="14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115" name="Rectangle 12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26670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RF</a:t>
              </a:r>
            </a:p>
          </p:txBody>
        </p:sp>
        <p:sp>
          <p:nvSpPr>
            <p:cNvPr id="117" name="Rectangle 14"/>
            <p:cNvSpPr>
              <a:spLocks noChangeArrowheads="1"/>
            </p:cNvSpPr>
            <p:nvPr/>
          </p:nvSpPr>
          <p:spPr bwMode="auto">
            <a:xfrm>
              <a:off x="6400800" y="36576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Data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8077200" y="39624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120" name="Rectangle 17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Comic Sans MS" pitchFamily="66" charset="0"/>
                </a:rPr>
                <a:t>SE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990600" y="2057400"/>
              <a:ext cx="533400" cy="990600"/>
              <a:chOff x="624" y="1296"/>
              <a:chExt cx="336" cy="624"/>
            </a:xfrm>
          </p:grpSpPr>
          <p:sp>
            <p:nvSpPr>
              <p:cNvPr id="122" name="Freeform 19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Text Box 20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648200" y="2362200"/>
              <a:ext cx="533400" cy="990600"/>
              <a:chOff x="624" y="1296"/>
              <a:chExt cx="336" cy="624"/>
            </a:xfrm>
          </p:grpSpPr>
          <p:sp>
            <p:nvSpPr>
              <p:cNvPr id="125" name="Freeform 22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Text Box 23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800600" y="3429000"/>
              <a:ext cx="533400" cy="990600"/>
              <a:chOff x="3024" y="2160"/>
              <a:chExt cx="336" cy="624"/>
            </a:xfrm>
          </p:grpSpPr>
          <p:sp>
            <p:nvSpPr>
              <p:cNvPr id="128" name="Freeform 25"/>
              <p:cNvSpPr>
                <a:spLocks/>
              </p:cNvSpPr>
              <p:nvPr/>
            </p:nvSpPr>
            <p:spPr bwMode="auto">
              <a:xfrm rot="-5400000">
                <a:off x="2904" y="2328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2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ALU</a:t>
                </a:r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457200" y="2286000"/>
              <a:ext cx="609600" cy="1295400"/>
              <a:chOff x="288" y="1440"/>
              <a:chExt cx="384" cy="816"/>
            </a:xfrm>
          </p:grpSpPr>
          <p:sp>
            <p:nvSpPr>
              <p:cNvPr id="131" name="Line 28"/>
              <p:cNvSpPr>
                <a:spLocks noChangeShapeType="1"/>
              </p:cNvSpPr>
              <p:nvPr/>
            </p:nvSpPr>
            <p:spPr bwMode="auto">
              <a:xfrm>
                <a:off x="288" y="225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336" y="1440"/>
                <a:ext cx="336" cy="816"/>
                <a:chOff x="336" y="1440"/>
                <a:chExt cx="336" cy="816"/>
              </a:xfrm>
            </p:grpSpPr>
            <p:sp>
              <p:nvSpPr>
                <p:cNvPr id="13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36" y="1440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31"/>
                <p:cNvSpPr>
                  <a:spLocks noChangeShapeType="1"/>
                </p:cNvSpPr>
                <p:nvPr/>
              </p:nvSpPr>
              <p:spPr bwMode="auto">
                <a:xfrm>
                  <a:off x="336" y="144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838200" y="2819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1524000" y="2514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4"/>
            <p:cNvSpPr>
              <a:spLocks noChangeShapeType="1"/>
            </p:cNvSpPr>
            <p:nvPr/>
          </p:nvSpPr>
          <p:spPr bwMode="auto">
            <a:xfrm>
              <a:off x="1752600" y="38862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5"/>
            <p:cNvSpPr>
              <a:spLocks noChangeShapeType="1"/>
            </p:cNvSpPr>
            <p:nvPr/>
          </p:nvSpPr>
          <p:spPr bwMode="auto">
            <a:xfrm>
              <a:off x="2286000" y="3505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2286000" y="35052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2286000" y="37338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2286000" y="4038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2286000" y="4876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>
              <a:off x="7467600" y="4038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41"/>
            <p:cNvSpPr>
              <a:spLocks noChangeShapeType="1"/>
            </p:cNvSpPr>
            <p:nvPr/>
          </p:nvSpPr>
          <p:spPr bwMode="auto">
            <a:xfrm>
              <a:off x="6096000" y="4876800"/>
              <a:ext cx="1600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7924800" y="4419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>
              <a:off x="7924800" y="44196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44"/>
            <p:cNvSpPr>
              <a:spLocks noChangeShapeType="1"/>
            </p:cNvSpPr>
            <p:nvPr/>
          </p:nvSpPr>
          <p:spPr bwMode="auto">
            <a:xfrm>
              <a:off x="5334000" y="38862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45"/>
            <p:cNvSpPr>
              <a:spLocks noChangeShapeType="1"/>
            </p:cNvSpPr>
            <p:nvPr/>
          </p:nvSpPr>
          <p:spPr bwMode="auto">
            <a:xfrm>
              <a:off x="6096000" y="3886200"/>
              <a:ext cx="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46"/>
            <p:cNvSpPr>
              <a:spLocks noChangeShapeType="1"/>
            </p:cNvSpPr>
            <p:nvPr/>
          </p:nvSpPr>
          <p:spPr bwMode="auto">
            <a:xfrm>
              <a:off x="990600" y="1752600"/>
              <a:ext cx="563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47"/>
            <p:cNvSpPr>
              <a:spLocks noChangeShapeType="1"/>
            </p:cNvSpPr>
            <p:nvPr/>
          </p:nvSpPr>
          <p:spPr bwMode="auto">
            <a:xfrm>
              <a:off x="5181600" y="2819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48"/>
            <p:cNvSpPr>
              <a:spLocks noChangeShapeType="1"/>
            </p:cNvSpPr>
            <p:nvPr/>
          </p:nvSpPr>
          <p:spPr bwMode="auto">
            <a:xfrm>
              <a:off x="6629400" y="1752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49"/>
            <p:cNvSpPr>
              <a:spLocks noChangeShapeType="1"/>
            </p:cNvSpPr>
            <p:nvPr/>
          </p:nvSpPr>
          <p:spPr bwMode="auto">
            <a:xfrm>
              <a:off x="990600" y="1524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50"/>
            <p:cNvSpPr>
              <a:spLocks noChangeShapeType="1"/>
            </p:cNvSpPr>
            <p:nvPr/>
          </p:nvSpPr>
          <p:spPr bwMode="auto">
            <a:xfrm>
              <a:off x="990600" y="152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51"/>
            <p:cNvSpPr>
              <a:spLocks noChangeShapeType="1"/>
            </p:cNvSpPr>
            <p:nvPr/>
          </p:nvSpPr>
          <p:spPr bwMode="auto">
            <a:xfrm>
              <a:off x="3733800" y="3581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52"/>
            <p:cNvSpPr>
              <a:spLocks noChangeShapeType="1"/>
            </p:cNvSpPr>
            <p:nvPr/>
          </p:nvSpPr>
          <p:spPr bwMode="auto">
            <a:xfrm>
              <a:off x="4724400" y="4191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52400" y="990600"/>
              <a:ext cx="1295400" cy="2514600"/>
              <a:chOff x="96" y="624"/>
              <a:chExt cx="816" cy="1584"/>
            </a:xfrm>
          </p:grpSpPr>
          <p:sp>
            <p:nvSpPr>
              <p:cNvPr id="157" name="Line 54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55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56"/>
              <p:cNvSpPr>
                <a:spLocks noChangeShapeType="1"/>
              </p:cNvSpPr>
              <p:nvPr/>
            </p:nvSpPr>
            <p:spPr bwMode="auto">
              <a:xfrm>
                <a:off x="96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57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58"/>
              <p:cNvSpPr>
                <a:spLocks noChangeShapeType="1"/>
              </p:cNvSpPr>
              <p:nvPr/>
            </p:nvSpPr>
            <p:spPr bwMode="auto">
              <a:xfrm>
                <a:off x="816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438400" y="4267200"/>
              <a:ext cx="5943600" cy="1981200"/>
              <a:chOff x="1536" y="2688"/>
              <a:chExt cx="3744" cy="1248"/>
            </a:xfrm>
          </p:grpSpPr>
          <p:sp>
            <p:nvSpPr>
              <p:cNvPr id="163" name="Line 60"/>
              <p:cNvSpPr>
                <a:spLocks noChangeShapeType="1"/>
              </p:cNvSpPr>
              <p:nvPr/>
            </p:nvSpPr>
            <p:spPr bwMode="auto">
              <a:xfrm flipV="1">
                <a:off x="1536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61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62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37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63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64"/>
              <p:cNvSpPr>
                <a:spLocks noChangeShapeType="1"/>
              </p:cNvSpPr>
              <p:nvPr/>
            </p:nvSpPr>
            <p:spPr bwMode="auto">
              <a:xfrm>
                <a:off x="51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" name="Line 65"/>
            <p:cNvSpPr>
              <a:spLocks noChangeShapeType="1"/>
            </p:cNvSpPr>
            <p:nvPr/>
          </p:nvSpPr>
          <p:spPr bwMode="auto">
            <a:xfrm>
              <a:off x="3733800" y="3962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66"/>
            <p:cNvSpPr>
              <a:spLocks noChangeShapeType="1"/>
            </p:cNvSpPr>
            <p:nvPr/>
          </p:nvSpPr>
          <p:spPr bwMode="auto">
            <a:xfrm>
              <a:off x="4267200" y="39624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67"/>
            <p:cNvSpPr>
              <a:spLocks noChangeShapeType="1"/>
            </p:cNvSpPr>
            <p:nvPr/>
          </p:nvSpPr>
          <p:spPr bwMode="auto">
            <a:xfrm>
              <a:off x="4267200" y="46482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838200" y="1295400"/>
              <a:ext cx="838200" cy="1219200"/>
              <a:chOff x="528" y="816"/>
              <a:chExt cx="528" cy="768"/>
            </a:xfrm>
          </p:grpSpPr>
          <p:sp>
            <p:nvSpPr>
              <p:cNvPr id="172" name="Line 69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0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1"/>
              <p:cNvSpPr>
                <a:spLocks noChangeShapeType="1"/>
              </p:cNvSpPr>
              <p:nvPr/>
            </p:nvSpPr>
            <p:spPr bwMode="auto">
              <a:xfrm flipV="1">
                <a:off x="528" y="8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2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" name="Text Box 73"/>
            <p:cNvSpPr txBox="1">
              <a:spLocks noChangeArrowheads="1"/>
            </p:cNvSpPr>
            <p:nvPr/>
          </p:nvSpPr>
          <p:spPr bwMode="auto">
            <a:xfrm>
              <a:off x="762000" y="27876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77" name="Text Box 74"/>
            <p:cNvSpPr txBox="1">
              <a:spLocks noChangeArrowheads="1"/>
            </p:cNvSpPr>
            <p:nvPr/>
          </p:nvSpPr>
          <p:spPr bwMode="auto">
            <a:xfrm>
              <a:off x="6162675" y="3632200"/>
              <a:ext cx="314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78" name="Text Box 75"/>
            <p:cNvSpPr txBox="1">
              <a:spLocks noChangeArrowheads="1"/>
            </p:cNvSpPr>
            <p:nvPr/>
          </p:nvSpPr>
          <p:spPr bwMode="auto">
            <a:xfrm>
              <a:off x="6164263" y="4419600"/>
              <a:ext cx="3127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D</a:t>
              </a:r>
            </a:p>
          </p:txBody>
        </p:sp>
        <p:sp>
          <p:nvSpPr>
            <p:cNvPr id="179" name="Line 76"/>
            <p:cNvSpPr>
              <a:spLocks noChangeShapeType="1"/>
            </p:cNvSpPr>
            <p:nvPr/>
          </p:nvSpPr>
          <p:spPr bwMode="auto">
            <a:xfrm>
              <a:off x="3581400" y="48768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5410200" y="3352800"/>
              <a:ext cx="4572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BEQ</a:t>
              </a:r>
            </a:p>
          </p:txBody>
        </p:sp>
        <p:sp>
          <p:nvSpPr>
            <p:cNvPr id="181" name="Line 79"/>
            <p:cNvSpPr>
              <a:spLocks noChangeShapeType="1"/>
            </p:cNvSpPr>
            <p:nvPr/>
          </p:nvSpPr>
          <p:spPr bwMode="auto">
            <a:xfrm>
              <a:off x="5638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80"/>
            <p:cNvSpPr>
              <a:spLocks noChangeShapeType="1"/>
            </p:cNvSpPr>
            <p:nvPr/>
          </p:nvSpPr>
          <p:spPr bwMode="auto">
            <a:xfrm>
              <a:off x="1219200" y="10668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81"/>
            <p:cNvSpPr>
              <a:spLocks noChangeShapeType="1"/>
            </p:cNvSpPr>
            <p:nvPr/>
          </p:nvSpPr>
          <p:spPr bwMode="auto">
            <a:xfrm flipV="1">
              <a:off x="5638800" y="10668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82"/>
            <p:cNvSpPr>
              <a:spLocks noChangeShapeType="1"/>
            </p:cNvSpPr>
            <p:nvPr/>
          </p:nvSpPr>
          <p:spPr bwMode="auto">
            <a:xfrm>
              <a:off x="1219200" y="10668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83"/>
            <p:cNvSpPr>
              <a:spLocks noChangeShapeType="1"/>
            </p:cNvSpPr>
            <p:nvPr/>
          </p:nvSpPr>
          <p:spPr bwMode="auto">
            <a:xfrm>
              <a:off x="2057400" y="38862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84"/>
            <p:cNvSpPr>
              <a:spLocks noChangeShapeType="1"/>
            </p:cNvSpPr>
            <p:nvPr/>
          </p:nvSpPr>
          <p:spPr bwMode="auto">
            <a:xfrm>
              <a:off x="2057400" y="251460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85"/>
            <p:cNvSpPr>
              <a:spLocks noChangeShapeType="1"/>
            </p:cNvSpPr>
            <p:nvPr/>
          </p:nvSpPr>
          <p:spPr bwMode="auto">
            <a:xfrm>
              <a:off x="4191000" y="25146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86"/>
            <p:cNvSpPr>
              <a:spLocks noChangeShapeType="1"/>
            </p:cNvSpPr>
            <p:nvPr/>
          </p:nvSpPr>
          <p:spPr bwMode="auto">
            <a:xfrm>
              <a:off x="4191000" y="3581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87"/>
            <p:cNvSpPr>
              <a:spLocks noChangeShapeType="1"/>
            </p:cNvSpPr>
            <p:nvPr/>
          </p:nvSpPr>
          <p:spPr bwMode="auto">
            <a:xfrm>
              <a:off x="4191000" y="39624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8"/>
            <p:cNvGrpSpPr>
              <a:grpSpLocks/>
            </p:cNvGrpSpPr>
            <p:nvPr/>
          </p:nvGrpSpPr>
          <p:grpSpPr bwMode="auto">
            <a:xfrm>
              <a:off x="4191000" y="3124200"/>
              <a:ext cx="533400" cy="1752600"/>
              <a:chOff x="2640" y="1968"/>
              <a:chExt cx="336" cy="1104"/>
            </a:xfrm>
          </p:grpSpPr>
          <p:sp>
            <p:nvSpPr>
              <p:cNvPr id="191" name="Line 89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90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91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92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" name="Line 93"/>
            <p:cNvSpPr>
              <a:spLocks noChangeShapeType="1"/>
            </p:cNvSpPr>
            <p:nvPr/>
          </p:nvSpPr>
          <p:spPr bwMode="auto">
            <a:xfrm>
              <a:off x="6019800" y="3886200"/>
              <a:ext cx="381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94"/>
            <p:cNvSpPr>
              <a:spLocks noChangeShapeType="1"/>
            </p:cNvSpPr>
            <p:nvPr/>
          </p:nvSpPr>
          <p:spPr bwMode="auto">
            <a:xfrm>
              <a:off x="6019800" y="4648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95"/>
            <p:cNvSpPr>
              <a:spLocks noChangeShapeType="1"/>
            </p:cNvSpPr>
            <p:nvPr/>
          </p:nvSpPr>
          <p:spPr bwMode="auto">
            <a:xfrm>
              <a:off x="7848600" y="4876800"/>
              <a:ext cx="7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96"/>
            <p:cNvSpPr>
              <a:spLocks noChangeShapeType="1"/>
            </p:cNvSpPr>
            <p:nvPr/>
          </p:nvSpPr>
          <p:spPr bwMode="auto">
            <a:xfrm>
              <a:off x="6019800" y="28194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97"/>
            <p:cNvSpPr>
              <a:spLocks noChangeShapeType="1"/>
            </p:cNvSpPr>
            <p:nvPr/>
          </p:nvSpPr>
          <p:spPr bwMode="auto">
            <a:xfrm flipH="1">
              <a:off x="5943600" y="5715000"/>
              <a:ext cx="1905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Text Box 98"/>
            <p:cNvSpPr txBox="1">
              <a:spLocks noChangeArrowheads="1"/>
            </p:cNvSpPr>
            <p:nvPr/>
          </p:nvSpPr>
          <p:spPr bwMode="auto">
            <a:xfrm>
              <a:off x="517525" y="6288088"/>
              <a:ext cx="454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IF</a:t>
              </a:r>
            </a:p>
          </p:txBody>
        </p:sp>
        <p:sp>
          <p:nvSpPr>
            <p:cNvPr id="201" name="Text Box 99"/>
            <p:cNvSpPr txBox="1">
              <a:spLocks noChangeArrowheads="1"/>
            </p:cNvSpPr>
            <p:nvPr/>
          </p:nvSpPr>
          <p:spPr bwMode="auto">
            <a:xfrm>
              <a:off x="8077200" y="62484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WB</a:t>
              </a:r>
            </a:p>
          </p:txBody>
        </p:sp>
        <p:sp>
          <p:nvSpPr>
            <p:cNvPr id="202" name="Text Box 100"/>
            <p:cNvSpPr txBox="1">
              <a:spLocks noChangeArrowheads="1"/>
            </p:cNvSpPr>
            <p:nvPr/>
          </p:nvSpPr>
          <p:spPr bwMode="auto">
            <a:xfrm>
              <a:off x="4876800" y="624840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EX</a:t>
              </a:r>
            </a:p>
          </p:txBody>
        </p:sp>
        <p:sp>
          <p:nvSpPr>
            <p:cNvPr id="203" name="Text Box 101"/>
            <p:cNvSpPr txBox="1">
              <a:spLocks noChangeArrowheads="1"/>
            </p:cNvSpPr>
            <p:nvPr/>
          </p:nvSpPr>
          <p:spPr bwMode="auto">
            <a:xfrm>
              <a:off x="6419850" y="6248400"/>
              <a:ext cx="895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MEM</a:t>
              </a:r>
            </a:p>
          </p:txBody>
        </p:sp>
        <p:sp>
          <p:nvSpPr>
            <p:cNvPr id="204" name="Text Box 102"/>
            <p:cNvSpPr txBox="1">
              <a:spLocks noChangeArrowheads="1"/>
            </p:cNvSpPr>
            <p:nvPr/>
          </p:nvSpPr>
          <p:spPr bwMode="auto">
            <a:xfrm>
              <a:off x="2895600" y="6248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ID</a:t>
              </a:r>
            </a:p>
          </p:txBody>
        </p:sp>
      </p:grpSp>
      <p:sp>
        <p:nvSpPr>
          <p:cNvPr id="130" name="Slide Number Placeholder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pipeline – Cycle 5</a:t>
            </a:r>
            <a:endParaRPr lang="en-US" dirty="0"/>
          </a:p>
        </p:txBody>
      </p:sp>
      <p:grpSp>
        <p:nvGrpSpPr>
          <p:cNvPr id="3" name="Group 319"/>
          <p:cNvGrpSpPr>
            <a:grpSpLocks noChangeAspect="1"/>
          </p:cNvGrpSpPr>
          <p:nvPr/>
        </p:nvGrpSpPr>
        <p:grpSpPr>
          <a:xfrm>
            <a:off x="914400" y="1295400"/>
            <a:ext cx="7818120" cy="5179219"/>
            <a:chOff x="152400" y="990600"/>
            <a:chExt cx="8686800" cy="5754688"/>
          </a:xfrm>
        </p:grpSpPr>
        <p:sp>
          <p:nvSpPr>
            <p:cNvPr id="210" name="Rectangle 2"/>
            <p:cNvSpPr>
              <a:spLocks noChangeArrowheads="1"/>
            </p:cNvSpPr>
            <p:nvPr/>
          </p:nvSpPr>
          <p:spPr bwMode="auto">
            <a:xfrm>
              <a:off x="19050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3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Rectangle 5"/>
            <p:cNvSpPr>
              <a:spLocks noChangeArrowheads="1"/>
            </p:cNvSpPr>
            <p:nvPr/>
          </p:nvSpPr>
          <p:spPr bwMode="auto">
            <a:xfrm>
              <a:off x="7696200" y="2133600"/>
              <a:ext cx="152400" cy="381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6"/>
            <p:cNvSpPr>
              <a:spLocks noChangeShapeType="1"/>
            </p:cNvSpPr>
            <p:nvPr/>
          </p:nvSpPr>
          <p:spPr bwMode="auto">
            <a:xfrm>
              <a:off x="19812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7"/>
            <p:cNvSpPr>
              <a:spLocks noChangeShapeType="1"/>
            </p:cNvSpPr>
            <p:nvPr/>
          </p:nvSpPr>
          <p:spPr bwMode="auto">
            <a:xfrm>
              <a:off x="59436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8"/>
            <p:cNvSpPr>
              <a:spLocks noChangeShapeType="1"/>
            </p:cNvSpPr>
            <p:nvPr/>
          </p:nvSpPr>
          <p:spPr bwMode="auto">
            <a:xfrm>
              <a:off x="77724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9"/>
            <p:cNvSpPr>
              <a:spLocks noChangeShapeType="1"/>
            </p:cNvSpPr>
            <p:nvPr/>
          </p:nvSpPr>
          <p:spPr bwMode="auto">
            <a:xfrm>
              <a:off x="4114800" y="2133600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10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Instr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304800" y="32766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Comic Sans MS" pitchFamily="66" charset="0"/>
                </a:rPr>
                <a:t>P</a:t>
              </a:r>
            </a:p>
            <a:p>
              <a:pPr algn="ctr"/>
              <a:r>
                <a:rPr lang="en-US" sz="1400" b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20" name="Rectangle 12"/>
            <p:cNvSpPr>
              <a:spLocks noChangeArrowheads="1"/>
            </p:cNvSpPr>
            <p:nvPr/>
          </p:nvSpPr>
          <p:spPr bwMode="auto">
            <a:xfrm>
              <a:off x="1143000" y="11430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221" name="Rectangle 13"/>
            <p:cNvSpPr>
              <a:spLocks noChangeArrowheads="1"/>
            </p:cNvSpPr>
            <p:nvPr/>
          </p:nvSpPr>
          <p:spPr bwMode="auto">
            <a:xfrm>
              <a:off x="2667000" y="33528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RF</a:t>
              </a:r>
            </a:p>
          </p:txBody>
        </p:sp>
        <p:sp>
          <p:nvSpPr>
            <p:cNvPr id="222" name="Rectangle 14"/>
            <p:cNvSpPr>
              <a:spLocks noChangeArrowheads="1"/>
            </p:cNvSpPr>
            <p:nvPr/>
          </p:nvSpPr>
          <p:spPr bwMode="auto">
            <a:xfrm>
              <a:off x="6400800" y="3657600"/>
              <a:ext cx="1066800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Comic Sans MS" pitchFamily="66" charset="0"/>
                </a:rPr>
                <a:t>Data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223" name="Rectangle 15"/>
            <p:cNvSpPr>
              <a:spLocks noChangeArrowheads="1"/>
            </p:cNvSpPr>
            <p:nvPr/>
          </p:nvSpPr>
          <p:spPr bwMode="auto">
            <a:xfrm>
              <a:off x="8077200" y="39624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224" name="Rectangle 16"/>
            <p:cNvSpPr>
              <a:spLocks noChangeArrowheads="1"/>
            </p:cNvSpPr>
            <p:nvPr/>
          </p:nvSpPr>
          <p:spPr bwMode="auto">
            <a:xfrm>
              <a:off x="4572000" y="3886200"/>
              <a:ext cx="152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 b="1">
                  <a:latin typeface="Comic Sans MS" pitchFamily="66" charset="0"/>
                </a:rPr>
                <a:t>M</a:t>
              </a:r>
            </a:p>
            <a:p>
              <a:pPr algn="ctr"/>
              <a:r>
                <a:rPr lang="en-US" sz="1000" b="1">
                  <a:latin typeface="Comic Sans MS" pitchFamily="66" charset="0"/>
                </a:rPr>
                <a:t>X</a:t>
              </a:r>
            </a:p>
          </p:txBody>
        </p:sp>
        <p:sp>
          <p:nvSpPr>
            <p:cNvPr id="225" name="Rectangle 17"/>
            <p:cNvSpPr>
              <a:spLocks noChangeArrowheads="1"/>
            </p:cNvSpPr>
            <p:nvPr/>
          </p:nvSpPr>
          <p:spPr bwMode="auto">
            <a:xfrm>
              <a:off x="3276600" y="4495800"/>
              <a:ext cx="304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b="1">
                  <a:latin typeface="Comic Sans MS" pitchFamily="66" charset="0"/>
                </a:rPr>
                <a:t>SE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990600" y="2057400"/>
              <a:ext cx="533400" cy="990600"/>
              <a:chOff x="624" y="1296"/>
              <a:chExt cx="336" cy="624"/>
            </a:xfrm>
          </p:grpSpPr>
          <p:sp>
            <p:nvSpPr>
              <p:cNvPr id="227" name="Freeform 19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Text Box 20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648200" y="2362200"/>
              <a:ext cx="533400" cy="990600"/>
              <a:chOff x="624" y="1296"/>
              <a:chExt cx="336" cy="624"/>
            </a:xfrm>
          </p:grpSpPr>
          <p:sp>
            <p:nvSpPr>
              <p:cNvPr id="230" name="Freeform 22"/>
              <p:cNvSpPr>
                <a:spLocks/>
              </p:cNvSpPr>
              <p:nvPr/>
            </p:nvSpPr>
            <p:spPr bwMode="auto">
              <a:xfrm rot="-5400000">
                <a:off x="504" y="1464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Text Box 23"/>
              <p:cNvSpPr txBox="1">
                <a:spLocks noChangeArrowheads="1"/>
              </p:cNvSpPr>
              <p:nvPr/>
            </p:nvSpPr>
            <p:spPr bwMode="auto">
              <a:xfrm>
                <a:off x="624" y="1680"/>
                <a:ext cx="29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ADD</a:t>
                </a:r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800600" y="3429000"/>
              <a:ext cx="533400" cy="990600"/>
              <a:chOff x="3024" y="2160"/>
              <a:chExt cx="336" cy="624"/>
            </a:xfrm>
          </p:grpSpPr>
          <p:sp>
            <p:nvSpPr>
              <p:cNvPr id="233" name="Freeform 25"/>
              <p:cNvSpPr>
                <a:spLocks/>
              </p:cNvSpPr>
              <p:nvPr/>
            </p:nvSpPr>
            <p:spPr bwMode="auto">
              <a:xfrm rot="-5400000">
                <a:off x="2904" y="2328"/>
                <a:ext cx="624" cy="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480"/>
                  </a:cxn>
                  <a:cxn ang="0">
                    <a:pos x="720" y="480"/>
                  </a:cxn>
                  <a:cxn ang="0">
                    <a:pos x="960" y="0"/>
                  </a:cxn>
                  <a:cxn ang="0">
                    <a:pos x="624" y="0"/>
                  </a:cxn>
                  <a:cxn ang="0">
                    <a:pos x="480" y="288"/>
                  </a:cxn>
                  <a:cxn ang="0">
                    <a:pos x="336" y="0"/>
                  </a:cxn>
                  <a:cxn ang="0">
                    <a:pos x="0" y="0"/>
                  </a:cxn>
                </a:cxnLst>
                <a:rect l="0" t="0" r="r" b="b"/>
                <a:pathLst>
                  <a:path w="960" h="480">
                    <a:moveTo>
                      <a:pt x="0" y="0"/>
                    </a:moveTo>
                    <a:lnTo>
                      <a:pt x="240" y="480"/>
                    </a:lnTo>
                    <a:lnTo>
                      <a:pt x="720" y="480"/>
                    </a:lnTo>
                    <a:lnTo>
                      <a:pt x="960" y="0"/>
                    </a:lnTo>
                    <a:lnTo>
                      <a:pt x="624" y="0"/>
                    </a:lnTo>
                    <a:lnTo>
                      <a:pt x="480" y="288"/>
                    </a:lnTo>
                    <a:lnTo>
                      <a:pt x="3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2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35" name="Line 27"/>
            <p:cNvSpPr>
              <a:spLocks noChangeShapeType="1"/>
            </p:cNvSpPr>
            <p:nvPr/>
          </p:nvSpPr>
          <p:spPr bwMode="auto">
            <a:xfrm>
              <a:off x="457200" y="3581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533400" y="2286000"/>
              <a:ext cx="533400" cy="1295400"/>
              <a:chOff x="336" y="1440"/>
              <a:chExt cx="336" cy="816"/>
            </a:xfrm>
          </p:grpSpPr>
          <p:sp>
            <p:nvSpPr>
              <p:cNvPr id="237" name="Line 29"/>
              <p:cNvSpPr>
                <a:spLocks noChangeShapeType="1"/>
              </p:cNvSpPr>
              <p:nvPr/>
            </p:nvSpPr>
            <p:spPr bwMode="auto">
              <a:xfrm flipV="1">
                <a:off x="336" y="144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Line 30"/>
              <p:cNvSpPr>
                <a:spLocks noChangeShapeType="1"/>
              </p:cNvSpPr>
              <p:nvPr/>
            </p:nvSpPr>
            <p:spPr bwMode="auto">
              <a:xfrm>
                <a:off x="336" y="144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9" name="Line 31"/>
            <p:cNvSpPr>
              <a:spLocks noChangeShapeType="1"/>
            </p:cNvSpPr>
            <p:nvPr/>
          </p:nvSpPr>
          <p:spPr bwMode="auto">
            <a:xfrm>
              <a:off x="838200" y="2819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2"/>
            <p:cNvSpPr>
              <a:spLocks noChangeShapeType="1"/>
            </p:cNvSpPr>
            <p:nvPr/>
          </p:nvSpPr>
          <p:spPr bwMode="auto">
            <a:xfrm>
              <a:off x="1524000" y="25146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33"/>
            <p:cNvSpPr>
              <a:spLocks noChangeShapeType="1"/>
            </p:cNvSpPr>
            <p:nvPr/>
          </p:nvSpPr>
          <p:spPr bwMode="auto">
            <a:xfrm>
              <a:off x="1752600" y="38862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34"/>
            <p:cNvSpPr>
              <a:spLocks noChangeShapeType="1"/>
            </p:cNvSpPr>
            <p:nvPr/>
          </p:nvSpPr>
          <p:spPr bwMode="auto">
            <a:xfrm>
              <a:off x="2286000" y="3505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35"/>
            <p:cNvSpPr>
              <a:spLocks noChangeShapeType="1"/>
            </p:cNvSpPr>
            <p:nvPr/>
          </p:nvSpPr>
          <p:spPr bwMode="auto">
            <a:xfrm>
              <a:off x="2286000" y="35052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36"/>
            <p:cNvSpPr>
              <a:spLocks noChangeShapeType="1"/>
            </p:cNvSpPr>
            <p:nvPr/>
          </p:nvSpPr>
          <p:spPr bwMode="auto">
            <a:xfrm>
              <a:off x="2286000" y="37338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8"/>
            <p:cNvSpPr>
              <a:spLocks noChangeShapeType="1"/>
            </p:cNvSpPr>
            <p:nvPr/>
          </p:nvSpPr>
          <p:spPr bwMode="auto">
            <a:xfrm>
              <a:off x="2286000" y="4876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39"/>
            <p:cNvSpPr>
              <a:spLocks noChangeShapeType="1"/>
            </p:cNvSpPr>
            <p:nvPr/>
          </p:nvSpPr>
          <p:spPr bwMode="auto">
            <a:xfrm>
              <a:off x="7467600" y="4038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40"/>
            <p:cNvSpPr>
              <a:spLocks noChangeShapeType="1"/>
            </p:cNvSpPr>
            <p:nvPr/>
          </p:nvSpPr>
          <p:spPr bwMode="auto">
            <a:xfrm>
              <a:off x="6096000" y="48768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41"/>
            <p:cNvSpPr>
              <a:spLocks noChangeShapeType="1"/>
            </p:cNvSpPr>
            <p:nvPr/>
          </p:nvSpPr>
          <p:spPr bwMode="auto">
            <a:xfrm>
              <a:off x="7924800" y="44196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42"/>
            <p:cNvSpPr>
              <a:spLocks noChangeShapeType="1"/>
            </p:cNvSpPr>
            <p:nvPr/>
          </p:nvSpPr>
          <p:spPr bwMode="auto">
            <a:xfrm>
              <a:off x="7924800" y="44196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43"/>
            <p:cNvSpPr>
              <a:spLocks noChangeShapeType="1"/>
            </p:cNvSpPr>
            <p:nvPr/>
          </p:nvSpPr>
          <p:spPr bwMode="auto">
            <a:xfrm>
              <a:off x="5334000" y="38862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44"/>
            <p:cNvSpPr>
              <a:spLocks noChangeShapeType="1"/>
            </p:cNvSpPr>
            <p:nvPr/>
          </p:nvSpPr>
          <p:spPr bwMode="auto">
            <a:xfrm>
              <a:off x="6096000" y="38862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45"/>
            <p:cNvSpPr>
              <a:spLocks noChangeShapeType="1"/>
            </p:cNvSpPr>
            <p:nvPr/>
          </p:nvSpPr>
          <p:spPr bwMode="auto">
            <a:xfrm>
              <a:off x="990600" y="1752600"/>
              <a:ext cx="5638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46"/>
            <p:cNvSpPr>
              <a:spLocks noChangeShapeType="1"/>
            </p:cNvSpPr>
            <p:nvPr/>
          </p:nvSpPr>
          <p:spPr bwMode="auto">
            <a:xfrm>
              <a:off x="5181600" y="2819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47"/>
            <p:cNvSpPr>
              <a:spLocks noChangeShapeType="1"/>
            </p:cNvSpPr>
            <p:nvPr/>
          </p:nvSpPr>
          <p:spPr bwMode="auto">
            <a:xfrm>
              <a:off x="6629400" y="17526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48"/>
            <p:cNvSpPr>
              <a:spLocks noChangeShapeType="1"/>
            </p:cNvSpPr>
            <p:nvPr/>
          </p:nvSpPr>
          <p:spPr bwMode="auto">
            <a:xfrm>
              <a:off x="990600" y="1524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49"/>
            <p:cNvSpPr>
              <a:spLocks noChangeShapeType="1"/>
            </p:cNvSpPr>
            <p:nvPr/>
          </p:nvSpPr>
          <p:spPr bwMode="auto">
            <a:xfrm>
              <a:off x="990600" y="152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50"/>
            <p:cNvSpPr>
              <a:spLocks noChangeShapeType="1"/>
            </p:cNvSpPr>
            <p:nvPr/>
          </p:nvSpPr>
          <p:spPr bwMode="auto">
            <a:xfrm>
              <a:off x="3733800" y="3581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51"/>
            <p:cNvSpPr>
              <a:spLocks noChangeShapeType="1"/>
            </p:cNvSpPr>
            <p:nvPr/>
          </p:nvSpPr>
          <p:spPr bwMode="auto">
            <a:xfrm>
              <a:off x="4724400" y="4191000"/>
              <a:ext cx="15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152400" y="990600"/>
              <a:ext cx="1295400" cy="2514600"/>
              <a:chOff x="96" y="624"/>
              <a:chExt cx="816" cy="1584"/>
            </a:xfrm>
          </p:grpSpPr>
          <p:sp>
            <p:nvSpPr>
              <p:cNvPr id="260" name="Line 53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54"/>
              <p:cNvSpPr>
                <a:spLocks noChangeShapeType="1"/>
              </p:cNvSpPr>
              <p:nvPr/>
            </p:nvSpPr>
            <p:spPr bwMode="auto">
              <a:xfrm>
                <a:off x="96" y="62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Line 55"/>
              <p:cNvSpPr>
                <a:spLocks noChangeShapeType="1"/>
              </p:cNvSpPr>
              <p:nvPr/>
            </p:nvSpPr>
            <p:spPr bwMode="auto">
              <a:xfrm>
                <a:off x="96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Line 56"/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Line 57"/>
              <p:cNvSpPr>
                <a:spLocks noChangeShapeType="1"/>
              </p:cNvSpPr>
              <p:nvPr/>
            </p:nvSpPr>
            <p:spPr bwMode="auto">
              <a:xfrm>
                <a:off x="816" y="9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438400" y="4267200"/>
              <a:ext cx="5943600" cy="1981200"/>
              <a:chOff x="1536" y="2688"/>
              <a:chExt cx="3744" cy="1248"/>
            </a:xfrm>
          </p:grpSpPr>
          <p:sp>
            <p:nvSpPr>
              <p:cNvPr id="266" name="Line 59"/>
              <p:cNvSpPr>
                <a:spLocks noChangeShapeType="1"/>
              </p:cNvSpPr>
              <p:nvPr/>
            </p:nvSpPr>
            <p:spPr bwMode="auto">
              <a:xfrm flipV="1">
                <a:off x="1536" y="268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6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61"/>
              <p:cNvSpPr>
                <a:spLocks noChangeShapeType="1"/>
              </p:cNvSpPr>
              <p:nvPr/>
            </p:nvSpPr>
            <p:spPr bwMode="auto">
              <a:xfrm>
                <a:off x="1536" y="3936"/>
                <a:ext cx="37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62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63"/>
              <p:cNvSpPr>
                <a:spLocks noChangeShapeType="1"/>
              </p:cNvSpPr>
              <p:nvPr/>
            </p:nvSpPr>
            <p:spPr bwMode="auto">
              <a:xfrm>
                <a:off x="51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1" name="Line 64"/>
            <p:cNvSpPr>
              <a:spLocks noChangeShapeType="1"/>
            </p:cNvSpPr>
            <p:nvPr/>
          </p:nvSpPr>
          <p:spPr bwMode="auto">
            <a:xfrm>
              <a:off x="3733800" y="3962400"/>
              <a:ext cx="30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65"/>
            <p:cNvSpPr>
              <a:spLocks noChangeShapeType="1"/>
            </p:cNvSpPr>
            <p:nvPr/>
          </p:nvSpPr>
          <p:spPr bwMode="auto">
            <a:xfrm>
              <a:off x="4267200" y="39624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66"/>
            <p:cNvSpPr>
              <a:spLocks noChangeShapeType="1"/>
            </p:cNvSpPr>
            <p:nvPr/>
          </p:nvSpPr>
          <p:spPr bwMode="auto">
            <a:xfrm>
              <a:off x="4267200" y="46482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838200" y="1295400"/>
              <a:ext cx="838200" cy="1219200"/>
              <a:chOff x="528" y="816"/>
              <a:chExt cx="528" cy="768"/>
            </a:xfrm>
          </p:grpSpPr>
          <p:sp>
            <p:nvSpPr>
              <p:cNvPr id="275" name="Line 68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69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70"/>
              <p:cNvSpPr>
                <a:spLocks noChangeShapeType="1"/>
              </p:cNvSpPr>
              <p:nvPr/>
            </p:nvSpPr>
            <p:spPr bwMode="auto">
              <a:xfrm flipV="1">
                <a:off x="528" y="81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71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9" name="Text Box 72"/>
            <p:cNvSpPr txBox="1">
              <a:spLocks noChangeArrowheads="1"/>
            </p:cNvSpPr>
            <p:nvPr/>
          </p:nvSpPr>
          <p:spPr bwMode="auto">
            <a:xfrm>
              <a:off x="762000" y="278765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280" name="Text Box 73"/>
            <p:cNvSpPr txBox="1">
              <a:spLocks noChangeArrowheads="1"/>
            </p:cNvSpPr>
            <p:nvPr/>
          </p:nvSpPr>
          <p:spPr bwMode="auto">
            <a:xfrm>
              <a:off x="6162675" y="3632200"/>
              <a:ext cx="314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81" name="Text Box 74"/>
            <p:cNvSpPr txBox="1">
              <a:spLocks noChangeArrowheads="1"/>
            </p:cNvSpPr>
            <p:nvPr/>
          </p:nvSpPr>
          <p:spPr bwMode="auto">
            <a:xfrm>
              <a:off x="6164263" y="4419600"/>
              <a:ext cx="3127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82" name="Line 75"/>
            <p:cNvSpPr>
              <a:spLocks noChangeShapeType="1"/>
            </p:cNvSpPr>
            <p:nvPr/>
          </p:nvSpPr>
          <p:spPr bwMode="auto">
            <a:xfrm>
              <a:off x="3581400" y="48768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5410200" y="3352800"/>
              <a:ext cx="4572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>
                  <a:latin typeface="Comic Sans MS" pitchFamily="66" charset="0"/>
                </a:rPr>
                <a:t>BEQ</a:t>
              </a:r>
            </a:p>
          </p:txBody>
        </p:sp>
        <p:sp>
          <p:nvSpPr>
            <p:cNvPr id="284" name="Line 78"/>
            <p:cNvSpPr>
              <a:spLocks noChangeShapeType="1"/>
            </p:cNvSpPr>
            <p:nvPr/>
          </p:nvSpPr>
          <p:spPr bwMode="auto">
            <a:xfrm>
              <a:off x="5638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79"/>
            <p:cNvSpPr>
              <a:spLocks noChangeShapeType="1"/>
            </p:cNvSpPr>
            <p:nvPr/>
          </p:nvSpPr>
          <p:spPr bwMode="auto">
            <a:xfrm>
              <a:off x="1219200" y="10668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80"/>
            <p:cNvSpPr>
              <a:spLocks noChangeShapeType="1"/>
            </p:cNvSpPr>
            <p:nvPr/>
          </p:nvSpPr>
          <p:spPr bwMode="auto">
            <a:xfrm flipV="1">
              <a:off x="5638800" y="10668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81"/>
            <p:cNvSpPr>
              <a:spLocks noChangeShapeType="1"/>
            </p:cNvSpPr>
            <p:nvPr/>
          </p:nvSpPr>
          <p:spPr bwMode="auto">
            <a:xfrm>
              <a:off x="1219200" y="10668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82"/>
            <p:cNvSpPr>
              <a:spLocks noChangeShapeType="1"/>
            </p:cNvSpPr>
            <p:nvPr/>
          </p:nvSpPr>
          <p:spPr bwMode="auto">
            <a:xfrm>
              <a:off x="2057400" y="38862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83"/>
            <p:cNvSpPr>
              <a:spLocks noChangeShapeType="1"/>
            </p:cNvSpPr>
            <p:nvPr/>
          </p:nvSpPr>
          <p:spPr bwMode="auto">
            <a:xfrm>
              <a:off x="2057400" y="2514600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84"/>
            <p:cNvSpPr>
              <a:spLocks noChangeShapeType="1"/>
            </p:cNvSpPr>
            <p:nvPr/>
          </p:nvSpPr>
          <p:spPr bwMode="auto">
            <a:xfrm>
              <a:off x="4191000" y="251460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85"/>
            <p:cNvSpPr>
              <a:spLocks noChangeShapeType="1"/>
            </p:cNvSpPr>
            <p:nvPr/>
          </p:nvSpPr>
          <p:spPr bwMode="auto">
            <a:xfrm>
              <a:off x="4191000" y="3581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86"/>
            <p:cNvSpPr>
              <a:spLocks noChangeShapeType="1"/>
            </p:cNvSpPr>
            <p:nvPr/>
          </p:nvSpPr>
          <p:spPr bwMode="auto">
            <a:xfrm>
              <a:off x="4191000" y="39624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>
              <a:off x="4191000" y="3124200"/>
              <a:ext cx="533400" cy="1752600"/>
              <a:chOff x="2640" y="1968"/>
              <a:chExt cx="336" cy="1104"/>
            </a:xfrm>
          </p:grpSpPr>
          <p:sp>
            <p:nvSpPr>
              <p:cNvPr id="294" name="Line 88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>
                <a:off x="278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Line 90"/>
              <p:cNvSpPr>
                <a:spLocks noChangeShapeType="1"/>
              </p:cNvSpPr>
              <p:nvPr/>
            </p:nvSpPr>
            <p:spPr bwMode="auto">
              <a:xfrm>
                <a:off x="2784" y="268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Line 91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8" name="Line 92"/>
            <p:cNvSpPr>
              <a:spLocks noChangeShapeType="1"/>
            </p:cNvSpPr>
            <p:nvPr/>
          </p:nvSpPr>
          <p:spPr bwMode="auto">
            <a:xfrm>
              <a:off x="6019800" y="3886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Line 93"/>
            <p:cNvSpPr>
              <a:spLocks noChangeShapeType="1"/>
            </p:cNvSpPr>
            <p:nvPr/>
          </p:nvSpPr>
          <p:spPr bwMode="auto">
            <a:xfrm>
              <a:off x="6019800" y="46482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Line 94"/>
            <p:cNvSpPr>
              <a:spLocks noChangeShapeType="1"/>
            </p:cNvSpPr>
            <p:nvPr/>
          </p:nvSpPr>
          <p:spPr bwMode="auto">
            <a:xfrm>
              <a:off x="7848600" y="4876800"/>
              <a:ext cx="76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95"/>
            <p:cNvSpPr>
              <a:spLocks noChangeShapeType="1"/>
            </p:cNvSpPr>
            <p:nvPr/>
          </p:nvSpPr>
          <p:spPr bwMode="auto">
            <a:xfrm>
              <a:off x="6019800" y="28194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5"/>
            <p:cNvGrpSpPr>
              <a:grpSpLocks/>
            </p:cNvGrpSpPr>
            <p:nvPr/>
          </p:nvGrpSpPr>
          <p:grpSpPr bwMode="auto">
            <a:xfrm>
              <a:off x="2286000" y="4876800"/>
              <a:ext cx="1752600" cy="838200"/>
              <a:chOff x="1440" y="3072"/>
              <a:chExt cx="1104" cy="528"/>
            </a:xfrm>
          </p:grpSpPr>
          <p:sp>
            <p:nvSpPr>
              <p:cNvPr id="303" name="Line 96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97"/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5" name="Line 98"/>
            <p:cNvSpPr>
              <a:spLocks noChangeShapeType="1"/>
            </p:cNvSpPr>
            <p:nvPr/>
          </p:nvSpPr>
          <p:spPr bwMode="auto">
            <a:xfrm>
              <a:off x="4191000" y="5715000"/>
              <a:ext cx="1676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Line 99"/>
            <p:cNvSpPr>
              <a:spLocks noChangeShapeType="1"/>
            </p:cNvSpPr>
            <p:nvPr/>
          </p:nvSpPr>
          <p:spPr bwMode="auto">
            <a:xfrm>
              <a:off x="6019800" y="5715000"/>
              <a:ext cx="1676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7"/>
            <p:cNvGrpSpPr>
              <a:grpSpLocks/>
            </p:cNvGrpSpPr>
            <p:nvPr/>
          </p:nvGrpSpPr>
          <p:grpSpPr bwMode="auto">
            <a:xfrm>
              <a:off x="2133600" y="4038600"/>
              <a:ext cx="5867400" cy="2057400"/>
              <a:chOff x="1344" y="2544"/>
              <a:chExt cx="3696" cy="1296"/>
            </a:xfrm>
          </p:grpSpPr>
          <p:sp>
            <p:nvSpPr>
              <p:cNvPr id="308" name="Line 37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106"/>
              <p:cNvGrpSpPr>
                <a:grpSpLocks/>
              </p:cNvGrpSpPr>
              <p:nvPr/>
            </p:nvGrpSpPr>
            <p:grpSpPr bwMode="auto">
              <a:xfrm>
                <a:off x="1344" y="2544"/>
                <a:ext cx="3696" cy="1296"/>
                <a:chOff x="1344" y="2544"/>
                <a:chExt cx="3696" cy="1296"/>
              </a:xfrm>
            </p:grpSpPr>
            <p:sp>
              <p:nvSpPr>
                <p:cNvPr id="310" name="Line 10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" name="Line 101"/>
                <p:cNvSpPr>
                  <a:spLocks noChangeShapeType="1"/>
                </p:cNvSpPr>
                <p:nvPr/>
              </p:nvSpPr>
              <p:spPr bwMode="auto">
                <a:xfrm>
                  <a:off x="1344" y="3840"/>
                  <a:ext cx="36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Line 102"/>
                <p:cNvSpPr>
                  <a:spLocks noChangeShapeType="1"/>
                </p:cNvSpPr>
                <p:nvPr/>
              </p:nvSpPr>
              <p:spPr bwMode="auto">
                <a:xfrm>
                  <a:off x="1344" y="2544"/>
                  <a:ext cx="0" cy="12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" name="Line 104"/>
                <p:cNvSpPr>
                  <a:spLocks noChangeShapeType="1"/>
                </p:cNvSpPr>
                <p:nvPr/>
              </p:nvSpPr>
              <p:spPr bwMode="auto">
                <a:xfrm>
                  <a:off x="5040" y="36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4" name="Text Box 108"/>
            <p:cNvSpPr txBox="1">
              <a:spLocks noChangeArrowheads="1"/>
            </p:cNvSpPr>
            <p:nvPr/>
          </p:nvSpPr>
          <p:spPr bwMode="auto">
            <a:xfrm>
              <a:off x="517525" y="6288088"/>
              <a:ext cx="454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IF</a:t>
              </a:r>
            </a:p>
          </p:txBody>
        </p:sp>
        <p:sp>
          <p:nvSpPr>
            <p:cNvPr id="315" name="Text Box 109"/>
            <p:cNvSpPr txBox="1">
              <a:spLocks noChangeArrowheads="1"/>
            </p:cNvSpPr>
            <p:nvPr/>
          </p:nvSpPr>
          <p:spPr bwMode="auto">
            <a:xfrm>
              <a:off x="8077200" y="62484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WB</a:t>
              </a:r>
            </a:p>
          </p:txBody>
        </p:sp>
        <p:sp>
          <p:nvSpPr>
            <p:cNvPr id="316" name="Text Box 110"/>
            <p:cNvSpPr txBox="1">
              <a:spLocks noChangeArrowheads="1"/>
            </p:cNvSpPr>
            <p:nvPr/>
          </p:nvSpPr>
          <p:spPr bwMode="auto">
            <a:xfrm>
              <a:off x="4876800" y="624840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EX</a:t>
              </a:r>
            </a:p>
          </p:txBody>
        </p:sp>
        <p:sp>
          <p:nvSpPr>
            <p:cNvPr id="317" name="Text Box 111"/>
            <p:cNvSpPr txBox="1">
              <a:spLocks noChangeArrowheads="1"/>
            </p:cNvSpPr>
            <p:nvPr/>
          </p:nvSpPr>
          <p:spPr bwMode="auto">
            <a:xfrm>
              <a:off x="6419850" y="6248400"/>
              <a:ext cx="895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MEM</a:t>
              </a:r>
            </a:p>
          </p:txBody>
        </p:sp>
        <p:sp>
          <p:nvSpPr>
            <p:cNvPr id="318" name="Text Box 112"/>
            <p:cNvSpPr txBox="1">
              <a:spLocks noChangeArrowheads="1"/>
            </p:cNvSpPr>
            <p:nvPr/>
          </p:nvSpPr>
          <p:spPr bwMode="auto">
            <a:xfrm>
              <a:off x="2895600" y="62484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ID</a:t>
              </a:r>
            </a:p>
          </p:txBody>
        </p:sp>
        <p:sp>
          <p:nvSpPr>
            <p:cNvPr id="319" name="Line 113"/>
            <p:cNvSpPr>
              <a:spLocks noChangeShapeType="1"/>
            </p:cNvSpPr>
            <p:nvPr/>
          </p:nvSpPr>
          <p:spPr bwMode="auto">
            <a:xfrm flipH="1">
              <a:off x="7772400" y="2209800"/>
              <a:ext cx="10668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2996"/>
          <a:stretch>
            <a:fillRect/>
          </a:stretch>
        </p:blipFill>
        <p:spPr bwMode="auto">
          <a:xfrm>
            <a:off x="533400" y="2433575"/>
            <a:ext cx="6629401" cy="204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pipeline: Is it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550"/>
            <a:ext cx="8229600" cy="4525963"/>
          </a:xfrm>
        </p:spPr>
        <p:txBody>
          <a:bodyPr/>
          <a:lstStyle/>
          <a:p>
            <a:r>
              <a:rPr lang="en-US" dirty="0" smtClean="0"/>
              <a:t>Instruction takes 5 cycles now!</a:t>
            </a:r>
          </a:p>
          <a:p>
            <a:r>
              <a:rPr lang="en-US" dirty="0" smtClean="0"/>
              <a:t>1 cycle (pipelined) : 1 </a:t>
            </a:r>
            <a:r>
              <a:rPr lang="en-US" dirty="0" err="1" smtClean="0"/>
              <a:t>usec</a:t>
            </a:r>
            <a:r>
              <a:rPr lang="en-US" dirty="0" smtClean="0"/>
              <a:t> = 5 </a:t>
            </a:r>
            <a:r>
              <a:rPr lang="en-US" dirty="0" err="1" smtClean="0"/>
              <a:t>usec</a:t>
            </a:r>
            <a:r>
              <a:rPr lang="en-US" dirty="0" smtClean="0"/>
              <a:t>/5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2381"/>
            <a:ext cx="6096000" cy="158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225947" y="3963528"/>
            <a:ext cx="1816100" cy="79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9400" y="3105881"/>
            <a:ext cx="3335600" cy="381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24200" y="3588481"/>
            <a:ext cx="3276600" cy="381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4083781"/>
            <a:ext cx="3276600" cy="381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51275" y="2509775"/>
            <a:ext cx="533400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200" y="205257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 clock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5" name="Picture 24"/>
          <p:cNvPicPr/>
          <p:nvPr/>
        </p:nvPicPr>
        <p:blipFill>
          <a:blip r:embed="rId3"/>
          <a:srcRect l="16667" t="6687" r="19231" b="15805"/>
          <a:stretch>
            <a:fillRect/>
          </a:stretch>
        </p:blipFill>
        <p:spPr bwMode="auto">
          <a:xfrm>
            <a:off x="5539450" y="4518950"/>
            <a:ext cx="3581400" cy="2327475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28600" y="510540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Throughput improved:</a:t>
            </a:r>
          </a:p>
          <a:p>
            <a:r>
              <a:rPr lang="en-US" sz="3200" dirty="0" smtClean="0"/>
              <a:t>“3 instr. in 7 </a:t>
            </a:r>
            <a:r>
              <a:rPr lang="en-US" sz="3200" dirty="0" err="1" smtClean="0"/>
              <a:t>usec</a:t>
            </a:r>
            <a:r>
              <a:rPr lang="en-US" sz="3200" dirty="0" smtClean="0"/>
              <a:t>” </a:t>
            </a:r>
            <a:r>
              <a:rPr lang="en-US" sz="3200" dirty="0" err="1" smtClean="0"/>
              <a:t>vs</a:t>
            </a:r>
            <a:r>
              <a:rPr lang="en-US" sz="3200" dirty="0" smtClean="0"/>
              <a:t> “3 instr. in 15 </a:t>
            </a:r>
            <a:r>
              <a:rPr lang="en-US" sz="3200" dirty="0" err="1" smtClean="0"/>
              <a:t>usec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latency?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Instruction latency longer now</a:t>
            </a:r>
          </a:p>
          <a:p>
            <a:pPr lvl="1"/>
            <a:r>
              <a:rPr lang="en-US" dirty="0" smtClean="0"/>
              <a:t>Latch at end of each stage adds latency</a:t>
            </a:r>
          </a:p>
          <a:p>
            <a:pPr lvl="1"/>
            <a:r>
              <a:rPr lang="en-US" dirty="0" smtClean="0"/>
              <a:t>Longest stage determines clock cycle time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Pipelining is for instruction </a:t>
            </a:r>
            <a:r>
              <a:rPr lang="en-US" b="1" dirty="0" smtClean="0"/>
              <a:t>throughput</a:t>
            </a:r>
            <a:r>
              <a:rPr lang="en-US" dirty="0" smtClean="0"/>
              <a:t>, not </a:t>
            </a:r>
            <a:r>
              <a:rPr lang="en-US" b="1" dirty="0" smtClean="0"/>
              <a:t>latency</a:t>
            </a:r>
            <a:r>
              <a:rPr lang="en-US" dirty="0" smtClean="0"/>
              <a:t>!!!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276600"/>
          <a:ext cx="17526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 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3505200"/>
          <a:ext cx="5334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1524000"/>
                <a:gridCol w="12954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</a:t>
                      </a:r>
                      <a:r>
                        <a:rPr lang="en-US" baseline="0" dirty="0" smtClean="0"/>
                        <a:t> Latency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r>
                        <a:rPr lang="en-US" baseline="0" dirty="0" smtClean="0"/>
                        <a:t> ns (sum)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5-stage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ns 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 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Super-pipelining!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Speedup ~ number of stages</a:t>
            </a:r>
          </a:p>
          <a:p>
            <a:r>
              <a:rPr lang="en-US" dirty="0" smtClean="0"/>
              <a:t>Idea: let’s have a lot of stages</a:t>
            </a:r>
          </a:p>
          <a:p>
            <a:pPr lvl="1"/>
            <a:r>
              <a:rPr lang="en-US" dirty="0" smtClean="0"/>
              <a:t>How about &gt;30? Think Pentium 4.</a:t>
            </a:r>
          </a:p>
          <a:p>
            <a:pPr lvl="1"/>
            <a:r>
              <a:rPr lang="en-US" dirty="0" smtClean="0"/>
              <a:t>Clock / 30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higher clock frequency!</a:t>
            </a:r>
          </a:p>
          <a:p>
            <a:endParaRPr lang="en-US" dirty="0" smtClean="0"/>
          </a:p>
          <a:p>
            <a:r>
              <a:rPr lang="en-US" dirty="0" smtClean="0"/>
              <a:t>How about 10000 pipeline stages?!</a:t>
            </a:r>
          </a:p>
          <a:p>
            <a:r>
              <a:rPr lang="en-US" dirty="0" smtClean="0"/>
              <a:t>Problem: hurdles of pipelining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Will be covered in </a:t>
            </a:r>
            <a:r>
              <a:rPr lang="en-US" smtClean="0"/>
              <a:t>next class.</a:t>
            </a:r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ISA Principles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09800"/>
            <a:ext cx="533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ISA design: instruct ALU (or MUX, </a:t>
            </a:r>
            <a:r>
              <a:rPr lang="en-US" dirty="0" err="1" smtClean="0"/>
              <a:t>etc</a:t>
            </a:r>
            <a:r>
              <a:rPr lang="en-US" dirty="0" smtClean="0"/>
              <a:t>) to work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CPU internal storage: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Accumulator</a:t>
            </a:r>
          </a:p>
          <a:p>
            <a:pPr lvl="1"/>
            <a:r>
              <a:rPr lang="en-US" dirty="0" smtClean="0"/>
              <a:t>General register</a:t>
            </a:r>
          </a:p>
          <a:p>
            <a:pPr lvl="2"/>
            <a:r>
              <a:rPr lang="en-US" dirty="0" smtClean="0"/>
              <a:t>Register-memory</a:t>
            </a:r>
          </a:p>
          <a:p>
            <a:pPr lvl="2"/>
            <a:r>
              <a:rPr lang="en-US" dirty="0" smtClean="0"/>
              <a:t>Register-register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ISA Principles: 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 smtClean="0">
                <a:latin typeface="+mj-lt"/>
              </a:rPr>
              <a:t>C = A + B (A,B,C in memory)</a:t>
            </a:r>
            <a:endParaRPr lang="en-US" sz="3600" i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091" y="2209800"/>
            <a:ext cx="854974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ISA Principles: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of operands:</a:t>
            </a:r>
          </a:p>
          <a:p>
            <a:pPr lvl="1"/>
            <a:r>
              <a:rPr lang="en-US" dirty="0" smtClean="0"/>
              <a:t>Granularity of memory objects: </a:t>
            </a:r>
          </a:p>
          <a:p>
            <a:pPr lvl="2"/>
            <a:r>
              <a:rPr lang="en-US" dirty="0" smtClean="0"/>
              <a:t>1 byte (8), half-word/Short(16), or word/Integer (32)</a:t>
            </a:r>
          </a:p>
          <a:p>
            <a:r>
              <a:rPr lang="en-US" dirty="0" smtClean="0"/>
              <a:t>Memory addressing:</a:t>
            </a:r>
          </a:p>
          <a:p>
            <a:pPr lvl="1"/>
            <a:r>
              <a:rPr lang="en-US" dirty="0" smtClean="0"/>
              <a:t>Byte ordering in an object: big/little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2"/>
            <a:r>
              <a:rPr lang="en-US" dirty="0" smtClean="0"/>
              <a:t>0x56: 56(l), 65(b)</a:t>
            </a:r>
          </a:p>
          <a:p>
            <a:r>
              <a:rPr lang="en-US" dirty="0" smtClean="0"/>
              <a:t>Type of operations:</a:t>
            </a:r>
          </a:p>
          <a:p>
            <a:pPr lvl="1"/>
            <a:r>
              <a:rPr lang="en-US" dirty="0" smtClean="0"/>
              <a:t>ALU, data transfer, control, system, FP, etc </a:t>
            </a:r>
          </a:p>
          <a:p>
            <a:r>
              <a:rPr lang="en-US" dirty="0" smtClean="0"/>
              <a:t>Control flow (not PC+X)</a:t>
            </a:r>
          </a:p>
          <a:p>
            <a:pPr lvl="1"/>
            <a:r>
              <a:rPr lang="en-US" dirty="0" smtClean="0"/>
              <a:t>Jumps, conditional branch, procedure calls/returns, (interrupt/exception), </a:t>
            </a:r>
            <a:r>
              <a:rPr lang="en-US" dirty="0" err="1" smtClean="0"/>
              <a:t>syscall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(a CISC 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Register</a:t>
            </a:r>
            <a:r>
              <a:rPr lang="en-US" dirty="0"/>
              <a:t>-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/>
              <a:t>Byte-addressing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are stored in memory with little-endian byte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Memory segmentation</a:t>
            </a:r>
          </a:p>
          <a:p>
            <a:pPr lvl="1"/>
            <a:r>
              <a:rPr lang="en-US" dirty="0" smtClean="0"/>
              <a:t>DS: stack</a:t>
            </a:r>
            <a:r>
              <a:rPr lang="en-US" dirty="0"/>
              <a:t>, heap,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smtClean="0"/>
              <a:t>CS</a:t>
            </a:r>
            <a:endParaRPr lang="en-US" dirty="0"/>
          </a:p>
          <a:p>
            <a:pPr lvl="1"/>
            <a:r>
              <a:rPr lang="en-US" dirty="0" smtClean="0"/>
              <a:t>Demo</a:t>
            </a:r>
            <a:r>
              <a:rPr lang="en-US" dirty="0"/>
              <a:t>: /</a:t>
            </a:r>
            <a:r>
              <a:rPr lang="en-US" dirty="0" err="1"/>
              <a:t>proc</a:t>
            </a:r>
            <a:r>
              <a:rPr lang="en-US" dirty="0"/>
              <a:t>/self/</a:t>
            </a:r>
            <a:r>
              <a:rPr lang="en-US" dirty="0" smtClean="0"/>
              <a:t>maps</a:t>
            </a:r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modes</a:t>
            </a:r>
            <a:r>
              <a:rPr lang="en-US" dirty="0" smtClean="0"/>
              <a:t>: real, long, protected (ring </a:t>
            </a:r>
            <a:r>
              <a:rPr lang="en-US" dirty="0"/>
              <a:t>0-</a:t>
            </a:r>
            <a:r>
              <a:rPr lang="en-US" dirty="0" smtClean="0"/>
              <a:t>3)</a:t>
            </a:r>
            <a:endParaRPr lang="en-US" dirty="0"/>
          </a:p>
          <a:p>
            <a:r>
              <a:rPr lang="en-US" dirty="0" smtClean="0"/>
              <a:t>General</a:t>
            </a:r>
            <a:r>
              <a:rPr lang="en-US" dirty="0"/>
              <a:t>-purpose registers: </a:t>
            </a:r>
            <a:r>
              <a:rPr lang="en-US" dirty="0" err="1"/>
              <a:t>eax,rbx</a:t>
            </a:r>
            <a:r>
              <a:rPr lang="en-US" dirty="0"/>
              <a:t>, r8-15,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The case of x86-64</a:t>
            </a:r>
          </a:p>
          <a:p>
            <a:pPr lvl="1"/>
            <a:r>
              <a:rPr lang="en-US" dirty="0"/>
              <a:t>- 64-bit general-purpose processor registers </a:t>
            </a:r>
            <a:r>
              <a:rPr lang="en-US" dirty="0" smtClean="0"/>
              <a:t>(e.g. </a:t>
            </a:r>
            <a:r>
              <a:rPr lang="en-US" dirty="0" err="1" smtClean="0"/>
              <a:t>rax</a:t>
            </a:r>
            <a:r>
              <a:rPr lang="en-US" dirty="0" smtClean="0"/>
              <a:t>, </a:t>
            </a:r>
            <a:r>
              <a:rPr lang="en-US" dirty="0" err="1" smtClean="0"/>
              <a:t>rbx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- 64-bit integer arithmetic and logical operations, </a:t>
            </a:r>
          </a:p>
          <a:p>
            <a:pPr lvl="1"/>
            <a:r>
              <a:rPr lang="en-US" dirty="0"/>
              <a:t>- 64-bit virtual addresses.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RISC: Simplify</a:t>
            </a:r>
          </a:p>
          <a:p>
            <a:r>
              <a:rPr lang="en-US" dirty="0" smtClean="0"/>
              <a:t>Internal storage: Load-store register</a:t>
            </a:r>
          </a:p>
          <a:p>
            <a:r>
              <a:rPr lang="en-US" dirty="0" smtClean="0"/>
              <a:t>32 registers (MIPS), each per 32 or 64 bits.</a:t>
            </a:r>
          </a:p>
          <a:p>
            <a:r>
              <a:rPr lang="en-US" dirty="0" smtClean="0"/>
              <a:t>Few instructions:</a:t>
            </a:r>
          </a:p>
          <a:p>
            <a:pPr lvl="1"/>
            <a:r>
              <a:rPr lang="en-US" sz="3500" dirty="0" smtClean="0"/>
              <a:t>ALU </a:t>
            </a:r>
            <a:r>
              <a:rPr lang="en-US" sz="3500" dirty="0" err="1" smtClean="0"/>
              <a:t>instr</a:t>
            </a:r>
            <a:r>
              <a:rPr lang="en-US" sz="3500" dirty="0" smtClean="0"/>
              <a:t>: </a:t>
            </a:r>
          </a:p>
          <a:p>
            <a:pPr lvl="2"/>
            <a:r>
              <a:rPr lang="en-US" sz="3000" dirty="0" smtClean="0"/>
              <a:t>ADD R1, R2, R3</a:t>
            </a:r>
          </a:p>
          <a:p>
            <a:pPr lvl="1"/>
            <a:r>
              <a:rPr lang="en-US" sz="3500" dirty="0" smtClean="0"/>
              <a:t>Load/store </a:t>
            </a:r>
            <a:r>
              <a:rPr lang="en-US" sz="3500" dirty="0" err="1" smtClean="0"/>
              <a:t>instr</a:t>
            </a:r>
            <a:r>
              <a:rPr lang="en-US" sz="3500" dirty="0" smtClean="0"/>
              <a:t>: </a:t>
            </a:r>
          </a:p>
          <a:p>
            <a:pPr lvl="2"/>
            <a:r>
              <a:rPr lang="en-US" sz="3000" dirty="0" smtClean="0"/>
              <a:t>LD R1, A</a:t>
            </a:r>
          </a:p>
          <a:p>
            <a:pPr lvl="1"/>
            <a:r>
              <a:rPr lang="en-US" sz="3500" dirty="0" smtClean="0"/>
              <a:t>Branch/jumps: </a:t>
            </a:r>
          </a:p>
          <a:p>
            <a:pPr lvl="2"/>
            <a:r>
              <a:rPr lang="en-US" sz="3000" dirty="0" smtClean="0"/>
              <a:t>BEQ </a:t>
            </a:r>
            <a:r>
              <a:rPr lang="en-US" sz="3000" dirty="0" err="1" smtClean="0"/>
              <a:t>addr</a:t>
            </a:r>
            <a:r>
              <a:rPr lang="en-US" sz="3000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352800"/>
            <a:ext cx="2819400" cy="990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5334000"/>
            <a:ext cx="2819400" cy="9906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4419600"/>
            <a:ext cx="2819400" cy="838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RISC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7" name="Group 99"/>
          <p:cNvGrpSpPr/>
          <p:nvPr/>
        </p:nvGrpSpPr>
        <p:grpSpPr>
          <a:xfrm>
            <a:off x="914400" y="2057400"/>
            <a:ext cx="7086600" cy="3124200"/>
            <a:chOff x="228600" y="1143000"/>
            <a:chExt cx="8686800" cy="403860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28600" y="5181600"/>
              <a:ext cx="868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228600" y="1143000"/>
              <a:ext cx="868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28600" y="1143000"/>
              <a:ext cx="0" cy="403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71463" y="1524000"/>
              <a:ext cx="1371600" cy="381000"/>
              <a:chOff x="384" y="912"/>
              <a:chExt cx="864" cy="24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384" cy="2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Arial" charset="0"/>
                  </a:rPr>
                  <a:t>PC</a:t>
                </a: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84" y="912"/>
                <a:ext cx="355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err="1">
                    <a:latin typeface="Arial" charset="0"/>
                  </a:rPr>
                  <a:t>LdPC</a:t>
                </a:r>
                <a:endParaRPr lang="en-US" sz="1200" dirty="0">
                  <a:latin typeface="Arial" charset="0"/>
                </a:endParaRPr>
              </a:p>
            </p:txBody>
          </p:sp>
        </p:grp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28863" y="1524000"/>
              <a:ext cx="609600" cy="38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A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100263" y="16764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816510" y="1635512"/>
              <a:ext cx="454025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err="1">
                  <a:latin typeface="Arial" charset="0"/>
                </a:rPr>
                <a:t>LdA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090863" y="1524000"/>
              <a:ext cx="609600" cy="38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Arial" charset="0"/>
                </a:rPr>
                <a:t>B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700463" y="16764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929063" y="1524000"/>
              <a:ext cx="454025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charset="0"/>
                </a:rPr>
                <a:t>LdB</a:t>
              </a:r>
              <a:endParaRPr lang="en-US" sz="1200" dirty="0">
                <a:latin typeface="Arial" charset="0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5638800" y="1524000"/>
              <a:ext cx="1498600" cy="381000"/>
              <a:chOff x="304" y="912"/>
              <a:chExt cx="944" cy="240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384" cy="2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b="1">
                    <a:latin typeface="Arial" charset="0"/>
                  </a:rPr>
                  <a:t>MAR</a:t>
                </a:r>
                <a:endParaRPr lang="en-US" sz="2000" b="1">
                  <a:latin typeface="Arial" charset="0"/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304" y="912"/>
                <a:ext cx="435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>
                    <a:latin typeface="Arial" charset="0"/>
                  </a:rPr>
                  <a:t>LdMAR</a:t>
                </a:r>
              </a:p>
            </p:txBody>
          </p:sp>
        </p:grp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553200" y="2286000"/>
              <a:ext cx="1066800" cy="1524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Arial" charset="0"/>
                </a:rPr>
                <a:t>Memory</a:t>
              </a:r>
              <a:endParaRPr lang="en-US" sz="1800" b="1" dirty="0">
                <a:latin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824663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6019800" y="4419600"/>
              <a:ext cx="1247775" cy="762000"/>
              <a:chOff x="3792" y="2544"/>
              <a:chExt cx="786" cy="480"/>
            </a:xfrm>
          </p:grpSpPr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4338" y="2544"/>
                <a:ext cx="240" cy="240"/>
              </a:xfrm>
              <a:prstGeom prst="flowChartMerg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4224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3792" y="2544"/>
                <a:ext cx="441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>
                    <a:latin typeface="Arial" charset="0"/>
                  </a:rPr>
                  <a:t>DrMEM</a:t>
                </a: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4458" y="27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1965325" y="4419600"/>
              <a:ext cx="1187450" cy="762000"/>
              <a:chOff x="1238" y="2544"/>
              <a:chExt cx="748" cy="480"/>
            </a:xfrm>
          </p:grpSpPr>
          <p:sp>
            <p:nvSpPr>
              <p:cNvPr id="30" name="AutoShape 29"/>
              <p:cNvSpPr>
                <a:spLocks noChangeArrowheads="1"/>
              </p:cNvSpPr>
              <p:nvPr/>
            </p:nvSpPr>
            <p:spPr bwMode="auto">
              <a:xfrm>
                <a:off x="1746" y="2544"/>
                <a:ext cx="240" cy="240"/>
              </a:xfrm>
              <a:prstGeom prst="flowChartMerg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238" y="2544"/>
                <a:ext cx="403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>
                    <a:latin typeface="Arial" charset="0"/>
                  </a:rPr>
                  <a:t>DrALU</a:t>
                </a: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1866" y="27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373063" y="4419600"/>
              <a:ext cx="1160462" cy="762000"/>
              <a:chOff x="235" y="2544"/>
              <a:chExt cx="731" cy="480"/>
            </a:xfrm>
          </p:grpSpPr>
          <p:sp>
            <p:nvSpPr>
              <p:cNvPr id="35" name="AutoShape 34"/>
              <p:cNvSpPr>
                <a:spLocks noChangeArrowheads="1"/>
              </p:cNvSpPr>
              <p:nvPr/>
            </p:nvSpPr>
            <p:spPr bwMode="auto">
              <a:xfrm>
                <a:off x="726" y="2544"/>
                <a:ext cx="240" cy="240"/>
              </a:xfrm>
              <a:prstGeom prst="flowChartMerg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576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235" y="2544"/>
                <a:ext cx="350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>
                    <a:latin typeface="Arial" charset="0"/>
                  </a:rPr>
                  <a:t>DrPC</a:t>
                </a: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846" y="27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7077075" y="38100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286000" y="2667000"/>
              <a:ext cx="2286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3429000" y="2667000"/>
              <a:ext cx="2286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2971800" y="2667000"/>
              <a:ext cx="76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895600" y="2667000"/>
              <a:ext cx="76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514600" y="38100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2286000" y="26670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048000" y="26670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590800" y="2895600"/>
              <a:ext cx="659155" cy="5909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Arial" charset="0"/>
                </a:rPr>
                <a:t>ALU</a:t>
              </a:r>
              <a:endParaRPr lang="en-US" sz="2000" b="1" dirty="0">
                <a:latin typeface="Arial" charset="0"/>
              </a:endParaRPr>
            </a:p>
            <a:p>
              <a:pPr>
                <a:lnSpc>
                  <a:spcPct val="90000"/>
                </a:lnSpc>
              </a:pPr>
              <a:endParaRPr lang="en-US" sz="1600" b="1" dirty="0">
                <a:latin typeface="Arial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981200" y="30480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1629697" y="2719039"/>
              <a:ext cx="471488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charset="0"/>
                </a:rPr>
                <a:t>func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H="1" flipV="1">
              <a:off x="2962275" y="38100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1343025" y="1143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5005388" y="11430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6324600" y="25908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5739581" y="2522034"/>
              <a:ext cx="735012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err="1">
                  <a:latin typeface="Arial" charset="0"/>
                </a:rPr>
                <a:t>WrMEM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V="1">
              <a:off x="2590800" y="1905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V="1">
              <a:off x="3352800" y="1905000"/>
              <a:ext cx="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V="1">
              <a:off x="1343025" y="1905000"/>
              <a:ext cx="0" cy="2514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V="1">
              <a:off x="2590800" y="1143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3352800" y="1143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6858000" y="1143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7315200" y="1143000"/>
              <a:ext cx="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6577013" y="2286000"/>
              <a:ext cx="989012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Addr      Din</a:t>
              </a: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6858000" y="3505200"/>
              <a:ext cx="504825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Dout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495800" y="2286000"/>
              <a:ext cx="1066800" cy="1524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latin typeface="Arial" charset="0"/>
                </a:rPr>
                <a:t>R</a:t>
              </a:r>
              <a:r>
                <a:rPr lang="en-US" sz="1800" b="1" dirty="0" err="1" smtClean="0">
                  <a:latin typeface="Arial" charset="0"/>
                </a:rPr>
                <a:t>egs</a:t>
              </a:r>
              <a:endParaRPr lang="en-US" sz="1800" b="1" dirty="0">
                <a:latin typeface="Arial" charset="0"/>
              </a:endParaRPr>
            </a:p>
          </p:txBody>
        </p:sp>
        <p:grpSp>
          <p:nvGrpSpPr>
            <p:cNvPr id="50" name="Group 66"/>
            <p:cNvGrpSpPr>
              <a:grpSpLocks/>
            </p:cNvGrpSpPr>
            <p:nvPr/>
          </p:nvGrpSpPr>
          <p:grpSpPr bwMode="auto">
            <a:xfrm>
              <a:off x="3987800" y="4419600"/>
              <a:ext cx="1208088" cy="762000"/>
              <a:chOff x="2512" y="2544"/>
              <a:chExt cx="761" cy="480"/>
            </a:xfrm>
          </p:grpSpPr>
          <p:sp>
            <p:nvSpPr>
              <p:cNvPr id="68" name="AutoShape 67"/>
              <p:cNvSpPr>
                <a:spLocks noChangeArrowheads="1"/>
              </p:cNvSpPr>
              <p:nvPr/>
            </p:nvSpPr>
            <p:spPr bwMode="auto">
              <a:xfrm>
                <a:off x="3033" y="2544"/>
                <a:ext cx="240" cy="240"/>
              </a:xfrm>
              <a:prstGeom prst="flowChartMerg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68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69"/>
              <p:cNvSpPr txBox="1">
                <a:spLocks noChangeArrowheads="1"/>
              </p:cNvSpPr>
              <p:nvPr/>
            </p:nvSpPr>
            <p:spPr bwMode="auto">
              <a:xfrm>
                <a:off x="2512" y="2544"/>
                <a:ext cx="425" cy="17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>
                    <a:latin typeface="Arial" charset="0"/>
                  </a:rPr>
                  <a:t>DrREG</a:t>
                </a:r>
              </a:p>
            </p:txBody>
          </p:sp>
          <p:sp>
            <p:nvSpPr>
              <p:cNvPr id="71" name="Line 70"/>
              <p:cNvSpPr>
                <a:spLocks noChangeShapeType="1"/>
              </p:cNvSpPr>
              <p:nvPr/>
            </p:nvSpPr>
            <p:spPr bwMode="auto">
              <a:xfrm>
                <a:off x="3153" y="278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V="1">
              <a:off x="5005388" y="38100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4800600" y="2286000"/>
              <a:ext cx="411163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Din</a:t>
              </a: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4756150" y="3505200"/>
              <a:ext cx="504825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Dout</a:t>
              </a: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114800" y="32004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3778045" y="3211551"/>
              <a:ext cx="571500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latin typeface="Arial" charset="0"/>
                </a:rPr>
                <a:t>regno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267200" y="25146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3581400" y="2362200"/>
              <a:ext cx="709613" cy="274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latin typeface="Arial" charset="0"/>
                </a:rPr>
                <a:t>WrREG</a:t>
              </a: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V="1">
              <a:off x="8382000" y="1143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137"/>
            <p:cNvSpPr>
              <a:spLocks noChangeArrowheads="1"/>
            </p:cNvSpPr>
            <p:nvPr/>
          </p:nvSpPr>
          <p:spPr bwMode="auto">
            <a:xfrm>
              <a:off x="8121650" y="1524000"/>
              <a:ext cx="609600" cy="38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Arial" charset="0"/>
                </a:rPr>
                <a:t>IR</a:t>
              </a:r>
            </a:p>
          </p:txBody>
        </p:sp>
        <p:sp>
          <p:nvSpPr>
            <p:cNvPr id="98" name="Line 138"/>
            <p:cNvSpPr>
              <a:spLocks noChangeShapeType="1"/>
            </p:cNvSpPr>
            <p:nvPr/>
          </p:nvSpPr>
          <p:spPr bwMode="auto">
            <a:xfrm>
              <a:off x="7893050" y="16891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139"/>
            <p:cNvSpPr txBox="1">
              <a:spLocks noChangeArrowheads="1"/>
            </p:cNvSpPr>
            <p:nvPr/>
          </p:nvSpPr>
          <p:spPr bwMode="auto">
            <a:xfrm>
              <a:off x="7391400" y="1550988"/>
              <a:ext cx="504825" cy="2746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LdIR</a:t>
              </a:r>
            </a:p>
          </p:txBody>
        </p:sp>
      </p:grp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387600" y="2209800"/>
            <a:ext cx="1524000" cy="28067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485900" y="2209800"/>
            <a:ext cx="685800" cy="28067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91200" y="2209800"/>
            <a:ext cx="1371600" cy="28067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Pipelining (5-stage)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Yuzhe Tang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1077</Words>
  <Application>Microsoft Macintosh PowerPoint</Application>
  <PresentationFormat>On-screen Show (4:3)</PresentationFormat>
  <Paragraphs>391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CIS 655/CSE 661 - Advanced Computer Architecture</vt:lpstr>
      <vt:lpstr>ISA</vt:lpstr>
      <vt:lpstr>ISA Principles</vt:lpstr>
      <vt:lpstr>ISA Principles: internal storage</vt:lpstr>
      <vt:lpstr>ISA Principles: Others</vt:lpstr>
      <vt:lpstr>X86 (a CISC ISA)</vt:lpstr>
      <vt:lpstr>RISC</vt:lpstr>
      <vt:lpstr>Simple RISC Implementation</vt:lpstr>
      <vt:lpstr>Pipelining (5-stage)</vt:lpstr>
      <vt:lpstr>Oil Transport Analogy</vt:lpstr>
      <vt:lpstr>RISC’s 5-stage pipeline</vt:lpstr>
      <vt:lpstr>Pipelined</vt:lpstr>
      <vt:lpstr>Without pipeline – done in 1 cycle</vt:lpstr>
      <vt:lpstr>Without pipeline</vt:lpstr>
      <vt:lpstr>With pipeline – Cycle 1</vt:lpstr>
      <vt:lpstr>With pipeline – Cycle 2</vt:lpstr>
      <vt:lpstr>With pipeline – Cycle 3</vt:lpstr>
      <vt:lpstr>With pipeline – Cycle 4</vt:lpstr>
      <vt:lpstr>With pipeline – Cycle 5</vt:lpstr>
      <vt:lpstr>With pipeline: Is it faster?</vt:lpstr>
      <vt:lpstr>What about latency?</vt:lpstr>
      <vt:lpstr>Super-pipelining!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</dc:title>
  <dc:creator>yuzhe</dc:creator>
  <cp:lastModifiedBy>Yuzhe</cp:lastModifiedBy>
  <cp:revision>82</cp:revision>
  <dcterms:created xsi:type="dcterms:W3CDTF">2006-08-16T00:00:00Z</dcterms:created>
  <dcterms:modified xsi:type="dcterms:W3CDTF">2015-09-09T21:26:39Z</dcterms:modified>
</cp:coreProperties>
</file>