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9" r:id="rId2"/>
    <p:sldId id="320" r:id="rId3"/>
    <p:sldId id="310" r:id="rId4"/>
    <p:sldId id="360" r:id="rId5"/>
    <p:sldId id="361" r:id="rId6"/>
    <p:sldId id="362" r:id="rId7"/>
    <p:sldId id="363" r:id="rId8"/>
    <p:sldId id="373" r:id="rId9"/>
    <p:sldId id="364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290" r:id="rId19"/>
    <p:sldId id="383" r:id="rId20"/>
    <p:sldId id="349" r:id="rId21"/>
    <p:sldId id="317" r:id="rId22"/>
    <p:sldId id="316" r:id="rId23"/>
    <p:sldId id="318" r:id="rId24"/>
    <p:sldId id="351" r:id="rId25"/>
    <p:sldId id="352" r:id="rId26"/>
    <p:sldId id="358" r:id="rId27"/>
    <p:sldId id="354" r:id="rId28"/>
    <p:sldId id="319" r:id="rId29"/>
    <p:sldId id="382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8" autoAdjust="0"/>
    <p:restoredTop sz="94348" autoAdjust="0"/>
  </p:normalViewPr>
  <p:slideViewPr>
    <p:cSldViewPr>
      <p:cViewPr>
        <p:scale>
          <a:sx n="100" d="100"/>
          <a:sy n="100" d="100"/>
        </p:scale>
        <p:origin x="-1648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12D8AB-56DF-47B8-B7C6-D27A6534FD83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9E36D07-BB2F-4ADB-BECB-E06A31CE5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113B18F-FE6C-477F-B526-612C0A87836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6D4BCDF-3EE9-4B70-8187-33DA58D5A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January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January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DADDUI: double-word add unsigned </a:t>
            </a:r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January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January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January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January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Loop-Level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Unroll loop statically or dynamically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SIMD (vector processors and GPUs)</a:t>
            </a:r>
          </a:p>
          <a:p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dirty="0" smtClean="0"/>
              <a:t>R1 = R2 + R3</a:t>
            </a:r>
          </a:p>
          <a:p>
            <a:pPr lvl="1">
              <a:buNone/>
            </a:pPr>
            <a:r>
              <a:rPr lang="pt-BR" dirty="0" smtClean="0"/>
              <a:t>R4 = R1 * R4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BCDF-3EE9-4B70-8187-33DA58D5AB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January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F17C4-560C-49BF-BE00-1650DB284D02}" type="slidenum">
              <a:rPr lang="en-US"/>
              <a:pPr/>
              <a:t>14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is an example of how you will get the wrong results if you reorder two instructions that have a register dependency.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EA6B1-DD8B-4BFB-9EBC-12DAAED079B7}" type="slidenum">
              <a:rPr lang="en-US"/>
              <a:pPr/>
              <a:t>16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shows how using a different architected register removes WAR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51FCB-32BB-4092-A7A9-3C65510B8BB8}" type="slidenum">
              <a:rPr lang="en-US"/>
              <a:pPr/>
              <a:t>17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shows similar for WAW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BCDF-3EE9-4B70-8187-33DA58D5AB6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BCDF-3EE9-4B70-8187-33DA58D5AB6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C707-CC25-4FC7-A6BC-5F6118144B6C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B6BA-FE87-4EFF-9A0C-C346F4DF1A93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2DA9-F623-4F1C-B545-78C37F4F122F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0F3D-2AFB-43B8-ACA2-1CB8CEFE750C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E89A-FE2A-4413-A1B5-9FA114B8F7BE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B461-15C2-4FC8-93E6-4C13AF6048CB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CE4-9A54-4CC2-93FA-7D986BB2CE9D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E8E-077A-49DB-B1FF-8490D1D2AE36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E16D-EF47-455F-849D-810B9826E02F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3C87-39D1-4520-BAB7-520BDF4E1462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4D5-3C2B-4B04-8B3A-E0D664B4A06F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AEAD-7C6F-4711-B742-45EC66FF4258}" type="datetime1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4290/6290 – Fall 2009 – Prof. Milos Prvulovic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0351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spcBef>
                <a:spcPct val="0"/>
              </a:spcBef>
            </a:pPr>
            <a:r>
              <a:rPr lang="en-US" sz="5400" noProof="0" dirty="0" smtClean="0"/>
              <a:t>ILP Data-Hazard Avoidance </a:t>
            </a:r>
            <a:r>
              <a:rPr lang="en-US" sz="5400" dirty="0" smtClean="0"/>
              <a:t>(2.2)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Data/Name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Data dependence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Instruction </a:t>
            </a:r>
            <a:r>
              <a:rPr lang="en-US" i="1" dirty="0" smtClean="0"/>
              <a:t>j</a:t>
            </a:r>
            <a:r>
              <a:rPr lang="en-US" dirty="0" smtClean="0"/>
              <a:t> is data-dependent on instruction </a:t>
            </a:r>
            <a:r>
              <a:rPr lang="en-US" i="1" dirty="0" err="1" smtClean="0"/>
              <a:t>i</a:t>
            </a:r>
            <a:r>
              <a:rPr lang="en-US" dirty="0" smtClean="0"/>
              <a:t> if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Instruction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 produces a result that may be used by instruction </a:t>
            </a:r>
            <a:r>
              <a:rPr lang="en-US" sz="2200" i="1" dirty="0" smtClean="0"/>
              <a:t>j </a:t>
            </a:r>
            <a:endParaRPr lang="en-US" sz="2200" dirty="0"/>
          </a:p>
          <a:p>
            <a:pPr lvl="2">
              <a:lnSpc>
                <a:spcPct val="90000"/>
              </a:lnSpc>
            </a:pPr>
            <a:r>
              <a:rPr lang="en-US" sz="2200" dirty="0" smtClean="0"/>
              <a:t>Or more generally, operands of instruction </a:t>
            </a:r>
            <a:r>
              <a:rPr lang="en-US" sz="2200" dirty="0" err="1" smtClean="0"/>
              <a:t>i</a:t>
            </a:r>
            <a:r>
              <a:rPr lang="en-US" sz="2200" dirty="0" smtClean="0"/>
              <a:t> and j overlap</a:t>
            </a:r>
            <a:endParaRPr lang="en-US" sz="2200" i="1" dirty="0" smtClean="0"/>
          </a:p>
          <a:p>
            <a:pPr lvl="3">
              <a:lnSpc>
                <a:spcPct val="90000"/>
              </a:lnSpc>
            </a:pPr>
            <a:endParaRPr lang="en-US" sz="1800" i="1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Dependent instructions cannot be executed simultaneously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Dependences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dependencies</a:t>
            </a:r>
          </a:p>
          <a:p>
            <a:pPr lvl="1"/>
            <a:r>
              <a:rPr lang="en-US" dirty="0"/>
              <a:t>RAW, WAR, WAW, based on register </a:t>
            </a:r>
            <a:r>
              <a:rPr lang="en-US" i="1" dirty="0"/>
              <a:t>number</a:t>
            </a:r>
          </a:p>
          <a:p>
            <a:endParaRPr lang="en-US" i="1" dirty="0"/>
          </a:p>
          <a:p>
            <a:r>
              <a:rPr lang="en-US" dirty="0"/>
              <a:t>Memory dependencies</a:t>
            </a:r>
          </a:p>
          <a:p>
            <a:pPr lvl="1"/>
            <a:r>
              <a:rPr lang="en-US" dirty="0"/>
              <a:t>Based on memory </a:t>
            </a:r>
            <a:r>
              <a:rPr lang="en-US" i="1" dirty="0"/>
              <a:t>address</a:t>
            </a:r>
            <a:endParaRPr lang="en-US" dirty="0"/>
          </a:p>
          <a:p>
            <a:pPr lvl="1"/>
            <a:r>
              <a:rPr lang="en-US" dirty="0"/>
              <a:t>This is harder</a:t>
            </a:r>
          </a:p>
          <a:p>
            <a:pPr lvl="2"/>
            <a:r>
              <a:rPr lang="en-US" dirty="0"/>
              <a:t>Register names known at decode</a:t>
            </a:r>
          </a:p>
          <a:p>
            <a:pPr lvl="2"/>
            <a:r>
              <a:rPr lang="en-US" dirty="0"/>
              <a:t>Memory addresses not known until execute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3556337"/>
            <a:ext cx="1676400" cy="707886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SD R1, O(R4)</a:t>
            </a:r>
          </a:p>
          <a:p>
            <a:r>
              <a:rPr lang="en-US" sz="2000" dirty="0" smtClean="0"/>
              <a:t>LD R2, O(R4)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1501914"/>
            <a:ext cx="1676400" cy="707886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R1 = R2 + R3</a:t>
            </a:r>
          </a:p>
          <a:p>
            <a:r>
              <a:rPr lang="en-US" sz="2000" dirty="0" smtClean="0"/>
              <a:t>R4 = R1 * R4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717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RAW: Read-After-Write </a:t>
            </a:r>
          </a:p>
          <a:p>
            <a:pPr lvl="1"/>
            <a:r>
              <a:rPr lang="en-US" dirty="0" smtClean="0"/>
              <a:t>A writes to a location, B reads from the location, therefore B has a RAW dependency on A</a:t>
            </a:r>
          </a:p>
          <a:p>
            <a:pPr lvl="1"/>
            <a:r>
              <a:rPr lang="en-US" dirty="0" smtClean="0"/>
              <a:t>True Dependence</a:t>
            </a:r>
          </a:p>
          <a:p>
            <a:r>
              <a:rPr lang="en-US" dirty="0" smtClean="0"/>
              <a:t>WAR: Write-After-Read</a:t>
            </a:r>
          </a:p>
          <a:p>
            <a:pPr lvl="1"/>
            <a:r>
              <a:rPr lang="en-US" dirty="0" smtClean="0"/>
              <a:t>A reads from a location, B writes to the location, therefore B has a WAR dependency on A</a:t>
            </a:r>
          </a:p>
          <a:p>
            <a:pPr lvl="1"/>
            <a:r>
              <a:rPr lang="en-US" dirty="0" smtClean="0"/>
              <a:t>Anti-Dependence</a:t>
            </a:r>
          </a:p>
          <a:p>
            <a:r>
              <a:rPr lang="en-US" dirty="0" smtClean="0"/>
              <a:t>WAW: Write-After-Write</a:t>
            </a:r>
          </a:p>
          <a:p>
            <a:pPr lvl="1"/>
            <a:r>
              <a:rPr lang="en-US" dirty="0" smtClean="0"/>
              <a:t>A writes to a location, B writes to the location, therefore B has a WAW dependency on A</a:t>
            </a:r>
          </a:p>
          <a:p>
            <a:pPr lvl="1"/>
            <a:r>
              <a:rPr lang="en-US" dirty="0" smtClean="0"/>
              <a:t>Output Dependence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2819400"/>
            <a:ext cx="8382000" cy="32004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5725180"/>
            <a:ext cx="3200400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Name dependence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1023651"/>
            <a:ext cx="1676400" cy="707886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R1 = R2 + R3</a:t>
            </a:r>
          </a:p>
          <a:p>
            <a:r>
              <a:rPr lang="en-US" sz="2000" dirty="0" smtClean="0"/>
              <a:t>R4 = R1 * R4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2492514"/>
            <a:ext cx="1676400" cy="707886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R1 = R2 + R3</a:t>
            </a:r>
          </a:p>
          <a:p>
            <a:r>
              <a:rPr lang="en-US" sz="2000" dirty="0" smtClean="0"/>
              <a:t>R2 = R3 * R4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4201965"/>
            <a:ext cx="1676400" cy="707886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R1 = R2 + R3</a:t>
            </a:r>
          </a:p>
          <a:p>
            <a:r>
              <a:rPr lang="en-US" sz="2000" dirty="0" smtClean="0"/>
              <a:t>R1 = R3 * R4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Ignoring Dependencies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279525" y="2286000"/>
            <a:ext cx="15520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+mn-lt"/>
              </a:rPr>
              <a:t>A: R1 = R2 + R3</a:t>
            </a:r>
          </a:p>
          <a:p>
            <a:r>
              <a:rPr lang="en-US" dirty="0">
                <a:solidFill>
                  <a:srgbClr val="008000"/>
                </a:solidFill>
                <a:latin typeface="+mn-lt"/>
              </a:rPr>
              <a:t>B: R4 = R1 * R4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15240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5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15240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15240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9</a:t>
            </a:r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15240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3</a:t>
            </a:r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1066800" y="3048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R1</a:t>
            </a:r>
          </a:p>
        </p:txBody>
      </p:sp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1066800" y="3352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R2</a:t>
            </a: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1066800" y="3657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R3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1066800" y="3962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R4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1184275" y="1905000"/>
            <a:ext cx="171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Read-After-Write</a:t>
            </a:r>
          </a:p>
        </p:txBody>
      </p:sp>
      <p:sp>
        <p:nvSpPr>
          <p:cNvPr id="253965" name="Line 13"/>
          <p:cNvSpPr>
            <a:spLocks noChangeShapeType="1"/>
          </p:cNvSpPr>
          <p:nvPr/>
        </p:nvSpPr>
        <p:spPr bwMode="auto">
          <a:xfrm>
            <a:off x="1828800" y="25146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21336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7</a:t>
            </a:r>
          </a:p>
        </p:txBody>
      </p:sp>
      <p:sp>
        <p:nvSpPr>
          <p:cNvPr id="253967" name="Rectangle 15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3968" name="Rectangle 16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9</a:t>
            </a:r>
          </a:p>
        </p:txBody>
      </p:sp>
      <p:sp>
        <p:nvSpPr>
          <p:cNvPr id="253969" name="Rectangle 17"/>
          <p:cNvSpPr>
            <a:spLocks noChangeArrowheads="1"/>
          </p:cNvSpPr>
          <p:nvPr/>
        </p:nvSpPr>
        <p:spPr bwMode="auto">
          <a:xfrm>
            <a:off x="21336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3</a:t>
            </a:r>
          </a:p>
        </p:txBody>
      </p:sp>
      <p:cxnSp>
        <p:nvCxnSpPr>
          <p:cNvPr id="253970" name="AutoShape 18"/>
          <p:cNvCxnSpPr>
            <a:cxnSpLocks noChangeShapeType="1"/>
            <a:stCxn id="253957" idx="3"/>
            <a:endCxn id="253966" idx="1"/>
          </p:cNvCxnSpPr>
          <p:nvPr/>
        </p:nvCxnSpPr>
        <p:spPr bwMode="auto">
          <a:xfrm flipV="1">
            <a:off x="1828800" y="32004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3971" name="AutoShape 19"/>
          <p:cNvCxnSpPr>
            <a:cxnSpLocks noChangeShapeType="1"/>
            <a:stCxn id="253958" idx="3"/>
            <a:endCxn id="253966" idx="1"/>
          </p:cNvCxnSpPr>
          <p:nvPr/>
        </p:nvCxnSpPr>
        <p:spPr bwMode="auto">
          <a:xfrm flipV="1">
            <a:off x="1828800" y="32004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3972" name="Rectangle 20"/>
          <p:cNvSpPr>
            <a:spLocks noChangeArrowheads="1"/>
          </p:cNvSpPr>
          <p:nvPr/>
        </p:nvSpPr>
        <p:spPr bwMode="auto">
          <a:xfrm>
            <a:off x="27432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7</a:t>
            </a:r>
          </a:p>
        </p:txBody>
      </p:sp>
      <p:sp>
        <p:nvSpPr>
          <p:cNvPr id="253973" name="Rectangle 21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3974" name="Rectangle 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9</a:t>
            </a:r>
          </a:p>
        </p:txBody>
      </p:sp>
      <p:sp>
        <p:nvSpPr>
          <p:cNvPr id="253975" name="Rectangle 23"/>
          <p:cNvSpPr>
            <a:spLocks noChangeArrowheads="1"/>
          </p:cNvSpPr>
          <p:nvPr/>
        </p:nvSpPr>
        <p:spPr bwMode="auto">
          <a:xfrm>
            <a:off x="27432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21</a:t>
            </a:r>
          </a:p>
        </p:txBody>
      </p:sp>
      <p:cxnSp>
        <p:nvCxnSpPr>
          <p:cNvPr id="253976" name="AutoShape 24"/>
          <p:cNvCxnSpPr>
            <a:cxnSpLocks noChangeShapeType="1"/>
            <a:stCxn id="253966" idx="3"/>
            <a:endCxn id="253975" idx="1"/>
          </p:cNvCxnSpPr>
          <p:nvPr/>
        </p:nvCxnSpPr>
        <p:spPr bwMode="auto">
          <a:xfrm>
            <a:off x="2438400" y="3200400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3977" name="AutoShape 25"/>
          <p:cNvCxnSpPr>
            <a:cxnSpLocks noChangeShapeType="1"/>
            <a:stCxn id="253969" idx="3"/>
            <a:endCxn id="253975" idx="1"/>
          </p:cNvCxnSpPr>
          <p:nvPr/>
        </p:nvCxnSpPr>
        <p:spPr bwMode="auto">
          <a:xfrm>
            <a:off x="2438400" y="4114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3978" name="Oval 26"/>
          <p:cNvSpPr>
            <a:spLocks noChangeArrowheads="1"/>
          </p:cNvSpPr>
          <p:nvPr/>
        </p:nvSpPr>
        <p:spPr bwMode="auto">
          <a:xfrm>
            <a:off x="1752600" y="29718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+mn-lt"/>
              </a:rPr>
              <a:t>A</a:t>
            </a:r>
          </a:p>
        </p:txBody>
      </p:sp>
      <p:sp>
        <p:nvSpPr>
          <p:cNvPr id="253979" name="Oval 27"/>
          <p:cNvSpPr>
            <a:spLocks noChangeArrowheads="1"/>
          </p:cNvSpPr>
          <p:nvPr/>
        </p:nvSpPr>
        <p:spPr bwMode="auto">
          <a:xfrm>
            <a:off x="2362200" y="37338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+mn-lt"/>
              </a:rPr>
              <a:t>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66800" y="4419600"/>
            <a:ext cx="1981200" cy="1295400"/>
            <a:chOff x="672" y="2784"/>
            <a:chExt cx="1248" cy="816"/>
          </a:xfrm>
        </p:grpSpPr>
        <p:sp>
          <p:nvSpPr>
            <p:cNvPr id="253981" name="Rectangle 29"/>
            <p:cNvSpPr>
              <a:spLocks noChangeArrowheads="1"/>
            </p:cNvSpPr>
            <p:nvPr/>
          </p:nvSpPr>
          <p:spPr bwMode="auto">
            <a:xfrm>
              <a:off x="960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253982" name="Rectangle 30"/>
            <p:cNvSpPr>
              <a:spLocks noChangeArrowheads="1"/>
            </p:cNvSpPr>
            <p:nvPr/>
          </p:nvSpPr>
          <p:spPr bwMode="auto">
            <a:xfrm>
              <a:off x="96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3983" name="Rectangle 31"/>
            <p:cNvSpPr>
              <a:spLocks noChangeArrowheads="1"/>
            </p:cNvSpPr>
            <p:nvPr/>
          </p:nvSpPr>
          <p:spPr bwMode="auto">
            <a:xfrm>
              <a:off x="960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3984" name="Rectangle 32"/>
            <p:cNvSpPr>
              <a:spLocks noChangeArrowheads="1"/>
            </p:cNvSpPr>
            <p:nvPr/>
          </p:nvSpPr>
          <p:spPr bwMode="auto">
            <a:xfrm>
              <a:off x="9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253985" name="Rectangle 33"/>
            <p:cNvSpPr>
              <a:spLocks noChangeArrowheads="1"/>
            </p:cNvSpPr>
            <p:nvPr/>
          </p:nvSpPr>
          <p:spPr bwMode="auto">
            <a:xfrm>
              <a:off x="672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R1</a:t>
              </a:r>
            </a:p>
          </p:txBody>
        </p:sp>
        <p:sp>
          <p:nvSpPr>
            <p:cNvPr id="253986" name="Rectangle 34"/>
            <p:cNvSpPr>
              <a:spLocks noChangeArrowheads="1"/>
            </p:cNvSpPr>
            <p:nvPr/>
          </p:nvSpPr>
          <p:spPr bwMode="auto">
            <a:xfrm>
              <a:off x="672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R2</a:t>
              </a:r>
            </a:p>
          </p:txBody>
        </p:sp>
        <p:sp>
          <p:nvSpPr>
            <p:cNvPr id="253987" name="Rectangle 35"/>
            <p:cNvSpPr>
              <a:spLocks noChangeArrowheads="1"/>
            </p:cNvSpPr>
            <p:nvPr/>
          </p:nvSpPr>
          <p:spPr bwMode="auto">
            <a:xfrm>
              <a:off x="672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R3</a:t>
              </a:r>
            </a:p>
          </p:txBody>
        </p:sp>
        <p:sp>
          <p:nvSpPr>
            <p:cNvPr id="253988" name="Rectangle 36"/>
            <p:cNvSpPr>
              <a:spLocks noChangeArrowheads="1"/>
            </p:cNvSpPr>
            <p:nvPr/>
          </p:nvSpPr>
          <p:spPr bwMode="auto">
            <a:xfrm>
              <a:off x="672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R4</a:t>
              </a:r>
            </a:p>
          </p:txBody>
        </p:sp>
        <p:sp>
          <p:nvSpPr>
            <p:cNvPr id="253989" name="Rectangle 37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253990" name="Rectangle 38"/>
            <p:cNvSpPr>
              <a:spLocks noChangeArrowheads="1"/>
            </p:cNvSpPr>
            <p:nvPr/>
          </p:nvSpPr>
          <p:spPr bwMode="auto">
            <a:xfrm>
              <a:off x="1344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3991" name="Rectangle 39"/>
            <p:cNvSpPr>
              <a:spLocks noChangeArrowheads="1"/>
            </p:cNvSpPr>
            <p:nvPr/>
          </p:nvSpPr>
          <p:spPr bwMode="auto">
            <a:xfrm>
              <a:off x="1344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3992" name="Rectangle 40"/>
            <p:cNvSpPr>
              <a:spLocks noChangeArrowheads="1"/>
            </p:cNvSpPr>
            <p:nvPr/>
          </p:nvSpPr>
          <p:spPr bwMode="auto">
            <a:xfrm>
              <a:off x="13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+mn-lt"/>
                </a:rPr>
                <a:t>15</a:t>
              </a:r>
            </a:p>
          </p:txBody>
        </p:sp>
        <p:cxnSp>
          <p:nvCxnSpPr>
            <p:cNvPr id="253993" name="AutoShape 41"/>
            <p:cNvCxnSpPr>
              <a:cxnSpLocks noChangeShapeType="1"/>
              <a:stCxn id="253981" idx="3"/>
              <a:endCxn id="253992" idx="1"/>
            </p:cNvCxnSpPr>
            <p:nvPr/>
          </p:nvCxnSpPr>
          <p:spPr bwMode="auto">
            <a:xfrm>
              <a:off x="1152" y="2928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3994" name="AutoShape 42"/>
            <p:cNvCxnSpPr>
              <a:cxnSpLocks noChangeShapeType="1"/>
              <a:stCxn id="253984" idx="3"/>
              <a:endCxn id="253992" idx="1"/>
            </p:cNvCxnSpPr>
            <p:nvPr/>
          </p:nvCxnSpPr>
          <p:spPr bwMode="auto">
            <a:xfrm>
              <a:off x="1152" y="350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3995" name="Rectangle 43"/>
            <p:cNvSpPr>
              <a:spLocks noChangeArrowheads="1"/>
            </p:cNvSpPr>
            <p:nvPr/>
          </p:nvSpPr>
          <p:spPr bwMode="auto">
            <a:xfrm>
              <a:off x="1728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253996" name="Rectangle 44"/>
            <p:cNvSpPr>
              <a:spLocks noChangeArrowheads="1"/>
            </p:cNvSpPr>
            <p:nvPr/>
          </p:nvSpPr>
          <p:spPr bwMode="auto">
            <a:xfrm>
              <a:off x="1728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3997" name="Rectangle 45"/>
            <p:cNvSpPr>
              <a:spLocks noChangeArrowheads="1"/>
            </p:cNvSpPr>
            <p:nvPr/>
          </p:nvSpPr>
          <p:spPr bwMode="auto">
            <a:xfrm>
              <a:off x="1728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3998" name="Rectangle 46"/>
            <p:cNvSpPr>
              <a:spLocks noChangeArrowheads="1"/>
            </p:cNvSpPr>
            <p:nvPr/>
          </p:nvSpPr>
          <p:spPr bwMode="auto">
            <a:xfrm>
              <a:off x="17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+mn-lt"/>
                </a:rPr>
                <a:t>15</a:t>
              </a:r>
            </a:p>
          </p:txBody>
        </p:sp>
        <p:cxnSp>
          <p:nvCxnSpPr>
            <p:cNvPr id="253999" name="AutoShape 47"/>
            <p:cNvCxnSpPr>
              <a:cxnSpLocks noChangeShapeType="1"/>
              <a:stCxn id="253990" idx="3"/>
              <a:endCxn id="253995" idx="1"/>
            </p:cNvCxnSpPr>
            <p:nvPr/>
          </p:nvCxnSpPr>
          <p:spPr bwMode="auto">
            <a:xfrm flipV="1">
              <a:off x="1536" y="2928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4000" name="AutoShape 48"/>
            <p:cNvCxnSpPr>
              <a:cxnSpLocks noChangeShapeType="1"/>
              <a:stCxn id="253991" idx="3"/>
              <a:endCxn id="253995" idx="1"/>
            </p:cNvCxnSpPr>
            <p:nvPr/>
          </p:nvCxnSpPr>
          <p:spPr bwMode="auto">
            <a:xfrm flipV="1">
              <a:off x="1536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4001" name="Oval 49"/>
            <p:cNvSpPr>
              <a:spLocks noChangeArrowheads="1"/>
            </p:cNvSpPr>
            <p:nvPr/>
          </p:nvSpPr>
          <p:spPr bwMode="auto">
            <a:xfrm>
              <a:off x="1104" y="326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B</a:t>
              </a:r>
            </a:p>
          </p:txBody>
        </p:sp>
        <p:sp>
          <p:nvSpPr>
            <p:cNvPr id="254002" name="Oval 50"/>
            <p:cNvSpPr>
              <a:spLocks noChangeArrowheads="1"/>
            </p:cNvSpPr>
            <p:nvPr/>
          </p:nvSpPr>
          <p:spPr bwMode="auto">
            <a:xfrm>
              <a:off x="1488" y="2784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A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505200" y="1905000"/>
            <a:ext cx="1981200" cy="2362200"/>
            <a:chOff x="2208" y="1200"/>
            <a:chExt cx="1248" cy="1488"/>
          </a:xfrm>
        </p:grpSpPr>
        <p:sp>
          <p:nvSpPr>
            <p:cNvPr id="254004" name="Text Box 52"/>
            <p:cNvSpPr txBox="1">
              <a:spLocks noChangeArrowheads="1"/>
            </p:cNvSpPr>
            <p:nvPr/>
          </p:nvSpPr>
          <p:spPr bwMode="auto">
            <a:xfrm>
              <a:off x="2332" y="1440"/>
              <a:ext cx="98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+mn-lt"/>
                </a:rPr>
                <a:t>A: R1 = R3 / R4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+mn-lt"/>
                </a:rPr>
                <a:t>B: R3 = R2 * R4</a:t>
              </a:r>
            </a:p>
          </p:txBody>
        </p:sp>
        <p:sp>
          <p:nvSpPr>
            <p:cNvPr id="254005" name="Text Box 53"/>
            <p:cNvSpPr txBox="1">
              <a:spLocks noChangeArrowheads="1"/>
            </p:cNvSpPr>
            <p:nvPr/>
          </p:nvSpPr>
          <p:spPr bwMode="auto">
            <a:xfrm>
              <a:off x="2272" y="1200"/>
              <a:ext cx="10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+mn-lt"/>
                </a:rPr>
                <a:t>Write-After-Read</a:t>
              </a:r>
            </a:p>
          </p:txBody>
        </p:sp>
        <p:sp>
          <p:nvSpPr>
            <p:cNvPr id="254006" name="Line 54"/>
            <p:cNvSpPr>
              <a:spLocks noChangeShapeType="1"/>
            </p:cNvSpPr>
            <p:nvPr/>
          </p:nvSpPr>
          <p:spPr bwMode="auto">
            <a:xfrm flipH="1">
              <a:off x="2688" y="1584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007" name="Rectangle 55"/>
            <p:cNvSpPr>
              <a:spLocks noChangeArrowheads="1"/>
            </p:cNvSpPr>
            <p:nvPr/>
          </p:nvSpPr>
          <p:spPr bwMode="auto">
            <a:xfrm>
              <a:off x="2496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254008" name="Rectangle 56"/>
            <p:cNvSpPr>
              <a:spLocks noChangeArrowheads="1"/>
            </p:cNvSpPr>
            <p:nvPr/>
          </p:nvSpPr>
          <p:spPr bwMode="auto">
            <a:xfrm>
              <a:off x="249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09" name="Rectangle 57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4010" name="Rectangle 58"/>
            <p:cNvSpPr>
              <a:spLocks noChangeArrowheads="1"/>
            </p:cNvSpPr>
            <p:nvPr/>
          </p:nvSpPr>
          <p:spPr bwMode="auto">
            <a:xfrm>
              <a:off x="249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254011" name="Rectangle 59"/>
            <p:cNvSpPr>
              <a:spLocks noChangeArrowheads="1"/>
            </p:cNvSpPr>
            <p:nvPr/>
          </p:nvSpPr>
          <p:spPr bwMode="auto">
            <a:xfrm>
              <a:off x="2208" y="192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R1</a:t>
              </a:r>
            </a:p>
          </p:txBody>
        </p:sp>
        <p:sp>
          <p:nvSpPr>
            <p:cNvPr id="254012" name="Rectangle 60"/>
            <p:cNvSpPr>
              <a:spLocks noChangeArrowheads="1"/>
            </p:cNvSpPr>
            <p:nvPr/>
          </p:nvSpPr>
          <p:spPr bwMode="auto">
            <a:xfrm>
              <a:off x="2208" y="211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R2</a:t>
              </a:r>
            </a:p>
          </p:txBody>
        </p:sp>
        <p:sp>
          <p:nvSpPr>
            <p:cNvPr id="254013" name="Rectangle 61"/>
            <p:cNvSpPr>
              <a:spLocks noChangeArrowheads="1"/>
            </p:cNvSpPr>
            <p:nvPr/>
          </p:nvSpPr>
          <p:spPr bwMode="auto">
            <a:xfrm>
              <a:off x="2208" y="23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R3</a:t>
              </a:r>
            </a:p>
          </p:txBody>
        </p:sp>
        <p:sp>
          <p:nvSpPr>
            <p:cNvPr id="254014" name="Rectangle 62"/>
            <p:cNvSpPr>
              <a:spLocks noChangeArrowheads="1"/>
            </p:cNvSpPr>
            <p:nvPr/>
          </p:nvSpPr>
          <p:spPr bwMode="auto">
            <a:xfrm>
              <a:off x="2208" y="249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R4</a:t>
              </a:r>
            </a:p>
          </p:txBody>
        </p:sp>
        <p:sp>
          <p:nvSpPr>
            <p:cNvPr id="254015" name="Rectangle 63"/>
            <p:cNvSpPr>
              <a:spLocks noChangeArrowheads="1"/>
            </p:cNvSpPr>
            <p:nvPr/>
          </p:nvSpPr>
          <p:spPr bwMode="auto">
            <a:xfrm>
              <a:off x="288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254016" name="Rectangle 64"/>
            <p:cNvSpPr>
              <a:spLocks noChangeArrowheads="1"/>
            </p:cNvSpPr>
            <p:nvPr/>
          </p:nvSpPr>
          <p:spPr bwMode="auto">
            <a:xfrm>
              <a:off x="288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17" name="Rectangle 65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4018" name="Rectangle 66"/>
            <p:cNvSpPr>
              <a:spLocks noChangeArrowheads="1"/>
            </p:cNvSpPr>
            <p:nvPr/>
          </p:nvSpPr>
          <p:spPr bwMode="auto">
            <a:xfrm>
              <a:off x="288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4019" name="AutoShape 67"/>
            <p:cNvCxnSpPr>
              <a:cxnSpLocks noChangeShapeType="1"/>
              <a:stCxn id="254009" idx="3"/>
              <a:endCxn id="254015" idx="1"/>
            </p:cNvCxnSpPr>
            <p:nvPr/>
          </p:nvCxnSpPr>
          <p:spPr bwMode="auto">
            <a:xfrm flipV="1">
              <a:off x="2688" y="2016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4020" name="AutoShape 68"/>
            <p:cNvCxnSpPr>
              <a:cxnSpLocks noChangeShapeType="1"/>
              <a:stCxn id="254010" idx="3"/>
              <a:endCxn id="254015" idx="1"/>
            </p:cNvCxnSpPr>
            <p:nvPr/>
          </p:nvCxnSpPr>
          <p:spPr bwMode="auto">
            <a:xfrm flipV="1">
              <a:off x="2688" y="201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4021" name="Rectangle 69"/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254022" name="Rectangle 70"/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23" name="Rectangle 71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-6</a:t>
              </a:r>
            </a:p>
          </p:txBody>
        </p:sp>
        <p:sp>
          <p:nvSpPr>
            <p:cNvPr id="254024" name="Rectangle 72"/>
            <p:cNvSpPr>
              <a:spLocks noChangeArrowheads="1"/>
            </p:cNvSpPr>
            <p:nvPr/>
          </p:nvSpPr>
          <p:spPr bwMode="auto">
            <a:xfrm>
              <a:off x="326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4025" name="AutoShape 73"/>
            <p:cNvCxnSpPr>
              <a:cxnSpLocks noChangeShapeType="1"/>
              <a:stCxn id="254023" idx="1"/>
              <a:endCxn id="254016" idx="3"/>
            </p:cNvCxnSpPr>
            <p:nvPr/>
          </p:nvCxnSpPr>
          <p:spPr bwMode="auto">
            <a:xfrm flipH="1" flipV="1">
              <a:off x="3072" y="2208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4026" name="AutoShape 74"/>
            <p:cNvCxnSpPr>
              <a:cxnSpLocks noChangeShapeType="1"/>
              <a:stCxn id="254018" idx="3"/>
              <a:endCxn id="254023" idx="1"/>
            </p:cNvCxnSpPr>
            <p:nvPr/>
          </p:nvCxnSpPr>
          <p:spPr bwMode="auto">
            <a:xfrm flipV="1">
              <a:off x="3072" y="2400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4027" name="Oval 75"/>
            <p:cNvSpPr>
              <a:spLocks noChangeArrowheads="1"/>
            </p:cNvSpPr>
            <p:nvPr/>
          </p:nvSpPr>
          <p:spPr bwMode="auto">
            <a:xfrm>
              <a:off x="2640" y="1872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A</a:t>
              </a:r>
            </a:p>
          </p:txBody>
        </p:sp>
        <p:sp>
          <p:nvSpPr>
            <p:cNvPr id="254028" name="Oval 76"/>
            <p:cNvSpPr>
              <a:spLocks noChangeArrowheads="1"/>
            </p:cNvSpPr>
            <p:nvPr/>
          </p:nvSpPr>
          <p:spPr bwMode="auto">
            <a:xfrm>
              <a:off x="3024" y="2016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B</a:t>
              </a: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3505200" y="4419600"/>
            <a:ext cx="1981200" cy="1295400"/>
            <a:chOff x="2208" y="2784"/>
            <a:chExt cx="1248" cy="816"/>
          </a:xfrm>
        </p:grpSpPr>
        <p:sp>
          <p:nvSpPr>
            <p:cNvPr id="254030" name="Rectangle 78"/>
            <p:cNvSpPr>
              <a:spLocks noChangeArrowheads="1"/>
            </p:cNvSpPr>
            <p:nvPr/>
          </p:nvSpPr>
          <p:spPr bwMode="auto">
            <a:xfrm>
              <a:off x="2496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254031" name="Rectangle 79"/>
            <p:cNvSpPr>
              <a:spLocks noChangeArrowheads="1"/>
            </p:cNvSpPr>
            <p:nvPr/>
          </p:nvSpPr>
          <p:spPr bwMode="auto">
            <a:xfrm>
              <a:off x="2496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32" name="Rectangle 80"/>
            <p:cNvSpPr>
              <a:spLocks noChangeArrowheads="1"/>
            </p:cNvSpPr>
            <p:nvPr/>
          </p:nvSpPr>
          <p:spPr bwMode="auto">
            <a:xfrm>
              <a:off x="2496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4033" name="Rectangle 81"/>
            <p:cNvSpPr>
              <a:spLocks noChangeArrowheads="1"/>
            </p:cNvSpPr>
            <p:nvPr/>
          </p:nvSpPr>
          <p:spPr bwMode="auto">
            <a:xfrm>
              <a:off x="249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254034" name="Rectangle 82"/>
            <p:cNvSpPr>
              <a:spLocks noChangeArrowheads="1"/>
            </p:cNvSpPr>
            <p:nvPr/>
          </p:nvSpPr>
          <p:spPr bwMode="auto">
            <a:xfrm>
              <a:off x="2208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R1</a:t>
              </a:r>
            </a:p>
          </p:txBody>
        </p:sp>
        <p:sp>
          <p:nvSpPr>
            <p:cNvPr id="254035" name="Rectangle 83"/>
            <p:cNvSpPr>
              <a:spLocks noChangeArrowheads="1"/>
            </p:cNvSpPr>
            <p:nvPr/>
          </p:nvSpPr>
          <p:spPr bwMode="auto">
            <a:xfrm>
              <a:off x="2208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R2</a:t>
              </a:r>
            </a:p>
          </p:txBody>
        </p:sp>
        <p:sp>
          <p:nvSpPr>
            <p:cNvPr id="254036" name="Rectangle 84"/>
            <p:cNvSpPr>
              <a:spLocks noChangeArrowheads="1"/>
            </p:cNvSpPr>
            <p:nvPr/>
          </p:nvSpPr>
          <p:spPr bwMode="auto">
            <a:xfrm>
              <a:off x="2208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R3</a:t>
              </a:r>
            </a:p>
          </p:txBody>
        </p:sp>
        <p:sp>
          <p:nvSpPr>
            <p:cNvPr id="254037" name="Rectangle 85"/>
            <p:cNvSpPr>
              <a:spLocks noChangeArrowheads="1"/>
            </p:cNvSpPr>
            <p:nvPr/>
          </p:nvSpPr>
          <p:spPr bwMode="auto">
            <a:xfrm>
              <a:off x="2208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R4</a:t>
              </a:r>
            </a:p>
          </p:txBody>
        </p:sp>
        <p:sp>
          <p:nvSpPr>
            <p:cNvPr id="254038" name="Rectangle 86"/>
            <p:cNvSpPr>
              <a:spLocks noChangeArrowheads="1"/>
            </p:cNvSpPr>
            <p:nvPr/>
          </p:nvSpPr>
          <p:spPr bwMode="auto">
            <a:xfrm>
              <a:off x="2880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254039" name="Rectangle 87"/>
            <p:cNvSpPr>
              <a:spLocks noChangeArrowheads="1"/>
            </p:cNvSpPr>
            <p:nvPr/>
          </p:nvSpPr>
          <p:spPr bwMode="auto">
            <a:xfrm>
              <a:off x="288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40" name="Rectangle 88"/>
            <p:cNvSpPr>
              <a:spLocks noChangeArrowheads="1"/>
            </p:cNvSpPr>
            <p:nvPr/>
          </p:nvSpPr>
          <p:spPr bwMode="auto">
            <a:xfrm>
              <a:off x="2880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-6</a:t>
              </a:r>
            </a:p>
          </p:txBody>
        </p:sp>
        <p:sp>
          <p:nvSpPr>
            <p:cNvPr id="254041" name="Rectangle 89"/>
            <p:cNvSpPr>
              <a:spLocks noChangeArrowheads="1"/>
            </p:cNvSpPr>
            <p:nvPr/>
          </p:nvSpPr>
          <p:spPr bwMode="auto">
            <a:xfrm>
              <a:off x="288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4042" name="AutoShape 90"/>
            <p:cNvCxnSpPr>
              <a:cxnSpLocks noChangeShapeType="1"/>
              <a:stCxn id="254040" idx="3"/>
              <a:endCxn id="254044" idx="1"/>
            </p:cNvCxnSpPr>
            <p:nvPr/>
          </p:nvCxnSpPr>
          <p:spPr bwMode="auto">
            <a:xfrm flipV="1">
              <a:off x="3072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4043" name="AutoShape 91"/>
            <p:cNvCxnSpPr>
              <a:cxnSpLocks noChangeShapeType="1"/>
              <a:stCxn id="254041" idx="3"/>
              <a:endCxn id="254044" idx="1"/>
            </p:cNvCxnSpPr>
            <p:nvPr/>
          </p:nvCxnSpPr>
          <p:spPr bwMode="auto">
            <a:xfrm flipV="1">
              <a:off x="3072" y="2928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4044" name="Rectangle 92"/>
            <p:cNvSpPr>
              <a:spLocks noChangeArrowheads="1"/>
            </p:cNvSpPr>
            <p:nvPr/>
          </p:nvSpPr>
          <p:spPr bwMode="auto">
            <a:xfrm>
              <a:off x="326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+mn-lt"/>
                </a:rPr>
                <a:t>-2</a:t>
              </a:r>
            </a:p>
          </p:txBody>
        </p:sp>
        <p:sp>
          <p:nvSpPr>
            <p:cNvPr id="254045" name="Rectangle 93"/>
            <p:cNvSpPr>
              <a:spLocks noChangeArrowheads="1"/>
            </p:cNvSpPr>
            <p:nvPr/>
          </p:nvSpPr>
          <p:spPr bwMode="auto">
            <a:xfrm>
              <a:off x="3264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46" name="Rectangle 94"/>
            <p:cNvSpPr>
              <a:spLocks noChangeArrowheads="1"/>
            </p:cNvSpPr>
            <p:nvPr/>
          </p:nvSpPr>
          <p:spPr bwMode="auto">
            <a:xfrm>
              <a:off x="3264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-6</a:t>
              </a:r>
            </a:p>
          </p:txBody>
        </p:sp>
        <p:sp>
          <p:nvSpPr>
            <p:cNvPr id="254047" name="Rectangle 95"/>
            <p:cNvSpPr>
              <a:spLocks noChangeArrowheads="1"/>
            </p:cNvSpPr>
            <p:nvPr/>
          </p:nvSpPr>
          <p:spPr bwMode="auto">
            <a:xfrm>
              <a:off x="326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4048" name="AutoShape 96"/>
            <p:cNvCxnSpPr>
              <a:cxnSpLocks noChangeShapeType="1"/>
              <a:stCxn id="254040" idx="1"/>
              <a:endCxn id="254031" idx="3"/>
            </p:cNvCxnSpPr>
            <p:nvPr/>
          </p:nvCxnSpPr>
          <p:spPr bwMode="auto">
            <a:xfrm flipH="1" flipV="1">
              <a:off x="2688" y="3120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4049" name="AutoShape 97"/>
            <p:cNvCxnSpPr>
              <a:cxnSpLocks noChangeShapeType="1"/>
              <a:stCxn id="254033" idx="3"/>
              <a:endCxn id="254040" idx="1"/>
            </p:cNvCxnSpPr>
            <p:nvPr/>
          </p:nvCxnSpPr>
          <p:spPr bwMode="auto">
            <a:xfrm flipV="1">
              <a:off x="2688" y="3312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4050" name="Oval 98"/>
            <p:cNvSpPr>
              <a:spLocks noChangeArrowheads="1"/>
            </p:cNvSpPr>
            <p:nvPr/>
          </p:nvSpPr>
          <p:spPr bwMode="auto">
            <a:xfrm>
              <a:off x="3024" y="2784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A</a:t>
              </a:r>
            </a:p>
          </p:txBody>
        </p:sp>
        <p:sp>
          <p:nvSpPr>
            <p:cNvPr id="254051" name="Oval 99"/>
            <p:cNvSpPr>
              <a:spLocks noChangeArrowheads="1"/>
            </p:cNvSpPr>
            <p:nvPr/>
          </p:nvSpPr>
          <p:spPr bwMode="auto">
            <a:xfrm>
              <a:off x="2640" y="2928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B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5943600" y="1905000"/>
            <a:ext cx="1981200" cy="2362200"/>
            <a:chOff x="3744" y="1200"/>
            <a:chExt cx="1248" cy="1488"/>
          </a:xfrm>
        </p:grpSpPr>
        <p:sp>
          <p:nvSpPr>
            <p:cNvPr id="254053" name="Text Box 101"/>
            <p:cNvSpPr txBox="1">
              <a:spLocks noChangeArrowheads="1"/>
            </p:cNvSpPr>
            <p:nvPr/>
          </p:nvSpPr>
          <p:spPr bwMode="auto">
            <a:xfrm>
              <a:off x="3840" y="1200"/>
              <a:ext cx="10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+mn-lt"/>
                </a:rPr>
                <a:t>Write-After-Write</a:t>
              </a:r>
            </a:p>
          </p:txBody>
        </p:sp>
        <p:sp>
          <p:nvSpPr>
            <p:cNvPr id="254054" name="Text Box 102"/>
            <p:cNvSpPr txBox="1">
              <a:spLocks noChangeArrowheads="1"/>
            </p:cNvSpPr>
            <p:nvPr/>
          </p:nvSpPr>
          <p:spPr bwMode="auto">
            <a:xfrm>
              <a:off x="3888" y="1440"/>
              <a:ext cx="9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+mn-lt"/>
                </a:rPr>
                <a:t>A: R1 = R2 + R3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+mn-lt"/>
                </a:rPr>
                <a:t>B: R1 = R3 * R4</a:t>
              </a:r>
            </a:p>
          </p:txBody>
        </p:sp>
        <p:sp>
          <p:nvSpPr>
            <p:cNvPr id="254055" name="Freeform 103"/>
            <p:cNvSpPr>
              <a:spLocks/>
            </p:cNvSpPr>
            <p:nvPr/>
          </p:nvSpPr>
          <p:spPr bwMode="auto">
            <a:xfrm>
              <a:off x="4224" y="1536"/>
              <a:ext cx="9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48" y="160"/>
                    <a:pt x="0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056" name="Rectangle 104"/>
            <p:cNvSpPr>
              <a:spLocks noChangeArrowheads="1"/>
            </p:cNvSpPr>
            <p:nvPr/>
          </p:nvSpPr>
          <p:spPr bwMode="auto">
            <a:xfrm>
              <a:off x="403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254057" name="Rectangle 105"/>
            <p:cNvSpPr>
              <a:spLocks noChangeArrowheads="1"/>
            </p:cNvSpPr>
            <p:nvPr/>
          </p:nvSpPr>
          <p:spPr bwMode="auto">
            <a:xfrm>
              <a:off x="403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58" name="Rectangle 106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4059" name="Rectangle 107"/>
            <p:cNvSpPr>
              <a:spLocks noChangeArrowheads="1"/>
            </p:cNvSpPr>
            <p:nvPr/>
          </p:nvSpPr>
          <p:spPr bwMode="auto">
            <a:xfrm>
              <a:off x="403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254060" name="Rectangle 108"/>
            <p:cNvSpPr>
              <a:spLocks noChangeArrowheads="1"/>
            </p:cNvSpPr>
            <p:nvPr/>
          </p:nvSpPr>
          <p:spPr bwMode="auto">
            <a:xfrm>
              <a:off x="3744" y="192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R1</a:t>
              </a:r>
            </a:p>
          </p:txBody>
        </p:sp>
        <p:sp>
          <p:nvSpPr>
            <p:cNvPr id="254061" name="Rectangle 109"/>
            <p:cNvSpPr>
              <a:spLocks noChangeArrowheads="1"/>
            </p:cNvSpPr>
            <p:nvPr/>
          </p:nvSpPr>
          <p:spPr bwMode="auto">
            <a:xfrm>
              <a:off x="3744" y="211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R2</a:t>
              </a:r>
            </a:p>
          </p:txBody>
        </p:sp>
        <p:sp>
          <p:nvSpPr>
            <p:cNvPr id="254062" name="Rectangle 110"/>
            <p:cNvSpPr>
              <a:spLocks noChangeArrowheads="1"/>
            </p:cNvSpPr>
            <p:nvPr/>
          </p:nvSpPr>
          <p:spPr bwMode="auto">
            <a:xfrm>
              <a:off x="3744" y="23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R3</a:t>
              </a:r>
            </a:p>
          </p:txBody>
        </p:sp>
        <p:sp>
          <p:nvSpPr>
            <p:cNvPr id="254063" name="Rectangle 111"/>
            <p:cNvSpPr>
              <a:spLocks noChangeArrowheads="1"/>
            </p:cNvSpPr>
            <p:nvPr/>
          </p:nvSpPr>
          <p:spPr bwMode="auto">
            <a:xfrm>
              <a:off x="3744" y="249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R4</a:t>
              </a:r>
            </a:p>
          </p:txBody>
        </p:sp>
        <p:sp>
          <p:nvSpPr>
            <p:cNvPr id="254064" name="Rectangle 112"/>
            <p:cNvSpPr>
              <a:spLocks noChangeArrowheads="1"/>
            </p:cNvSpPr>
            <p:nvPr/>
          </p:nvSpPr>
          <p:spPr bwMode="auto">
            <a:xfrm>
              <a:off x="4416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254065" name="Rectangle 113"/>
            <p:cNvSpPr>
              <a:spLocks noChangeArrowheads="1"/>
            </p:cNvSpPr>
            <p:nvPr/>
          </p:nvSpPr>
          <p:spPr bwMode="auto">
            <a:xfrm>
              <a:off x="441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66" name="Rectangle 11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4067" name="Rectangle 115"/>
            <p:cNvSpPr>
              <a:spLocks noChangeArrowheads="1"/>
            </p:cNvSpPr>
            <p:nvPr/>
          </p:nvSpPr>
          <p:spPr bwMode="auto">
            <a:xfrm>
              <a:off x="441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4068" name="AutoShape 116"/>
            <p:cNvCxnSpPr>
              <a:cxnSpLocks noChangeShapeType="1"/>
              <a:stCxn id="254057" idx="3"/>
              <a:endCxn id="254064" idx="1"/>
            </p:cNvCxnSpPr>
            <p:nvPr/>
          </p:nvCxnSpPr>
          <p:spPr bwMode="auto">
            <a:xfrm flipV="1">
              <a:off x="4224" y="2016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4069" name="AutoShape 117"/>
            <p:cNvCxnSpPr>
              <a:cxnSpLocks noChangeShapeType="1"/>
              <a:stCxn id="254058" idx="3"/>
              <a:endCxn id="254064" idx="1"/>
            </p:cNvCxnSpPr>
            <p:nvPr/>
          </p:nvCxnSpPr>
          <p:spPr bwMode="auto">
            <a:xfrm flipV="1">
              <a:off x="4224" y="2016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4070" name="Rectangle 118"/>
            <p:cNvSpPr>
              <a:spLocks noChangeArrowheads="1"/>
            </p:cNvSpPr>
            <p:nvPr/>
          </p:nvSpPr>
          <p:spPr bwMode="auto">
            <a:xfrm>
              <a:off x="480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27</a:t>
              </a:r>
            </a:p>
          </p:txBody>
        </p:sp>
        <p:sp>
          <p:nvSpPr>
            <p:cNvPr id="254071" name="Rectangle 119"/>
            <p:cNvSpPr>
              <a:spLocks noChangeArrowheads="1"/>
            </p:cNvSpPr>
            <p:nvPr/>
          </p:nvSpPr>
          <p:spPr bwMode="auto">
            <a:xfrm>
              <a:off x="480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72" name="Rectangle 120"/>
            <p:cNvSpPr>
              <a:spLocks noChangeArrowheads="1"/>
            </p:cNvSpPr>
            <p:nvPr/>
          </p:nvSpPr>
          <p:spPr bwMode="auto">
            <a:xfrm>
              <a:off x="480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4073" name="Rectangle 121"/>
            <p:cNvSpPr>
              <a:spLocks noChangeArrowheads="1"/>
            </p:cNvSpPr>
            <p:nvPr/>
          </p:nvSpPr>
          <p:spPr bwMode="auto">
            <a:xfrm>
              <a:off x="480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4074" name="AutoShape 122"/>
            <p:cNvCxnSpPr>
              <a:cxnSpLocks noChangeShapeType="1"/>
              <a:stCxn id="254070" idx="1"/>
              <a:endCxn id="254066" idx="3"/>
            </p:cNvCxnSpPr>
            <p:nvPr/>
          </p:nvCxnSpPr>
          <p:spPr bwMode="auto">
            <a:xfrm flipH="1">
              <a:off x="4608" y="2016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4075" name="AutoShape 123"/>
            <p:cNvCxnSpPr>
              <a:cxnSpLocks noChangeShapeType="1"/>
              <a:stCxn id="254067" idx="3"/>
              <a:endCxn id="254070" idx="1"/>
            </p:cNvCxnSpPr>
            <p:nvPr/>
          </p:nvCxnSpPr>
          <p:spPr bwMode="auto">
            <a:xfrm flipV="1">
              <a:off x="4608" y="201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4076" name="Oval 124"/>
            <p:cNvSpPr>
              <a:spLocks noChangeArrowheads="1"/>
            </p:cNvSpPr>
            <p:nvPr/>
          </p:nvSpPr>
          <p:spPr bwMode="auto">
            <a:xfrm>
              <a:off x="4176" y="1872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A</a:t>
              </a:r>
            </a:p>
          </p:txBody>
        </p:sp>
        <p:sp>
          <p:nvSpPr>
            <p:cNvPr id="254077" name="Oval 125"/>
            <p:cNvSpPr>
              <a:spLocks noChangeArrowheads="1"/>
            </p:cNvSpPr>
            <p:nvPr/>
          </p:nvSpPr>
          <p:spPr bwMode="auto">
            <a:xfrm>
              <a:off x="4560" y="1872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B</a:t>
              </a:r>
            </a:p>
          </p:txBody>
        </p:sp>
      </p:grpSp>
      <p:grpSp>
        <p:nvGrpSpPr>
          <p:cNvPr id="6" name="Group 126"/>
          <p:cNvGrpSpPr>
            <a:grpSpLocks/>
          </p:cNvGrpSpPr>
          <p:nvPr/>
        </p:nvGrpSpPr>
        <p:grpSpPr bwMode="auto">
          <a:xfrm>
            <a:off x="5943600" y="4419600"/>
            <a:ext cx="1981200" cy="1295400"/>
            <a:chOff x="3744" y="2784"/>
            <a:chExt cx="1248" cy="816"/>
          </a:xfrm>
        </p:grpSpPr>
        <p:sp>
          <p:nvSpPr>
            <p:cNvPr id="254079" name="Rectangle 127"/>
            <p:cNvSpPr>
              <a:spLocks noChangeArrowheads="1"/>
            </p:cNvSpPr>
            <p:nvPr/>
          </p:nvSpPr>
          <p:spPr bwMode="auto">
            <a:xfrm>
              <a:off x="4032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254080" name="Rectangle 128"/>
            <p:cNvSpPr>
              <a:spLocks noChangeArrowheads="1"/>
            </p:cNvSpPr>
            <p:nvPr/>
          </p:nvSpPr>
          <p:spPr bwMode="auto">
            <a:xfrm>
              <a:off x="4032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81" name="Rectangle 129"/>
            <p:cNvSpPr>
              <a:spLocks noChangeArrowheads="1"/>
            </p:cNvSpPr>
            <p:nvPr/>
          </p:nvSpPr>
          <p:spPr bwMode="auto">
            <a:xfrm>
              <a:off x="4032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4082" name="Rectangle 130"/>
            <p:cNvSpPr>
              <a:spLocks noChangeArrowheads="1"/>
            </p:cNvSpPr>
            <p:nvPr/>
          </p:nvSpPr>
          <p:spPr bwMode="auto">
            <a:xfrm>
              <a:off x="40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254083" name="Rectangle 131"/>
            <p:cNvSpPr>
              <a:spLocks noChangeArrowheads="1"/>
            </p:cNvSpPr>
            <p:nvPr/>
          </p:nvSpPr>
          <p:spPr bwMode="auto">
            <a:xfrm>
              <a:off x="3744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R1</a:t>
              </a:r>
            </a:p>
          </p:txBody>
        </p:sp>
        <p:sp>
          <p:nvSpPr>
            <p:cNvPr id="254084" name="Rectangle 132"/>
            <p:cNvSpPr>
              <a:spLocks noChangeArrowheads="1"/>
            </p:cNvSpPr>
            <p:nvPr/>
          </p:nvSpPr>
          <p:spPr bwMode="auto">
            <a:xfrm>
              <a:off x="3744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R2</a:t>
              </a:r>
            </a:p>
          </p:txBody>
        </p:sp>
        <p:sp>
          <p:nvSpPr>
            <p:cNvPr id="254085" name="Rectangle 133"/>
            <p:cNvSpPr>
              <a:spLocks noChangeArrowheads="1"/>
            </p:cNvSpPr>
            <p:nvPr/>
          </p:nvSpPr>
          <p:spPr bwMode="auto">
            <a:xfrm>
              <a:off x="3744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R3</a:t>
              </a:r>
            </a:p>
          </p:txBody>
        </p:sp>
        <p:sp>
          <p:nvSpPr>
            <p:cNvPr id="254086" name="Rectangle 134"/>
            <p:cNvSpPr>
              <a:spLocks noChangeArrowheads="1"/>
            </p:cNvSpPr>
            <p:nvPr/>
          </p:nvSpPr>
          <p:spPr bwMode="auto">
            <a:xfrm>
              <a:off x="3744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R4</a:t>
              </a:r>
            </a:p>
          </p:txBody>
        </p:sp>
        <p:sp>
          <p:nvSpPr>
            <p:cNvPr id="254087" name="Rectangle 135"/>
            <p:cNvSpPr>
              <a:spLocks noChangeArrowheads="1"/>
            </p:cNvSpPr>
            <p:nvPr/>
          </p:nvSpPr>
          <p:spPr bwMode="auto">
            <a:xfrm>
              <a:off x="4416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27</a:t>
              </a:r>
            </a:p>
          </p:txBody>
        </p:sp>
        <p:sp>
          <p:nvSpPr>
            <p:cNvPr id="254088" name="Rectangle 136"/>
            <p:cNvSpPr>
              <a:spLocks noChangeArrowheads="1"/>
            </p:cNvSpPr>
            <p:nvPr/>
          </p:nvSpPr>
          <p:spPr bwMode="auto">
            <a:xfrm>
              <a:off x="4416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89" name="Rectangle 137"/>
            <p:cNvSpPr>
              <a:spLocks noChangeArrowheads="1"/>
            </p:cNvSpPr>
            <p:nvPr/>
          </p:nvSpPr>
          <p:spPr bwMode="auto">
            <a:xfrm>
              <a:off x="4416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4090" name="Rectangle 138"/>
            <p:cNvSpPr>
              <a:spLocks noChangeArrowheads="1"/>
            </p:cNvSpPr>
            <p:nvPr/>
          </p:nvSpPr>
          <p:spPr bwMode="auto">
            <a:xfrm>
              <a:off x="441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4091" name="AutoShape 139"/>
            <p:cNvCxnSpPr>
              <a:cxnSpLocks noChangeShapeType="1"/>
              <a:stCxn id="254088" idx="3"/>
              <a:endCxn id="254093" idx="1"/>
            </p:cNvCxnSpPr>
            <p:nvPr/>
          </p:nvCxnSpPr>
          <p:spPr bwMode="auto">
            <a:xfrm flipV="1">
              <a:off x="4608" y="2928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4092" name="AutoShape 140"/>
            <p:cNvCxnSpPr>
              <a:cxnSpLocks noChangeShapeType="1"/>
              <a:stCxn id="254089" idx="3"/>
              <a:endCxn id="254093" idx="1"/>
            </p:cNvCxnSpPr>
            <p:nvPr/>
          </p:nvCxnSpPr>
          <p:spPr bwMode="auto">
            <a:xfrm flipV="1">
              <a:off x="4608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4093" name="Rectangle 141"/>
            <p:cNvSpPr>
              <a:spLocks noChangeArrowheads="1"/>
            </p:cNvSpPr>
            <p:nvPr/>
          </p:nvSpPr>
          <p:spPr bwMode="auto">
            <a:xfrm>
              <a:off x="4800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+mn-lt"/>
                </a:rPr>
                <a:t>7</a:t>
              </a:r>
            </a:p>
          </p:txBody>
        </p:sp>
        <p:sp>
          <p:nvSpPr>
            <p:cNvPr id="254094" name="Rectangle 142"/>
            <p:cNvSpPr>
              <a:spLocks noChangeArrowheads="1"/>
            </p:cNvSpPr>
            <p:nvPr/>
          </p:nvSpPr>
          <p:spPr bwMode="auto">
            <a:xfrm>
              <a:off x="480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4095" name="Rectangle 143"/>
            <p:cNvSpPr>
              <a:spLocks noChangeArrowheads="1"/>
            </p:cNvSpPr>
            <p:nvPr/>
          </p:nvSpPr>
          <p:spPr bwMode="auto">
            <a:xfrm>
              <a:off x="4800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4096" name="Rectangle 144"/>
            <p:cNvSpPr>
              <a:spLocks noChangeArrowheads="1"/>
            </p:cNvSpPr>
            <p:nvPr/>
          </p:nvSpPr>
          <p:spPr bwMode="auto">
            <a:xfrm>
              <a:off x="480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4097" name="AutoShape 145"/>
            <p:cNvCxnSpPr>
              <a:cxnSpLocks noChangeShapeType="1"/>
              <a:stCxn id="254087" idx="1"/>
              <a:endCxn id="254081" idx="3"/>
            </p:cNvCxnSpPr>
            <p:nvPr/>
          </p:nvCxnSpPr>
          <p:spPr bwMode="auto">
            <a:xfrm flipH="1">
              <a:off x="4224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4098" name="AutoShape 146"/>
            <p:cNvCxnSpPr>
              <a:cxnSpLocks noChangeShapeType="1"/>
              <a:stCxn id="254082" idx="3"/>
              <a:endCxn id="254087" idx="1"/>
            </p:cNvCxnSpPr>
            <p:nvPr/>
          </p:nvCxnSpPr>
          <p:spPr bwMode="auto">
            <a:xfrm flipV="1">
              <a:off x="4224" y="2928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4099" name="Oval 147"/>
            <p:cNvSpPr>
              <a:spLocks noChangeArrowheads="1"/>
            </p:cNvSpPr>
            <p:nvPr/>
          </p:nvSpPr>
          <p:spPr bwMode="auto">
            <a:xfrm>
              <a:off x="4560" y="2784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A</a:t>
              </a:r>
            </a:p>
          </p:txBody>
        </p:sp>
        <p:sp>
          <p:nvSpPr>
            <p:cNvPr id="254100" name="Oval 148"/>
            <p:cNvSpPr>
              <a:spLocks noChangeArrowheads="1"/>
            </p:cNvSpPr>
            <p:nvPr/>
          </p:nvSpPr>
          <p:spPr bwMode="auto">
            <a:xfrm>
              <a:off x="4176" y="278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B</a:t>
              </a:r>
            </a:p>
          </p:txBody>
        </p:sp>
      </p:grpSp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Slide Number Placeholder 1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082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Dependences</a:t>
            </a:r>
            <a:endParaRPr 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dependences are false dependences</a:t>
            </a:r>
          </a:p>
          <a:p>
            <a:pPr lvl="1"/>
            <a:r>
              <a:rPr lang="en-US" dirty="0" smtClean="0"/>
              <a:t>WAW, WAR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solved by renaming registers</a:t>
            </a:r>
          </a:p>
          <a:p>
            <a:pPr lvl="1"/>
            <a:r>
              <a:rPr lang="en-US" dirty="0" smtClean="0"/>
              <a:t>Assuming there are enough registers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450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WAR Dependencies</a:t>
            </a:r>
            <a:endParaRPr 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WAR dependencies are from reusing registers</a:t>
            </a:r>
            <a:endParaRPr 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416050" y="2514600"/>
            <a:ext cx="15584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+mn-lt"/>
              </a:rPr>
              <a:t>A: R1 = R3 / R4</a:t>
            </a:r>
          </a:p>
          <a:p>
            <a:r>
              <a:rPr lang="en-US">
                <a:solidFill>
                  <a:srgbClr val="008000"/>
                </a:solidFill>
                <a:latin typeface="+mn-lt"/>
              </a:rPr>
              <a:t>B: R3 = R2 * R4</a:t>
            </a:r>
          </a:p>
        </p:txBody>
      </p:sp>
      <p:sp>
        <p:nvSpPr>
          <p:cNvPr id="256005" name="Line 5"/>
          <p:cNvSpPr>
            <a:spLocks noChangeShapeType="1"/>
          </p:cNvSpPr>
          <p:nvPr/>
        </p:nvSpPr>
        <p:spPr bwMode="auto">
          <a:xfrm flipH="1">
            <a:off x="1981200" y="27432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1600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5</a:t>
            </a: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16002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9</a:t>
            </a:r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16002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3</a:t>
            </a:r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1143000" y="3505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R1</a:t>
            </a: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1143000" y="3810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R2</a:t>
            </a:r>
          </a:p>
        </p:txBody>
      </p:sp>
      <p:sp>
        <p:nvSpPr>
          <p:cNvPr id="256012" name="Rectangle 12"/>
          <p:cNvSpPr>
            <a:spLocks noChangeArrowheads="1"/>
          </p:cNvSpPr>
          <p:nvPr/>
        </p:nvSpPr>
        <p:spPr bwMode="auto">
          <a:xfrm>
            <a:off x="1143000" y="4114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R3</a:t>
            </a:r>
          </a:p>
        </p:txBody>
      </p:sp>
      <p:sp>
        <p:nvSpPr>
          <p:cNvPr id="256013" name="Rectangle 13"/>
          <p:cNvSpPr>
            <a:spLocks noChangeArrowheads="1"/>
          </p:cNvSpPr>
          <p:nvPr/>
        </p:nvSpPr>
        <p:spPr bwMode="auto">
          <a:xfrm>
            <a:off x="1143000" y="441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R4</a:t>
            </a:r>
          </a:p>
        </p:txBody>
      </p:sp>
      <p:sp>
        <p:nvSpPr>
          <p:cNvPr id="256014" name="Rectangle 14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00FF"/>
                </a:solidFill>
                <a:latin typeface="+mn-lt"/>
              </a:rPr>
              <a:t>3</a:t>
            </a:r>
          </a:p>
        </p:txBody>
      </p:sp>
      <p:sp>
        <p:nvSpPr>
          <p:cNvPr id="256015" name="Rectangle 15"/>
          <p:cNvSpPr>
            <a:spLocks noChangeArrowheads="1"/>
          </p:cNvSpPr>
          <p:nvPr/>
        </p:nvSpPr>
        <p:spPr bwMode="auto">
          <a:xfrm>
            <a:off x="22098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6016" name="Rectangle 16"/>
          <p:cNvSpPr>
            <a:spLocks noChangeArrowheads="1"/>
          </p:cNvSpPr>
          <p:nvPr/>
        </p:nvSpPr>
        <p:spPr bwMode="auto">
          <a:xfrm>
            <a:off x="22098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9</a:t>
            </a:r>
          </a:p>
        </p:txBody>
      </p:sp>
      <p:sp>
        <p:nvSpPr>
          <p:cNvPr id="256017" name="Rectangle 17"/>
          <p:cNvSpPr>
            <a:spLocks noChangeArrowheads="1"/>
          </p:cNvSpPr>
          <p:nvPr/>
        </p:nvSpPr>
        <p:spPr bwMode="auto">
          <a:xfrm>
            <a:off x="22098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3</a:t>
            </a:r>
          </a:p>
        </p:txBody>
      </p:sp>
      <p:cxnSp>
        <p:nvCxnSpPr>
          <p:cNvPr id="256018" name="AutoShape 18"/>
          <p:cNvCxnSpPr>
            <a:cxnSpLocks noChangeShapeType="1"/>
            <a:stCxn id="256008" idx="3"/>
            <a:endCxn id="256014" idx="1"/>
          </p:cNvCxnSpPr>
          <p:nvPr/>
        </p:nvCxnSpPr>
        <p:spPr bwMode="auto">
          <a:xfrm flipV="1">
            <a:off x="1905000" y="36576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6019" name="AutoShape 19"/>
          <p:cNvCxnSpPr>
            <a:cxnSpLocks noChangeShapeType="1"/>
            <a:stCxn id="256009" idx="3"/>
            <a:endCxn id="256014" idx="1"/>
          </p:cNvCxnSpPr>
          <p:nvPr/>
        </p:nvCxnSpPr>
        <p:spPr bwMode="auto">
          <a:xfrm flipV="1">
            <a:off x="1905000" y="3657600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6020" name="Rectangle 20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00FF"/>
                </a:solidFill>
                <a:latin typeface="+mn-lt"/>
              </a:rPr>
              <a:t>3</a:t>
            </a:r>
          </a:p>
        </p:txBody>
      </p:sp>
      <p:sp>
        <p:nvSpPr>
          <p:cNvPr id="256021" name="Rectangle 21"/>
          <p:cNvSpPr>
            <a:spLocks noChangeArrowheads="1"/>
          </p:cNvSpPr>
          <p:nvPr/>
        </p:nvSpPr>
        <p:spPr bwMode="auto">
          <a:xfrm>
            <a:off x="28194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6022" name="Rectangle 22"/>
          <p:cNvSpPr>
            <a:spLocks noChangeArrowheads="1"/>
          </p:cNvSpPr>
          <p:nvPr/>
        </p:nvSpPr>
        <p:spPr bwMode="auto">
          <a:xfrm>
            <a:off x="28194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8000"/>
                </a:solidFill>
                <a:latin typeface="+mn-lt"/>
              </a:rPr>
              <a:t>-6</a:t>
            </a:r>
          </a:p>
        </p:txBody>
      </p:sp>
      <p:sp>
        <p:nvSpPr>
          <p:cNvPr id="256023" name="Rectangle 23"/>
          <p:cNvSpPr>
            <a:spLocks noChangeArrowheads="1"/>
          </p:cNvSpPr>
          <p:nvPr/>
        </p:nvSpPr>
        <p:spPr bwMode="auto">
          <a:xfrm>
            <a:off x="2819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3</a:t>
            </a:r>
          </a:p>
        </p:txBody>
      </p:sp>
      <p:cxnSp>
        <p:nvCxnSpPr>
          <p:cNvPr id="256024" name="AutoShape 24"/>
          <p:cNvCxnSpPr>
            <a:cxnSpLocks noChangeShapeType="1"/>
            <a:stCxn id="256022" idx="1"/>
            <a:endCxn id="256015" idx="3"/>
          </p:cNvCxnSpPr>
          <p:nvPr/>
        </p:nvCxnSpPr>
        <p:spPr bwMode="auto">
          <a:xfrm flipH="1" flipV="1">
            <a:off x="2514600" y="39624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6025" name="AutoShape 25"/>
          <p:cNvCxnSpPr>
            <a:cxnSpLocks noChangeShapeType="1"/>
            <a:stCxn id="256017" idx="3"/>
            <a:endCxn id="256022" idx="1"/>
          </p:cNvCxnSpPr>
          <p:nvPr/>
        </p:nvCxnSpPr>
        <p:spPr bwMode="auto">
          <a:xfrm flipV="1">
            <a:off x="2514600" y="42672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1828800" y="34290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+mn-lt"/>
              </a:rPr>
              <a:t>A</a:t>
            </a:r>
          </a:p>
        </p:txBody>
      </p:sp>
      <p:sp>
        <p:nvSpPr>
          <p:cNvPr id="256027" name="Oval 27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+mn-lt"/>
              </a:rPr>
              <a:t>B</a:t>
            </a:r>
          </a:p>
        </p:txBody>
      </p:sp>
      <p:sp>
        <p:nvSpPr>
          <p:cNvPr id="256028" name="Rectangle 28"/>
          <p:cNvSpPr>
            <a:spLocks noChangeArrowheads="1"/>
          </p:cNvSpPr>
          <p:nvPr/>
        </p:nvSpPr>
        <p:spPr bwMode="auto">
          <a:xfrm>
            <a:off x="3962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5</a:t>
            </a:r>
          </a:p>
        </p:txBody>
      </p:sp>
      <p:sp>
        <p:nvSpPr>
          <p:cNvPr id="256029" name="Rectangle 29"/>
          <p:cNvSpPr>
            <a:spLocks noChangeArrowheads="1"/>
          </p:cNvSpPr>
          <p:nvPr/>
        </p:nvSpPr>
        <p:spPr bwMode="auto">
          <a:xfrm>
            <a:off x="39624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6030" name="Rectangle 30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9</a:t>
            </a:r>
          </a:p>
        </p:txBody>
      </p:sp>
      <p:sp>
        <p:nvSpPr>
          <p:cNvPr id="256031" name="Rectangle 31"/>
          <p:cNvSpPr>
            <a:spLocks noChangeArrowheads="1"/>
          </p:cNvSpPr>
          <p:nvPr/>
        </p:nvSpPr>
        <p:spPr bwMode="auto">
          <a:xfrm>
            <a:off x="3962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3</a:t>
            </a:r>
          </a:p>
        </p:txBody>
      </p:sp>
      <p:sp>
        <p:nvSpPr>
          <p:cNvPr id="256032" name="Rectangle 32"/>
          <p:cNvSpPr>
            <a:spLocks noChangeArrowheads="1"/>
          </p:cNvSpPr>
          <p:nvPr/>
        </p:nvSpPr>
        <p:spPr bwMode="auto">
          <a:xfrm>
            <a:off x="3505200" y="3505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R1</a:t>
            </a:r>
          </a:p>
        </p:txBody>
      </p:sp>
      <p:sp>
        <p:nvSpPr>
          <p:cNvPr id="256033" name="Rectangle 33"/>
          <p:cNvSpPr>
            <a:spLocks noChangeArrowheads="1"/>
          </p:cNvSpPr>
          <p:nvPr/>
        </p:nvSpPr>
        <p:spPr bwMode="auto">
          <a:xfrm>
            <a:off x="3505200" y="3810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R2</a:t>
            </a:r>
          </a:p>
        </p:txBody>
      </p:sp>
      <p:sp>
        <p:nvSpPr>
          <p:cNvPr id="256034" name="Rectangle 34"/>
          <p:cNvSpPr>
            <a:spLocks noChangeArrowheads="1"/>
          </p:cNvSpPr>
          <p:nvPr/>
        </p:nvSpPr>
        <p:spPr bwMode="auto">
          <a:xfrm>
            <a:off x="3505200" y="4114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R3</a:t>
            </a:r>
          </a:p>
        </p:txBody>
      </p:sp>
      <p:sp>
        <p:nvSpPr>
          <p:cNvPr id="256035" name="Rectangle 35"/>
          <p:cNvSpPr>
            <a:spLocks noChangeArrowheads="1"/>
          </p:cNvSpPr>
          <p:nvPr/>
        </p:nvSpPr>
        <p:spPr bwMode="auto">
          <a:xfrm>
            <a:off x="3505200" y="441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R4</a:t>
            </a:r>
          </a:p>
        </p:txBody>
      </p:sp>
      <p:sp>
        <p:nvSpPr>
          <p:cNvPr id="256036" name="Rectangle 36"/>
          <p:cNvSpPr>
            <a:spLocks noChangeArrowheads="1"/>
          </p:cNvSpPr>
          <p:nvPr/>
        </p:nvSpPr>
        <p:spPr bwMode="auto">
          <a:xfrm>
            <a:off x="4572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5</a:t>
            </a:r>
          </a:p>
        </p:txBody>
      </p:sp>
      <p:sp>
        <p:nvSpPr>
          <p:cNvPr id="256037" name="Rectangle 37"/>
          <p:cNvSpPr>
            <a:spLocks noChangeArrowheads="1"/>
          </p:cNvSpPr>
          <p:nvPr/>
        </p:nvSpPr>
        <p:spPr bwMode="auto">
          <a:xfrm>
            <a:off x="45720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6038" name="Rectangle 38"/>
          <p:cNvSpPr>
            <a:spLocks noChangeArrowheads="1"/>
          </p:cNvSpPr>
          <p:nvPr/>
        </p:nvSpPr>
        <p:spPr bwMode="auto">
          <a:xfrm>
            <a:off x="45720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8000"/>
                </a:solidFill>
                <a:latin typeface="+mn-lt"/>
              </a:rPr>
              <a:t>-6</a:t>
            </a:r>
          </a:p>
        </p:txBody>
      </p:sp>
      <p:sp>
        <p:nvSpPr>
          <p:cNvPr id="256039" name="Rectangle 39"/>
          <p:cNvSpPr>
            <a:spLocks noChangeArrowheads="1"/>
          </p:cNvSpPr>
          <p:nvPr/>
        </p:nvSpPr>
        <p:spPr bwMode="auto">
          <a:xfrm>
            <a:off x="45720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3</a:t>
            </a:r>
          </a:p>
        </p:txBody>
      </p:sp>
      <p:cxnSp>
        <p:nvCxnSpPr>
          <p:cNvPr id="256040" name="AutoShape 40"/>
          <p:cNvCxnSpPr>
            <a:cxnSpLocks noChangeShapeType="1"/>
            <a:stCxn id="256029" idx="3"/>
            <a:endCxn id="256038" idx="1"/>
          </p:cNvCxnSpPr>
          <p:nvPr/>
        </p:nvCxnSpPr>
        <p:spPr bwMode="auto">
          <a:xfrm>
            <a:off x="4267200" y="39624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6041" name="AutoShape 41"/>
          <p:cNvCxnSpPr>
            <a:cxnSpLocks noChangeShapeType="1"/>
            <a:stCxn id="256031" idx="3"/>
            <a:endCxn id="256038" idx="1"/>
          </p:cNvCxnSpPr>
          <p:nvPr/>
        </p:nvCxnSpPr>
        <p:spPr bwMode="auto">
          <a:xfrm flipV="1">
            <a:off x="4267200" y="42672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6042" name="Rectangle 42"/>
          <p:cNvSpPr>
            <a:spLocks noChangeArrowheads="1"/>
          </p:cNvSpPr>
          <p:nvPr/>
        </p:nvSpPr>
        <p:spPr bwMode="auto">
          <a:xfrm>
            <a:off x="5181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+mn-lt"/>
              </a:rPr>
              <a:t>-2</a:t>
            </a:r>
          </a:p>
        </p:txBody>
      </p:sp>
      <p:sp>
        <p:nvSpPr>
          <p:cNvPr id="256043" name="Rectangle 43"/>
          <p:cNvSpPr>
            <a:spLocks noChangeArrowheads="1"/>
          </p:cNvSpPr>
          <p:nvPr/>
        </p:nvSpPr>
        <p:spPr bwMode="auto">
          <a:xfrm>
            <a:off x="51816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6044" name="Rectangle 44"/>
          <p:cNvSpPr>
            <a:spLocks noChangeArrowheads="1"/>
          </p:cNvSpPr>
          <p:nvPr/>
        </p:nvSpPr>
        <p:spPr bwMode="auto">
          <a:xfrm>
            <a:off x="51816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8000"/>
                </a:solidFill>
                <a:latin typeface="+mn-lt"/>
              </a:rPr>
              <a:t>-6</a:t>
            </a:r>
          </a:p>
        </p:txBody>
      </p:sp>
      <p:sp>
        <p:nvSpPr>
          <p:cNvPr id="256045" name="Rectangle 45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3</a:t>
            </a:r>
          </a:p>
        </p:txBody>
      </p:sp>
      <p:cxnSp>
        <p:nvCxnSpPr>
          <p:cNvPr id="256046" name="AutoShape 46"/>
          <p:cNvCxnSpPr>
            <a:cxnSpLocks noChangeShapeType="1"/>
            <a:stCxn id="256038" idx="3"/>
            <a:endCxn id="256042" idx="1"/>
          </p:cNvCxnSpPr>
          <p:nvPr/>
        </p:nvCxnSpPr>
        <p:spPr bwMode="auto">
          <a:xfrm flipV="1">
            <a:off x="4876800" y="36576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6047" name="AutoShape 47"/>
          <p:cNvCxnSpPr>
            <a:cxnSpLocks noChangeShapeType="1"/>
            <a:stCxn id="256039" idx="3"/>
            <a:endCxn id="256042" idx="1"/>
          </p:cNvCxnSpPr>
          <p:nvPr/>
        </p:nvCxnSpPr>
        <p:spPr bwMode="auto">
          <a:xfrm flipV="1">
            <a:off x="4876800" y="3657600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6048" name="Oval 48"/>
          <p:cNvSpPr>
            <a:spLocks noChangeArrowheads="1"/>
          </p:cNvSpPr>
          <p:nvPr/>
        </p:nvSpPr>
        <p:spPr bwMode="auto">
          <a:xfrm>
            <a:off x="4191000" y="36576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+mn-lt"/>
              </a:rPr>
              <a:t>B</a:t>
            </a:r>
          </a:p>
        </p:txBody>
      </p:sp>
      <p:sp>
        <p:nvSpPr>
          <p:cNvPr id="256049" name="Oval 49"/>
          <p:cNvSpPr>
            <a:spLocks noChangeArrowheads="1"/>
          </p:cNvSpPr>
          <p:nvPr/>
        </p:nvSpPr>
        <p:spPr bwMode="auto">
          <a:xfrm>
            <a:off x="4800600" y="34290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+mn-lt"/>
              </a:rPr>
              <a:t>A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943600" y="3429000"/>
            <a:ext cx="1981200" cy="1600200"/>
            <a:chOff x="3744" y="2160"/>
            <a:chExt cx="1248" cy="1008"/>
          </a:xfrm>
        </p:grpSpPr>
        <p:sp>
          <p:nvSpPr>
            <p:cNvPr id="256051" name="Rectangle 51"/>
            <p:cNvSpPr>
              <a:spLocks noChangeArrowheads="1"/>
            </p:cNvSpPr>
            <p:nvPr/>
          </p:nvSpPr>
          <p:spPr bwMode="auto">
            <a:xfrm>
              <a:off x="4032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256052" name="Rectangle 52"/>
            <p:cNvSpPr>
              <a:spLocks noChangeArrowheads="1"/>
            </p:cNvSpPr>
            <p:nvPr/>
          </p:nvSpPr>
          <p:spPr bwMode="auto">
            <a:xfrm>
              <a:off x="4032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6053" name="Rectangle 53"/>
            <p:cNvSpPr>
              <a:spLocks noChangeArrowheads="1"/>
            </p:cNvSpPr>
            <p:nvPr/>
          </p:nvSpPr>
          <p:spPr bwMode="auto">
            <a:xfrm>
              <a:off x="4032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6054" name="Rectangle 54"/>
            <p:cNvSpPr>
              <a:spLocks noChangeArrowheads="1"/>
            </p:cNvSpPr>
            <p:nvPr/>
          </p:nvSpPr>
          <p:spPr bwMode="auto">
            <a:xfrm>
              <a:off x="4032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256055" name="Rectangle 55"/>
            <p:cNvSpPr>
              <a:spLocks noChangeArrowheads="1"/>
            </p:cNvSpPr>
            <p:nvPr/>
          </p:nvSpPr>
          <p:spPr bwMode="auto">
            <a:xfrm>
              <a:off x="3744" y="22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R1</a:t>
              </a:r>
            </a:p>
          </p:txBody>
        </p:sp>
        <p:sp>
          <p:nvSpPr>
            <p:cNvPr id="256056" name="Rectangle 56"/>
            <p:cNvSpPr>
              <a:spLocks noChangeArrowheads="1"/>
            </p:cNvSpPr>
            <p:nvPr/>
          </p:nvSpPr>
          <p:spPr bwMode="auto">
            <a:xfrm>
              <a:off x="3744" y="240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R2</a:t>
              </a:r>
            </a:p>
          </p:txBody>
        </p:sp>
        <p:sp>
          <p:nvSpPr>
            <p:cNvPr id="256057" name="Rectangle 57"/>
            <p:cNvSpPr>
              <a:spLocks noChangeArrowheads="1"/>
            </p:cNvSpPr>
            <p:nvPr/>
          </p:nvSpPr>
          <p:spPr bwMode="auto">
            <a:xfrm>
              <a:off x="3744" y="259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R3</a:t>
              </a:r>
            </a:p>
          </p:txBody>
        </p:sp>
        <p:sp>
          <p:nvSpPr>
            <p:cNvPr id="256058" name="Rectangle 58"/>
            <p:cNvSpPr>
              <a:spLocks noChangeArrowheads="1"/>
            </p:cNvSpPr>
            <p:nvPr/>
          </p:nvSpPr>
          <p:spPr bwMode="auto">
            <a:xfrm>
              <a:off x="3744" y="278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R4</a:t>
              </a:r>
            </a:p>
          </p:txBody>
        </p:sp>
        <p:sp>
          <p:nvSpPr>
            <p:cNvPr id="256059" name="Rectangle 59"/>
            <p:cNvSpPr>
              <a:spLocks noChangeArrowheads="1"/>
            </p:cNvSpPr>
            <p:nvPr/>
          </p:nvSpPr>
          <p:spPr bwMode="auto">
            <a:xfrm>
              <a:off x="4416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256060" name="Rectangle 60"/>
            <p:cNvSpPr>
              <a:spLocks noChangeArrowheads="1"/>
            </p:cNvSpPr>
            <p:nvPr/>
          </p:nvSpPr>
          <p:spPr bwMode="auto">
            <a:xfrm>
              <a:off x="4416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6061" name="Rectangle 61"/>
            <p:cNvSpPr>
              <a:spLocks noChangeArrowheads="1"/>
            </p:cNvSpPr>
            <p:nvPr/>
          </p:nvSpPr>
          <p:spPr bwMode="auto">
            <a:xfrm>
              <a:off x="4416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6062" name="Rectangle 62"/>
            <p:cNvSpPr>
              <a:spLocks noChangeArrowheads="1"/>
            </p:cNvSpPr>
            <p:nvPr/>
          </p:nvSpPr>
          <p:spPr bwMode="auto">
            <a:xfrm>
              <a:off x="4416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6063" name="AutoShape 63"/>
            <p:cNvCxnSpPr>
              <a:cxnSpLocks noChangeShapeType="1"/>
              <a:stCxn id="256052" idx="3"/>
              <a:endCxn id="256075" idx="1"/>
            </p:cNvCxnSpPr>
            <p:nvPr/>
          </p:nvCxnSpPr>
          <p:spPr bwMode="auto">
            <a:xfrm>
              <a:off x="4224" y="249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6064" name="AutoShape 64"/>
            <p:cNvCxnSpPr>
              <a:cxnSpLocks noChangeShapeType="1"/>
              <a:stCxn id="256054" idx="3"/>
              <a:endCxn id="256075" idx="1"/>
            </p:cNvCxnSpPr>
            <p:nvPr/>
          </p:nvCxnSpPr>
          <p:spPr bwMode="auto">
            <a:xfrm>
              <a:off x="4224" y="2880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6065" name="Rectangle 65"/>
            <p:cNvSpPr>
              <a:spLocks noChangeArrowheads="1"/>
            </p:cNvSpPr>
            <p:nvPr/>
          </p:nvSpPr>
          <p:spPr bwMode="auto">
            <a:xfrm>
              <a:off x="4800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+mn-lt"/>
                </a:rPr>
                <a:t>3</a:t>
              </a:r>
            </a:p>
          </p:txBody>
        </p:sp>
        <p:sp>
          <p:nvSpPr>
            <p:cNvPr id="256066" name="Rectangle 66"/>
            <p:cNvSpPr>
              <a:spLocks noChangeArrowheads="1"/>
            </p:cNvSpPr>
            <p:nvPr/>
          </p:nvSpPr>
          <p:spPr bwMode="auto">
            <a:xfrm>
              <a:off x="4800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6067" name="Rectangle 67"/>
            <p:cNvSpPr>
              <a:spLocks noChangeArrowheads="1"/>
            </p:cNvSpPr>
            <p:nvPr/>
          </p:nvSpPr>
          <p:spPr bwMode="auto">
            <a:xfrm>
              <a:off x="4800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6068" name="Rectangle 68"/>
            <p:cNvSpPr>
              <a:spLocks noChangeArrowheads="1"/>
            </p:cNvSpPr>
            <p:nvPr/>
          </p:nvSpPr>
          <p:spPr bwMode="auto">
            <a:xfrm>
              <a:off x="4800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6069" name="AutoShape 69"/>
            <p:cNvCxnSpPr>
              <a:cxnSpLocks noChangeShapeType="1"/>
              <a:stCxn id="256061" idx="3"/>
              <a:endCxn id="256065" idx="1"/>
            </p:cNvCxnSpPr>
            <p:nvPr/>
          </p:nvCxnSpPr>
          <p:spPr bwMode="auto">
            <a:xfrm flipV="1">
              <a:off x="4608" y="2304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6070" name="AutoShape 70"/>
            <p:cNvCxnSpPr>
              <a:cxnSpLocks noChangeShapeType="1"/>
              <a:stCxn id="256062" idx="3"/>
              <a:endCxn id="256065" idx="1"/>
            </p:cNvCxnSpPr>
            <p:nvPr/>
          </p:nvCxnSpPr>
          <p:spPr bwMode="auto">
            <a:xfrm flipV="1">
              <a:off x="4608" y="2304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6071" name="Oval 71"/>
            <p:cNvSpPr>
              <a:spLocks noChangeArrowheads="1"/>
            </p:cNvSpPr>
            <p:nvPr/>
          </p:nvSpPr>
          <p:spPr bwMode="auto">
            <a:xfrm>
              <a:off x="4176" y="230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B</a:t>
              </a:r>
            </a:p>
          </p:txBody>
        </p:sp>
        <p:sp>
          <p:nvSpPr>
            <p:cNvPr id="256072" name="Oval 72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A</a:t>
              </a:r>
            </a:p>
          </p:txBody>
        </p:sp>
        <p:sp>
          <p:nvSpPr>
            <p:cNvPr id="256073" name="Rectangle 73"/>
            <p:cNvSpPr>
              <a:spLocks noChangeArrowheads="1"/>
            </p:cNvSpPr>
            <p:nvPr/>
          </p:nvSpPr>
          <p:spPr bwMode="auto">
            <a:xfrm>
              <a:off x="4032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256074" name="Rectangle 74"/>
            <p:cNvSpPr>
              <a:spLocks noChangeArrowheads="1"/>
            </p:cNvSpPr>
            <p:nvPr/>
          </p:nvSpPr>
          <p:spPr bwMode="auto">
            <a:xfrm>
              <a:off x="3744" y="297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R5</a:t>
              </a:r>
            </a:p>
          </p:txBody>
        </p:sp>
        <p:sp>
          <p:nvSpPr>
            <p:cNvPr id="256075" name="Rectangle 75"/>
            <p:cNvSpPr>
              <a:spLocks noChangeArrowheads="1"/>
            </p:cNvSpPr>
            <p:nvPr/>
          </p:nvSpPr>
          <p:spPr bwMode="auto">
            <a:xfrm>
              <a:off x="4416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8000"/>
                  </a:solidFill>
                  <a:latin typeface="+mn-lt"/>
                </a:rPr>
                <a:t>-6</a:t>
              </a:r>
            </a:p>
          </p:txBody>
        </p:sp>
        <p:sp>
          <p:nvSpPr>
            <p:cNvPr id="256076" name="Rectangle 76"/>
            <p:cNvSpPr>
              <a:spLocks noChangeArrowheads="1"/>
            </p:cNvSpPr>
            <p:nvPr/>
          </p:nvSpPr>
          <p:spPr bwMode="auto">
            <a:xfrm>
              <a:off x="4800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8000"/>
                  </a:solidFill>
                  <a:latin typeface="+mn-lt"/>
                </a:rPr>
                <a:t>-6</a:t>
              </a:r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6108700" y="2514602"/>
            <a:ext cx="1565275" cy="646113"/>
            <a:chOff x="3848" y="1584"/>
            <a:chExt cx="986" cy="407"/>
          </a:xfrm>
        </p:grpSpPr>
        <p:sp>
          <p:nvSpPr>
            <p:cNvPr id="256078" name="Text Box 78"/>
            <p:cNvSpPr txBox="1">
              <a:spLocks noChangeArrowheads="1"/>
            </p:cNvSpPr>
            <p:nvPr/>
          </p:nvSpPr>
          <p:spPr bwMode="auto">
            <a:xfrm>
              <a:off x="3848" y="1584"/>
              <a:ext cx="98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+mn-lt"/>
                </a:rPr>
                <a:t>A: R1 = R3 / R4</a:t>
              </a:r>
            </a:p>
            <a:p>
              <a:r>
                <a:rPr lang="en-US">
                  <a:solidFill>
                    <a:srgbClr val="008000"/>
                  </a:solidFill>
                  <a:latin typeface="+mn-lt"/>
                </a:rPr>
                <a:t>B: </a:t>
              </a:r>
              <a:r>
                <a:rPr lang="en-US" b="1">
                  <a:solidFill>
                    <a:srgbClr val="6600CC"/>
                  </a:solidFill>
                  <a:latin typeface="+mn-lt"/>
                </a:rPr>
                <a:t>R5</a:t>
              </a:r>
              <a:r>
                <a:rPr lang="en-US">
                  <a:solidFill>
                    <a:srgbClr val="008000"/>
                  </a:solidFill>
                  <a:latin typeface="+mn-lt"/>
                </a:rPr>
                <a:t> = R2 * R4</a:t>
              </a:r>
            </a:p>
          </p:txBody>
        </p:sp>
        <p:sp>
          <p:nvSpPr>
            <p:cNvPr id="256079" name="Line 79"/>
            <p:cNvSpPr>
              <a:spLocks noChangeShapeType="1"/>
            </p:cNvSpPr>
            <p:nvPr/>
          </p:nvSpPr>
          <p:spPr bwMode="auto">
            <a:xfrm flipH="1">
              <a:off x="4176" y="1728"/>
              <a:ext cx="144" cy="96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080" name="Text Box 80"/>
            <p:cNvSpPr txBox="1">
              <a:spLocks noChangeArrowheads="1"/>
            </p:cNvSpPr>
            <p:nvPr/>
          </p:nvSpPr>
          <p:spPr bwMode="auto">
            <a:xfrm>
              <a:off x="4136" y="1655"/>
              <a:ext cx="1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</p:grpSp>
      <p:sp>
        <p:nvSpPr>
          <p:cNvPr id="256081" name="AutoShape 81"/>
          <p:cNvSpPr>
            <a:spLocks noChangeArrowheads="1"/>
          </p:cNvSpPr>
          <p:nvPr/>
        </p:nvSpPr>
        <p:spPr bwMode="auto">
          <a:xfrm>
            <a:off x="4724400" y="5181600"/>
            <a:ext cx="3581400" cy="7620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+mn-lt"/>
              </a:rPr>
              <a:t>With no dependencies, reordering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+mn-lt"/>
              </a:rPr>
              <a:t>still produces the correct results</a:t>
            </a:r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7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1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WAW Dependencies</a:t>
            </a: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WAW dependencies are also from reusing registers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0" y="3429000"/>
            <a:ext cx="1981200" cy="1600200"/>
            <a:chOff x="3744" y="2160"/>
            <a:chExt cx="1248" cy="1008"/>
          </a:xfrm>
        </p:grpSpPr>
        <p:sp>
          <p:nvSpPr>
            <p:cNvPr id="258053" name="Rectangle 5"/>
            <p:cNvSpPr>
              <a:spLocks noChangeArrowheads="1"/>
            </p:cNvSpPr>
            <p:nvPr/>
          </p:nvSpPr>
          <p:spPr bwMode="auto">
            <a:xfrm>
              <a:off x="4032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258054" name="Rectangle 6"/>
            <p:cNvSpPr>
              <a:spLocks noChangeArrowheads="1"/>
            </p:cNvSpPr>
            <p:nvPr/>
          </p:nvSpPr>
          <p:spPr bwMode="auto">
            <a:xfrm>
              <a:off x="4032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8055" name="Rectangle 7"/>
            <p:cNvSpPr>
              <a:spLocks noChangeArrowheads="1"/>
            </p:cNvSpPr>
            <p:nvPr/>
          </p:nvSpPr>
          <p:spPr bwMode="auto">
            <a:xfrm>
              <a:off x="4032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8056" name="Rectangle 8"/>
            <p:cNvSpPr>
              <a:spLocks noChangeArrowheads="1"/>
            </p:cNvSpPr>
            <p:nvPr/>
          </p:nvSpPr>
          <p:spPr bwMode="auto">
            <a:xfrm>
              <a:off x="4032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258057" name="Rectangle 9"/>
            <p:cNvSpPr>
              <a:spLocks noChangeArrowheads="1"/>
            </p:cNvSpPr>
            <p:nvPr/>
          </p:nvSpPr>
          <p:spPr bwMode="auto">
            <a:xfrm>
              <a:off x="3744" y="22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R1</a:t>
              </a:r>
            </a:p>
          </p:txBody>
        </p:sp>
        <p:sp>
          <p:nvSpPr>
            <p:cNvPr id="258058" name="Rectangle 10"/>
            <p:cNvSpPr>
              <a:spLocks noChangeArrowheads="1"/>
            </p:cNvSpPr>
            <p:nvPr/>
          </p:nvSpPr>
          <p:spPr bwMode="auto">
            <a:xfrm>
              <a:off x="3744" y="240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R2</a:t>
              </a:r>
            </a:p>
          </p:txBody>
        </p:sp>
        <p:sp>
          <p:nvSpPr>
            <p:cNvPr id="258059" name="Rectangle 11"/>
            <p:cNvSpPr>
              <a:spLocks noChangeArrowheads="1"/>
            </p:cNvSpPr>
            <p:nvPr/>
          </p:nvSpPr>
          <p:spPr bwMode="auto">
            <a:xfrm>
              <a:off x="3744" y="259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R3</a:t>
              </a:r>
            </a:p>
          </p:txBody>
        </p:sp>
        <p:sp>
          <p:nvSpPr>
            <p:cNvPr id="258060" name="Rectangle 12"/>
            <p:cNvSpPr>
              <a:spLocks noChangeArrowheads="1"/>
            </p:cNvSpPr>
            <p:nvPr/>
          </p:nvSpPr>
          <p:spPr bwMode="auto">
            <a:xfrm>
              <a:off x="3744" y="278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R4</a:t>
              </a:r>
            </a:p>
          </p:txBody>
        </p:sp>
        <p:sp>
          <p:nvSpPr>
            <p:cNvPr id="258061" name="Rectangle 13"/>
            <p:cNvSpPr>
              <a:spLocks noChangeArrowheads="1"/>
            </p:cNvSpPr>
            <p:nvPr/>
          </p:nvSpPr>
          <p:spPr bwMode="auto">
            <a:xfrm>
              <a:off x="4416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8000"/>
                  </a:solidFill>
                  <a:latin typeface="+mn-lt"/>
                </a:rPr>
                <a:t>27</a:t>
              </a:r>
            </a:p>
          </p:txBody>
        </p:sp>
        <p:sp>
          <p:nvSpPr>
            <p:cNvPr id="258062" name="Rectangle 14"/>
            <p:cNvSpPr>
              <a:spLocks noChangeArrowheads="1"/>
            </p:cNvSpPr>
            <p:nvPr/>
          </p:nvSpPr>
          <p:spPr bwMode="auto">
            <a:xfrm>
              <a:off x="4416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8063" name="Rectangle 15"/>
            <p:cNvSpPr>
              <a:spLocks noChangeArrowheads="1"/>
            </p:cNvSpPr>
            <p:nvPr/>
          </p:nvSpPr>
          <p:spPr bwMode="auto">
            <a:xfrm>
              <a:off x="4416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8064" name="Rectangle 16"/>
            <p:cNvSpPr>
              <a:spLocks noChangeArrowheads="1"/>
            </p:cNvSpPr>
            <p:nvPr/>
          </p:nvSpPr>
          <p:spPr bwMode="auto">
            <a:xfrm>
              <a:off x="4416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8065" name="AutoShape 17"/>
            <p:cNvCxnSpPr>
              <a:cxnSpLocks noChangeShapeType="1"/>
              <a:stCxn id="258055" idx="3"/>
              <a:endCxn id="258061" idx="1"/>
            </p:cNvCxnSpPr>
            <p:nvPr/>
          </p:nvCxnSpPr>
          <p:spPr bwMode="auto">
            <a:xfrm flipV="1">
              <a:off x="4224" y="2304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8066" name="AutoShape 18"/>
            <p:cNvCxnSpPr>
              <a:cxnSpLocks noChangeShapeType="1"/>
              <a:stCxn id="258056" idx="3"/>
              <a:endCxn id="258061" idx="1"/>
            </p:cNvCxnSpPr>
            <p:nvPr/>
          </p:nvCxnSpPr>
          <p:spPr bwMode="auto">
            <a:xfrm flipV="1">
              <a:off x="4224" y="2304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8067" name="Rectangle 19"/>
            <p:cNvSpPr>
              <a:spLocks noChangeArrowheads="1"/>
            </p:cNvSpPr>
            <p:nvPr/>
          </p:nvSpPr>
          <p:spPr bwMode="auto">
            <a:xfrm>
              <a:off x="4800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8000"/>
                  </a:solidFill>
                  <a:latin typeface="+mn-lt"/>
                </a:rPr>
                <a:t>27</a:t>
              </a:r>
            </a:p>
          </p:txBody>
        </p:sp>
        <p:sp>
          <p:nvSpPr>
            <p:cNvPr id="258068" name="Rectangle 20"/>
            <p:cNvSpPr>
              <a:spLocks noChangeArrowheads="1"/>
            </p:cNvSpPr>
            <p:nvPr/>
          </p:nvSpPr>
          <p:spPr bwMode="auto">
            <a:xfrm>
              <a:off x="4800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8069" name="Rectangle 21"/>
            <p:cNvSpPr>
              <a:spLocks noChangeArrowheads="1"/>
            </p:cNvSpPr>
            <p:nvPr/>
          </p:nvSpPr>
          <p:spPr bwMode="auto">
            <a:xfrm>
              <a:off x="4800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8070" name="Rectangle 22"/>
            <p:cNvSpPr>
              <a:spLocks noChangeArrowheads="1"/>
            </p:cNvSpPr>
            <p:nvPr/>
          </p:nvSpPr>
          <p:spPr bwMode="auto">
            <a:xfrm>
              <a:off x="4800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8071" name="AutoShape 23"/>
            <p:cNvCxnSpPr>
              <a:cxnSpLocks noChangeShapeType="1"/>
              <a:stCxn id="258062" idx="3"/>
              <a:endCxn id="258078" idx="1"/>
            </p:cNvCxnSpPr>
            <p:nvPr/>
          </p:nvCxnSpPr>
          <p:spPr bwMode="auto">
            <a:xfrm>
              <a:off x="4608" y="249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8072" name="AutoShape 24"/>
            <p:cNvCxnSpPr>
              <a:cxnSpLocks noChangeShapeType="1"/>
              <a:stCxn id="258063" idx="3"/>
              <a:endCxn id="258078" idx="1"/>
            </p:cNvCxnSpPr>
            <p:nvPr/>
          </p:nvCxnSpPr>
          <p:spPr bwMode="auto">
            <a:xfrm>
              <a:off x="4608" y="268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8073" name="Oval 25"/>
            <p:cNvSpPr>
              <a:spLocks noChangeArrowheads="1"/>
            </p:cNvSpPr>
            <p:nvPr/>
          </p:nvSpPr>
          <p:spPr bwMode="auto">
            <a:xfrm>
              <a:off x="4176" y="2160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B</a:t>
              </a:r>
            </a:p>
          </p:txBody>
        </p:sp>
        <p:sp>
          <p:nvSpPr>
            <p:cNvPr id="258074" name="Oval 26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A</a:t>
              </a:r>
            </a:p>
          </p:txBody>
        </p:sp>
        <p:sp>
          <p:nvSpPr>
            <p:cNvPr id="258075" name="Rectangle 27"/>
            <p:cNvSpPr>
              <a:spLocks noChangeArrowheads="1"/>
            </p:cNvSpPr>
            <p:nvPr/>
          </p:nvSpPr>
          <p:spPr bwMode="auto">
            <a:xfrm>
              <a:off x="4032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258076" name="Rectangle 28"/>
            <p:cNvSpPr>
              <a:spLocks noChangeArrowheads="1"/>
            </p:cNvSpPr>
            <p:nvPr/>
          </p:nvSpPr>
          <p:spPr bwMode="auto">
            <a:xfrm>
              <a:off x="3744" y="297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R5</a:t>
              </a:r>
            </a:p>
          </p:txBody>
        </p:sp>
        <p:sp>
          <p:nvSpPr>
            <p:cNvPr id="258077" name="Rectangle 29"/>
            <p:cNvSpPr>
              <a:spLocks noChangeArrowheads="1"/>
            </p:cNvSpPr>
            <p:nvPr/>
          </p:nvSpPr>
          <p:spPr bwMode="auto">
            <a:xfrm>
              <a:off x="4416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258078" name="Rectangle 30"/>
            <p:cNvSpPr>
              <a:spLocks noChangeArrowheads="1"/>
            </p:cNvSpPr>
            <p:nvPr/>
          </p:nvSpPr>
          <p:spPr bwMode="auto">
            <a:xfrm>
              <a:off x="4800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+mn-lt"/>
                </a:rPr>
                <a:t>7</a:t>
              </a:r>
            </a:p>
          </p:txBody>
        </p:sp>
      </p:grpSp>
      <p:sp>
        <p:nvSpPr>
          <p:cNvPr id="258079" name="Text Box 31"/>
          <p:cNvSpPr txBox="1">
            <a:spLocks noChangeArrowheads="1"/>
          </p:cNvSpPr>
          <p:nvPr/>
        </p:nvSpPr>
        <p:spPr bwMode="auto">
          <a:xfrm>
            <a:off x="1295400" y="2514600"/>
            <a:ext cx="15520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+mn-lt"/>
              </a:rPr>
              <a:t>A: R1 = R2 + R3</a:t>
            </a:r>
          </a:p>
          <a:p>
            <a:r>
              <a:rPr lang="en-US">
                <a:solidFill>
                  <a:srgbClr val="008000"/>
                </a:solidFill>
                <a:latin typeface="+mn-lt"/>
              </a:rPr>
              <a:t>B: R1 = R3 * R4</a:t>
            </a:r>
          </a:p>
        </p:txBody>
      </p:sp>
      <p:sp>
        <p:nvSpPr>
          <p:cNvPr id="258080" name="Freeform 32"/>
          <p:cNvSpPr>
            <a:spLocks/>
          </p:cNvSpPr>
          <p:nvPr/>
        </p:nvSpPr>
        <p:spPr bwMode="auto">
          <a:xfrm>
            <a:off x="1828800" y="2667000"/>
            <a:ext cx="152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6" h="192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48" y="160"/>
                  <a:pt x="0" y="19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156845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5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156845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156845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9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156845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3</a:t>
            </a: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1111250" y="3505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R1</a:t>
            </a: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1111250" y="3810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R2</a:t>
            </a:r>
          </a:p>
        </p:txBody>
      </p:sp>
      <p:sp>
        <p:nvSpPr>
          <p:cNvPr id="258087" name="Rectangle 39"/>
          <p:cNvSpPr>
            <a:spLocks noChangeArrowheads="1"/>
          </p:cNvSpPr>
          <p:nvPr/>
        </p:nvSpPr>
        <p:spPr bwMode="auto">
          <a:xfrm>
            <a:off x="1111250" y="4114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R3</a:t>
            </a:r>
          </a:p>
        </p:txBody>
      </p:sp>
      <p:sp>
        <p:nvSpPr>
          <p:cNvPr id="258088" name="Rectangle 40"/>
          <p:cNvSpPr>
            <a:spLocks noChangeArrowheads="1"/>
          </p:cNvSpPr>
          <p:nvPr/>
        </p:nvSpPr>
        <p:spPr bwMode="auto">
          <a:xfrm>
            <a:off x="1111250" y="441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R4</a:t>
            </a:r>
          </a:p>
        </p:txBody>
      </p:sp>
      <p:sp>
        <p:nvSpPr>
          <p:cNvPr id="258089" name="Rectangle 41"/>
          <p:cNvSpPr>
            <a:spLocks noChangeArrowheads="1"/>
          </p:cNvSpPr>
          <p:nvPr/>
        </p:nvSpPr>
        <p:spPr bwMode="auto">
          <a:xfrm>
            <a:off x="217805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00FF"/>
                </a:solidFill>
                <a:latin typeface="+mn-lt"/>
              </a:rPr>
              <a:t>7</a:t>
            </a:r>
          </a:p>
        </p:txBody>
      </p:sp>
      <p:sp>
        <p:nvSpPr>
          <p:cNvPr id="258090" name="Rectangle 42"/>
          <p:cNvSpPr>
            <a:spLocks noChangeArrowheads="1"/>
          </p:cNvSpPr>
          <p:nvPr/>
        </p:nvSpPr>
        <p:spPr bwMode="auto">
          <a:xfrm>
            <a:off x="217805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8091" name="Rectangle 43"/>
          <p:cNvSpPr>
            <a:spLocks noChangeArrowheads="1"/>
          </p:cNvSpPr>
          <p:nvPr/>
        </p:nvSpPr>
        <p:spPr bwMode="auto">
          <a:xfrm>
            <a:off x="217805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9</a:t>
            </a:r>
          </a:p>
        </p:txBody>
      </p:sp>
      <p:sp>
        <p:nvSpPr>
          <p:cNvPr id="258092" name="Rectangle 44"/>
          <p:cNvSpPr>
            <a:spLocks noChangeArrowheads="1"/>
          </p:cNvSpPr>
          <p:nvPr/>
        </p:nvSpPr>
        <p:spPr bwMode="auto">
          <a:xfrm>
            <a:off x="217805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3</a:t>
            </a:r>
          </a:p>
        </p:txBody>
      </p:sp>
      <p:cxnSp>
        <p:nvCxnSpPr>
          <p:cNvPr id="258093" name="AutoShape 45"/>
          <p:cNvCxnSpPr>
            <a:cxnSpLocks noChangeShapeType="1"/>
            <a:stCxn id="258082" idx="3"/>
            <a:endCxn id="258089" idx="1"/>
          </p:cNvCxnSpPr>
          <p:nvPr/>
        </p:nvCxnSpPr>
        <p:spPr bwMode="auto">
          <a:xfrm flipV="1">
            <a:off x="1873250" y="3657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8094" name="AutoShape 46"/>
          <p:cNvCxnSpPr>
            <a:cxnSpLocks noChangeShapeType="1"/>
            <a:stCxn id="258083" idx="3"/>
            <a:endCxn id="258089" idx="1"/>
          </p:cNvCxnSpPr>
          <p:nvPr/>
        </p:nvCxnSpPr>
        <p:spPr bwMode="auto">
          <a:xfrm flipV="1">
            <a:off x="1873250" y="36576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8095" name="Rectangle 47"/>
          <p:cNvSpPr>
            <a:spLocks noChangeArrowheads="1"/>
          </p:cNvSpPr>
          <p:nvPr/>
        </p:nvSpPr>
        <p:spPr bwMode="auto">
          <a:xfrm>
            <a:off x="278765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8000"/>
                </a:solidFill>
                <a:latin typeface="+mn-lt"/>
              </a:rPr>
              <a:t>27</a:t>
            </a:r>
          </a:p>
        </p:txBody>
      </p:sp>
      <p:sp>
        <p:nvSpPr>
          <p:cNvPr id="258096" name="Rectangle 48"/>
          <p:cNvSpPr>
            <a:spLocks noChangeArrowheads="1"/>
          </p:cNvSpPr>
          <p:nvPr/>
        </p:nvSpPr>
        <p:spPr bwMode="auto">
          <a:xfrm>
            <a:off x="278765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-2</a:t>
            </a:r>
          </a:p>
        </p:txBody>
      </p:sp>
      <p:sp>
        <p:nvSpPr>
          <p:cNvPr id="258097" name="Rectangle 49"/>
          <p:cNvSpPr>
            <a:spLocks noChangeArrowheads="1"/>
          </p:cNvSpPr>
          <p:nvPr/>
        </p:nvSpPr>
        <p:spPr bwMode="auto">
          <a:xfrm>
            <a:off x="278765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9</a:t>
            </a:r>
          </a:p>
        </p:txBody>
      </p:sp>
      <p:sp>
        <p:nvSpPr>
          <p:cNvPr id="258098" name="Rectangle 50"/>
          <p:cNvSpPr>
            <a:spLocks noChangeArrowheads="1"/>
          </p:cNvSpPr>
          <p:nvPr/>
        </p:nvSpPr>
        <p:spPr bwMode="auto">
          <a:xfrm>
            <a:off x="278765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3</a:t>
            </a:r>
          </a:p>
        </p:txBody>
      </p:sp>
      <p:cxnSp>
        <p:nvCxnSpPr>
          <p:cNvPr id="258099" name="AutoShape 51"/>
          <p:cNvCxnSpPr>
            <a:cxnSpLocks noChangeShapeType="1"/>
            <a:stCxn id="258095" idx="1"/>
            <a:endCxn id="258091" idx="3"/>
          </p:cNvCxnSpPr>
          <p:nvPr/>
        </p:nvCxnSpPr>
        <p:spPr bwMode="auto">
          <a:xfrm flipH="1">
            <a:off x="2482850" y="36576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8100" name="AutoShape 52"/>
          <p:cNvCxnSpPr>
            <a:cxnSpLocks noChangeShapeType="1"/>
            <a:stCxn id="258092" idx="3"/>
            <a:endCxn id="258095" idx="1"/>
          </p:cNvCxnSpPr>
          <p:nvPr/>
        </p:nvCxnSpPr>
        <p:spPr bwMode="auto">
          <a:xfrm flipV="1">
            <a:off x="2482850" y="3657600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8101" name="Oval 53"/>
          <p:cNvSpPr>
            <a:spLocks noChangeArrowheads="1"/>
          </p:cNvSpPr>
          <p:nvPr/>
        </p:nvSpPr>
        <p:spPr bwMode="auto">
          <a:xfrm>
            <a:off x="1797050" y="34290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+mn-lt"/>
              </a:rPr>
              <a:t>A</a:t>
            </a:r>
          </a:p>
        </p:txBody>
      </p:sp>
      <p:sp>
        <p:nvSpPr>
          <p:cNvPr id="258102" name="Oval 54"/>
          <p:cNvSpPr>
            <a:spLocks noChangeArrowheads="1"/>
          </p:cNvSpPr>
          <p:nvPr/>
        </p:nvSpPr>
        <p:spPr bwMode="auto">
          <a:xfrm>
            <a:off x="2406650" y="34290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+mn-lt"/>
              </a:rPr>
              <a:t>B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505200" y="3429000"/>
            <a:ext cx="1981200" cy="1295400"/>
            <a:chOff x="3744" y="2784"/>
            <a:chExt cx="1248" cy="816"/>
          </a:xfrm>
        </p:grpSpPr>
        <p:sp>
          <p:nvSpPr>
            <p:cNvPr id="258104" name="Rectangle 56"/>
            <p:cNvSpPr>
              <a:spLocks noChangeArrowheads="1"/>
            </p:cNvSpPr>
            <p:nvPr/>
          </p:nvSpPr>
          <p:spPr bwMode="auto">
            <a:xfrm>
              <a:off x="4032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258105" name="Rectangle 57"/>
            <p:cNvSpPr>
              <a:spLocks noChangeArrowheads="1"/>
            </p:cNvSpPr>
            <p:nvPr/>
          </p:nvSpPr>
          <p:spPr bwMode="auto">
            <a:xfrm>
              <a:off x="4032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8106" name="Rectangle 58"/>
            <p:cNvSpPr>
              <a:spLocks noChangeArrowheads="1"/>
            </p:cNvSpPr>
            <p:nvPr/>
          </p:nvSpPr>
          <p:spPr bwMode="auto">
            <a:xfrm>
              <a:off x="4032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8107" name="Rectangle 59"/>
            <p:cNvSpPr>
              <a:spLocks noChangeArrowheads="1"/>
            </p:cNvSpPr>
            <p:nvPr/>
          </p:nvSpPr>
          <p:spPr bwMode="auto">
            <a:xfrm>
              <a:off x="40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258108" name="Rectangle 60"/>
            <p:cNvSpPr>
              <a:spLocks noChangeArrowheads="1"/>
            </p:cNvSpPr>
            <p:nvPr/>
          </p:nvSpPr>
          <p:spPr bwMode="auto">
            <a:xfrm>
              <a:off x="3744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R1</a:t>
              </a:r>
            </a:p>
          </p:txBody>
        </p:sp>
        <p:sp>
          <p:nvSpPr>
            <p:cNvPr id="258109" name="Rectangle 61"/>
            <p:cNvSpPr>
              <a:spLocks noChangeArrowheads="1"/>
            </p:cNvSpPr>
            <p:nvPr/>
          </p:nvSpPr>
          <p:spPr bwMode="auto">
            <a:xfrm>
              <a:off x="3744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R2</a:t>
              </a:r>
            </a:p>
          </p:txBody>
        </p:sp>
        <p:sp>
          <p:nvSpPr>
            <p:cNvPr id="258110" name="Rectangle 62"/>
            <p:cNvSpPr>
              <a:spLocks noChangeArrowheads="1"/>
            </p:cNvSpPr>
            <p:nvPr/>
          </p:nvSpPr>
          <p:spPr bwMode="auto">
            <a:xfrm>
              <a:off x="3744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R3</a:t>
              </a:r>
            </a:p>
          </p:txBody>
        </p:sp>
        <p:sp>
          <p:nvSpPr>
            <p:cNvPr id="258111" name="Rectangle 63"/>
            <p:cNvSpPr>
              <a:spLocks noChangeArrowheads="1"/>
            </p:cNvSpPr>
            <p:nvPr/>
          </p:nvSpPr>
          <p:spPr bwMode="auto">
            <a:xfrm>
              <a:off x="3744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R4</a:t>
              </a:r>
            </a:p>
          </p:txBody>
        </p:sp>
        <p:sp>
          <p:nvSpPr>
            <p:cNvPr id="258112" name="Rectangle 64"/>
            <p:cNvSpPr>
              <a:spLocks noChangeArrowheads="1"/>
            </p:cNvSpPr>
            <p:nvPr/>
          </p:nvSpPr>
          <p:spPr bwMode="auto">
            <a:xfrm>
              <a:off x="4416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8000"/>
                  </a:solidFill>
                  <a:latin typeface="+mn-lt"/>
                </a:rPr>
                <a:t>27</a:t>
              </a:r>
            </a:p>
          </p:txBody>
        </p:sp>
        <p:sp>
          <p:nvSpPr>
            <p:cNvPr id="258113" name="Rectangle 65"/>
            <p:cNvSpPr>
              <a:spLocks noChangeArrowheads="1"/>
            </p:cNvSpPr>
            <p:nvPr/>
          </p:nvSpPr>
          <p:spPr bwMode="auto">
            <a:xfrm>
              <a:off x="4416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8114" name="Rectangle 66"/>
            <p:cNvSpPr>
              <a:spLocks noChangeArrowheads="1"/>
            </p:cNvSpPr>
            <p:nvPr/>
          </p:nvSpPr>
          <p:spPr bwMode="auto">
            <a:xfrm>
              <a:off x="4416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8115" name="Rectangle 67"/>
            <p:cNvSpPr>
              <a:spLocks noChangeArrowheads="1"/>
            </p:cNvSpPr>
            <p:nvPr/>
          </p:nvSpPr>
          <p:spPr bwMode="auto">
            <a:xfrm>
              <a:off x="441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8116" name="AutoShape 68"/>
            <p:cNvCxnSpPr>
              <a:cxnSpLocks noChangeShapeType="1"/>
              <a:stCxn id="258113" idx="3"/>
              <a:endCxn id="258118" idx="1"/>
            </p:cNvCxnSpPr>
            <p:nvPr/>
          </p:nvCxnSpPr>
          <p:spPr bwMode="auto">
            <a:xfrm flipV="1">
              <a:off x="4608" y="2928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8117" name="AutoShape 69"/>
            <p:cNvCxnSpPr>
              <a:cxnSpLocks noChangeShapeType="1"/>
              <a:stCxn id="258114" idx="3"/>
              <a:endCxn id="258118" idx="1"/>
            </p:cNvCxnSpPr>
            <p:nvPr/>
          </p:nvCxnSpPr>
          <p:spPr bwMode="auto">
            <a:xfrm flipV="1">
              <a:off x="4608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8118" name="Rectangle 70"/>
            <p:cNvSpPr>
              <a:spLocks noChangeArrowheads="1"/>
            </p:cNvSpPr>
            <p:nvPr/>
          </p:nvSpPr>
          <p:spPr bwMode="auto">
            <a:xfrm>
              <a:off x="4800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+mn-lt"/>
                </a:rPr>
                <a:t>7</a:t>
              </a:r>
            </a:p>
          </p:txBody>
        </p:sp>
        <p:sp>
          <p:nvSpPr>
            <p:cNvPr id="258119" name="Rectangle 71"/>
            <p:cNvSpPr>
              <a:spLocks noChangeArrowheads="1"/>
            </p:cNvSpPr>
            <p:nvPr/>
          </p:nvSpPr>
          <p:spPr bwMode="auto">
            <a:xfrm>
              <a:off x="480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-2</a:t>
              </a:r>
            </a:p>
          </p:txBody>
        </p:sp>
        <p:sp>
          <p:nvSpPr>
            <p:cNvPr id="258120" name="Rectangle 72"/>
            <p:cNvSpPr>
              <a:spLocks noChangeArrowheads="1"/>
            </p:cNvSpPr>
            <p:nvPr/>
          </p:nvSpPr>
          <p:spPr bwMode="auto">
            <a:xfrm>
              <a:off x="4800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9</a:t>
              </a:r>
            </a:p>
          </p:txBody>
        </p:sp>
        <p:sp>
          <p:nvSpPr>
            <p:cNvPr id="258121" name="Rectangle 73"/>
            <p:cNvSpPr>
              <a:spLocks noChangeArrowheads="1"/>
            </p:cNvSpPr>
            <p:nvPr/>
          </p:nvSpPr>
          <p:spPr bwMode="auto">
            <a:xfrm>
              <a:off x="480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3</a:t>
              </a:r>
            </a:p>
          </p:txBody>
        </p:sp>
        <p:cxnSp>
          <p:nvCxnSpPr>
            <p:cNvPr id="258122" name="AutoShape 74"/>
            <p:cNvCxnSpPr>
              <a:cxnSpLocks noChangeShapeType="1"/>
              <a:stCxn id="258112" idx="1"/>
              <a:endCxn id="258106" idx="3"/>
            </p:cNvCxnSpPr>
            <p:nvPr/>
          </p:nvCxnSpPr>
          <p:spPr bwMode="auto">
            <a:xfrm flipH="1">
              <a:off x="4224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8123" name="AutoShape 75"/>
            <p:cNvCxnSpPr>
              <a:cxnSpLocks noChangeShapeType="1"/>
              <a:stCxn id="258107" idx="3"/>
              <a:endCxn id="258112" idx="1"/>
            </p:cNvCxnSpPr>
            <p:nvPr/>
          </p:nvCxnSpPr>
          <p:spPr bwMode="auto">
            <a:xfrm flipV="1">
              <a:off x="4224" y="2928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8124" name="Oval 76"/>
            <p:cNvSpPr>
              <a:spLocks noChangeArrowheads="1"/>
            </p:cNvSpPr>
            <p:nvPr/>
          </p:nvSpPr>
          <p:spPr bwMode="auto">
            <a:xfrm>
              <a:off x="4560" y="2784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A</a:t>
              </a:r>
            </a:p>
          </p:txBody>
        </p:sp>
        <p:sp>
          <p:nvSpPr>
            <p:cNvPr id="258125" name="Oval 77"/>
            <p:cNvSpPr>
              <a:spLocks noChangeArrowheads="1"/>
            </p:cNvSpPr>
            <p:nvPr/>
          </p:nvSpPr>
          <p:spPr bwMode="auto">
            <a:xfrm>
              <a:off x="4176" y="278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+mn-lt"/>
                </a:rPr>
                <a:t>B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108702" y="2514602"/>
            <a:ext cx="1582738" cy="646113"/>
            <a:chOff x="3848" y="1584"/>
            <a:chExt cx="997" cy="407"/>
          </a:xfrm>
        </p:grpSpPr>
        <p:sp>
          <p:nvSpPr>
            <p:cNvPr id="258127" name="Text Box 79"/>
            <p:cNvSpPr txBox="1">
              <a:spLocks noChangeArrowheads="1"/>
            </p:cNvSpPr>
            <p:nvPr/>
          </p:nvSpPr>
          <p:spPr bwMode="auto">
            <a:xfrm>
              <a:off x="3848" y="1584"/>
              <a:ext cx="99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+mn-lt"/>
                </a:rPr>
                <a:t>A: </a:t>
              </a:r>
              <a:r>
                <a:rPr lang="en-US" b="1">
                  <a:solidFill>
                    <a:srgbClr val="6600CC"/>
                  </a:solidFill>
                  <a:latin typeface="+mn-lt"/>
                </a:rPr>
                <a:t>R5</a:t>
              </a:r>
              <a:r>
                <a:rPr lang="en-US">
                  <a:solidFill>
                    <a:srgbClr val="0000FF"/>
                  </a:solidFill>
                  <a:latin typeface="+mn-lt"/>
                </a:rPr>
                <a:t> = R2 + R3</a:t>
              </a:r>
            </a:p>
            <a:p>
              <a:r>
                <a:rPr lang="en-US">
                  <a:solidFill>
                    <a:srgbClr val="008000"/>
                  </a:solidFill>
                  <a:latin typeface="+mn-lt"/>
                </a:rPr>
                <a:t>B: R1 = R3 * R4</a:t>
              </a:r>
            </a:p>
          </p:txBody>
        </p:sp>
        <p:sp>
          <p:nvSpPr>
            <p:cNvPr id="258128" name="Freeform 80"/>
            <p:cNvSpPr>
              <a:spLocks/>
            </p:cNvSpPr>
            <p:nvPr/>
          </p:nvSpPr>
          <p:spPr bwMode="auto">
            <a:xfrm>
              <a:off x="4176" y="1680"/>
              <a:ext cx="9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48" y="160"/>
                    <a:pt x="0" y="192"/>
                  </a:cubicBezTo>
                </a:path>
              </a:pathLst>
            </a:custGeom>
            <a:noFill/>
            <a:ln w="38100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129" name="Text Box 81"/>
            <p:cNvSpPr txBox="1">
              <a:spLocks noChangeArrowheads="1"/>
            </p:cNvSpPr>
            <p:nvPr/>
          </p:nvSpPr>
          <p:spPr bwMode="auto">
            <a:xfrm>
              <a:off x="4136" y="1646"/>
              <a:ext cx="1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</p:grpSp>
      <p:sp>
        <p:nvSpPr>
          <p:cNvPr id="258130" name="AutoShape 82"/>
          <p:cNvSpPr>
            <a:spLocks noChangeArrowheads="1"/>
          </p:cNvSpPr>
          <p:nvPr/>
        </p:nvSpPr>
        <p:spPr bwMode="auto">
          <a:xfrm>
            <a:off x="2209800" y="5029200"/>
            <a:ext cx="3124200" cy="6858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+mn-lt"/>
              </a:rPr>
              <a:t>Same solution works</a:t>
            </a: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Slide Number Placeholder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7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130" grpId="0" animBg="1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RAW: Compiler Scheduling</a:t>
            </a:r>
            <a:br>
              <a:rPr lang="en-US" dirty="0" smtClean="0"/>
            </a:br>
            <a:r>
              <a:rPr lang="en-US" dirty="0" smtClean="0"/>
              <a:t>&amp; Loop Unrolling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RAW Hazard Avoidance by Scheduling</a:t>
            </a:r>
            <a:endParaRPr lang="en-US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Stalling is not enough</a:t>
            </a:r>
          </a:p>
          <a:p>
            <a:endParaRPr lang="en-US" dirty="0"/>
          </a:p>
          <a:p>
            <a:r>
              <a:rPr lang="en-US" dirty="0" smtClean="0"/>
              <a:t>Then scheduling! The idea is to </a:t>
            </a:r>
            <a:r>
              <a:rPr lang="en-US" b="1" dirty="0" smtClean="0"/>
              <a:t>schedule or re-order </a:t>
            </a:r>
            <a:r>
              <a:rPr lang="en-US" dirty="0" smtClean="0"/>
              <a:t>the execution of instructions so that the dependency can go away.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Compiler approach: compiler scheduling, loop unrolling</a:t>
            </a:r>
          </a:p>
          <a:p>
            <a:pPr lvl="1"/>
            <a:r>
              <a:rPr lang="en-US" dirty="0" smtClean="0"/>
              <a:t>HW approach: CPU OOO (out-of-order execution)</a:t>
            </a:r>
          </a:p>
          <a:p>
            <a:endParaRPr lang="en-US" dirty="0"/>
          </a:p>
          <a:p>
            <a:r>
              <a:rPr lang="en-US" dirty="0" smtClean="0"/>
              <a:t>Correctness principle: OOO should execute “correctly”</a:t>
            </a:r>
          </a:p>
          <a:p>
            <a:pPr lvl="1"/>
            <a:r>
              <a:rPr lang="en-US" dirty="0" smtClean="0"/>
              <a:t>To comply with program dependencies</a:t>
            </a:r>
          </a:p>
          <a:p>
            <a:pPr lvl="1"/>
            <a:r>
              <a:rPr lang="en-US" dirty="0" smtClean="0"/>
              <a:t>Same state as if they’re executed one-at-a-time in order</a:t>
            </a:r>
          </a:p>
          <a:p>
            <a:pPr lvl="1"/>
            <a:r>
              <a:rPr lang="en-US" dirty="0" smtClean="0"/>
              <a:t>ISA: “Outside appearance”</a:t>
            </a:r>
          </a:p>
          <a:p>
            <a:pPr lvl="1"/>
            <a:r>
              <a:rPr lang="en-US" dirty="0" smtClean="0"/>
              <a:t>Internally (micro-architecture): “whatever order you want”</a:t>
            </a:r>
          </a:p>
          <a:p>
            <a:pPr lvl="2"/>
            <a:r>
              <a:rPr lang="en-US" dirty="0" smtClean="0"/>
              <a:t>Micro-architecture basically includes everything not explicitly defined in ISA.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4584" y="3133727"/>
            <a:ext cx="914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3351309"/>
            <a:ext cx="9144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3579909"/>
            <a:ext cx="9144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400" y="3068542"/>
            <a:ext cx="2884583" cy="728950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xplosion 1 10"/>
          <p:cNvSpPr/>
          <p:nvPr/>
        </p:nvSpPr>
        <p:spPr>
          <a:xfrm>
            <a:off x="3124200" y="3144742"/>
            <a:ext cx="457200" cy="304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70033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Out-of-order execution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33783" y="3069867"/>
            <a:ext cx="3276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30685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Timeline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94780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3333 0.0333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3333 -0.030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-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ILP / Pipelining Hazards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ILP in a Loop</a:t>
            </a:r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2616200"/>
            <a:ext cx="31242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sz="2400" dirty="0" smtClean="0"/>
              <a:t>for (i=999; i&gt;=0; i=i-1)   </a:t>
            </a:r>
          </a:p>
          <a:p>
            <a:r>
              <a:rPr lang="nn-NO" sz="2400" dirty="0" smtClean="0"/>
              <a:t>    x[i] = x[i] + s;</a:t>
            </a:r>
            <a:endParaRPr lang="en-US" sz="2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53000" y="1592997"/>
            <a:ext cx="3505200" cy="38934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	L.D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ADD.D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S.D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,0(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DADDUI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,#-8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BNE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,R2,Loop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77000" y="2037497"/>
            <a:ext cx="5334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629400" y="2883932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7239000" y="3722132"/>
            <a:ext cx="3810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6705600" y="4407932"/>
            <a:ext cx="3810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197399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0400" y="280326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356526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RAR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10400" y="4407932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352800" y="2667000"/>
            <a:ext cx="1600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ompile</a:t>
            </a:r>
            <a:endParaRPr lang="en-US" sz="24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/>
      <p:bldP spid="23" grpId="0"/>
      <p:bldP spid="24" grpId="0"/>
      <p:bldP spid="25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Pipeline Stalls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1600201"/>
            <a:ext cx="3962400" cy="2819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Loop:	L.D	F0,0(R1)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ADD.D F4,F0,F2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S.D F4,0(R1)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DADDUI R1,R1,#-8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  <a:r>
              <a:rPr lang="en-US" sz="1800" dirty="0" smtClean="0"/>
              <a:t> (integer load latency is 1)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BNE R1,R2,Loop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800600"/>
            <a:ext cx="72675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6200" y="1600200"/>
            <a:ext cx="3048000" cy="2773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	L.D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ADD.D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F4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S.D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F4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,0(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DADDUI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,#-8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BNE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,R2,Loop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6400" y="1968500"/>
            <a:ext cx="5334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676400" y="2590800"/>
            <a:ext cx="381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2133600" y="3200400"/>
            <a:ext cx="3810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828800" y="3733800"/>
            <a:ext cx="1524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0" y="1905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0" y="25101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8400" y="30435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RAR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3733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124200" y="2286000"/>
            <a:ext cx="2057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0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3009900" y="4076700"/>
            <a:ext cx="16002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1981200" y="838200"/>
            <a:ext cx="3581400" cy="685800"/>
          </a:xfrm>
          <a:prstGeom prst="wedgeRectCallout">
            <a:avLst>
              <a:gd name="adj1" fmla="val 70076"/>
              <a:gd name="adj2" fmla="val 3305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No stall cycles are needed for RAR; the latencies only apply for RAW!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26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uiExpand="1" build="p" animBg="1"/>
      <p:bldP spid="22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34425"/>
            <a:ext cx="8281987" cy="584775"/>
          </a:xfrm>
        </p:spPr>
        <p:txBody>
          <a:bodyPr>
            <a:noAutofit/>
          </a:bodyPr>
          <a:lstStyle/>
          <a:p>
            <a:r>
              <a:rPr lang="en-AU" sz="4800" dirty="0" smtClean="0"/>
              <a:t>Can Compiler </a:t>
            </a:r>
            <a:r>
              <a:rPr lang="en-AU" sz="4800" dirty="0"/>
              <a:t>D</a:t>
            </a:r>
            <a:r>
              <a:rPr lang="en-AU" sz="4800" dirty="0" smtClean="0"/>
              <a:t>o </a:t>
            </a:r>
            <a:r>
              <a:rPr lang="en-AU" sz="4800" dirty="0"/>
              <a:t>A</a:t>
            </a:r>
            <a:r>
              <a:rPr lang="en-AU" sz="4800" dirty="0" smtClean="0"/>
              <a:t>nything?</a:t>
            </a:r>
            <a:endParaRPr lang="en-AU" sz="48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1"/>
            <a:ext cx="8229600" cy="28193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0" dirty="0" smtClean="0"/>
              <a:t>Stalls are inserted/enforced by HW</a:t>
            </a:r>
          </a:p>
          <a:p>
            <a:pPr>
              <a:lnSpc>
                <a:spcPct val="90000"/>
              </a:lnSpc>
            </a:pPr>
            <a:r>
              <a:rPr lang="en-US" sz="4000" dirty="0" smtClean="0"/>
              <a:t>Can compiler help?</a:t>
            </a:r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>
              <a:lnSpc>
                <a:spcPct val="90000"/>
              </a:lnSpc>
            </a:pPr>
            <a:r>
              <a:rPr lang="en-US" sz="4000" dirty="0" smtClean="0"/>
              <a:t>Pipeline scheduling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Given the gap/stalls between mutually-dependent instructions, fill it by putting independent instructions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Re-order the instruction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Pipeline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0" y="1295400"/>
            <a:ext cx="3276600" cy="26669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u="sng" dirty="0" smtClean="0"/>
              <a:t>Scheduled code: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Loop:	L.D	F0,0(R1)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DADDUI R1,R1,#-8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ADD.D F4,F0,F2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S.D F4, 0 (R1)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BNE R1,R2,Loop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295400"/>
            <a:ext cx="3962400" cy="297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u="sng" dirty="0" smtClean="0"/>
              <a:t>Unscheduled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	L.D	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ADD.D F4,F0,F2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S.D F4,0(R1)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DADDUI R1,R1,#-8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(integer load latency is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BNE R1,R2,Loop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76600" y="2057400"/>
            <a:ext cx="2895600" cy="1295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55637" y="3095627"/>
            <a:ext cx="2095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81000" y="4389437"/>
            <a:ext cx="8229600" cy="193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DADDUI before ADD, LD, SD!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about values</a:t>
            </a:r>
            <a:r>
              <a:rPr lang="en-US" sz="3200" dirty="0" smtClean="0"/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Maintain the correct “outside appearance”.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0267" y="2905126"/>
            <a:ext cx="271459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2667000" y="1066800"/>
            <a:ext cx="533400" cy="304800"/>
          </a:xfrm>
          <a:prstGeom prst="wedgeRectCallout">
            <a:avLst>
              <a:gd name="adj1" fmla="val -30555"/>
              <a:gd name="adj2" fmla="val 1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2362200" y="2514600"/>
            <a:ext cx="533400" cy="304800"/>
          </a:xfrm>
          <a:prstGeom prst="wedgeRectCallout">
            <a:avLst>
              <a:gd name="adj1" fmla="val -30555"/>
              <a:gd name="adj2" fmla="val 1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6" name="Rectangular Callout 15"/>
          <p:cNvSpPr/>
          <p:nvPr/>
        </p:nvSpPr>
        <p:spPr>
          <a:xfrm>
            <a:off x="7772400" y="1219200"/>
            <a:ext cx="533400" cy="304800"/>
          </a:xfrm>
          <a:prstGeom prst="wedgeRectCallout">
            <a:avLst>
              <a:gd name="adj1" fmla="val -30555"/>
              <a:gd name="adj2" fmla="val 1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" name="Rectangular Callout 16"/>
          <p:cNvSpPr/>
          <p:nvPr/>
        </p:nvSpPr>
        <p:spPr>
          <a:xfrm>
            <a:off x="8229600" y="1676400"/>
            <a:ext cx="533400" cy="304800"/>
          </a:xfrm>
          <a:prstGeom prst="wedgeRectCallout">
            <a:avLst>
              <a:gd name="adj1" fmla="val -2305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8" name="Rectangular Callout 17"/>
          <p:cNvSpPr/>
          <p:nvPr/>
        </p:nvSpPr>
        <p:spPr>
          <a:xfrm>
            <a:off x="7315200" y="2686050"/>
            <a:ext cx="533400" cy="304800"/>
          </a:xfrm>
          <a:prstGeom prst="wedgeRectCallout">
            <a:avLst>
              <a:gd name="adj1" fmla="val -39484"/>
              <a:gd name="adj2" fmla="val 109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Call for Larger Code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362200"/>
          </a:xfrm>
        </p:spPr>
        <p:txBody>
          <a:bodyPr/>
          <a:lstStyle/>
          <a:p>
            <a:r>
              <a:rPr lang="en-US" dirty="0" smtClean="0"/>
              <a:t>Idea: The larger the code block is, the more opportunities there are for scheduling instructions.</a:t>
            </a:r>
            <a:endParaRPr 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819400" y="1371600"/>
            <a:ext cx="3276600" cy="266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	L.D	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DADDUI R1,R1,#-8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ADD.D F4,F0,F2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S.D F4,8(R1)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BNE R1,R2,Loop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/>
              <a:t>Loop unrolling: </a:t>
            </a:r>
            <a:r>
              <a:rPr lang="en-US" dirty="0" smtClean="0"/>
              <a:t>Initial </a:t>
            </a:r>
            <a:r>
              <a:rPr lang="en-US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34200" y="1167148"/>
            <a:ext cx="1905000" cy="1195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	L.D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DADDUI R1,R1,#-8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ADD.D F4,F0,F2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F4,8(R1)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36772" y="1143000"/>
            <a:ext cx="2303721" cy="1523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900" u="sng" dirty="0" smtClean="0"/>
              <a:t>Unscheduled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	L.D 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ADD.D F4,F0,F2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DADDUI R1,R1,#-8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(integer load latency is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91200" y="1523999"/>
            <a:ext cx="144780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447799"/>
            <a:ext cx="29718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sz="2400" dirty="0" smtClean="0"/>
              <a:t>for (i=999; i&gt;=0; i=i-1)   </a:t>
            </a:r>
          </a:p>
          <a:p>
            <a:r>
              <a:rPr lang="nn-NO" sz="2400" dirty="0" smtClean="0"/>
              <a:t>    x[i] = x[i] + s;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1600200"/>
            <a:ext cx="381000" cy="53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3383340"/>
            <a:ext cx="29718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sz="2400" dirty="0" smtClean="0"/>
              <a:t>for (i=999; i&gt;=0; i=i-2){   </a:t>
            </a:r>
          </a:p>
          <a:p>
            <a:r>
              <a:rPr lang="nn-NO" sz="2400" dirty="0" smtClean="0"/>
              <a:t>    x[i] = x[i] + s;</a:t>
            </a:r>
          </a:p>
          <a:p>
            <a:r>
              <a:rPr lang="nn-NO" sz="2400" dirty="0" smtClean="0"/>
              <a:t>    x[i+1] = x[i+1] + s;</a:t>
            </a:r>
          </a:p>
          <a:p>
            <a:r>
              <a:rPr lang="nn-NO" sz="2400" dirty="0" smtClean="0"/>
              <a:t>}</a:t>
            </a:r>
            <a:endParaRPr lang="en-US" sz="240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657600" y="2971800"/>
            <a:ext cx="2578443" cy="3733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200" u="sng" dirty="0" smtClean="0"/>
              <a:t>Unscheduled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 L.D 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ADD.D F4,F0,F2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DADDUI R1,R1,#-8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(integer load latency is 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L.D F0,0(R1)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ADD.D F4,F0,F2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S.D F4,0(R1)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DADDUI R1,R1,#-8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  <a:r>
              <a:rPr lang="en-US" sz="1200" dirty="0" smtClean="0"/>
              <a:t> (integer load latency is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225114" y="3810000"/>
            <a:ext cx="381000" cy="53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1000" y="1066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 loop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 unrolled 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34200" y="1167148"/>
            <a:ext cx="1905000" cy="1195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	L.D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DADDUI R1,R1,#-8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ADD.D F4,F0,F2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F4,8(R1)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36772" y="1143000"/>
            <a:ext cx="2303721" cy="1523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900" u="sng" dirty="0" smtClean="0"/>
              <a:t>Unscheduled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	L.D 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ADD.D F4,F0,F2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DADDUI R1,R1,#-8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(integer load latency is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91200" y="1523999"/>
            <a:ext cx="1447800" cy="762000"/>
          </a:xfrm>
          <a:prstGeom prst="straightConnector1">
            <a:avLst/>
          </a:prstGeom>
          <a:ln w="31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447799"/>
            <a:ext cx="29718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sz="2400" dirty="0" smtClean="0"/>
              <a:t>for (i=999; i&gt;=0; i=i-1)   </a:t>
            </a:r>
          </a:p>
          <a:p>
            <a:r>
              <a:rPr lang="nn-NO" sz="2400" dirty="0" smtClean="0"/>
              <a:t>    x[i] = x[i] + s;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1600200"/>
            <a:ext cx="381000" cy="53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3383340"/>
            <a:ext cx="29718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sz="2400" dirty="0" smtClean="0"/>
              <a:t>for (i=999; i&gt;=0; i=i-2){   </a:t>
            </a:r>
          </a:p>
          <a:p>
            <a:r>
              <a:rPr lang="nn-NO" sz="2400" dirty="0" smtClean="0"/>
              <a:t>    x[i] = x[i] + s;</a:t>
            </a:r>
          </a:p>
          <a:p>
            <a:r>
              <a:rPr lang="nn-NO" sz="2400" dirty="0" smtClean="0"/>
              <a:t>    x[i+1] = x[i+1] + s;</a:t>
            </a:r>
          </a:p>
          <a:p>
            <a:r>
              <a:rPr lang="nn-NO" sz="2400" dirty="0" smtClean="0"/>
              <a:t>}</a:t>
            </a:r>
            <a:endParaRPr lang="en-US" sz="240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657600" y="2971800"/>
            <a:ext cx="2578443" cy="373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200" u="sng" dirty="0" smtClean="0"/>
              <a:t>Unscheduled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 L.D 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ADD.D F4,F0,F2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DADDUI R1,R1,#-8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(integer load latency is 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L.D F0,0(R1)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ADD.D F4,F0,F2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S.D F4,0(R1)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DADDUI R1,R1,#-8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  <a:r>
              <a:rPr lang="en-US" sz="1200" dirty="0" smtClean="0"/>
              <a:t> (integer load latency is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225114" y="3810000"/>
            <a:ext cx="381000" cy="53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600200" y="228600"/>
            <a:ext cx="4114800" cy="6324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u="sng" dirty="0" smtClean="0"/>
              <a:t>Unscheduled unrolled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 L.D 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ADD.D F4,F0,F2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DADDUI R1,R1,#-8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stall</a:t>
            </a:r>
            <a:r>
              <a:rPr lang="en-US" sz="2000" dirty="0" smtClean="0"/>
              <a:t> (integer load latency is 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      BNE R1,R2,Loop;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	L.D F0,0(R1)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	ADD.D F4,F0,F2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	S.D F4,0(R1)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	DADDUI R1,R1,#-8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stall</a:t>
            </a:r>
            <a:r>
              <a:rPr lang="en-US" sz="2000" dirty="0" smtClean="0"/>
              <a:t> (integer load latency is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81200" y="3427412"/>
            <a:ext cx="18288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57400" y="2743200"/>
            <a:ext cx="18288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88080" y="5554507"/>
            <a:ext cx="53339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-16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057400" y="3067050"/>
            <a:ext cx="3048000" cy="126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0" y="1295400"/>
            <a:ext cx="1828800" cy="1447800"/>
          </a:xfrm>
          <a:prstGeom prst="wedgeRectCallout">
            <a:avLst>
              <a:gd name="adj1" fmla="val 59148"/>
              <a:gd name="adj2" fmla="val 90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Eliminate conditional branch instructions</a:t>
            </a:r>
            <a:endParaRPr lang="en-US" sz="2400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248400" y="228600"/>
            <a:ext cx="2895600" cy="320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u="sng" dirty="0" smtClean="0"/>
              <a:t>Scheduled unrolled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 L.D F0,0(R1)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	L.D </a:t>
            </a: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F5</a:t>
            </a:r>
            <a:r>
              <a:rPr lang="en-US" sz="2000" dirty="0" smtClean="0"/>
              <a:t>,-8(R1)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dirty="0" smtClean="0"/>
              <a:t>ADD.D F4,F0,F2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 	ADD.D </a:t>
            </a: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F9</a:t>
            </a:r>
            <a:r>
              <a:rPr lang="en-US" sz="2000" dirty="0" smtClean="0"/>
              <a:t>,F5,F2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	DADDUI R1,R1,#-16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F4,16(R1)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	S.D </a:t>
            </a: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F9</a:t>
            </a:r>
            <a:r>
              <a:rPr lang="en-US" sz="2000" dirty="0" smtClean="0"/>
              <a:t>,8(R1)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/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352800" y="1066800"/>
            <a:ext cx="3276600" cy="2667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733800" y="1828800"/>
            <a:ext cx="2895600" cy="2514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357390" y="2743200"/>
            <a:ext cx="3272010" cy="26890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3532283" y="2639917"/>
            <a:ext cx="3679634" cy="2514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ular Callout 44"/>
          <p:cNvSpPr/>
          <p:nvPr/>
        </p:nvSpPr>
        <p:spPr>
          <a:xfrm>
            <a:off x="6553200" y="3886200"/>
            <a:ext cx="1981200" cy="762000"/>
          </a:xfrm>
          <a:prstGeom prst="wedgeRectCallout">
            <a:avLst>
              <a:gd name="adj1" fmla="val -90945"/>
              <a:gd name="adj2" fmla="val -94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More chances for reordering</a:t>
            </a:r>
            <a:endParaRPr lang="en-US" sz="2400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Loop unrolling</a:t>
            </a:r>
            <a:r>
              <a:rPr lang="en-US" smtClean="0"/>
              <a:t>: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34200" y="1167148"/>
            <a:ext cx="1905000" cy="1195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	L.D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DADDUI R1,R1,#-8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ADD.D F4,F0,F2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F4,8(R1)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36772" y="1143000"/>
            <a:ext cx="2303721" cy="1523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900" u="sng" dirty="0" smtClean="0"/>
              <a:t>Unscheduled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	L.D 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ADD.D F4,F0,F2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DADDUI R1,R1,#-8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(integer load latency is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447799"/>
            <a:ext cx="29718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sz="2400" dirty="0" smtClean="0"/>
              <a:t>for (i=999; i&gt;=0; i=i-1)   </a:t>
            </a:r>
          </a:p>
          <a:p>
            <a:r>
              <a:rPr lang="nn-NO" sz="2400" dirty="0" smtClean="0"/>
              <a:t>    x[i] = x[i] + s;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3352800" y="1600200"/>
            <a:ext cx="381000" cy="53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3383340"/>
            <a:ext cx="29718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sz="2400" dirty="0" smtClean="0"/>
              <a:t>for (i=999; i&gt;=0; i=i-2){   </a:t>
            </a:r>
          </a:p>
          <a:p>
            <a:r>
              <a:rPr lang="nn-NO" sz="2400" dirty="0" smtClean="0"/>
              <a:t>    x[i] = x[i] + s;</a:t>
            </a:r>
          </a:p>
          <a:p>
            <a:r>
              <a:rPr lang="nn-NO" sz="2400" dirty="0" smtClean="0"/>
              <a:t>    x[i+1] = x[i+1] + s;</a:t>
            </a:r>
          </a:p>
          <a:p>
            <a:r>
              <a:rPr lang="nn-NO" sz="2400" dirty="0" smtClean="0"/>
              <a:t>}</a:t>
            </a:r>
            <a:endParaRPr lang="en-US" sz="240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657600" y="2971800"/>
            <a:ext cx="2578443" cy="3733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200" u="sng" dirty="0" smtClean="0"/>
              <a:t>Unscheduled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 L.D 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ADD.D F4,F0,F2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DADDUI R1,R1,#-8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(integer load latency is 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L.D F0,0(R1)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ADD.D F4,F0,F2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S.D F4,0(R1)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DADDUI R1,R1,#-8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stall</a:t>
            </a:r>
            <a:r>
              <a:rPr lang="en-US" sz="1200" dirty="0" smtClean="0"/>
              <a:t> (integer load latency is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225114" y="3810000"/>
            <a:ext cx="381000" cy="53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6858000" y="2971800"/>
            <a:ext cx="1981200" cy="2362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400" u="sng" dirty="0" smtClean="0"/>
              <a:t>Scheduled unrolled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 L.D F0,0(R1)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/>
              <a:t>	L.D F5,-8(R1)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1400" dirty="0" smtClean="0"/>
              <a:t>ADD.D F4,F0,F2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/>
              <a:t> 	ADD.D F9,F5,F2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/>
              <a:t>	DADDUI R1,R1,#-16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F4,16(R1)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/>
              <a:t>	S.D F9,8(R1)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/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3836772" y="1143000"/>
            <a:ext cx="2303721" cy="1523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900" u="sng" dirty="0" smtClean="0"/>
              <a:t>Unscheduled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	L.D F0,0(R1)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ADD.D F4,F0,F2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S.D F4,0(R1)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DADDUI R1,R1,#-8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(integer load latency is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BNE R1,R2,Loop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181600" y="3787966"/>
            <a:ext cx="2057400" cy="10888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181600" y="4191000"/>
            <a:ext cx="2057400" cy="1143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029200" y="4876800"/>
            <a:ext cx="2205210" cy="990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334000" y="4495800"/>
            <a:ext cx="1905000" cy="1600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791200" y="1523999"/>
            <a:ext cx="144780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686800" cy="563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Unroll by a factor of 4, 8, …</a:t>
            </a:r>
          </a:p>
          <a:p>
            <a:pPr lvl="1">
              <a:lnSpc>
                <a:spcPct val="90000"/>
              </a:lnSpc>
            </a:pPr>
            <a:r>
              <a:rPr lang="en-US" sz="3300" dirty="0" smtClean="0"/>
              <a:t># of iterations divisible by the unrolling factor</a:t>
            </a:r>
          </a:p>
          <a:p>
            <a:pPr lvl="1">
              <a:lnSpc>
                <a:spcPct val="90000"/>
              </a:lnSpc>
            </a:pPr>
            <a:r>
              <a:rPr lang="en-US" sz="3300" dirty="0" smtClean="0"/>
              <a:t>Eliminate unnecessary </a:t>
            </a:r>
            <a:r>
              <a:rPr lang="en-US" sz="3300" dirty="0" err="1" smtClean="0"/>
              <a:t>instrs</a:t>
            </a:r>
            <a:r>
              <a:rPr lang="en-US" sz="3300" dirty="0" smtClean="0"/>
              <a:t>, remove stalls</a:t>
            </a:r>
            <a:endParaRPr lang="en-US" sz="1200" dirty="0" smtClean="0"/>
          </a:p>
          <a:p>
            <a:pPr lvl="3">
              <a:buNone/>
            </a:pPr>
            <a:r>
              <a:rPr lang="en-US" sz="1900" dirty="0" err="1" smtClean="0"/>
              <a:t>Loop:L.D</a:t>
            </a:r>
            <a:r>
              <a:rPr lang="en-US" sz="1900" dirty="0" smtClean="0"/>
              <a:t> F0,0(R1)</a:t>
            </a:r>
          </a:p>
          <a:p>
            <a:pPr lvl="3">
              <a:buNone/>
            </a:pPr>
            <a:r>
              <a:rPr lang="en-US" sz="1900" dirty="0" smtClean="0"/>
              <a:t>		ADD.D F4,F0,F2</a:t>
            </a:r>
          </a:p>
          <a:p>
            <a:pPr lvl="3">
              <a:buNone/>
            </a:pPr>
            <a:r>
              <a:rPr lang="en-US" sz="1900" dirty="0" smtClean="0"/>
              <a:t>		S.D F4,0(R1) ;drop DADDUI &amp; BNE</a:t>
            </a:r>
          </a:p>
          <a:p>
            <a:pPr lvl="3">
              <a:buNone/>
            </a:pPr>
            <a:r>
              <a:rPr lang="en-US" sz="1900" dirty="0" smtClean="0"/>
              <a:t>		L.D F6,-8(R1)</a:t>
            </a:r>
          </a:p>
          <a:p>
            <a:pPr lvl="3">
              <a:buNone/>
            </a:pPr>
            <a:r>
              <a:rPr lang="en-US" sz="1900" dirty="0" smtClean="0"/>
              <a:t>		ADD.D F8,F6,F2</a:t>
            </a:r>
          </a:p>
          <a:p>
            <a:pPr lvl="3">
              <a:buNone/>
            </a:pPr>
            <a:r>
              <a:rPr lang="en-US" sz="1900" dirty="0" smtClean="0"/>
              <a:t>		S.D F8,-8(R1) ;drop DADDUI &amp; BNE</a:t>
            </a:r>
          </a:p>
          <a:p>
            <a:pPr lvl="3">
              <a:buNone/>
            </a:pPr>
            <a:r>
              <a:rPr lang="en-US" sz="1900" dirty="0" smtClean="0"/>
              <a:t>		L.D F10,-16(R1)</a:t>
            </a:r>
          </a:p>
          <a:p>
            <a:pPr lvl="3">
              <a:buNone/>
            </a:pPr>
            <a:r>
              <a:rPr lang="en-US" sz="1900" dirty="0" smtClean="0"/>
              <a:t>		ADD.D F12,F10,F2</a:t>
            </a:r>
          </a:p>
          <a:p>
            <a:pPr lvl="3">
              <a:buNone/>
            </a:pPr>
            <a:r>
              <a:rPr lang="en-US" sz="1900" dirty="0" smtClean="0"/>
              <a:t>		S.D F12,-16(R1) ;drop DADDUI &amp; BNE</a:t>
            </a:r>
          </a:p>
          <a:p>
            <a:pPr lvl="3">
              <a:buNone/>
            </a:pPr>
            <a:r>
              <a:rPr lang="en-US" sz="1900" dirty="0" smtClean="0"/>
              <a:t>		L.D F14,-24(R1)</a:t>
            </a:r>
          </a:p>
          <a:p>
            <a:pPr lvl="3">
              <a:buNone/>
            </a:pPr>
            <a:r>
              <a:rPr lang="en-US" sz="1900" dirty="0" smtClean="0"/>
              <a:t>		ADD.D F16,F14,F2</a:t>
            </a:r>
          </a:p>
          <a:p>
            <a:pPr lvl="3">
              <a:buNone/>
            </a:pPr>
            <a:r>
              <a:rPr lang="en-US" sz="1900" dirty="0" smtClean="0"/>
              <a:t>		S.D F16,-24(R1)</a:t>
            </a:r>
          </a:p>
          <a:p>
            <a:pPr lvl="3">
              <a:buNone/>
            </a:pPr>
            <a:r>
              <a:rPr lang="en-US" sz="1900" dirty="0" smtClean="0"/>
              <a:t>		DADDUI R1,R1,#-32</a:t>
            </a:r>
          </a:p>
          <a:p>
            <a:pPr lvl="3">
              <a:buNone/>
            </a:pPr>
            <a:r>
              <a:rPr lang="en-US" sz="1900" dirty="0" smtClean="0"/>
              <a:t>		BNE R1,R2,Loop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Want More Speedup?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8050" y="4648200"/>
            <a:ext cx="19621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62300" y="3048000"/>
            <a:ext cx="19621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19450" y="3838575"/>
            <a:ext cx="1962150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4419600"/>
            <a:ext cx="3581400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33CC"/>
              </a:buClr>
            </a:pPr>
            <a:r>
              <a:rPr lang="en-US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Limiting infinite unrolling</a:t>
            </a:r>
            <a:endParaRPr lang="en-US" sz="24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Limited number of live registers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 size (increasing time on IF stage)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Conclude: Pipelining Hazard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5486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800" dirty="0" smtClean="0"/>
              <a:t>Basic solution: Stalling pipeline</a:t>
            </a:r>
          </a:p>
          <a:p>
            <a:pPr>
              <a:buNone/>
            </a:pPr>
            <a:endParaRPr lang="en-US" sz="3800" dirty="0" smtClean="0"/>
          </a:p>
          <a:p>
            <a:r>
              <a:rPr lang="en-US" sz="3800" dirty="0" smtClean="0"/>
              <a:t>Structural hazard: forwarding, renaming</a:t>
            </a:r>
          </a:p>
          <a:p>
            <a:r>
              <a:rPr lang="en-US" sz="3800" dirty="0" smtClean="0"/>
              <a:t>Data hazard</a:t>
            </a:r>
            <a:endParaRPr lang="en-US" sz="3800" dirty="0"/>
          </a:p>
          <a:p>
            <a:pPr lvl="1"/>
            <a:r>
              <a:rPr lang="en-US" sz="3800" dirty="0"/>
              <a:t>Compiler: compiler scheduling and loop unrolling</a:t>
            </a:r>
          </a:p>
          <a:p>
            <a:pPr lvl="1"/>
            <a:r>
              <a:rPr lang="en-US" sz="3800" dirty="0" err="1"/>
              <a:t>Hw</a:t>
            </a:r>
            <a:r>
              <a:rPr lang="en-US" sz="3800" dirty="0"/>
              <a:t>: dynamic </a:t>
            </a:r>
            <a:r>
              <a:rPr lang="en-US" sz="3800" dirty="0" smtClean="0"/>
              <a:t>scheduling (or </a:t>
            </a:r>
            <a:r>
              <a:rPr lang="en-US" sz="3800" dirty="0"/>
              <a:t>out-of-order </a:t>
            </a:r>
            <a:r>
              <a:rPr lang="en-US" sz="3800" dirty="0" smtClean="0"/>
              <a:t>execution OOO)</a:t>
            </a:r>
            <a:endParaRPr lang="en-US" sz="3800" dirty="0"/>
          </a:p>
          <a:p>
            <a:r>
              <a:rPr lang="en-US" sz="3800" dirty="0" smtClean="0"/>
              <a:t>Branch hazard</a:t>
            </a:r>
          </a:p>
          <a:p>
            <a:pPr lvl="1"/>
            <a:r>
              <a:rPr lang="en-US" sz="3400" dirty="0" smtClean="0"/>
              <a:t>Branch prediction (next class)</a:t>
            </a:r>
            <a:endParaRPr lang="en-US" sz="3400" dirty="0"/>
          </a:p>
          <a:p>
            <a:pPr>
              <a:lnSpc>
                <a:spcPct val="90000"/>
              </a:lnSpc>
            </a:pPr>
            <a:endParaRPr lang="en-US" sz="3800" dirty="0" smtClean="0"/>
          </a:p>
          <a:p>
            <a:pPr>
              <a:lnSpc>
                <a:spcPct val="90000"/>
              </a:lnSpc>
            </a:pPr>
            <a:r>
              <a:rPr lang="en-US" sz="3800" dirty="0" smtClean="0"/>
              <a:t>Implementation and application:</a:t>
            </a:r>
          </a:p>
          <a:p>
            <a:pPr lvl="1">
              <a:lnSpc>
                <a:spcPct val="90000"/>
              </a:lnSpc>
            </a:pPr>
            <a:r>
              <a:rPr lang="en-US" sz="3800" dirty="0" smtClean="0"/>
              <a:t>Compiler-based static approaches</a:t>
            </a:r>
          </a:p>
          <a:p>
            <a:pPr lvl="2">
              <a:lnSpc>
                <a:spcPct val="90000"/>
              </a:lnSpc>
            </a:pPr>
            <a:r>
              <a:rPr lang="en-US" sz="2900" dirty="0" smtClean="0"/>
              <a:t>Not so successful outside of scientific applications</a:t>
            </a:r>
          </a:p>
          <a:p>
            <a:pPr lvl="1">
              <a:lnSpc>
                <a:spcPct val="90000"/>
              </a:lnSpc>
            </a:pPr>
            <a:r>
              <a:rPr lang="en-US" sz="3800" dirty="0" smtClean="0"/>
              <a:t>Hardware-based dynamic approaches</a:t>
            </a:r>
          </a:p>
          <a:p>
            <a:pPr lvl="2">
              <a:lnSpc>
                <a:spcPct val="90000"/>
              </a:lnSpc>
            </a:pPr>
            <a:r>
              <a:rPr lang="en-US" sz="2900" dirty="0" smtClean="0"/>
              <a:t>Used in server and desktop processors</a:t>
            </a:r>
          </a:p>
          <a:p>
            <a:pPr lvl="2">
              <a:lnSpc>
                <a:spcPct val="90000"/>
              </a:lnSpc>
            </a:pPr>
            <a:r>
              <a:rPr lang="en-US" sz="2900" dirty="0" smtClean="0"/>
              <a:t>Not used as extensively in PMD processors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Instruction-Level Parallelism (ILP)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Basic idea: Execute multiple instructions in parallel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Maximize instruction throughput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Pipelining is a basic and ideal way to realize ILP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1" y="4405497"/>
            <a:ext cx="914400" cy="13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1" y="4623079"/>
            <a:ext cx="914400" cy="138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46435" y="4851679"/>
            <a:ext cx="914400" cy="138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30417" y="4366518"/>
            <a:ext cx="2884583" cy="662682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81400" y="4012322"/>
            <a:ext cx="189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Pipelining w stalls</a:t>
            </a:r>
            <a:endParaRPr lang="en-US" dirty="0"/>
          </a:p>
        </p:txBody>
      </p:sp>
      <p:sp>
        <p:nvSpPr>
          <p:cNvPr id="10" name="Explosion 1 9"/>
          <p:cNvSpPr/>
          <p:nvPr/>
        </p:nvSpPr>
        <p:spPr>
          <a:xfrm>
            <a:off x="3200400" y="4695189"/>
            <a:ext cx="457200" cy="277091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19400" y="4330568"/>
            <a:ext cx="3276600" cy="1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4355371"/>
            <a:ext cx="762000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Timeline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06666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13576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76 -3.7037E-6 L -0.09409 -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in Practice: Pipelining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Pipelining hazards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situation </a:t>
            </a:r>
            <a:r>
              <a:rPr lang="en-US" dirty="0" smtClean="0"/>
              <a:t>where (strictly) pipelining the program </a:t>
            </a:r>
            <a:br>
              <a:rPr lang="en-US" dirty="0" smtClean="0"/>
            </a:br>
            <a:r>
              <a:rPr lang="en-US" dirty="0" smtClean="0"/>
              <a:t>execution leads to incorrect result.</a:t>
            </a:r>
          </a:p>
          <a:p>
            <a:r>
              <a:rPr lang="en-US" dirty="0" smtClean="0"/>
              <a:t>Causes:</a:t>
            </a:r>
          </a:p>
          <a:p>
            <a:pPr lvl="1"/>
            <a:r>
              <a:rPr lang="en-US" dirty="0" smtClean="0"/>
              <a:t>Limited HW resources: </a:t>
            </a:r>
            <a:r>
              <a:rPr lang="en-US" dirty="0"/>
              <a:t>Structural </a:t>
            </a:r>
            <a:r>
              <a:rPr lang="en-US" dirty="0" smtClean="0"/>
              <a:t>hazard</a:t>
            </a:r>
          </a:p>
          <a:p>
            <a:pPr lvl="1"/>
            <a:r>
              <a:rPr lang="en-US" dirty="0" smtClean="0"/>
              <a:t>Data dependency in program: Data hazard</a:t>
            </a:r>
          </a:p>
          <a:p>
            <a:pPr lvl="2"/>
            <a:r>
              <a:rPr lang="en-US" dirty="0" smtClean="0"/>
              <a:t>Dependency may/may not cause data hazards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Branch instructions: Branch hazard (next class)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48400" y="4851737"/>
            <a:ext cx="2133600" cy="10156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DADD R1, R2, R3</a:t>
            </a:r>
          </a:p>
          <a:p>
            <a:r>
              <a:rPr lang="en-US" sz="2000" dirty="0" smtClean="0"/>
              <a:t>…. (100 </a:t>
            </a:r>
            <a:r>
              <a:rPr lang="en-US" sz="2000" dirty="0" err="1" smtClean="0"/>
              <a:t>insns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SD R1, O(R4)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1400" y="4851737"/>
            <a:ext cx="2133600" cy="7078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DADD R1, R2, R3</a:t>
            </a:r>
          </a:p>
          <a:p>
            <a:r>
              <a:rPr lang="en-US" sz="2000" dirty="0" smtClean="0"/>
              <a:t>SD R1, O(R4)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81400" y="4546937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Dependency &amp; hazards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4546937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Dependency but no hazards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95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Structural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smtClean="0"/>
              <a:t>Caused by resource conflicts: e.g. registers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399"/>
            <a:ext cx="8153400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5105400"/>
            <a:ext cx="3124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14019" t="67070"/>
          <a:stretch>
            <a:fillRect/>
          </a:stretch>
        </p:blipFill>
        <p:spPr bwMode="auto">
          <a:xfrm>
            <a:off x="1147825" y="5170025"/>
            <a:ext cx="7010400" cy="170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8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10782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-0.00046 L 0.19948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0046 L 0.30782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Structural Hazard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Stalls</a:t>
            </a:r>
          </a:p>
          <a:p>
            <a:pPr lvl="1"/>
            <a:r>
              <a:rPr lang="en-US" sz="3600" dirty="0" smtClean="0"/>
              <a:t>When a sequence of instructions encounters this hazard, the pipeline will stall one of the instructions until the required unit is available.</a:t>
            </a:r>
          </a:p>
          <a:p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hazard: </a:t>
            </a:r>
          </a:p>
          <a:p>
            <a:pPr lvl="1"/>
            <a:r>
              <a:rPr lang="en-US" dirty="0" smtClean="0"/>
              <a:t>Pipelined execution changes the ordering data are accessed (i.e. read or written).</a:t>
            </a:r>
          </a:p>
          <a:p>
            <a:pPr lvl="1"/>
            <a:r>
              <a:rPr lang="en-US" dirty="0" smtClean="0"/>
              <a:t>Caused by data dependence in program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86200"/>
            <a:ext cx="37695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5300133" y="4320822"/>
            <a:ext cx="609600" cy="3810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80378" y="4724400"/>
            <a:ext cx="609600" cy="3810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11422" y="5147733"/>
            <a:ext cx="609600" cy="3810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63822" y="5551311"/>
            <a:ext cx="609600" cy="3810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9867" y="3924300"/>
            <a:ext cx="609600" cy="3810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3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Hazard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305800" cy="475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6515100" y="2324100"/>
            <a:ext cx="838200" cy="5334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02400" y="4953000"/>
            <a:ext cx="838200" cy="5334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0" y="5753100"/>
            <a:ext cx="838200" cy="5334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34000" y="4038600"/>
            <a:ext cx="838200" cy="5334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3200400"/>
            <a:ext cx="838200" cy="5334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Data Hazard Avoidance: </a:t>
            </a:r>
            <a:br>
              <a:rPr lang="en-US" sz="3800" dirty="0" smtClean="0"/>
            </a:br>
            <a:r>
              <a:rPr lang="en-US" sz="3800" dirty="0" smtClean="0"/>
              <a:t>Forwarding/Stalls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368"/>
            <a:ext cx="8229600" cy="4525963"/>
          </a:xfrm>
        </p:spPr>
        <p:txBody>
          <a:bodyPr/>
          <a:lstStyle/>
          <a:p>
            <a:r>
              <a:rPr lang="en-US" dirty="0" smtClean="0"/>
              <a:t>Data hazard: </a:t>
            </a:r>
          </a:p>
          <a:p>
            <a:pPr lvl="1"/>
            <a:r>
              <a:rPr lang="en-US" dirty="0" smtClean="0"/>
              <a:t>When pipeline changes the ordering of read/write access in sequential access.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5568"/>
            <a:ext cx="8305800" cy="475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6515100" y="2143268"/>
            <a:ext cx="838200" cy="5334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02400" y="4772168"/>
            <a:ext cx="838200" cy="5334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0" y="5572268"/>
            <a:ext cx="838200" cy="5334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34000" y="3857768"/>
            <a:ext cx="838200" cy="5334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3019568"/>
            <a:ext cx="838200" cy="533400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3"/>
            <a:endCxn id="16" idx="7"/>
          </p:cNvCxnSpPr>
          <p:nvPr/>
        </p:nvCxnSpPr>
        <p:spPr>
          <a:xfrm rot="5400000">
            <a:off x="5560685" y="2020516"/>
            <a:ext cx="499130" cy="1655204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5" idx="0"/>
          </p:cNvCxnSpPr>
          <p:nvPr/>
        </p:nvCxnSpPr>
        <p:spPr>
          <a:xfrm rot="5400000">
            <a:off x="5672066" y="2748034"/>
            <a:ext cx="1190768" cy="10287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  <a:endCxn id="13" idx="0"/>
          </p:cNvCxnSpPr>
          <p:nvPr/>
        </p:nvCxnSpPr>
        <p:spPr>
          <a:xfrm rot="5400000">
            <a:off x="5880100" y="3718068"/>
            <a:ext cx="2095500" cy="1270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4" idx="0"/>
          </p:cNvCxnSpPr>
          <p:nvPr/>
        </p:nvCxnSpPr>
        <p:spPr>
          <a:xfrm rot="16200000" flipH="1">
            <a:off x="6110218" y="3643386"/>
            <a:ext cx="2905266" cy="952498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14600" y="5156200"/>
            <a:ext cx="457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14600" y="5699780"/>
            <a:ext cx="4572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24200" y="55727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Stalls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0" y="50520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Forwarding 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1936</Words>
  <Application>Microsoft Macintosh PowerPoint</Application>
  <PresentationFormat>On-screen Show (4:3)</PresentationFormat>
  <Paragraphs>740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CIS 655/CSE 661 - Advanced Computer Architecture</vt:lpstr>
      <vt:lpstr>ILP / Pipelining Hazards</vt:lpstr>
      <vt:lpstr>Instruction-Level Parallelism (ILP)</vt:lpstr>
      <vt:lpstr>ILP in Practice: Pipelining Hazards</vt:lpstr>
      <vt:lpstr>Structural Hazard</vt:lpstr>
      <vt:lpstr>Structural Hazard Avoidance</vt:lpstr>
      <vt:lpstr>Data Hazard</vt:lpstr>
      <vt:lpstr>Data Hazard</vt:lpstr>
      <vt:lpstr>Data Hazard Avoidance:  Forwarding/Stalls</vt:lpstr>
      <vt:lpstr>Data/Name Dependences</vt:lpstr>
      <vt:lpstr>Data Dependence</vt:lpstr>
      <vt:lpstr>Data Dependences</vt:lpstr>
      <vt:lpstr>Data Dependencies</vt:lpstr>
      <vt:lpstr>Impact of Ignoring Dependencies</vt:lpstr>
      <vt:lpstr>False Dependences</vt:lpstr>
      <vt:lpstr>Eliminating WAR Dependencies</vt:lpstr>
      <vt:lpstr>Eliminating WAW Dependencies</vt:lpstr>
      <vt:lpstr>RAW: Compiler Scheduling &amp; Loop Unrolling</vt:lpstr>
      <vt:lpstr>RAW Hazard Avoidance by Scheduling</vt:lpstr>
      <vt:lpstr>ILP in a Loop</vt:lpstr>
      <vt:lpstr>Pipeline Stalls</vt:lpstr>
      <vt:lpstr>Can Compiler Do Anything?</vt:lpstr>
      <vt:lpstr>Pipeline Scheduling</vt:lpstr>
      <vt:lpstr>Call for Larger Code Block</vt:lpstr>
      <vt:lpstr>Loop unrolling: Initial state</vt:lpstr>
      <vt:lpstr>Loop unrolling</vt:lpstr>
      <vt:lpstr>Loop unrolling: Outcome</vt:lpstr>
      <vt:lpstr>Want More Speedup?</vt:lpstr>
      <vt:lpstr>Conclude: Pipelining Hazard Avoidance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Yuzhe</cp:lastModifiedBy>
  <cp:revision>156</cp:revision>
  <cp:lastPrinted>2015-09-10T01:21:27Z</cp:lastPrinted>
  <dcterms:created xsi:type="dcterms:W3CDTF">2006-08-16T00:00:00Z</dcterms:created>
  <dcterms:modified xsi:type="dcterms:W3CDTF">2017-01-27T20:30:49Z</dcterms:modified>
</cp:coreProperties>
</file>