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92" r:id="rId2"/>
    <p:sldId id="364" r:id="rId3"/>
    <p:sldId id="359" r:id="rId4"/>
    <p:sldId id="361" r:id="rId5"/>
    <p:sldId id="360" r:id="rId6"/>
    <p:sldId id="302" r:id="rId7"/>
    <p:sldId id="362" r:id="rId8"/>
    <p:sldId id="303" r:id="rId9"/>
    <p:sldId id="342" r:id="rId10"/>
    <p:sldId id="305" r:id="rId11"/>
    <p:sldId id="306" r:id="rId12"/>
    <p:sldId id="308" r:id="rId13"/>
    <p:sldId id="309" r:id="rId14"/>
    <p:sldId id="310" r:id="rId15"/>
    <p:sldId id="350" r:id="rId16"/>
    <p:sldId id="312" r:id="rId17"/>
    <p:sldId id="311" r:id="rId18"/>
    <p:sldId id="313" r:id="rId19"/>
    <p:sldId id="348" r:id="rId20"/>
    <p:sldId id="352" r:id="rId21"/>
    <p:sldId id="317" r:id="rId22"/>
    <p:sldId id="318" r:id="rId23"/>
    <p:sldId id="349" r:id="rId24"/>
    <p:sldId id="353" r:id="rId25"/>
    <p:sldId id="334" r:id="rId26"/>
    <p:sldId id="319" r:id="rId27"/>
    <p:sldId id="320" r:id="rId28"/>
    <p:sldId id="321" r:id="rId29"/>
    <p:sldId id="343" r:id="rId30"/>
    <p:sldId id="354" r:id="rId31"/>
    <p:sldId id="357" r:id="rId32"/>
    <p:sldId id="336" r:id="rId33"/>
    <p:sldId id="323" r:id="rId34"/>
    <p:sldId id="324" r:id="rId35"/>
    <p:sldId id="325" r:id="rId36"/>
    <p:sldId id="358" r:id="rId37"/>
    <p:sldId id="326" r:id="rId38"/>
    <p:sldId id="327" r:id="rId39"/>
    <p:sldId id="337"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1317" autoAdjust="0"/>
  </p:normalViewPr>
  <p:slideViewPr>
    <p:cSldViewPr>
      <p:cViewPr varScale="1">
        <p:scale>
          <a:sx n="76" d="100"/>
          <a:sy n="76" d="100"/>
        </p:scale>
        <p:origin x="214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2F47DDAC-49E4-4F7F-B5E6-A0E360A0DDCC}" type="datetimeFigureOut">
              <a:rPr lang="en-US" smtClean="0"/>
              <a:pPr/>
              <a:t>2/8/17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2C442774-3E56-4255-BC71-0A1BDCBCD9C0}" type="slidenum">
              <a:rPr lang="en-US" smtClean="0"/>
              <a:pPr/>
              <a:t>‹#›</a:t>
            </a:fld>
            <a:endParaRPr lang="en-US"/>
          </a:p>
        </p:txBody>
      </p:sp>
    </p:spTree>
    <p:extLst>
      <p:ext uri="{BB962C8B-B14F-4D97-AF65-F5344CB8AC3E}">
        <p14:creationId xmlns:p14="http://schemas.microsoft.com/office/powerpoint/2010/main" val="23601744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26F45CD-29B0-4AFD-A16F-00349C0501E6}" type="datetimeFigureOut">
              <a:rPr lang="en-US" smtClean="0"/>
              <a:pPr/>
              <a:t>2/8/17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6D3527C-E19A-41F0-AE10-6EAC15B489C8}" type="slidenum">
              <a:rPr lang="en-US" smtClean="0"/>
              <a:pPr/>
              <a:t>‹#›</a:t>
            </a:fld>
            <a:endParaRPr lang="en-US"/>
          </a:p>
        </p:txBody>
      </p:sp>
    </p:spTree>
    <p:extLst>
      <p:ext uri="{BB962C8B-B14F-4D97-AF65-F5344CB8AC3E}">
        <p14:creationId xmlns:p14="http://schemas.microsoft.com/office/powerpoint/2010/main" val="356216162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8 February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86100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return address stacks are also very simple: they're fixed size stacks of return addresses.</a:t>
            </a:r>
          </a:p>
          <a:p>
            <a:r>
              <a:rPr lang="en-US" sz="1200" kern="1200" dirty="0" smtClean="0">
                <a:solidFill>
                  <a:schemeClr val="tx1"/>
                </a:solidFill>
                <a:latin typeface="+mn-lt"/>
                <a:ea typeface="+mn-ea"/>
                <a:cs typeface="+mn-cs"/>
              </a:rPr>
              <a:t>to use a return address stack, we push pc+4 onto the stack when we execute a procedure call instruction. this pushes the return address of the call instruction onto the stack - when the call is finished, it will return to pc+4 of the procedure call instruction. when we execute a return instruction, we pop an address off the stack, and predict that the return instruction will return to the popped address.</a:t>
            </a:r>
          </a:p>
          <a:p>
            <a:r>
              <a:rPr lang="en-US" sz="1200" kern="1200" dirty="0" smtClean="0">
                <a:solidFill>
                  <a:schemeClr val="tx1"/>
                </a:solidFill>
                <a:latin typeface="+mn-lt"/>
                <a:ea typeface="+mn-ea"/>
                <a:cs typeface="+mn-cs"/>
              </a:rPr>
              <a:t>since return instructions almost always return to the last procedure call instruction, return address stacks are highly accurate.</a:t>
            </a:r>
          </a:p>
          <a:p>
            <a:r>
              <a:rPr lang="en-US" sz="1200" kern="1200" dirty="0" smtClean="0">
                <a:solidFill>
                  <a:schemeClr val="tx1"/>
                </a:solidFill>
                <a:latin typeface="+mn-lt"/>
                <a:ea typeface="+mn-ea"/>
                <a:cs typeface="+mn-cs"/>
              </a:rPr>
              <a:t>remember that return address stacks only generate predictions for </a:t>
            </a:r>
            <a:r>
              <a:rPr lang="en-US" sz="1200" i="1" kern="1200" dirty="0" smtClean="0">
                <a:solidFill>
                  <a:schemeClr val="tx1"/>
                </a:solidFill>
                <a:latin typeface="+mn-lt"/>
                <a:ea typeface="+mn-ea"/>
                <a:cs typeface="+mn-cs"/>
              </a:rPr>
              <a:t>return</a:t>
            </a:r>
            <a:r>
              <a:rPr lang="en-US" sz="1200" i="0" kern="1200" dirty="0" smtClean="0">
                <a:solidFill>
                  <a:schemeClr val="tx1"/>
                </a:solidFill>
                <a:latin typeface="+mn-lt"/>
                <a:ea typeface="+mn-ea"/>
                <a:cs typeface="+mn-cs"/>
              </a:rPr>
              <a:t> instructions. they don't help at all for procedure call instructions [we use the </a:t>
            </a:r>
            <a:r>
              <a:rPr lang="en-US" sz="1200" i="0" kern="1200" dirty="0" err="1" smtClean="0">
                <a:solidFill>
                  <a:schemeClr val="tx1"/>
                </a:solidFill>
                <a:latin typeface="+mn-lt"/>
                <a:ea typeface="+mn-ea"/>
                <a:cs typeface="+mn-cs"/>
              </a:rPr>
              <a:t>btb</a:t>
            </a:r>
            <a:r>
              <a:rPr lang="en-US" sz="1200" i="0" kern="1200" dirty="0" smtClean="0">
                <a:solidFill>
                  <a:schemeClr val="tx1"/>
                </a:solidFill>
                <a:latin typeface="+mn-lt"/>
                <a:ea typeface="+mn-ea"/>
                <a:cs typeface="+mn-cs"/>
              </a:rPr>
              <a:t> to predict calls].</a:t>
            </a:r>
          </a:p>
          <a:p>
            <a:endParaRPr lang="en-US" sz="120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6D3527C-E19A-41F0-AE10-6EAC15B489C8}" type="slidenum">
              <a:rPr lang="en-US" smtClean="0"/>
              <a:pPr/>
              <a:t>37</a:t>
            </a:fld>
            <a:endParaRPr lang="en-US"/>
          </a:p>
        </p:txBody>
      </p:sp>
    </p:spTree>
    <p:extLst>
      <p:ext uri="{BB962C8B-B14F-4D97-AF65-F5344CB8AC3E}">
        <p14:creationId xmlns:p14="http://schemas.microsoft.com/office/powerpoint/2010/main" val="1592126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D3527C-E19A-41F0-AE10-6EAC15B489C8}" type="slidenum">
              <a:rPr lang="en-US" smtClean="0"/>
              <a:pPr/>
              <a:t>11</a:t>
            </a:fld>
            <a:endParaRPr lang="en-US"/>
          </a:p>
        </p:txBody>
      </p:sp>
    </p:spTree>
    <p:extLst>
      <p:ext uri="{BB962C8B-B14F-4D97-AF65-F5344CB8AC3E}">
        <p14:creationId xmlns:p14="http://schemas.microsoft.com/office/powerpoint/2010/main" val="674596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 -&gt; taken N-&gt;not taken</a:t>
            </a:r>
            <a:endParaRPr lang="en-US" dirty="0"/>
          </a:p>
        </p:txBody>
      </p:sp>
      <p:sp>
        <p:nvSpPr>
          <p:cNvPr id="4" name="Slide Number Placeholder 3"/>
          <p:cNvSpPr>
            <a:spLocks noGrp="1"/>
          </p:cNvSpPr>
          <p:nvPr>
            <p:ph type="sldNum" sz="quarter" idx="10"/>
          </p:nvPr>
        </p:nvSpPr>
        <p:spPr/>
        <p:txBody>
          <a:bodyPr/>
          <a:lstStyle/>
          <a:p>
            <a:fld id="{E6D3527C-E19A-41F0-AE10-6EAC15B489C8}" type="slidenum">
              <a:rPr lang="en-US" smtClean="0"/>
              <a:pPr/>
              <a:t>12</a:t>
            </a:fld>
            <a:endParaRPr lang="en-US"/>
          </a:p>
        </p:txBody>
      </p:sp>
    </p:spTree>
    <p:extLst>
      <p:ext uri="{BB962C8B-B14F-4D97-AF65-F5344CB8AC3E}">
        <p14:creationId xmlns:p14="http://schemas.microsoft.com/office/powerpoint/2010/main" val="151313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1bc -&gt;  1 bit predictor , T -&gt; actual outcome of branch taken , N-&gt;actual outcome of branch not taken,  0 -&gt; wrong prediction , 1-&gt; correct prediction</a:t>
            </a:r>
          </a:p>
          <a:p>
            <a:r>
              <a:rPr lang="en-US" dirty="0" smtClean="0"/>
              <a:t>2bc (2bit counter) -&gt; 0-&gt;1</a:t>
            </a:r>
            <a:r>
              <a:rPr lang="en-US" baseline="0" dirty="0" smtClean="0"/>
              <a:t> transition on taken, 1-&gt;2 transition on taken(t), finally stays at 3 </a:t>
            </a:r>
            <a:r>
              <a:rPr lang="mr-IN" baseline="0" dirty="0" smtClean="0"/>
              <a:t>…</a:t>
            </a:r>
            <a:r>
              <a:rPr lang="en-US" baseline="0" dirty="0" smtClean="0"/>
              <a:t> , (green -&gt; follow taken arrow(t), red-&gt; follow not taken(n)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E6D3527C-E19A-41F0-AE10-6EAC15B489C8}" type="slidenum">
              <a:rPr lang="en-US" smtClean="0"/>
              <a:pPr/>
              <a:t>14</a:t>
            </a:fld>
            <a:endParaRPr lang="en-US"/>
          </a:p>
        </p:txBody>
      </p:sp>
    </p:spTree>
    <p:extLst>
      <p:ext uri="{BB962C8B-B14F-4D97-AF65-F5344CB8AC3E}">
        <p14:creationId xmlns:p14="http://schemas.microsoft.com/office/powerpoint/2010/main" val="977824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Initially is misprediction, because</a:t>
            </a:r>
            <a:r>
              <a:rPr lang="en-US" baseline="0" dirty="0" smtClean="0"/>
              <a:t> N is not taken , but state is 3, (observe here 2 , 3 are green so T is tick(\/) here but * is wrong for these states)</a:t>
            </a:r>
            <a:endParaRPr lang="en-US" dirty="0"/>
          </a:p>
        </p:txBody>
      </p:sp>
      <p:sp>
        <p:nvSpPr>
          <p:cNvPr id="4" name="Slide Number Placeholder 3"/>
          <p:cNvSpPr>
            <a:spLocks noGrp="1"/>
          </p:cNvSpPr>
          <p:nvPr>
            <p:ph type="sldNum" sz="quarter" idx="10"/>
          </p:nvPr>
        </p:nvSpPr>
        <p:spPr/>
        <p:txBody>
          <a:bodyPr/>
          <a:lstStyle/>
          <a:p>
            <a:fld id="{E6D3527C-E19A-41F0-AE10-6EAC15B489C8}" type="slidenum">
              <a:rPr lang="en-US" smtClean="0"/>
              <a:pPr/>
              <a:t>15</a:t>
            </a:fld>
            <a:endParaRPr lang="en-US"/>
          </a:p>
        </p:txBody>
      </p:sp>
    </p:spTree>
    <p:extLst>
      <p:ext uri="{BB962C8B-B14F-4D97-AF65-F5344CB8AC3E}">
        <p14:creationId xmlns:p14="http://schemas.microsoft.com/office/powerpoint/2010/main" val="1053669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Assume, for example, that a conditional jump is taken every third time. The branch sequence is 001001001... In this case, entry number 00 in the pattern history table will go to state "strongly taken", indicating that after two zeroes comes a one. Entry number 01 will go to state "strongly not taken", indicating that after 01 comes a 0. The same is the </a:t>
            </a:r>
            <a:endParaRPr lang="en-US" dirty="0"/>
          </a:p>
        </p:txBody>
      </p:sp>
      <p:sp>
        <p:nvSpPr>
          <p:cNvPr id="4" name="Slide Number Placeholder 3"/>
          <p:cNvSpPr>
            <a:spLocks noGrp="1"/>
          </p:cNvSpPr>
          <p:nvPr>
            <p:ph type="sldNum" sz="quarter" idx="10"/>
          </p:nvPr>
        </p:nvSpPr>
        <p:spPr/>
        <p:txBody>
          <a:bodyPr/>
          <a:lstStyle/>
          <a:p>
            <a:fld id="{E6D3527C-E19A-41F0-AE10-6EAC15B489C8}" type="slidenum">
              <a:rPr lang="en-US" smtClean="0"/>
              <a:pPr/>
              <a:t>18</a:t>
            </a:fld>
            <a:endParaRPr lang="en-US"/>
          </a:p>
        </p:txBody>
      </p:sp>
    </p:spTree>
    <p:extLst>
      <p:ext uri="{BB962C8B-B14F-4D97-AF65-F5344CB8AC3E}">
        <p14:creationId xmlns:p14="http://schemas.microsoft.com/office/powerpoint/2010/main" val="877335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Assume, for example, that a conditional jump is taken every third time. The branch sequence is 001001001... In this case, entry number 00 in the pattern history table will go to state "strongly taken", indicating that after two zeroes comes a one. Entry number 01 will go to state "strongly not taken", indicating that after 01 comes a 0. The same is the </a:t>
            </a:r>
            <a:endParaRPr lang="en-US" dirty="0"/>
          </a:p>
        </p:txBody>
      </p:sp>
      <p:sp>
        <p:nvSpPr>
          <p:cNvPr id="4" name="Slide Number Placeholder 3"/>
          <p:cNvSpPr>
            <a:spLocks noGrp="1"/>
          </p:cNvSpPr>
          <p:nvPr>
            <p:ph type="sldNum" sz="quarter" idx="10"/>
          </p:nvPr>
        </p:nvSpPr>
        <p:spPr/>
        <p:txBody>
          <a:bodyPr/>
          <a:lstStyle/>
          <a:p>
            <a:fld id="{E6D3527C-E19A-41F0-AE10-6EAC15B489C8}" type="slidenum">
              <a:rPr lang="en-US" smtClean="0"/>
              <a:pPr/>
              <a:t>19</a:t>
            </a:fld>
            <a:endParaRPr lang="en-US"/>
          </a:p>
        </p:txBody>
      </p:sp>
    </p:spTree>
    <p:extLst>
      <p:ext uri="{BB962C8B-B14F-4D97-AF65-F5344CB8AC3E}">
        <p14:creationId xmlns:p14="http://schemas.microsoft.com/office/powerpoint/2010/main" val="748103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D3527C-E19A-41F0-AE10-6EAC15B489C8}" type="slidenum">
              <a:rPr lang="en-US" smtClean="0"/>
              <a:pPr/>
              <a:t>20</a:t>
            </a:fld>
            <a:endParaRPr lang="en-US"/>
          </a:p>
        </p:txBody>
      </p:sp>
    </p:spTree>
    <p:extLst>
      <p:ext uri="{BB962C8B-B14F-4D97-AF65-F5344CB8AC3E}">
        <p14:creationId xmlns:p14="http://schemas.microsoft.com/office/powerpoint/2010/main" val="2009851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8 February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806565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919CF8-22A3-4E4B-9044-E649E06F1448}" type="datetime1">
              <a:rPr lang="en-US" smtClean="0"/>
              <a:t>2/8/17</a:t>
            </a:fld>
            <a:endParaRPr lang="en-US"/>
          </a:p>
        </p:txBody>
      </p:sp>
      <p:sp>
        <p:nvSpPr>
          <p:cNvPr id="5" name="Footer Placeholder 4"/>
          <p:cNvSpPr>
            <a:spLocks noGrp="1"/>
          </p:cNvSpPr>
          <p:nvPr>
            <p:ph type="ftr" sz="quarter" idx="11"/>
          </p:nvPr>
        </p:nvSpPr>
        <p:spPr/>
        <p:txBody>
          <a:bodyPr/>
          <a:lstStyle/>
          <a:p>
            <a:r>
              <a:rPr lang="en-US" smtClean="0"/>
              <a:t>Edited by Dr. Yuzhe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3AE27D-06E5-2C40-B00A-75AE2BC728CB}" type="datetime1">
              <a:rPr lang="en-US" smtClean="0"/>
              <a:t>2/8/17</a:t>
            </a:fld>
            <a:endParaRPr lang="en-US"/>
          </a:p>
        </p:txBody>
      </p:sp>
      <p:sp>
        <p:nvSpPr>
          <p:cNvPr id="5" name="Footer Placeholder 4"/>
          <p:cNvSpPr>
            <a:spLocks noGrp="1"/>
          </p:cNvSpPr>
          <p:nvPr>
            <p:ph type="ftr" sz="quarter" idx="11"/>
          </p:nvPr>
        </p:nvSpPr>
        <p:spPr/>
        <p:txBody>
          <a:bodyPr/>
          <a:lstStyle/>
          <a:p>
            <a:r>
              <a:rPr lang="en-US" smtClean="0"/>
              <a:t>Edited by Dr. Yuzhe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7931AA-7306-E140-B6FF-988BF540E820}" type="datetime1">
              <a:rPr lang="en-US" smtClean="0"/>
              <a:t>2/8/17</a:t>
            </a:fld>
            <a:endParaRPr lang="en-US"/>
          </a:p>
        </p:txBody>
      </p:sp>
      <p:sp>
        <p:nvSpPr>
          <p:cNvPr id="5" name="Footer Placeholder 4"/>
          <p:cNvSpPr>
            <a:spLocks noGrp="1"/>
          </p:cNvSpPr>
          <p:nvPr>
            <p:ph type="ftr" sz="quarter" idx="11"/>
          </p:nvPr>
        </p:nvSpPr>
        <p:spPr/>
        <p:txBody>
          <a:bodyPr/>
          <a:lstStyle/>
          <a:p>
            <a:r>
              <a:rPr lang="en-US" smtClean="0"/>
              <a:t>Edited by Dr. Yuzhe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25695B-96B5-5748-ACA3-C895B8505CB9}" type="datetime1">
              <a:rPr lang="en-US" smtClean="0"/>
              <a:t>2/8/17</a:t>
            </a:fld>
            <a:endParaRPr lang="en-US"/>
          </a:p>
        </p:txBody>
      </p:sp>
      <p:sp>
        <p:nvSpPr>
          <p:cNvPr id="5" name="Footer Placeholder 4"/>
          <p:cNvSpPr>
            <a:spLocks noGrp="1"/>
          </p:cNvSpPr>
          <p:nvPr>
            <p:ph type="ftr" sz="quarter" idx="11"/>
          </p:nvPr>
        </p:nvSpPr>
        <p:spPr/>
        <p:txBody>
          <a:bodyPr/>
          <a:lstStyle/>
          <a:p>
            <a:r>
              <a:rPr lang="en-US" smtClean="0"/>
              <a:t>Edited by Dr. Yuzhe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DF0616-788E-D449-86E7-B4DA1FA0F060}" type="datetime1">
              <a:rPr lang="en-US" smtClean="0"/>
              <a:t>2/8/17</a:t>
            </a:fld>
            <a:endParaRPr lang="en-US"/>
          </a:p>
        </p:txBody>
      </p:sp>
      <p:sp>
        <p:nvSpPr>
          <p:cNvPr id="5" name="Footer Placeholder 4"/>
          <p:cNvSpPr>
            <a:spLocks noGrp="1"/>
          </p:cNvSpPr>
          <p:nvPr>
            <p:ph type="ftr" sz="quarter" idx="11"/>
          </p:nvPr>
        </p:nvSpPr>
        <p:spPr/>
        <p:txBody>
          <a:bodyPr/>
          <a:lstStyle/>
          <a:p>
            <a:r>
              <a:rPr lang="en-US" smtClean="0"/>
              <a:t>Edited by Dr. Yuzhe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875270-E68C-2D42-816E-7602AA27171E}" type="datetime1">
              <a:rPr lang="en-US" smtClean="0"/>
              <a:t>2/8/17</a:t>
            </a:fld>
            <a:endParaRPr lang="en-US"/>
          </a:p>
        </p:txBody>
      </p:sp>
      <p:sp>
        <p:nvSpPr>
          <p:cNvPr id="6" name="Footer Placeholder 5"/>
          <p:cNvSpPr>
            <a:spLocks noGrp="1"/>
          </p:cNvSpPr>
          <p:nvPr>
            <p:ph type="ftr" sz="quarter" idx="11"/>
          </p:nvPr>
        </p:nvSpPr>
        <p:spPr/>
        <p:txBody>
          <a:bodyPr/>
          <a:lstStyle/>
          <a:p>
            <a:r>
              <a:rPr lang="en-US" smtClean="0"/>
              <a:t>Edited by Dr. Yuzhe Tang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F8F3E1-3876-E142-8B47-C8C1DD6894DA}" type="datetime1">
              <a:rPr lang="en-US" smtClean="0"/>
              <a:t>2/8/17</a:t>
            </a:fld>
            <a:endParaRPr lang="en-US"/>
          </a:p>
        </p:txBody>
      </p:sp>
      <p:sp>
        <p:nvSpPr>
          <p:cNvPr id="8" name="Footer Placeholder 7"/>
          <p:cNvSpPr>
            <a:spLocks noGrp="1"/>
          </p:cNvSpPr>
          <p:nvPr>
            <p:ph type="ftr" sz="quarter" idx="11"/>
          </p:nvPr>
        </p:nvSpPr>
        <p:spPr/>
        <p:txBody>
          <a:bodyPr/>
          <a:lstStyle/>
          <a:p>
            <a:r>
              <a:rPr lang="en-US" smtClean="0"/>
              <a:t>Edited by Dr. Yuzhe Tang</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F7E292-AD76-5C46-82B6-8C287568B88E}" type="datetime1">
              <a:rPr lang="en-US" smtClean="0"/>
              <a:t>2/8/17</a:t>
            </a:fld>
            <a:endParaRPr lang="en-US"/>
          </a:p>
        </p:txBody>
      </p:sp>
      <p:sp>
        <p:nvSpPr>
          <p:cNvPr id="4" name="Footer Placeholder 3"/>
          <p:cNvSpPr>
            <a:spLocks noGrp="1"/>
          </p:cNvSpPr>
          <p:nvPr>
            <p:ph type="ftr" sz="quarter" idx="11"/>
          </p:nvPr>
        </p:nvSpPr>
        <p:spPr/>
        <p:txBody>
          <a:bodyPr/>
          <a:lstStyle/>
          <a:p>
            <a:r>
              <a:rPr lang="en-US" smtClean="0"/>
              <a:t>Edited by Dr. Yuzhe Tang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D827A7-A5F8-2E49-A5D2-B2F4FB25D375}" type="datetime1">
              <a:rPr lang="en-US" smtClean="0"/>
              <a:t>2/8/17</a:t>
            </a:fld>
            <a:endParaRPr lang="en-US"/>
          </a:p>
        </p:txBody>
      </p:sp>
      <p:sp>
        <p:nvSpPr>
          <p:cNvPr id="3" name="Footer Placeholder 2"/>
          <p:cNvSpPr>
            <a:spLocks noGrp="1"/>
          </p:cNvSpPr>
          <p:nvPr>
            <p:ph type="ftr" sz="quarter" idx="11"/>
          </p:nvPr>
        </p:nvSpPr>
        <p:spPr/>
        <p:txBody>
          <a:bodyPr/>
          <a:lstStyle/>
          <a:p>
            <a:r>
              <a:rPr lang="en-US" smtClean="0"/>
              <a:t>Edited by Dr. Yuzhe Tang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D41FA4-52C9-3A46-A598-9CB942AD30BF}" type="datetime1">
              <a:rPr lang="en-US" smtClean="0"/>
              <a:t>2/8/17</a:t>
            </a:fld>
            <a:endParaRPr lang="en-US"/>
          </a:p>
        </p:txBody>
      </p:sp>
      <p:sp>
        <p:nvSpPr>
          <p:cNvPr id="6" name="Footer Placeholder 5"/>
          <p:cNvSpPr>
            <a:spLocks noGrp="1"/>
          </p:cNvSpPr>
          <p:nvPr>
            <p:ph type="ftr" sz="quarter" idx="11"/>
          </p:nvPr>
        </p:nvSpPr>
        <p:spPr/>
        <p:txBody>
          <a:bodyPr/>
          <a:lstStyle/>
          <a:p>
            <a:r>
              <a:rPr lang="en-US" smtClean="0"/>
              <a:t>Edited by Dr. Yuzhe Tang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E64230-6C32-D74C-B9BC-45505751738A}" type="datetime1">
              <a:rPr lang="en-US" smtClean="0"/>
              <a:t>2/8/17</a:t>
            </a:fld>
            <a:endParaRPr lang="en-US"/>
          </a:p>
        </p:txBody>
      </p:sp>
      <p:sp>
        <p:nvSpPr>
          <p:cNvPr id="6" name="Footer Placeholder 5"/>
          <p:cNvSpPr>
            <a:spLocks noGrp="1"/>
          </p:cNvSpPr>
          <p:nvPr>
            <p:ph type="ftr" sz="quarter" idx="11"/>
          </p:nvPr>
        </p:nvSpPr>
        <p:spPr/>
        <p:txBody>
          <a:bodyPr/>
          <a:lstStyle/>
          <a:p>
            <a:r>
              <a:rPr lang="en-US" smtClean="0"/>
              <a:t>Edited by Dr. Yuzhe Tang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8E96B-E24B-BD4E-B439-EF54DA487831}" type="datetime1">
              <a:rPr lang="en-US" smtClean="0"/>
              <a:t>2/8/17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Edited by Dr. Yuzhe Tang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wmf"/><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610600" cy="1470025"/>
          </a:xfrm>
        </p:spPr>
        <p:txBody>
          <a:bodyPr>
            <a:normAutofit/>
          </a:bodyPr>
          <a:lstStyle/>
          <a:p>
            <a:r>
              <a:rPr lang="en-US" sz="3000" dirty="0" smtClean="0"/>
              <a:t>CIS 655/CSE 661 - Advanced Computer Architecture</a:t>
            </a:r>
            <a:endParaRPr lang="en-US" sz="4900" dirty="0"/>
          </a:p>
        </p:txBody>
      </p:sp>
      <p:sp>
        <p:nvSpPr>
          <p:cNvPr id="3" name="Subtitle 2"/>
          <p:cNvSpPr>
            <a:spLocks noGrp="1"/>
          </p:cNvSpPr>
          <p:nvPr>
            <p:ph type="subTitle" idx="1"/>
          </p:nvPr>
        </p:nvSpPr>
        <p:spPr/>
        <p:txBody>
          <a:bodyPr/>
          <a:lstStyle/>
          <a:p>
            <a:r>
              <a:rPr lang="en-US" b="1" dirty="0" smtClean="0"/>
              <a:t>Dr. </a:t>
            </a:r>
            <a:r>
              <a:rPr lang="en-US" b="1" dirty="0" err="1" smtClean="0"/>
              <a:t>Yuzhe</a:t>
            </a:r>
            <a:r>
              <a:rPr lang="en-US" b="1" dirty="0" smtClean="0"/>
              <a:t> (Richard) Tang</a:t>
            </a:r>
            <a:endParaRPr lang="en-US" b="1" dirty="0"/>
          </a:p>
        </p:txBody>
      </p:sp>
      <p:sp>
        <p:nvSpPr>
          <p:cNvPr id="5" name="Title 1"/>
          <p:cNvSpPr txBox="1">
            <a:spLocks/>
          </p:cNvSpPr>
          <p:nvPr/>
        </p:nvSpPr>
        <p:spPr>
          <a:xfrm>
            <a:off x="304800" y="1806575"/>
            <a:ext cx="8610600" cy="1470025"/>
          </a:xfrm>
          <a:prstGeom prst="rect">
            <a:avLst/>
          </a:prstGeom>
        </p:spPr>
        <p:txBody>
          <a:bodyPr vert="horz" lIns="91440" tIns="45720" rIns="91440" bIns="45720" rtlCol="0" anchor="ctr">
            <a:normAutofit fontScale="90000" lnSpcReduction="10000"/>
          </a:bodyPr>
          <a:lstStyle/>
          <a:p>
            <a:pPr lvl="0" algn="ctr">
              <a:spcBef>
                <a:spcPct val="0"/>
              </a:spcBef>
            </a:pPr>
            <a:r>
              <a:rPr kumimoji="0" lang="en-US" sz="3000" b="0" i="0" u="none" strike="noStrike" kern="1200" cap="none" spc="0" normalizeH="0" baseline="0" noProof="0" dirty="0" smtClean="0">
                <a:ln>
                  <a:noFill/>
                </a:ln>
                <a:solidFill>
                  <a:schemeClr val="tx1"/>
                </a:solidFill>
                <a:effectLst/>
                <a:uLnTx/>
                <a:uFillTx/>
                <a:latin typeface="+mj-lt"/>
                <a:ea typeface="+mj-ea"/>
                <a:cs typeface="+mj-cs"/>
              </a:rPr>
              <a:t> </a:t>
            </a:r>
            <a:r>
              <a:rPr lang="en-US" sz="5400" noProof="0" dirty="0" smtClean="0"/>
              <a:t>Branch Hazard Avoidance by  Prediction </a:t>
            </a:r>
            <a:r>
              <a:rPr lang="en-US" sz="5400" dirty="0" smtClean="0"/>
              <a:t>(2.3)</a:t>
            </a:r>
            <a:endParaRPr kumimoji="0" lang="en-US" sz="49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7" name="TextBox 6"/>
          <p:cNvSpPr txBox="1"/>
          <p:nvPr/>
        </p:nvSpPr>
        <p:spPr>
          <a:xfrm>
            <a:off x="381000" y="6183868"/>
            <a:ext cx="2286000" cy="369332"/>
          </a:xfrm>
          <a:prstGeom prst="rect">
            <a:avLst/>
          </a:prstGeom>
          <a:noFill/>
        </p:spPr>
        <p:txBody>
          <a:bodyPr wrap="square" rtlCol="0">
            <a:spAutoFit/>
          </a:bodyPr>
          <a:lstStyle/>
          <a:p>
            <a:r>
              <a:rPr lang="en-US" dirty="0" smtClean="0"/>
              <a:t>Textbook: 3.3, 3.9, C.2</a:t>
            </a:r>
          </a:p>
        </p:txBody>
      </p:sp>
      <p:sp>
        <p:nvSpPr>
          <p:cNvPr id="4" name="Footer Placeholder 3"/>
          <p:cNvSpPr>
            <a:spLocks noGrp="1"/>
          </p:cNvSpPr>
          <p:nvPr>
            <p:ph type="ftr" sz="quarter" idx="11"/>
          </p:nvPr>
        </p:nvSpPr>
        <p:spPr/>
        <p:txBody>
          <a:bodyPr/>
          <a:lstStyle/>
          <a:p>
            <a:r>
              <a:rPr lang="en-US" smtClean="0"/>
              <a:t>Edited by Dr. Yuzhe Tang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smtClean="0"/>
              <a:t>One-Bit Branch Predictor</a:t>
            </a:r>
            <a:endParaRPr lang="en-US" dirty="0"/>
          </a:p>
        </p:txBody>
      </p:sp>
      <p:sp>
        <p:nvSpPr>
          <p:cNvPr id="161800" name="Line 8"/>
          <p:cNvSpPr>
            <a:spLocks noChangeShapeType="1"/>
          </p:cNvSpPr>
          <p:nvPr/>
        </p:nvSpPr>
        <p:spPr bwMode="auto">
          <a:xfrm>
            <a:off x="1676400" y="2286000"/>
            <a:ext cx="0" cy="762000"/>
          </a:xfrm>
          <a:prstGeom prst="line">
            <a:avLst/>
          </a:prstGeom>
          <a:noFill/>
          <a:ln w="9525">
            <a:solidFill>
              <a:schemeClr val="tx1"/>
            </a:solidFill>
            <a:round/>
            <a:headEnd/>
            <a:tailEnd type="triangle" w="med" len="med"/>
          </a:ln>
          <a:effectLst/>
        </p:spPr>
        <p:txBody>
          <a:bodyPr/>
          <a:lstStyle/>
          <a:p>
            <a:endParaRPr lang="en-US"/>
          </a:p>
        </p:txBody>
      </p:sp>
      <p:sp>
        <p:nvSpPr>
          <p:cNvPr id="161801" name="Text Box 9"/>
          <p:cNvSpPr txBox="1">
            <a:spLocks noChangeArrowheads="1"/>
          </p:cNvSpPr>
          <p:nvPr/>
        </p:nvSpPr>
        <p:spPr bwMode="auto">
          <a:xfrm>
            <a:off x="428625" y="1824335"/>
            <a:ext cx="2543175" cy="461665"/>
          </a:xfrm>
          <a:prstGeom prst="rect">
            <a:avLst/>
          </a:prstGeom>
          <a:noFill/>
          <a:ln w="9525">
            <a:noFill/>
            <a:miter lim="800000"/>
            <a:headEnd/>
            <a:tailEnd/>
          </a:ln>
          <a:effectLst/>
        </p:spPr>
        <p:txBody>
          <a:bodyPr wrap="square">
            <a:spAutoFit/>
          </a:bodyPr>
          <a:lstStyle/>
          <a:p>
            <a:r>
              <a:rPr lang="en-US" sz="2400" dirty="0" smtClean="0">
                <a:solidFill>
                  <a:srgbClr val="663300"/>
                </a:solidFill>
                <a:latin typeface="Arial Narrow" pitchFamily="34" charset="0"/>
                <a:cs typeface="Arial" pitchFamily="34" charset="0"/>
              </a:rPr>
              <a:t>Branch PC (</a:t>
            </a:r>
            <a:r>
              <a:rPr lang="en-US" dirty="0" smtClean="0">
                <a:solidFill>
                  <a:srgbClr val="663300"/>
                </a:solidFill>
                <a:latin typeface="Arial Narrow" pitchFamily="34" charset="0"/>
                <a:cs typeface="Arial" pitchFamily="34" charset="0"/>
              </a:rPr>
              <a:t>k bits</a:t>
            </a:r>
            <a:r>
              <a:rPr lang="en-US" sz="2400" dirty="0" smtClean="0">
                <a:solidFill>
                  <a:srgbClr val="663300"/>
                </a:solidFill>
                <a:latin typeface="Arial Narrow" pitchFamily="34" charset="0"/>
                <a:cs typeface="Arial" pitchFamily="34" charset="0"/>
              </a:rPr>
              <a:t>)</a:t>
            </a:r>
            <a:endParaRPr lang="en-US" sz="2400" dirty="0">
              <a:solidFill>
                <a:srgbClr val="663300"/>
              </a:solidFill>
              <a:latin typeface="Arial Narrow" pitchFamily="34" charset="0"/>
              <a:cs typeface="Arial" pitchFamily="34" charset="0"/>
            </a:endParaRPr>
          </a:p>
        </p:txBody>
      </p:sp>
      <p:sp>
        <p:nvSpPr>
          <p:cNvPr id="161802" name="Line 10"/>
          <p:cNvSpPr>
            <a:spLocks noChangeShapeType="1"/>
          </p:cNvSpPr>
          <p:nvPr/>
        </p:nvSpPr>
        <p:spPr bwMode="auto">
          <a:xfrm>
            <a:off x="1676400" y="3048000"/>
            <a:ext cx="2133600" cy="0"/>
          </a:xfrm>
          <a:prstGeom prst="line">
            <a:avLst/>
          </a:prstGeom>
          <a:noFill/>
          <a:ln w="9525">
            <a:solidFill>
              <a:schemeClr val="tx1"/>
            </a:solidFill>
            <a:round/>
            <a:headEnd/>
            <a:tailEnd type="triangle" w="med" len="med"/>
          </a:ln>
          <a:effectLst/>
        </p:spPr>
        <p:txBody>
          <a:bodyPr/>
          <a:lstStyle/>
          <a:p>
            <a:endParaRPr lang="en-US"/>
          </a:p>
        </p:txBody>
      </p:sp>
      <p:sp>
        <p:nvSpPr>
          <p:cNvPr id="161803" name="Text Box 11"/>
          <p:cNvSpPr txBox="1">
            <a:spLocks noChangeArrowheads="1"/>
          </p:cNvSpPr>
          <p:nvPr/>
        </p:nvSpPr>
        <p:spPr bwMode="auto">
          <a:xfrm>
            <a:off x="2027238" y="2667000"/>
            <a:ext cx="805029" cy="461665"/>
          </a:xfrm>
          <a:prstGeom prst="rect">
            <a:avLst/>
          </a:prstGeom>
          <a:noFill/>
          <a:ln w="9525">
            <a:noFill/>
            <a:miter lim="800000"/>
            <a:headEnd/>
            <a:tailEnd/>
          </a:ln>
          <a:effectLst/>
        </p:spPr>
        <p:txBody>
          <a:bodyPr wrap="none">
            <a:spAutoFit/>
          </a:bodyPr>
          <a:lstStyle/>
          <a:p>
            <a:r>
              <a:rPr lang="en-US" sz="2400" dirty="0">
                <a:solidFill>
                  <a:srgbClr val="663300"/>
                </a:solidFill>
                <a:latin typeface="Arial Narrow" pitchFamily="34" charset="0"/>
              </a:rPr>
              <a:t>Index</a:t>
            </a:r>
          </a:p>
        </p:txBody>
      </p:sp>
      <p:sp>
        <p:nvSpPr>
          <p:cNvPr id="161805" name="Text Box 13"/>
          <p:cNvSpPr txBox="1">
            <a:spLocks noChangeArrowheads="1"/>
          </p:cNvSpPr>
          <p:nvPr/>
        </p:nvSpPr>
        <p:spPr bwMode="auto">
          <a:xfrm>
            <a:off x="3124200" y="1250950"/>
            <a:ext cx="3505200" cy="738664"/>
          </a:xfrm>
          <a:prstGeom prst="rect">
            <a:avLst/>
          </a:prstGeom>
          <a:noFill/>
          <a:ln w="9525">
            <a:noFill/>
            <a:miter lim="800000"/>
            <a:headEnd/>
            <a:tailEnd/>
          </a:ln>
          <a:effectLst/>
        </p:spPr>
        <p:txBody>
          <a:bodyPr wrap="square">
            <a:spAutoFit/>
          </a:bodyPr>
          <a:lstStyle/>
          <a:p>
            <a:r>
              <a:rPr lang="en-US" sz="2400" dirty="0" smtClean="0">
                <a:solidFill>
                  <a:srgbClr val="663300"/>
                </a:solidFill>
                <a:latin typeface="Arial Narrow" pitchFamily="34" charset="0"/>
                <a:cs typeface="Arial" pitchFamily="34" charset="0"/>
              </a:rPr>
              <a:t>Branch history table (BHT) </a:t>
            </a:r>
            <a:br>
              <a:rPr lang="en-US" sz="2400" dirty="0" smtClean="0">
                <a:solidFill>
                  <a:srgbClr val="663300"/>
                </a:solidFill>
                <a:latin typeface="Arial Narrow" pitchFamily="34" charset="0"/>
                <a:cs typeface="Arial" pitchFamily="34" charset="0"/>
              </a:rPr>
            </a:br>
            <a:r>
              <a:rPr lang="en-US" i="1" dirty="0" smtClean="0">
                <a:solidFill>
                  <a:srgbClr val="663300"/>
                </a:solidFill>
                <a:latin typeface="Arial Narrow" pitchFamily="34" charset="0"/>
                <a:cs typeface="Arial" pitchFamily="34" charset="0"/>
              </a:rPr>
              <a:t>2^k entries, each of 1 bit</a:t>
            </a:r>
            <a:endParaRPr lang="en-US" sz="2400" i="1" dirty="0">
              <a:solidFill>
                <a:srgbClr val="663300"/>
              </a:solidFill>
              <a:latin typeface="Arial Narrow" pitchFamily="34" charset="0"/>
              <a:cs typeface="Arial" pitchFamily="34" charset="0"/>
            </a:endParaRPr>
          </a:p>
        </p:txBody>
      </p:sp>
      <p:sp>
        <p:nvSpPr>
          <p:cNvPr id="161806" name="Rectangle 14"/>
          <p:cNvSpPr>
            <a:spLocks noChangeArrowheads="1"/>
          </p:cNvSpPr>
          <p:nvPr/>
        </p:nvSpPr>
        <p:spPr bwMode="auto">
          <a:xfrm>
            <a:off x="3810000" y="2971800"/>
            <a:ext cx="228600" cy="152400"/>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161807" name="Line 15"/>
          <p:cNvSpPr>
            <a:spLocks noChangeShapeType="1"/>
          </p:cNvSpPr>
          <p:nvPr/>
        </p:nvSpPr>
        <p:spPr bwMode="auto">
          <a:xfrm>
            <a:off x="4038600" y="3048000"/>
            <a:ext cx="1828800" cy="0"/>
          </a:xfrm>
          <a:prstGeom prst="line">
            <a:avLst/>
          </a:prstGeom>
          <a:noFill/>
          <a:ln w="9525">
            <a:solidFill>
              <a:schemeClr val="tx1"/>
            </a:solidFill>
            <a:round/>
            <a:headEnd/>
            <a:tailEnd type="triangle" w="med" len="med"/>
          </a:ln>
          <a:effectLst/>
        </p:spPr>
        <p:txBody>
          <a:bodyPr/>
          <a:lstStyle/>
          <a:p>
            <a:endParaRPr lang="en-US"/>
          </a:p>
        </p:txBody>
      </p:sp>
      <p:sp>
        <p:nvSpPr>
          <p:cNvPr id="161808" name="Text Box 16"/>
          <p:cNvSpPr txBox="1">
            <a:spLocks noChangeArrowheads="1"/>
          </p:cNvSpPr>
          <p:nvPr/>
        </p:nvSpPr>
        <p:spPr bwMode="auto">
          <a:xfrm>
            <a:off x="5867400" y="2636838"/>
            <a:ext cx="2340705" cy="1938992"/>
          </a:xfrm>
          <a:prstGeom prst="rect">
            <a:avLst/>
          </a:prstGeom>
          <a:noFill/>
          <a:ln w="9525">
            <a:noFill/>
            <a:miter lim="800000"/>
            <a:headEnd/>
            <a:tailEnd/>
          </a:ln>
          <a:effectLst/>
        </p:spPr>
        <p:txBody>
          <a:bodyPr wrap="none">
            <a:spAutoFit/>
          </a:bodyPr>
          <a:lstStyle/>
          <a:p>
            <a:r>
              <a:rPr lang="en-US" sz="2400" dirty="0">
                <a:solidFill>
                  <a:srgbClr val="663300"/>
                </a:solidFill>
                <a:latin typeface="Arial Narrow" pitchFamily="34" charset="0"/>
              </a:rPr>
              <a:t>Use this entry to</a:t>
            </a:r>
            <a:br>
              <a:rPr lang="en-US" sz="2400" dirty="0">
                <a:solidFill>
                  <a:srgbClr val="663300"/>
                </a:solidFill>
                <a:latin typeface="Arial Narrow" pitchFamily="34" charset="0"/>
              </a:rPr>
            </a:br>
            <a:r>
              <a:rPr lang="en-US" sz="2400" dirty="0">
                <a:solidFill>
                  <a:srgbClr val="663300"/>
                </a:solidFill>
                <a:latin typeface="Arial Narrow" pitchFamily="34" charset="0"/>
              </a:rPr>
              <a:t>predict this branch:</a:t>
            </a:r>
          </a:p>
          <a:p>
            <a:endParaRPr lang="en-US" sz="2400" dirty="0">
              <a:solidFill>
                <a:srgbClr val="663300"/>
              </a:solidFill>
              <a:latin typeface="Arial Narrow" pitchFamily="34" charset="0"/>
            </a:endParaRPr>
          </a:p>
          <a:p>
            <a:r>
              <a:rPr lang="en-US" sz="2400" dirty="0">
                <a:solidFill>
                  <a:srgbClr val="663300"/>
                </a:solidFill>
                <a:latin typeface="Arial Narrow" pitchFamily="34" charset="0"/>
              </a:rPr>
              <a:t>0: predict not taken</a:t>
            </a:r>
          </a:p>
          <a:p>
            <a:r>
              <a:rPr lang="en-US" sz="2400" dirty="0">
                <a:solidFill>
                  <a:srgbClr val="663300"/>
                </a:solidFill>
                <a:latin typeface="Arial Narrow" pitchFamily="34" charset="0"/>
              </a:rPr>
              <a:t>1: predict taken</a:t>
            </a:r>
          </a:p>
        </p:txBody>
      </p:sp>
      <p:sp>
        <p:nvSpPr>
          <p:cNvPr id="161810" name="Text Box 18"/>
          <p:cNvSpPr txBox="1">
            <a:spLocks noChangeArrowheads="1"/>
          </p:cNvSpPr>
          <p:nvPr/>
        </p:nvSpPr>
        <p:spPr bwMode="auto">
          <a:xfrm>
            <a:off x="2133600" y="5375275"/>
            <a:ext cx="4357283" cy="1200329"/>
          </a:xfrm>
          <a:prstGeom prst="rect">
            <a:avLst/>
          </a:prstGeom>
          <a:noFill/>
          <a:ln w="9525">
            <a:noFill/>
            <a:miter lim="800000"/>
            <a:headEnd/>
            <a:tailEnd/>
          </a:ln>
          <a:effectLst/>
        </p:spPr>
        <p:txBody>
          <a:bodyPr wrap="none">
            <a:spAutoFit/>
          </a:bodyPr>
          <a:lstStyle/>
          <a:p>
            <a:r>
              <a:rPr lang="en-US" sz="2400" dirty="0">
                <a:solidFill>
                  <a:srgbClr val="663300"/>
                </a:solidFill>
                <a:latin typeface="Arial Narrow" pitchFamily="34" charset="0"/>
              </a:rPr>
              <a:t>When branch direction resolved,</a:t>
            </a:r>
            <a:br>
              <a:rPr lang="en-US" sz="2400" dirty="0">
                <a:solidFill>
                  <a:srgbClr val="663300"/>
                </a:solidFill>
                <a:latin typeface="Arial Narrow" pitchFamily="34" charset="0"/>
              </a:rPr>
            </a:br>
            <a:r>
              <a:rPr lang="en-US" sz="2400" dirty="0">
                <a:solidFill>
                  <a:srgbClr val="663300"/>
                </a:solidFill>
                <a:latin typeface="Arial Narrow" pitchFamily="34" charset="0"/>
              </a:rPr>
              <a:t>go back into the table and</a:t>
            </a:r>
            <a:br>
              <a:rPr lang="en-US" sz="2400" dirty="0">
                <a:solidFill>
                  <a:srgbClr val="663300"/>
                </a:solidFill>
                <a:latin typeface="Arial Narrow" pitchFamily="34" charset="0"/>
              </a:rPr>
            </a:br>
            <a:r>
              <a:rPr lang="en-US" sz="2400" dirty="0">
                <a:solidFill>
                  <a:srgbClr val="663300"/>
                </a:solidFill>
                <a:latin typeface="Arial Narrow" pitchFamily="34" charset="0"/>
              </a:rPr>
              <a:t>update entry: 0 if not taken, 1 if taken</a:t>
            </a:r>
          </a:p>
        </p:txBody>
      </p:sp>
      <p:sp>
        <p:nvSpPr>
          <p:cNvPr id="161804" name="Rectangle 12"/>
          <p:cNvSpPr>
            <a:spLocks noChangeArrowheads="1"/>
          </p:cNvSpPr>
          <p:nvPr/>
        </p:nvSpPr>
        <p:spPr bwMode="auto">
          <a:xfrm>
            <a:off x="3790750" y="2438400"/>
            <a:ext cx="247850" cy="2590800"/>
          </a:xfrm>
          <a:prstGeom prst="rect">
            <a:avLst/>
          </a:prstGeom>
          <a:noFill/>
          <a:ln w="9525">
            <a:solidFill>
              <a:schemeClr val="tx1"/>
            </a:solidFill>
            <a:miter lim="800000"/>
            <a:headEnd/>
            <a:tailEnd/>
          </a:ln>
          <a:effectLst/>
        </p:spPr>
        <p:txBody>
          <a:bodyPr wrap="none" anchor="ctr"/>
          <a:lstStyle/>
          <a:p>
            <a:pPr algn="ctr"/>
            <a:endParaRPr lang="en-US" sz="2400">
              <a:latin typeface="Times New Roman" pitchFamily="18" charset="0"/>
            </a:endParaRPr>
          </a:p>
        </p:txBody>
      </p:sp>
      <p:sp>
        <p:nvSpPr>
          <p:cNvPr id="21" name="AutoShape 14"/>
          <p:cNvSpPr>
            <a:spLocks noChangeArrowheads="1"/>
          </p:cNvSpPr>
          <p:nvPr/>
        </p:nvSpPr>
        <p:spPr bwMode="auto">
          <a:xfrm>
            <a:off x="152400" y="3124200"/>
            <a:ext cx="3200400" cy="1066800"/>
          </a:xfrm>
          <a:prstGeom prst="wedgeRoundRectCallout">
            <a:avLst>
              <a:gd name="adj1" fmla="val -7637"/>
              <a:gd name="adj2" fmla="val -135831"/>
              <a:gd name="adj3" fmla="val 16667"/>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dirty="0" smtClean="0"/>
              <a:t>Note: we know this before</a:t>
            </a:r>
            <a:br>
              <a:rPr lang="en-US" dirty="0" smtClean="0"/>
            </a:br>
            <a:r>
              <a:rPr lang="en-US" dirty="0" smtClean="0"/>
              <a:t>we even fetch the instruction</a:t>
            </a:r>
          </a:p>
        </p:txBody>
      </p:sp>
      <p:sp>
        <p:nvSpPr>
          <p:cNvPr id="22" name="Rectangle 6"/>
          <p:cNvSpPr>
            <a:spLocks noChangeArrowheads="1"/>
          </p:cNvSpPr>
          <p:nvPr/>
        </p:nvSpPr>
        <p:spPr bwMode="auto">
          <a:xfrm>
            <a:off x="76200" y="67056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10</a:t>
            </a:fld>
            <a:endParaRPr lang="en-US"/>
          </a:p>
        </p:txBody>
      </p:sp>
      <p:sp>
        <p:nvSpPr>
          <p:cNvPr id="2" name="Footer Placeholder 1"/>
          <p:cNvSpPr>
            <a:spLocks noGrp="1"/>
          </p:cNvSpPr>
          <p:nvPr>
            <p:ph type="ftr" sz="quarter" idx="11"/>
          </p:nvPr>
        </p:nvSpPr>
        <p:spPr/>
        <p:txBody>
          <a:bodyPr/>
          <a:lstStyle/>
          <a:p>
            <a:r>
              <a:rPr lang="en-US" smtClean="0"/>
              <a:t>Edited by Dr. Yuzhe Tang</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dirty="0" smtClean="0"/>
              <a:t>One-Bit Branch Predictor (cont’d)</a:t>
            </a:r>
            <a:endParaRPr lang="en-US" dirty="0"/>
          </a:p>
        </p:txBody>
      </p:sp>
      <p:sp>
        <p:nvSpPr>
          <p:cNvPr id="223236" name="Rectangle 4"/>
          <p:cNvSpPr>
            <a:spLocks noChangeArrowheads="1"/>
          </p:cNvSpPr>
          <p:nvPr/>
        </p:nvSpPr>
        <p:spPr bwMode="auto">
          <a:xfrm>
            <a:off x="1143000" y="1828800"/>
            <a:ext cx="6019800" cy="2563813"/>
          </a:xfrm>
          <a:prstGeom prst="rect">
            <a:avLst/>
          </a:prstGeom>
          <a:noFill/>
          <a:ln w="9525">
            <a:noFill/>
            <a:miter lim="800000"/>
            <a:headEnd/>
            <a:tailEnd/>
          </a:ln>
          <a:effectLst/>
        </p:spPr>
        <p:txBody>
          <a:bodyPr>
            <a:spAutoFit/>
          </a:bodyPr>
          <a:lstStyle/>
          <a:p>
            <a:r>
              <a:rPr lang="en-US" dirty="0">
                <a:solidFill>
                  <a:srgbClr val="79551B"/>
                </a:solidFill>
                <a:latin typeface="Arial" pitchFamily="34" charset="0"/>
                <a:cs typeface="Arial" pitchFamily="34" charset="0"/>
              </a:rPr>
              <a:t>0xDC08:		for(</a:t>
            </a:r>
            <a:r>
              <a:rPr lang="en-US" dirty="0" err="1">
                <a:solidFill>
                  <a:srgbClr val="79551B"/>
                </a:solidFill>
                <a:latin typeface="Arial" pitchFamily="34" charset="0"/>
                <a:cs typeface="Arial" pitchFamily="34" charset="0"/>
              </a:rPr>
              <a:t>i</a:t>
            </a:r>
            <a:r>
              <a:rPr lang="en-US" dirty="0">
                <a:solidFill>
                  <a:srgbClr val="79551B"/>
                </a:solidFill>
                <a:latin typeface="Arial" pitchFamily="34" charset="0"/>
                <a:cs typeface="Arial" pitchFamily="34" charset="0"/>
              </a:rPr>
              <a:t>=0; </a:t>
            </a:r>
            <a:r>
              <a:rPr lang="en-US" dirty="0" err="1">
                <a:solidFill>
                  <a:srgbClr val="79551B"/>
                </a:solidFill>
                <a:latin typeface="Arial" pitchFamily="34" charset="0"/>
                <a:cs typeface="Arial" pitchFamily="34" charset="0"/>
              </a:rPr>
              <a:t>i</a:t>
            </a:r>
            <a:r>
              <a:rPr lang="en-US" dirty="0">
                <a:solidFill>
                  <a:srgbClr val="79551B"/>
                </a:solidFill>
                <a:latin typeface="Arial" pitchFamily="34" charset="0"/>
                <a:cs typeface="Arial" pitchFamily="34" charset="0"/>
              </a:rPr>
              <a:t> &lt; 100000; </a:t>
            </a:r>
            <a:r>
              <a:rPr lang="en-US" dirty="0" err="1">
                <a:solidFill>
                  <a:srgbClr val="79551B"/>
                </a:solidFill>
                <a:latin typeface="Arial" pitchFamily="34" charset="0"/>
                <a:cs typeface="Arial" pitchFamily="34" charset="0"/>
              </a:rPr>
              <a:t>i</a:t>
            </a:r>
            <a:r>
              <a:rPr lang="en-US" dirty="0">
                <a:solidFill>
                  <a:srgbClr val="79551B"/>
                </a:solidFill>
                <a:latin typeface="Arial" pitchFamily="34" charset="0"/>
                <a:cs typeface="Arial" pitchFamily="34" charset="0"/>
              </a:rPr>
              <a:t>++)</a:t>
            </a:r>
          </a:p>
          <a:p>
            <a:r>
              <a:rPr lang="en-US" dirty="0">
                <a:solidFill>
                  <a:srgbClr val="79551B"/>
                </a:solidFill>
                <a:latin typeface="Arial" pitchFamily="34" charset="0"/>
                <a:cs typeface="Arial" pitchFamily="34" charset="0"/>
              </a:rPr>
              <a:t>		{</a:t>
            </a:r>
          </a:p>
          <a:p>
            <a:r>
              <a:rPr lang="en-US" dirty="0">
                <a:solidFill>
                  <a:srgbClr val="79551B"/>
                </a:solidFill>
                <a:latin typeface="Arial" pitchFamily="34" charset="0"/>
                <a:cs typeface="Arial" pitchFamily="34" charset="0"/>
              </a:rPr>
              <a:t>0xDC44:			if( ( </a:t>
            </a:r>
            <a:r>
              <a:rPr lang="en-US" dirty="0" err="1">
                <a:solidFill>
                  <a:srgbClr val="79551B"/>
                </a:solidFill>
                <a:latin typeface="Arial" pitchFamily="34" charset="0"/>
                <a:cs typeface="Arial" pitchFamily="34" charset="0"/>
              </a:rPr>
              <a:t>i</a:t>
            </a:r>
            <a:r>
              <a:rPr lang="en-US" dirty="0">
                <a:solidFill>
                  <a:srgbClr val="79551B"/>
                </a:solidFill>
                <a:latin typeface="Arial" pitchFamily="34" charset="0"/>
                <a:cs typeface="Arial" pitchFamily="34" charset="0"/>
              </a:rPr>
              <a:t> % 100) == 0 )</a:t>
            </a:r>
          </a:p>
          <a:p>
            <a:pPr lvl="4"/>
            <a:r>
              <a:rPr lang="en-US" dirty="0">
                <a:solidFill>
                  <a:srgbClr val="79551B"/>
                </a:solidFill>
                <a:latin typeface="Arial" pitchFamily="34" charset="0"/>
                <a:cs typeface="Arial" pitchFamily="34" charset="0"/>
              </a:rPr>
              <a:t>		tick( );</a:t>
            </a:r>
          </a:p>
          <a:p>
            <a:pPr lvl="4"/>
            <a:endParaRPr lang="en-US" dirty="0">
              <a:solidFill>
                <a:srgbClr val="79551B"/>
              </a:solidFill>
              <a:latin typeface="Arial" pitchFamily="34" charset="0"/>
              <a:cs typeface="Arial" pitchFamily="34" charset="0"/>
            </a:endParaRPr>
          </a:p>
          <a:p>
            <a:r>
              <a:rPr lang="en-US" dirty="0">
                <a:solidFill>
                  <a:srgbClr val="79551B"/>
                </a:solidFill>
                <a:latin typeface="Arial" pitchFamily="34" charset="0"/>
                <a:cs typeface="Arial" pitchFamily="34" charset="0"/>
              </a:rPr>
              <a:t>0xDC50:			if( (</a:t>
            </a:r>
            <a:r>
              <a:rPr lang="en-US" dirty="0" err="1">
                <a:solidFill>
                  <a:srgbClr val="79551B"/>
                </a:solidFill>
                <a:latin typeface="Arial" pitchFamily="34" charset="0"/>
                <a:cs typeface="Arial" pitchFamily="34" charset="0"/>
              </a:rPr>
              <a:t>i</a:t>
            </a:r>
            <a:r>
              <a:rPr lang="en-US" dirty="0">
                <a:solidFill>
                  <a:srgbClr val="79551B"/>
                </a:solidFill>
                <a:latin typeface="Arial" pitchFamily="34" charset="0"/>
                <a:cs typeface="Arial" pitchFamily="34" charset="0"/>
              </a:rPr>
              <a:t> &amp; 1) == 1)</a:t>
            </a:r>
          </a:p>
          <a:p>
            <a:r>
              <a:rPr lang="en-US" dirty="0">
                <a:solidFill>
                  <a:srgbClr val="79551B"/>
                </a:solidFill>
                <a:latin typeface="Arial" pitchFamily="34" charset="0"/>
                <a:cs typeface="Arial" pitchFamily="34" charset="0"/>
              </a:rPr>
              <a:t>				odd( );</a:t>
            </a:r>
          </a:p>
          <a:p>
            <a:endParaRPr lang="en-US" dirty="0">
              <a:solidFill>
                <a:srgbClr val="79551B"/>
              </a:solidFill>
              <a:latin typeface="Arial" pitchFamily="34" charset="0"/>
              <a:cs typeface="Arial" pitchFamily="34" charset="0"/>
            </a:endParaRPr>
          </a:p>
          <a:p>
            <a:pPr lvl="4"/>
            <a:r>
              <a:rPr lang="en-US" dirty="0">
                <a:solidFill>
                  <a:srgbClr val="79551B"/>
                </a:solidFill>
                <a:latin typeface="Arial" pitchFamily="34" charset="0"/>
                <a:cs typeface="Arial" pitchFamily="34" charset="0"/>
              </a:rPr>
              <a:t>}</a:t>
            </a:r>
          </a:p>
        </p:txBody>
      </p:sp>
      <p:sp>
        <p:nvSpPr>
          <p:cNvPr id="223237" name="Rectangle 5"/>
          <p:cNvSpPr>
            <a:spLocks noChangeArrowheads="1"/>
          </p:cNvSpPr>
          <p:nvPr/>
        </p:nvSpPr>
        <p:spPr bwMode="auto">
          <a:xfrm>
            <a:off x="7086600" y="1981200"/>
            <a:ext cx="304800" cy="2667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endParaRPr lang="en-US">
              <a:latin typeface="Arial" pitchFamily="34" charset="0"/>
              <a:cs typeface="Arial" pitchFamily="34" charset="0"/>
            </a:endParaRPr>
          </a:p>
        </p:txBody>
      </p:sp>
      <p:sp>
        <p:nvSpPr>
          <p:cNvPr id="223239" name="Rectangle 7"/>
          <p:cNvSpPr>
            <a:spLocks noChangeArrowheads="1"/>
          </p:cNvSpPr>
          <p:nvPr/>
        </p:nvSpPr>
        <p:spPr bwMode="auto">
          <a:xfrm>
            <a:off x="7086600" y="3733800"/>
            <a:ext cx="304800" cy="3048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rial" pitchFamily="34" charset="0"/>
                <a:cs typeface="Arial" pitchFamily="34" charset="0"/>
              </a:rPr>
              <a:t>N</a:t>
            </a:r>
          </a:p>
        </p:txBody>
      </p:sp>
      <p:sp>
        <p:nvSpPr>
          <p:cNvPr id="223240" name="Freeform 8"/>
          <p:cNvSpPr>
            <a:spLocks/>
          </p:cNvSpPr>
          <p:nvPr/>
        </p:nvSpPr>
        <p:spPr bwMode="auto">
          <a:xfrm>
            <a:off x="2209800" y="2590800"/>
            <a:ext cx="4876800" cy="1435100"/>
          </a:xfrm>
          <a:custGeom>
            <a:avLst/>
            <a:gdLst/>
            <a:ahLst/>
            <a:cxnLst>
              <a:cxn ang="0">
                <a:pos x="0" y="0"/>
              </a:cxn>
              <a:cxn ang="0">
                <a:pos x="720" y="768"/>
              </a:cxn>
              <a:cxn ang="0">
                <a:pos x="3072" y="816"/>
              </a:cxn>
            </a:cxnLst>
            <a:rect l="0" t="0" r="r" b="b"/>
            <a:pathLst>
              <a:path w="3072" h="904">
                <a:moveTo>
                  <a:pt x="0" y="0"/>
                </a:moveTo>
                <a:cubicBezTo>
                  <a:pt x="104" y="316"/>
                  <a:pt x="208" y="632"/>
                  <a:pt x="720" y="768"/>
                </a:cubicBezTo>
                <a:cubicBezTo>
                  <a:pt x="1232" y="904"/>
                  <a:pt x="2152" y="860"/>
                  <a:pt x="3072" y="816"/>
                </a:cubicBezTo>
              </a:path>
            </a:pathLst>
          </a:cu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223241" name="Freeform 9"/>
          <p:cNvSpPr>
            <a:spLocks/>
          </p:cNvSpPr>
          <p:nvPr/>
        </p:nvSpPr>
        <p:spPr bwMode="auto">
          <a:xfrm>
            <a:off x="2209800" y="1981200"/>
            <a:ext cx="4876800" cy="1244600"/>
          </a:xfrm>
          <a:custGeom>
            <a:avLst/>
            <a:gdLst/>
            <a:ahLst/>
            <a:cxnLst>
              <a:cxn ang="0">
                <a:pos x="0" y="0"/>
              </a:cxn>
              <a:cxn ang="0">
                <a:pos x="720" y="480"/>
              </a:cxn>
              <a:cxn ang="0">
                <a:pos x="2208" y="768"/>
              </a:cxn>
              <a:cxn ang="0">
                <a:pos x="2736" y="576"/>
              </a:cxn>
              <a:cxn ang="0">
                <a:pos x="3072" y="528"/>
              </a:cxn>
            </a:cxnLst>
            <a:rect l="0" t="0" r="r" b="b"/>
            <a:pathLst>
              <a:path w="3072" h="784">
                <a:moveTo>
                  <a:pt x="0" y="0"/>
                </a:moveTo>
                <a:cubicBezTo>
                  <a:pt x="176" y="176"/>
                  <a:pt x="352" y="352"/>
                  <a:pt x="720" y="480"/>
                </a:cubicBezTo>
                <a:cubicBezTo>
                  <a:pt x="1088" y="608"/>
                  <a:pt x="1872" y="752"/>
                  <a:pt x="2208" y="768"/>
                </a:cubicBezTo>
                <a:cubicBezTo>
                  <a:pt x="2544" y="784"/>
                  <a:pt x="2592" y="616"/>
                  <a:pt x="2736" y="576"/>
                </a:cubicBezTo>
                <a:cubicBezTo>
                  <a:pt x="2880" y="536"/>
                  <a:pt x="2976" y="532"/>
                  <a:pt x="3072" y="528"/>
                </a:cubicBezTo>
              </a:path>
            </a:pathLst>
          </a:cu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11" name="Freeform 10"/>
          <p:cNvSpPr/>
          <p:nvPr/>
        </p:nvSpPr>
        <p:spPr bwMode="auto">
          <a:xfrm>
            <a:off x="2215978" y="1776627"/>
            <a:ext cx="4794422" cy="2732216"/>
          </a:xfrm>
          <a:custGeom>
            <a:avLst/>
            <a:gdLst>
              <a:gd name="connsiteX0" fmla="*/ 0 w 4736757"/>
              <a:gd name="connsiteY0" fmla="*/ 1617362 h 2732216"/>
              <a:gd name="connsiteX1" fmla="*/ 1499287 w 4736757"/>
              <a:gd name="connsiteY1" fmla="*/ 2523524 h 2732216"/>
              <a:gd name="connsiteX2" fmla="*/ 3443417 w 4736757"/>
              <a:gd name="connsiteY2" fmla="*/ 365211 h 2732216"/>
              <a:gd name="connsiteX3" fmla="*/ 4736757 w 4736757"/>
              <a:gd name="connsiteY3" fmla="*/ 332259 h 2732216"/>
            </a:gdLst>
            <a:ahLst/>
            <a:cxnLst>
              <a:cxn ang="0">
                <a:pos x="connsiteX0" y="connsiteY0"/>
              </a:cxn>
              <a:cxn ang="0">
                <a:pos x="connsiteX1" y="connsiteY1"/>
              </a:cxn>
              <a:cxn ang="0">
                <a:pos x="connsiteX2" y="connsiteY2"/>
              </a:cxn>
              <a:cxn ang="0">
                <a:pos x="connsiteX3" y="connsiteY3"/>
              </a:cxn>
            </a:cxnLst>
            <a:rect l="l" t="t" r="r" b="b"/>
            <a:pathLst>
              <a:path w="4736757" h="2732216">
                <a:moveTo>
                  <a:pt x="0" y="1617362"/>
                </a:moveTo>
                <a:cubicBezTo>
                  <a:pt x="462692" y="2174789"/>
                  <a:pt x="925384" y="2732216"/>
                  <a:pt x="1499287" y="2523524"/>
                </a:cubicBezTo>
                <a:cubicBezTo>
                  <a:pt x="2073190" y="2314832"/>
                  <a:pt x="2903839" y="730422"/>
                  <a:pt x="3443417" y="365211"/>
                </a:cubicBezTo>
                <a:cubicBezTo>
                  <a:pt x="3982995" y="0"/>
                  <a:pt x="4588476" y="318529"/>
                  <a:pt x="4736757" y="332259"/>
                </a:cubicBezTo>
              </a:path>
            </a:pathLst>
          </a:custGeom>
          <a:noFill/>
          <a:ln w="9525" cap="sq" cmpd="sng" algn="ctr">
            <a:solidFill>
              <a:schemeClr val="tx1"/>
            </a:solidFill>
            <a:prstDash val="solid"/>
            <a:round/>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6"/>
          <p:cNvSpPr>
            <a:spLocks noChangeArrowheads="1"/>
          </p:cNvSpPr>
          <p:nvPr/>
        </p:nvSpPr>
        <p:spPr bwMode="auto">
          <a:xfrm>
            <a:off x="7086600" y="1981200"/>
            <a:ext cx="304800" cy="304800"/>
          </a:xfrm>
          <a:prstGeom prst="rect">
            <a:avLst/>
          </a:prstGeom>
          <a:solidFill>
            <a:srgbClr val="CCFF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rial" pitchFamily="34" charset="0"/>
                <a:cs typeface="Arial" pitchFamily="34" charset="0"/>
              </a:rPr>
              <a:t>T</a:t>
            </a:r>
          </a:p>
        </p:txBody>
      </p:sp>
      <p:sp>
        <p:nvSpPr>
          <p:cNvPr id="13" name="Rectangle 7"/>
          <p:cNvSpPr>
            <a:spLocks noChangeArrowheads="1"/>
          </p:cNvSpPr>
          <p:nvPr/>
        </p:nvSpPr>
        <p:spPr bwMode="auto">
          <a:xfrm>
            <a:off x="7086600" y="2667000"/>
            <a:ext cx="304800" cy="3048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rial" pitchFamily="34" charset="0"/>
                <a:cs typeface="Arial" pitchFamily="34" charset="0"/>
              </a:rPr>
              <a:t>N</a:t>
            </a:r>
          </a:p>
        </p:txBody>
      </p:sp>
      <p:sp>
        <p:nvSpPr>
          <p:cNvPr id="18" name="Rectangle 7"/>
          <p:cNvSpPr>
            <a:spLocks noChangeArrowheads="1"/>
          </p:cNvSpPr>
          <p:nvPr/>
        </p:nvSpPr>
        <p:spPr bwMode="auto">
          <a:xfrm>
            <a:off x="7162800" y="2743200"/>
            <a:ext cx="304800" cy="3048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rial" pitchFamily="34" charset="0"/>
                <a:cs typeface="Arial" pitchFamily="34" charset="0"/>
              </a:rPr>
              <a:t>N</a:t>
            </a:r>
          </a:p>
        </p:txBody>
      </p:sp>
      <p:sp>
        <p:nvSpPr>
          <p:cNvPr id="19" name="Rectangle 6"/>
          <p:cNvSpPr>
            <a:spLocks noChangeArrowheads="1"/>
          </p:cNvSpPr>
          <p:nvPr/>
        </p:nvSpPr>
        <p:spPr bwMode="auto">
          <a:xfrm>
            <a:off x="7162800" y="3810000"/>
            <a:ext cx="304800" cy="304800"/>
          </a:xfrm>
          <a:prstGeom prst="rect">
            <a:avLst/>
          </a:prstGeom>
          <a:solidFill>
            <a:srgbClr val="CCFF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rial" pitchFamily="34" charset="0"/>
                <a:cs typeface="Arial" pitchFamily="34" charset="0"/>
              </a:rPr>
              <a:t>T</a:t>
            </a:r>
          </a:p>
        </p:txBody>
      </p:sp>
      <p:sp>
        <p:nvSpPr>
          <p:cNvPr id="20" name="Rectangle 6"/>
          <p:cNvSpPr>
            <a:spLocks noChangeArrowheads="1"/>
          </p:cNvSpPr>
          <p:nvPr/>
        </p:nvSpPr>
        <p:spPr bwMode="auto">
          <a:xfrm>
            <a:off x="7162800" y="3657600"/>
            <a:ext cx="304800" cy="304800"/>
          </a:xfrm>
          <a:prstGeom prst="rect">
            <a:avLst/>
          </a:prstGeom>
          <a:solidFill>
            <a:srgbClr val="CCFF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rial" pitchFamily="34" charset="0"/>
                <a:cs typeface="Arial" pitchFamily="34" charset="0"/>
              </a:rPr>
              <a:t>T</a:t>
            </a:r>
          </a:p>
        </p:txBody>
      </p:sp>
      <p:sp>
        <p:nvSpPr>
          <p:cNvPr id="21" name="Rectangle 7"/>
          <p:cNvSpPr>
            <a:spLocks noChangeArrowheads="1"/>
          </p:cNvSpPr>
          <p:nvPr/>
        </p:nvSpPr>
        <p:spPr bwMode="auto">
          <a:xfrm>
            <a:off x="7162800" y="2057400"/>
            <a:ext cx="304800" cy="3048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rial" pitchFamily="34" charset="0"/>
                <a:cs typeface="Arial" pitchFamily="34" charset="0"/>
              </a:rPr>
              <a:t>N</a:t>
            </a:r>
          </a:p>
        </p:txBody>
      </p:sp>
      <p:sp>
        <p:nvSpPr>
          <p:cNvPr id="22" name="Rectangle 6"/>
          <p:cNvSpPr>
            <a:spLocks noChangeArrowheads="1"/>
          </p:cNvSpPr>
          <p:nvPr/>
        </p:nvSpPr>
        <p:spPr bwMode="auto">
          <a:xfrm>
            <a:off x="7162800" y="1905000"/>
            <a:ext cx="304800" cy="304800"/>
          </a:xfrm>
          <a:prstGeom prst="rect">
            <a:avLst/>
          </a:prstGeom>
          <a:solidFill>
            <a:srgbClr val="CCFF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rial" pitchFamily="34" charset="0"/>
                <a:cs typeface="Arial" pitchFamily="34" charset="0"/>
              </a:rPr>
              <a:t>T</a:t>
            </a:r>
          </a:p>
        </p:txBody>
      </p:sp>
      <p:sp>
        <p:nvSpPr>
          <p:cNvPr id="23" name="Rectangle 7"/>
          <p:cNvSpPr>
            <a:spLocks noChangeArrowheads="1"/>
          </p:cNvSpPr>
          <p:nvPr/>
        </p:nvSpPr>
        <p:spPr bwMode="auto">
          <a:xfrm>
            <a:off x="7162800" y="2590800"/>
            <a:ext cx="304800" cy="3048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rial" pitchFamily="34" charset="0"/>
                <a:cs typeface="Arial" pitchFamily="34" charset="0"/>
              </a:rPr>
              <a:t>N</a:t>
            </a:r>
          </a:p>
        </p:txBody>
      </p:sp>
      <p:sp>
        <p:nvSpPr>
          <p:cNvPr id="24" name="Rectangle 6"/>
          <p:cNvSpPr>
            <a:spLocks noChangeArrowheads="1"/>
          </p:cNvSpPr>
          <p:nvPr/>
        </p:nvSpPr>
        <p:spPr bwMode="auto">
          <a:xfrm>
            <a:off x="76200" y="67056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26" name="Slide Number Placeholder 25"/>
          <p:cNvSpPr>
            <a:spLocks noGrp="1"/>
          </p:cNvSpPr>
          <p:nvPr>
            <p:ph type="sldNum" sz="quarter" idx="12"/>
          </p:nvPr>
        </p:nvSpPr>
        <p:spPr/>
        <p:txBody>
          <a:bodyPr/>
          <a:lstStyle/>
          <a:p>
            <a:fld id="{B6F15528-21DE-4FAA-801E-634DDDAF4B2B}" type="slidenum">
              <a:rPr lang="en-US" smtClean="0"/>
              <a:pPr/>
              <a:t>11</a:t>
            </a:fld>
            <a:endParaRPr lang="en-US"/>
          </a:p>
        </p:txBody>
      </p:sp>
      <p:sp>
        <p:nvSpPr>
          <p:cNvPr id="25" name="Rectangle 13"/>
          <p:cNvSpPr txBox="1">
            <a:spLocks noChangeArrowheads="1"/>
          </p:cNvSpPr>
          <p:nvPr/>
        </p:nvSpPr>
        <p:spPr>
          <a:xfrm>
            <a:off x="609600" y="4724400"/>
            <a:ext cx="8229600" cy="1219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Predict based on what happened the last time.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7" name="Rectangular Callout 26"/>
          <p:cNvSpPr/>
          <p:nvPr/>
        </p:nvSpPr>
        <p:spPr>
          <a:xfrm>
            <a:off x="7620000" y="2209800"/>
            <a:ext cx="1295400" cy="533400"/>
          </a:xfrm>
          <a:prstGeom prst="wedgeRectCallout">
            <a:avLst>
              <a:gd name="adj1" fmla="val -58156"/>
              <a:gd name="adj2" fmla="val 8614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smtClean="0"/>
              <a:t>Correct!</a:t>
            </a:r>
            <a:endParaRPr lang="en-US" sz="2400" b="1" dirty="0"/>
          </a:p>
        </p:txBody>
      </p:sp>
      <p:sp>
        <p:nvSpPr>
          <p:cNvPr id="28" name="Rectangular Callout 27"/>
          <p:cNvSpPr/>
          <p:nvPr/>
        </p:nvSpPr>
        <p:spPr>
          <a:xfrm>
            <a:off x="7620000" y="3352800"/>
            <a:ext cx="1295400" cy="533400"/>
          </a:xfrm>
          <a:prstGeom prst="wedgeRectCallout">
            <a:avLst>
              <a:gd name="adj1" fmla="val -58156"/>
              <a:gd name="adj2" fmla="val 8614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smtClean="0"/>
              <a:t>Wrong!</a:t>
            </a:r>
            <a:endParaRPr lang="en-US" sz="2400" b="1" dirty="0"/>
          </a:p>
        </p:txBody>
      </p:sp>
      <p:sp>
        <p:nvSpPr>
          <p:cNvPr id="29" name="Rectangular Callout 28"/>
          <p:cNvSpPr/>
          <p:nvPr/>
        </p:nvSpPr>
        <p:spPr>
          <a:xfrm>
            <a:off x="7620000" y="3200400"/>
            <a:ext cx="1295400" cy="533400"/>
          </a:xfrm>
          <a:prstGeom prst="wedgeRectCallout">
            <a:avLst>
              <a:gd name="adj1" fmla="val -58156"/>
              <a:gd name="adj2" fmla="val 8614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smtClean="0"/>
              <a:t>Correct!</a:t>
            </a:r>
            <a:endParaRPr lang="en-US" sz="2400" b="1" dirty="0"/>
          </a:p>
        </p:txBody>
      </p:sp>
      <p:sp>
        <p:nvSpPr>
          <p:cNvPr id="30" name="Rectangular Callout 29"/>
          <p:cNvSpPr/>
          <p:nvPr/>
        </p:nvSpPr>
        <p:spPr>
          <a:xfrm>
            <a:off x="7620000" y="2057400"/>
            <a:ext cx="1295400" cy="533400"/>
          </a:xfrm>
          <a:prstGeom prst="wedgeRectCallout">
            <a:avLst>
              <a:gd name="adj1" fmla="val -58156"/>
              <a:gd name="adj2" fmla="val 8614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smtClean="0"/>
              <a:t>Correct!</a:t>
            </a:r>
            <a:endParaRPr lang="en-US" sz="2400" b="1" dirty="0"/>
          </a:p>
        </p:txBody>
      </p:sp>
      <p:sp>
        <p:nvSpPr>
          <p:cNvPr id="2" name="Footer Placeholder 1"/>
          <p:cNvSpPr>
            <a:spLocks noGrp="1"/>
          </p:cNvSpPr>
          <p:nvPr>
            <p:ph type="ftr" sz="quarter" idx="11"/>
          </p:nvPr>
        </p:nvSpPr>
        <p:spPr/>
        <p:txBody>
          <a:bodyPr/>
          <a:lstStyle/>
          <a:p>
            <a:r>
              <a:rPr lang="en-US" smtClean="0"/>
              <a:t>Edited by Dr. Yuzhe Tang</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241"/>
                                        </p:tgtEl>
                                        <p:attrNameLst>
                                          <p:attrName>style.visibility</p:attrName>
                                        </p:attrNameLst>
                                      </p:cBhvr>
                                      <p:to>
                                        <p:strVal val="visible"/>
                                      </p:to>
                                    </p:set>
                                    <p:animEffect transition="in" filter="wipe(left)">
                                      <p:cBhvr>
                                        <p:cTn id="7" dur="500"/>
                                        <p:tgtEl>
                                          <p:spTgt spid="2232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3240"/>
                                        </p:tgtEl>
                                        <p:attrNameLst>
                                          <p:attrName>style.visibility</p:attrName>
                                        </p:attrNameLst>
                                      </p:cBhvr>
                                      <p:to>
                                        <p:strVal val="visible"/>
                                      </p:to>
                                    </p:set>
                                    <p:animEffect transition="in" filter="wipe(left)">
                                      <p:cBhvr>
                                        <p:cTn id="16" dur="500"/>
                                        <p:tgtEl>
                                          <p:spTgt spid="223240"/>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23239"/>
                                        </p:tgtEl>
                                        <p:attrNameLst>
                                          <p:attrName>style.visibility</p:attrName>
                                        </p:attrNameLst>
                                      </p:cBhvr>
                                      <p:to>
                                        <p:strVal val="visible"/>
                                      </p:to>
                                    </p:set>
                                    <p:animEffect transition="in" filter="wipe(left)">
                                      <p:cBhvr>
                                        <p:cTn id="20" dur="500"/>
                                        <p:tgtEl>
                                          <p:spTgt spid="22323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linds(horizontal)">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blinds(horizontal)">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blinds(horizontal)">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blinds(horizontal)">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left)">
                                      <p:cBhvr>
                                        <p:cTn id="73" dur="5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blinds(horizontal)">
                                      <p:cBhvr>
                                        <p:cTn id="78" dur="500"/>
                                        <p:tgtEl>
                                          <p:spTgt spid="2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left)">
                                      <p:cBhvr>
                                        <p:cTn id="83" dur="500"/>
                                        <p:tgtEl>
                                          <p:spTgt spid="22"/>
                                        </p:tgtEl>
                                      </p:cBhvr>
                                    </p:animEffect>
                                  </p:childTnLst>
                                </p:cTn>
                              </p:par>
                              <p:par>
                                <p:cTn id="84" presetID="1" presetClass="exit" presetSubtype="0" fill="hold" grpId="0" nodeType="withEffect">
                                  <p:stCondLst>
                                    <p:cond delay="0"/>
                                  </p:stCondLst>
                                  <p:childTnLst>
                                    <p:set>
                                      <p:cBhvr>
                                        <p:cTn id="85"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9" grpId="0" animBg="1"/>
      <p:bldP spid="223240" grpId="0" animBg="1"/>
      <p:bldP spid="223241" grpId="0" animBg="1"/>
      <p:bldP spid="11" grpId="0" animBg="1"/>
      <p:bldP spid="12" grpId="0" animBg="1"/>
      <p:bldP spid="13" grpId="0" animBg="1"/>
      <p:bldP spid="18" grpId="0" animBg="1"/>
      <p:bldP spid="19" grpId="0" animBg="1"/>
      <p:bldP spid="20" grpId="0" animBg="1"/>
      <p:bldP spid="21" grpId="0" animBg="1"/>
      <p:bldP spid="22" grpId="0" animBg="1"/>
      <p:bldP spid="23" grpId="0" animBg="1"/>
      <p:bldP spid="24" grpId="0" animBg="1"/>
      <p:bldP spid="25" grpId="0"/>
      <p:bldP spid="27" grpId="0" animBg="1"/>
      <p:bldP spid="28" grpId="0" animBg="1"/>
      <p:bldP spid="29"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normAutofit fontScale="90000"/>
          </a:bodyPr>
          <a:lstStyle/>
          <a:p>
            <a:r>
              <a:rPr lang="en-US" dirty="0" smtClean="0"/>
              <a:t>One-Bit Branch Predictor: Performance</a:t>
            </a:r>
            <a:endParaRPr lang="en-US" dirty="0"/>
          </a:p>
        </p:txBody>
      </p:sp>
      <p:sp>
        <p:nvSpPr>
          <p:cNvPr id="225283" name="Text Box 3"/>
          <p:cNvSpPr txBox="1">
            <a:spLocks noChangeArrowheads="1"/>
          </p:cNvSpPr>
          <p:nvPr/>
        </p:nvSpPr>
        <p:spPr bwMode="auto">
          <a:xfrm>
            <a:off x="1143000" y="1752600"/>
            <a:ext cx="6762750" cy="304800"/>
          </a:xfrm>
          <a:prstGeom prst="rect">
            <a:avLst/>
          </a:prstGeom>
          <a:noFill/>
          <a:ln w="9525">
            <a:noFill/>
            <a:miter lim="800000"/>
            <a:headEnd/>
            <a:tailEnd/>
          </a:ln>
          <a:effectLst/>
        </p:spPr>
        <p:txBody>
          <a:bodyPr wrap="none">
            <a:spAutoFit/>
          </a:bodyPr>
          <a:lstStyle/>
          <a:p>
            <a:r>
              <a:rPr lang="en-US" sz="1400" b="1" dirty="0">
                <a:latin typeface="Arial" pitchFamily="34" charset="0"/>
                <a:cs typeface="Arial" pitchFamily="34" charset="0"/>
              </a:rPr>
              <a:t>DC08:</a:t>
            </a:r>
            <a:r>
              <a:rPr lang="en-US" sz="1400" dirty="0">
                <a:latin typeface="Arial" pitchFamily="34" charset="0"/>
                <a:cs typeface="Arial" pitchFamily="34" charset="0"/>
              </a:rPr>
              <a:t>	TTTTTTTTTTT	...	TTTTTTTTTTNTTTTTTTTT	…</a:t>
            </a:r>
          </a:p>
        </p:txBody>
      </p:sp>
      <p:sp>
        <p:nvSpPr>
          <p:cNvPr id="225284" name="Line 4"/>
          <p:cNvSpPr>
            <a:spLocks noChangeShapeType="1"/>
          </p:cNvSpPr>
          <p:nvPr/>
        </p:nvSpPr>
        <p:spPr bwMode="auto">
          <a:xfrm>
            <a:off x="2133600" y="2057400"/>
            <a:ext cx="3810000" cy="0"/>
          </a:xfrm>
          <a:prstGeom prst="line">
            <a:avLst/>
          </a:prstGeom>
          <a:noFill/>
          <a:ln w="9525">
            <a:solidFill>
              <a:schemeClr val="tx1"/>
            </a:solidFill>
            <a:round/>
            <a:headEnd type="triangle" w="med" len="med"/>
            <a:tailEnd type="triangle" w="med" len="med"/>
          </a:ln>
          <a:effectLst/>
        </p:spPr>
        <p:txBody>
          <a:bodyPr/>
          <a:lstStyle/>
          <a:p>
            <a:endParaRPr lang="en-US">
              <a:latin typeface="Arial" pitchFamily="34" charset="0"/>
              <a:cs typeface="Arial" pitchFamily="34" charset="0"/>
            </a:endParaRPr>
          </a:p>
        </p:txBody>
      </p:sp>
      <p:sp>
        <p:nvSpPr>
          <p:cNvPr id="225285" name="Text Box 5"/>
          <p:cNvSpPr txBox="1">
            <a:spLocks noChangeArrowheads="1"/>
          </p:cNvSpPr>
          <p:nvPr/>
        </p:nvSpPr>
        <p:spPr bwMode="auto">
          <a:xfrm>
            <a:off x="3276600" y="2133600"/>
            <a:ext cx="1606530" cy="307777"/>
          </a:xfrm>
          <a:prstGeom prst="rect">
            <a:avLst/>
          </a:prstGeom>
          <a:noFill/>
          <a:ln w="9525">
            <a:noFill/>
            <a:miter lim="800000"/>
            <a:headEnd/>
            <a:tailEnd/>
          </a:ln>
          <a:effectLst/>
        </p:spPr>
        <p:txBody>
          <a:bodyPr wrap="none">
            <a:spAutoFit/>
          </a:bodyPr>
          <a:lstStyle/>
          <a:p>
            <a:r>
              <a:rPr lang="en-US" sz="1400" dirty="0">
                <a:latin typeface="Arial" pitchFamily="34" charset="0"/>
                <a:cs typeface="Arial" pitchFamily="34" charset="0"/>
              </a:rPr>
              <a:t>100,000 iterations</a:t>
            </a:r>
          </a:p>
        </p:txBody>
      </p:sp>
      <p:sp>
        <p:nvSpPr>
          <p:cNvPr id="225286" name="Text Box 6"/>
          <p:cNvSpPr txBox="1">
            <a:spLocks noChangeArrowheads="1"/>
          </p:cNvSpPr>
          <p:nvPr/>
        </p:nvSpPr>
        <p:spPr bwMode="auto">
          <a:xfrm>
            <a:off x="1143000" y="2514600"/>
            <a:ext cx="5448929" cy="646331"/>
          </a:xfrm>
          <a:prstGeom prst="rect">
            <a:avLst/>
          </a:prstGeom>
          <a:noFill/>
          <a:ln w="9525">
            <a:noFill/>
            <a:miter lim="800000"/>
            <a:headEnd/>
            <a:tailEnd/>
          </a:ln>
          <a:effectLst/>
        </p:spPr>
        <p:txBody>
          <a:bodyPr wrap="none">
            <a:spAutoFit/>
          </a:bodyPr>
          <a:lstStyle/>
          <a:p>
            <a:pPr algn="ctr"/>
            <a:r>
              <a:rPr lang="en-US">
                <a:latin typeface="Arial" pitchFamily="34" charset="0"/>
                <a:cs typeface="Arial" pitchFamily="34" charset="0"/>
              </a:rPr>
              <a:t>How often is branch outcome != previous outcome?</a:t>
            </a:r>
          </a:p>
          <a:p>
            <a:pPr algn="ctr"/>
            <a:r>
              <a:rPr lang="en-US">
                <a:latin typeface="Arial" pitchFamily="34" charset="0"/>
                <a:cs typeface="Arial" pitchFamily="34" charset="0"/>
              </a:rPr>
              <a:t>2 / 100,000</a:t>
            </a:r>
          </a:p>
        </p:txBody>
      </p:sp>
      <p:grpSp>
        <p:nvGrpSpPr>
          <p:cNvPr id="2" name="Group 7"/>
          <p:cNvGrpSpPr>
            <a:grpSpLocks/>
          </p:cNvGrpSpPr>
          <p:nvPr/>
        </p:nvGrpSpPr>
        <p:grpSpPr bwMode="auto">
          <a:xfrm>
            <a:off x="5834065" y="1781175"/>
            <a:ext cx="2201863" cy="1103313"/>
            <a:chOff x="3675" y="1506"/>
            <a:chExt cx="1387" cy="695"/>
          </a:xfrm>
        </p:grpSpPr>
        <p:sp>
          <p:nvSpPr>
            <p:cNvPr id="225288" name="Rectangle 8"/>
            <p:cNvSpPr>
              <a:spLocks noChangeArrowheads="1"/>
            </p:cNvSpPr>
            <p:nvPr/>
          </p:nvSpPr>
          <p:spPr bwMode="auto">
            <a:xfrm>
              <a:off x="3675" y="1506"/>
              <a:ext cx="183" cy="141"/>
            </a:xfrm>
            <a:prstGeom prst="rect">
              <a:avLst/>
            </a:prstGeom>
            <a:noFill/>
            <a:ln w="9525">
              <a:solidFill>
                <a:srgbClr val="FF0000"/>
              </a:solidFill>
              <a:miter lim="800000"/>
              <a:headEnd/>
              <a:tailEnd/>
            </a:ln>
            <a:effectLst/>
          </p:spPr>
          <p:txBody>
            <a:bodyPr wrap="none" anchor="ctr"/>
            <a:lstStyle/>
            <a:p>
              <a:endParaRPr lang="en-US">
                <a:latin typeface="Arial" pitchFamily="34" charset="0"/>
                <a:cs typeface="Arial" pitchFamily="34" charset="0"/>
              </a:endParaRPr>
            </a:p>
          </p:txBody>
        </p:sp>
        <p:sp>
          <p:nvSpPr>
            <p:cNvPr id="225289" name="Rectangle 9"/>
            <p:cNvSpPr>
              <a:spLocks noChangeArrowheads="1"/>
            </p:cNvSpPr>
            <p:nvPr/>
          </p:nvSpPr>
          <p:spPr bwMode="auto">
            <a:xfrm>
              <a:off x="3744" y="1524"/>
              <a:ext cx="183" cy="141"/>
            </a:xfrm>
            <a:prstGeom prst="rect">
              <a:avLst/>
            </a:prstGeom>
            <a:noFill/>
            <a:ln w="9525">
              <a:solidFill>
                <a:srgbClr val="0000FF"/>
              </a:solidFill>
              <a:miter lim="800000"/>
              <a:headEnd/>
              <a:tailEnd/>
            </a:ln>
            <a:effectLst/>
          </p:spPr>
          <p:txBody>
            <a:bodyPr wrap="none" anchor="ctr"/>
            <a:lstStyle/>
            <a:p>
              <a:endParaRPr lang="en-US">
                <a:latin typeface="Arial" pitchFamily="34" charset="0"/>
                <a:cs typeface="Arial" pitchFamily="34" charset="0"/>
              </a:endParaRPr>
            </a:p>
          </p:txBody>
        </p:sp>
        <p:sp>
          <p:nvSpPr>
            <p:cNvPr id="225290" name="Text Box 10"/>
            <p:cNvSpPr txBox="1">
              <a:spLocks noChangeArrowheads="1"/>
            </p:cNvSpPr>
            <p:nvPr/>
          </p:nvSpPr>
          <p:spPr bwMode="auto">
            <a:xfrm>
              <a:off x="4320" y="1968"/>
              <a:ext cx="310" cy="233"/>
            </a:xfrm>
            <a:prstGeom prst="rect">
              <a:avLst/>
            </a:prstGeom>
            <a:noFill/>
            <a:ln w="25400">
              <a:solidFill>
                <a:srgbClr val="FF0000"/>
              </a:solidFill>
              <a:miter lim="800000"/>
              <a:headEnd/>
              <a:tailEnd/>
            </a:ln>
            <a:effectLst/>
          </p:spPr>
          <p:txBody>
            <a:bodyPr wrap="none">
              <a:spAutoFit/>
            </a:bodyPr>
            <a:lstStyle/>
            <a:p>
              <a:r>
                <a:rPr lang="en-US">
                  <a:latin typeface="Arial" pitchFamily="34" charset="0"/>
                  <a:cs typeface="Arial" pitchFamily="34" charset="0"/>
                </a:rPr>
                <a:t>TN</a:t>
              </a:r>
            </a:p>
          </p:txBody>
        </p:sp>
        <p:cxnSp>
          <p:nvCxnSpPr>
            <p:cNvPr id="225291" name="AutoShape 11"/>
            <p:cNvCxnSpPr>
              <a:cxnSpLocks noChangeShapeType="1"/>
              <a:stCxn id="225290" idx="0"/>
              <a:endCxn id="225288" idx="2"/>
            </p:cNvCxnSpPr>
            <p:nvPr/>
          </p:nvCxnSpPr>
          <p:spPr bwMode="auto">
            <a:xfrm rot="16200000" flipV="1">
              <a:off x="3960" y="1453"/>
              <a:ext cx="321" cy="709"/>
            </a:xfrm>
            <a:prstGeom prst="straightConnector1">
              <a:avLst/>
            </a:prstGeom>
            <a:noFill/>
            <a:ln w="9525">
              <a:solidFill>
                <a:srgbClr val="FF0000"/>
              </a:solidFill>
              <a:round/>
              <a:headEnd/>
              <a:tailEnd/>
            </a:ln>
            <a:effectLst/>
          </p:spPr>
        </p:cxnSp>
        <p:sp>
          <p:nvSpPr>
            <p:cNvPr id="225292" name="Text Box 12"/>
            <p:cNvSpPr txBox="1">
              <a:spLocks noChangeArrowheads="1"/>
            </p:cNvSpPr>
            <p:nvPr/>
          </p:nvSpPr>
          <p:spPr bwMode="auto">
            <a:xfrm>
              <a:off x="4752" y="1776"/>
              <a:ext cx="310" cy="233"/>
            </a:xfrm>
            <a:prstGeom prst="rect">
              <a:avLst/>
            </a:prstGeom>
            <a:noFill/>
            <a:ln w="25400">
              <a:solidFill>
                <a:srgbClr val="0000FF"/>
              </a:solidFill>
              <a:miter lim="800000"/>
              <a:headEnd/>
              <a:tailEnd/>
            </a:ln>
            <a:effectLst/>
          </p:spPr>
          <p:txBody>
            <a:bodyPr wrap="none">
              <a:spAutoFit/>
            </a:bodyPr>
            <a:lstStyle/>
            <a:p>
              <a:r>
                <a:rPr lang="en-US">
                  <a:latin typeface="Arial" pitchFamily="34" charset="0"/>
                  <a:cs typeface="Arial" pitchFamily="34" charset="0"/>
                </a:rPr>
                <a:t>NT</a:t>
              </a:r>
            </a:p>
          </p:txBody>
        </p:sp>
        <p:cxnSp>
          <p:nvCxnSpPr>
            <p:cNvPr id="225293" name="AutoShape 13"/>
            <p:cNvCxnSpPr>
              <a:cxnSpLocks noChangeShapeType="1"/>
              <a:stCxn id="225292" idx="1"/>
              <a:endCxn id="225289" idx="2"/>
            </p:cNvCxnSpPr>
            <p:nvPr/>
          </p:nvCxnSpPr>
          <p:spPr bwMode="auto">
            <a:xfrm rot="10800000">
              <a:off x="3836" y="1665"/>
              <a:ext cx="916" cy="227"/>
            </a:xfrm>
            <a:prstGeom prst="straightConnector1">
              <a:avLst/>
            </a:prstGeom>
            <a:noFill/>
            <a:ln w="9525">
              <a:solidFill>
                <a:srgbClr val="0000FF"/>
              </a:solidFill>
              <a:round/>
              <a:headEnd/>
              <a:tailEnd/>
            </a:ln>
            <a:effectLst/>
          </p:spPr>
        </p:cxnSp>
      </p:grpSp>
      <p:grpSp>
        <p:nvGrpSpPr>
          <p:cNvPr id="3" name="Group 14"/>
          <p:cNvGrpSpPr>
            <a:grpSpLocks/>
          </p:cNvGrpSpPr>
          <p:nvPr/>
        </p:nvGrpSpPr>
        <p:grpSpPr bwMode="auto">
          <a:xfrm>
            <a:off x="1143000" y="3200400"/>
            <a:ext cx="4933950" cy="787400"/>
            <a:chOff x="720" y="2400"/>
            <a:chExt cx="3108" cy="496"/>
          </a:xfrm>
        </p:grpSpPr>
        <p:sp>
          <p:nvSpPr>
            <p:cNvPr id="225295" name="Text Box 15"/>
            <p:cNvSpPr txBox="1">
              <a:spLocks noChangeArrowheads="1"/>
            </p:cNvSpPr>
            <p:nvPr/>
          </p:nvSpPr>
          <p:spPr bwMode="auto">
            <a:xfrm>
              <a:off x="720" y="2400"/>
              <a:ext cx="3108" cy="192"/>
            </a:xfrm>
            <a:prstGeom prst="rect">
              <a:avLst/>
            </a:prstGeom>
            <a:noFill/>
            <a:ln w="9525">
              <a:noFill/>
              <a:miter lim="800000"/>
              <a:headEnd/>
              <a:tailEnd/>
            </a:ln>
            <a:effectLst/>
          </p:spPr>
          <p:txBody>
            <a:bodyPr wrap="none">
              <a:spAutoFit/>
            </a:bodyPr>
            <a:lstStyle/>
            <a:p>
              <a:r>
                <a:rPr lang="en-US" sz="1400" b="1" dirty="0">
                  <a:latin typeface="Arial" pitchFamily="34" charset="0"/>
                  <a:cs typeface="Arial" pitchFamily="34" charset="0"/>
                </a:rPr>
                <a:t>DC44:</a:t>
              </a:r>
              <a:r>
                <a:rPr lang="en-US" sz="1400" dirty="0">
                  <a:latin typeface="Arial" pitchFamily="34" charset="0"/>
                  <a:cs typeface="Arial" pitchFamily="34" charset="0"/>
                </a:rPr>
                <a:t>	TTTTT	...     TNTTTTT    …       TNTTTTT	…</a:t>
              </a:r>
            </a:p>
          </p:txBody>
        </p:sp>
        <p:sp>
          <p:nvSpPr>
            <p:cNvPr id="225296" name="Line 16"/>
            <p:cNvSpPr>
              <a:spLocks noChangeShapeType="1"/>
            </p:cNvSpPr>
            <p:nvPr/>
          </p:nvSpPr>
          <p:spPr bwMode="auto">
            <a:xfrm>
              <a:off x="1344" y="2592"/>
              <a:ext cx="960" cy="0"/>
            </a:xfrm>
            <a:prstGeom prst="line">
              <a:avLst/>
            </a:prstGeom>
            <a:noFill/>
            <a:ln w="9525">
              <a:solidFill>
                <a:schemeClr val="tx1"/>
              </a:solidFill>
              <a:round/>
              <a:headEnd type="triangle" w="med" len="med"/>
              <a:tailEnd type="triangle" w="med" len="med"/>
            </a:ln>
            <a:effectLst/>
          </p:spPr>
          <p:txBody>
            <a:bodyPr/>
            <a:lstStyle/>
            <a:p>
              <a:endParaRPr lang="en-US">
                <a:latin typeface="Arial" pitchFamily="34" charset="0"/>
                <a:cs typeface="Arial" pitchFamily="34" charset="0"/>
              </a:endParaRPr>
            </a:p>
          </p:txBody>
        </p:sp>
        <p:sp>
          <p:nvSpPr>
            <p:cNvPr id="225297" name="Line 17"/>
            <p:cNvSpPr>
              <a:spLocks noChangeShapeType="1"/>
            </p:cNvSpPr>
            <p:nvPr/>
          </p:nvSpPr>
          <p:spPr bwMode="auto">
            <a:xfrm>
              <a:off x="2304" y="2592"/>
              <a:ext cx="960" cy="0"/>
            </a:xfrm>
            <a:prstGeom prst="line">
              <a:avLst/>
            </a:prstGeom>
            <a:noFill/>
            <a:ln w="9525">
              <a:solidFill>
                <a:schemeClr val="tx1"/>
              </a:solidFill>
              <a:round/>
              <a:headEnd type="triangle" w="med" len="med"/>
              <a:tailEnd type="triangle" w="med" len="med"/>
            </a:ln>
            <a:effectLst/>
          </p:spPr>
          <p:txBody>
            <a:bodyPr/>
            <a:lstStyle/>
            <a:p>
              <a:endParaRPr lang="en-US">
                <a:latin typeface="Arial" pitchFamily="34" charset="0"/>
                <a:cs typeface="Arial" pitchFamily="34" charset="0"/>
              </a:endParaRPr>
            </a:p>
          </p:txBody>
        </p:sp>
        <p:sp>
          <p:nvSpPr>
            <p:cNvPr id="225298" name="Text Box 18"/>
            <p:cNvSpPr txBox="1">
              <a:spLocks noChangeArrowheads="1"/>
            </p:cNvSpPr>
            <p:nvPr/>
          </p:nvSpPr>
          <p:spPr bwMode="auto">
            <a:xfrm>
              <a:off x="2060" y="2663"/>
              <a:ext cx="561" cy="233"/>
            </a:xfrm>
            <a:prstGeom prst="rect">
              <a:avLst/>
            </a:prstGeom>
            <a:noFill/>
            <a:ln w="9525">
              <a:noFill/>
              <a:miter lim="800000"/>
              <a:headEnd/>
              <a:tailEnd/>
            </a:ln>
            <a:effectLst/>
          </p:spPr>
          <p:txBody>
            <a:bodyPr wrap="none">
              <a:spAutoFit/>
            </a:bodyPr>
            <a:lstStyle/>
            <a:p>
              <a:r>
                <a:rPr lang="en-US" dirty="0">
                  <a:latin typeface="Arial" pitchFamily="34" charset="0"/>
                  <a:cs typeface="Arial" pitchFamily="34" charset="0"/>
                </a:rPr>
                <a:t>2 / 100</a:t>
              </a:r>
            </a:p>
          </p:txBody>
        </p:sp>
      </p:grpSp>
      <p:grpSp>
        <p:nvGrpSpPr>
          <p:cNvPr id="4" name="Group 19"/>
          <p:cNvGrpSpPr>
            <a:grpSpLocks/>
          </p:cNvGrpSpPr>
          <p:nvPr/>
        </p:nvGrpSpPr>
        <p:grpSpPr bwMode="auto">
          <a:xfrm>
            <a:off x="1143000" y="4114800"/>
            <a:ext cx="4933950" cy="765175"/>
            <a:chOff x="720" y="2976"/>
            <a:chExt cx="3108" cy="482"/>
          </a:xfrm>
        </p:grpSpPr>
        <p:sp>
          <p:nvSpPr>
            <p:cNvPr id="225300" name="Text Box 20"/>
            <p:cNvSpPr txBox="1">
              <a:spLocks noChangeArrowheads="1"/>
            </p:cNvSpPr>
            <p:nvPr/>
          </p:nvSpPr>
          <p:spPr bwMode="auto">
            <a:xfrm>
              <a:off x="720" y="2976"/>
              <a:ext cx="3108" cy="192"/>
            </a:xfrm>
            <a:prstGeom prst="rect">
              <a:avLst/>
            </a:prstGeom>
            <a:noFill/>
            <a:ln w="9525">
              <a:noFill/>
              <a:miter lim="800000"/>
              <a:headEnd/>
              <a:tailEnd/>
            </a:ln>
            <a:effectLst/>
          </p:spPr>
          <p:txBody>
            <a:bodyPr wrap="none">
              <a:spAutoFit/>
            </a:bodyPr>
            <a:lstStyle/>
            <a:p>
              <a:r>
                <a:rPr lang="en-US" sz="1400" b="1" dirty="0">
                  <a:latin typeface="Arial" pitchFamily="34" charset="0"/>
                  <a:cs typeface="Arial" pitchFamily="34" charset="0"/>
                </a:rPr>
                <a:t>DC50:</a:t>
              </a:r>
              <a:r>
                <a:rPr lang="en-US" sz="1400" dirty="0">
                  <a:latin typeface="Arial" pitchFamily="34" charset="0"/>
                  <a:cs typeface="Arial" pitchFamily="34" charset="0"/>
                </a:rPr>
                <a:t>	TNTNTNTNTNTNTNTNTNTNTNTNTNTNT	…</a:t>
              </a:r>
            </a:p>
          </p:txBody>
        </p:sp>
        <p:sp>
          <p:nvSpPr>
            <p:cNvPr id="225301" name="Text Box 21"/>
            <p:cNvSpPr txBox="1">
              <a:spLocks noChangeArrowheads="1"/>
            </p:cNvSpPr>
            <p:nvPr/>
          </p:nvSpPr>
          <p:spPr bwMode="auto">
            <a:xfrm>
              <a:off x="2196" y="3225"/>
              <a:ext cx="399" cy="233"/>
            </a:xfrm>
            <a:prstGeom prst="rect">
              <a:avLst/>
            </a:prstGeom>
            <a:noFill/>
            <a:ln w="9525">
              <a:noFill/>
              <a:miter lim="800000"/>
              <a:headEnd/>
              <a:tailEnd/>
            </a:ln>
            <a:effectLst/>
          </p:spPr>
          <p:txBody>
            <a:bodyPr wrap="none">
              <a:spAutoFit/>
            </a:bodyPr>
            <a:lstStyle/>
            <a:p>
              <a:r>
                <a:rPr lang="en-US" dirty="0">
                  <a:latin typeface="Arial" pitchFamily="34" charset="0"/>
                  <a:cs typeface="Arial" pitchFamily="34" charset="0"/>
                </a:rPr>
                <a:t>2 / 2</a:t>
              </a:r>
            </a:p>
          </p:txBody>
        </p:sp>
      </p:grpSp>
      <p:grpSp>
        <p:nvGrpSpPr>
          <p:cNvPr id="5" name="Group 22"/>
          <p:cNvGrpSpPr>
            <a:grpSpLocks/>
          </p:cNvGrpSpPr>
          <p:nvPr/>
        </p:nvGrpSpPr>
        <p:grpSpPr bwMode="auto">
          <a:xfrm>
            <a:off x="4495800" y="2971800"/>
            <a:ext cx="3657600" cy="914400"/>
            <a:chOff x="2832" y="2256"/>
            <a:chExt cx="2304" cy="576"/>
          </a:xfrm>
        </p:grpSpPr>
        <p:sp>
          <p:nvSpPr>
            <p:cNvPr id="225303" name="AutoShape 23"/>
            <p:cNvSpPr>
              <a:spLocks noChangeArrowheads="1"/>
            </p:cNvSpPr>
            <p:nvPr/>
          </p:nvSpPr>
          <p:spPr bwMode="auto">
            <a:xfrm>
              <a:off x="4320" y="2256"/>
              <a:ext cx="816" cy="576"/>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solidFill>
                    <a:srgbClr val="FFFFFF"/>
                  </a:solidFill>
                  <a:latin typeface="Arial" pitchFamily="34" charset="0"/>
                  <a:cs typeface="Arial" pitchFamily="34" charset="0"/>
                </a:rPr>
                <a:t>99.998%</a:t>
              </a:r>
            </a:p>
            <a:p>
              <a:pPr algn="ctr"/>
              <a:r>
                <a:rPr lang="en-US" dirty="0">
                  <a:solidFill>
                    <a:srgbClr val="FFFFFF"/>
                  </a:solidFill>
                  <a:latin typeface="Arial" pitchFamily="34" charset="0"/>
                  <a:cs typeface="Arial" pitchFamily="34" charset="0"/>
                </a:rPr>
                <a:t>Prediction</a:t>
              </a:r>
            </a:p>
            <a:p>
              <a:pPr algn="ctr"/>
              <a:r>
                <a:rPr lang="en-US" dirty="0">
                  <a:solidFill>
                    <a:srgbClr val="FFFFFF"/>
                  </a:solidFill>
                  <a:latin typeface="Arial" pitchFamily="34" charset="0"/>
                  <a:cs typeface="Arial" pitchFamily="34" charset="0"/>
                </a:rPr>
                <a:t>Rate</a:t>
              </a:r>
            </a:p>
          </p:txBody>
        </p:sp>
        <p:sp>
          <p:nvSpPr>
            <p:cNvPr id="225304" name="Line 24"/>
            <p:cNvSpPr>
              <a:spLocks noChangeShapeType="1"/>
            </p:cNvSpPr>
            <p:nvPr/>
          </p:nvSpPr>
          <p:spPr bwMode="auto">
            <a:xfrm flipH="1" flipV="1">
              <a:off x="2832" y="2256"/>
              <a:ext cx="1488" cy="96"/>
            </a:xfrm>
            <a:prstGeom prst="line">
              <a:avLst/>
            </a:prstGeom>
            <a:noFill/>
            <a:ln w="25400">
              <a:solidFill>
                <a:schemeClr val="tx1"/>
              </a:solidFill>
              <a:round/>
              <a:headEnd/>
              <a:tailEnd type="triangle" w="lg" len="lg"/>
            </a:ln>
            <a:effectLst/>
          </p:spPr>
          <p:txBody>
            <a:bodyPr/>
            <a:lstStyle/>
            <a:p>
              <a:endParaRPr lang="en-US">
                <a:latin typeface="Arial" pitchFamily="34" charset="0"/>
                <a:cs typeface="Arial" pitchFamily="34" charset="0"/>
              </a:endParaRPr>
            </a:p>
          </p:txBody>
        </p:sp>
      </p:grpSp>
      <p:grpSp>
        <p:nvGrpSpPr>
          <p:cNvPr id="6" name="Group 25"/>
          <p:cNvGrpSpPr>
            <a:grpSpLocks/>
          </p:cNvGrpSpPr>
          <p:nvPr/>
        </p:nvGrpSpPr>
        <p:grpSpPr bwMode="auto">
          <a:xfrm>
            <a:off x="4114800" y="3581400"/>
            <a:ext cx="2667000" cy="533400"/>
            <a:chOff x="2592" y="2640"/>
            <a:chExt cx="1680" cy="336"/>
          </a:xfrm>
        </p:grpSpPr>
        <p:sp>
          <p:nvSpPr>
            <p:cNvPr id="225306" name="AutoShape 26"/>
            <p:cNvSpPr>
              <a:spLocks noChangeArrowheads="1"/>
            </p:cNvSpPr>
            <p:nvPr/>
          </p:nvSpPr>
          <p:spPr bwMode="auto">
            <a:xfrm>
              <a:off x="3552" y="2640"/>
              <a:ext cx="720" cy="336"/>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solidFill>
                    <a:srgbClr val="FFFFFF"/>
                  </a:solidFill>
                  <a:latin typeface="Arial" pitchFamily="34" charset="0"/>
                  <a:cs typeface="Arial" pitchFamily="34" charset="0"/>
                </a:rPr>
                <a:t>98.0%</a:t>
              </a:r>
            </a:p>
          </p:txBody>
        </p:sp>
        <p:sp>
          <p:nvSpPr>
            <p:cNvPr id="225307" name="Line 27"/>
            <p:cNvSpPr>
              <a:spLocks noChangeShapeType="1"/>
            </p:cNvSpPr>
            <p:nvPr/>
          </p:nvSpPr>
          <p:spPr bwMode="auto">
            <a:xfrm flipH="1">
              <a:off x="2592" y="2784"/>
              <a:ext cx="960" cy="0"/>
            </a:xfrm>
            <a:prstGeom prst="line">
              <a:avLst/>
            </a:prstGeom>
            <a:noFill/>
            <a:ln w="25400">
              <a:solidFill>
                <a:schemeClr val="tx1"/>
              </a:solidFill>
              <a:round/>
              <a:headEnd/>
              <a:tailEnd type="triangle" w="lg" len="lg"/>
            </a:ln>
            <a:effectLst/>
          </p:spPr>
          <p:txBody>
            <a:bodyPr/>
            <a:lstStyle/>
            <a:p>
              <a:endParaRPr lang="en-US">
                <a:latin typeface="Arial" pitchFamily="34" charset="0"/>
                <a:cs typeface="Arial" pitchFamily="34" charset="0"/>
              </a:endParaRPr>
            </a:p>
          </p:txBody>
        </p:sp>
      </p:grpSp>
      <p:grpSp>
        <p:nvGrpSpPr>
          <p:cNvPr id="7" name="Group 28"/>
          <p:cNvGrpSpPr>
            <a:grpSpLocks/>
          </p:cNvGrpSpPr>
          <p:nvPr/>
        </p:nvGrpSpPr>
        <p:grpSpPr bwMode="auto">
          <a:xfrm>
            <a:off x="4114800" y="4495800"/>
            <a:ext cx="2667000" cy="533400"/>
            <a:chOff x="2592" y="3216"/>
            <a:chExt cx="1680" cy="336"/>
          </a:xfrm>
        </p:grpSpPr>
        <p:sp>
          <p:nvSpPr>
            <p:cNvPr id="225309" name="AutoShape 29"/>
            <p:cNvSpPr>
              <a:spLocks noChangeArrowheads="1"/>
            </p:cNvSpPr>
            <p:nvPr/>
          </p:nvSpPr>
          <p:spPr bwMode="auto">
            <a:xfrm>
              <a:off x="3552" y="3216"/>
              <a:ext cx="720" cy="336"/>
            </a:xfrm>
            <a:prstGeom prst="roundRect">
              <a:avLst>
                <a:gd name="adj" fmla="val 16667"/>
              </a:avLst>
            </a:prstGeom>
            <a:solidFill>
              <a:srgbClr val="FF000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b="1">
                  <a:solidFill>
                    <a:srgbClr val="FFFFFF"/>
                  </a:solidFill>
                  <a:effectLst>
                    <a:outerShdw blurRad="38100" dist="38100" dir="2700000" algn="tl">
                      <a:srgbClr val="000000"/>
                    </a:outerShdw>
                  </a:effectLst>
                  <a:latin typeface="Arial" pitchFamily="34" charset="0"/>
                  <a:cs typeface="Arial" pitchFamily="34" charset="0"/>
                </a:rPr>
                <a:t>0.0%</a:t>
              </a:r>
            </a:p>
          </p:txBody>
        </p:sp>
        <p:sp>
          <p:nvSpPr>
            <p:cNvPr id="225310" name="Line 30"/>
            <p:cNvSpPr>
              <a:spLocks noChangeShapeType="1"/>
            </p:cNvSpPr>
            <p:nvPr/>
          </p:nvSpPr>
          <p:spPr bwMode="auto">
            <a:xfrm flipH="1">
              <a:off x="2592" y="3360"/>
              <a:ext cx="960" cy="0"/>
            </a:xfrm>
            <a:prstGeom prst="line">
              <a:avLst/>
            </a:prstGeom>
            <a:noFill/>
            <a:ln w="25400">
              <a:solidFill>
                <a:schemeClr val="tx1"/>
              </a:solidFill>
              <a:round/>
              <a:headEnd/>
              <a:tailEnd type="triangle" w="lg" len="lg"/>
            </a:ln>
            <a:effectLst/>
          </p:spPr>
          <p:txBody>
            <a:bodyPr/>
            <a:lstStyle/>
            <a:p>
              <a:endParaRPr lang="en-US">
                <a:latin typeface="Arial" pitchFamily="34" charset="0"/>
                <a:cs typeface="Arial" pitchFamily="34" charset="0"/>
              </a:endParaRPr>
            </a:p>
          </p:txBody>
        </p:sp>
      </p:grpSp>
      <p:sp>
        <p:nvSpPr>
          <p:cNvPr id="32" name="Rectangle 6"/>
          <p:cNvSpPr>
            <a:spLocks noChangeArrowheads="1"/>
          </p:cNvSpPr>
          <p:nvPr/>
        </p:nvSpPr>
        <p:spPr bwMode="auto">
          <a:xfrm>
            <a:off x="76200" y="67056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33" name="Slide Number Placeholder 32"/>
          <p:cNvSpPr>
            <a:spLocks noGrp="1"/>
          </p:cNvSpPr>
          <p:nvPr>
            <p:ph type="sldNum" sz="quarter" idx="12"/>
          </p:nvPr>
        </p:nvSpPr>
        <p:spPr/>
        <p:txBody>
          <a:bodyPr/>
          <a:lstStyle/>
          <a:p>
            <a:fld id="{B6F15528-21DE-4FAA-801E-634DDDAF4B2B}" type="slidenum">
              <a:rPr lang="en-US" smtClean="0"/>
              <a:pPr/>
              <a:t>12</a:t>
            </a:fld>
            <a:endParaRPr lang="en-US"/>
          </a:p>
        </p:txBody>
      </p:sp>
      <p:pic>
        <p:nvPicPr>
          <p:cNvPr id="1026" name="Picture 2"/>
          <p:cNvPicPr>
            <a:picLocks noChangeAspect="1" noChangeArrowheads="1"/>
          </p:cNvPicPr>
          <p:nvPr/>
        </p:nvPicPr>
        <p:blipFill>
          <a:blip r:embed="rId3"/>
          <a:srcRect l="22000" t="26666" r="39000" b="43111"/>
          <a:stretch>
            <a:fillRect/>
          </a:stretch>
        </p:blipFill>
        <p:spPr bwMode="auto">
          <a:xfrm>
            <a:off x="0" y="5130800"/>
            <a:ext cx="3886200" cy="172720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34" name="Rectangle 33"/>
          <p:cNvSpPr/>
          <p:nvPr/>
        </p:nvSpPr>
        <p:spPr>
          <a:xfrm>
            <a:off x="4091940" y="5486400"/>
            <a:ext cx="497586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smtClean="0"/>
              <a:t>Each anomaly in a stable pattern</a:t>
            </a:r>
            <a:br>
              <a:rPr lang="en-US" sz="2400" dirty="0" smtClean="0"/>
            </a:br>
            <a:r>
              <a:rPr lang="en-US" sz="2400" dirty="0" smtClean="0"/>
              <a:t>results in two </a:t>
            </a:r>
            <a:r>
              <a:rPr lang="en-US" sz="2400" dirty="0" err="1" smtClean="0"/>
              <a:t>mispredictions</a:t>
            </a:r>
            <a:r>
              <a:rPr lang="en-US" sz="2400" dirty="0" smtClean="0"/>
              <a:t> per loop</a:t>
            </a:r>
            <a:endParaRPr lang="en-US" sz="2400" dirty="0"/>
          </a:p>
        </p:txBody>
      </p:sp>
      <p:sp>
        <p:nvSpPr>
          <p:cNvPr id="8" name="Footer Placeholder 7"/>
          <p:cNvSpPr>
            <a:spLocks noGrp="1"/>
          </p:cNvSpPr>
          <p:nvPr>
            <p:ph type="ftr" sz="quarter" idx="11"/>
          </p:nvPr>
        </p:nvSpPr>
        <p:spPr/>
        <p:txBody>
          <a:bodyPr/>
          <a:lstStyle/>
          <a:p>
            <a:r>
              <a:rPr lang="en-US" smtClean="0"/>
              <a:t>Edited by Dr. Yuzhe Tang</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25286">
                                            <p:txEl>
                                              <p:pRg st="1" end="1"/>
                                            </p:txEl>
                                          </p:spTgt>
                                        </p:tgtEl>
                                        <p:attrNameLst>
                                          <p:attrName>style.visibility</p:attrName>
                                        </p:attrNameLst>
                                      </p:cBhvr>
                                      <p:to>
                                        <p:strVal val="visible"/>
                                      </p:to>
                                    </p:set>
                                    <p:animEffect transition="in" filter="fade">
                                      <p:cBhvr>
                                        <p:cTn id="9" dur="2000"/>
                                        <p:tgtEl>
                                          <p:spTgt spid="225286">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par>
                                <p:cTn id="30" presetID="1" presetClass="exit"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dirty="0" smtClean="0"/>
              <a:t>Two Bits are Better Than One</a:t>
            </a:r>
            <a:endParaRPr lang="en-US" dirty="0"/>
          </a:p>
        </p:txBody>
      </p:sp>
      <p:sp>
        <p:nvSpPr>
          <p:cNvPr id="226307" name="Oval 3"/>
          <p:cNvSpPr>
            <a:spLocks noChangeArrowheads="1"/>
          </p:cNvSpPr>
          <p:nvPr/>
        </p:nvSpPr>
        <p:spPr bwMode="auto">
          <a:xfrm>
            <a:off x="2076450" y="3625850"/>
            <a:ext cx="457200" cy="457200"/>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rial" pitchFamily="34" charset="0"/>
                <a:cs typeface="Arial" pitchFamily="34" charset="0"/>
              </a:rPr>
              <a:t>0</a:t>
            </a:r>
          </a:p>
        </p:txBody>
      </p:sp>
      <p:sp>
        <p:nvSpPr>
          <p:cNvPr id="226308" name="Oval 4"/>
          <p:cNvSpPr>
            <a:spLocks noChangeArrowheads="1"/>
          </p:cNvSpPr>
          <p:nvPr/>
        </p:nvSpPr>
        <p:spPr bwMode="auto">
          <a:xfrm>
            <a:off x="3143250" y="3625850"/>
            <a:ext cx="457200" cy="457200"/>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rial" pitchFamily="34" charset="0"/>
                <a:cs typeface="Arial" pitchFamily="34" charset="0"/>
              </a:rPr>
              <a:t>1</a:t>
            </a:r>
          </a:p>
        </p:txBody>
      </p:sp>
      <p:cxnSp>
        <p:nvCxnSpPr>
          <p:cNvPr id="226309" name="AutoShape 5"/>
          <p:cNvCxnSpPr>
            <a:cxnSpLocks noChangeShapeType="1"/>
            <a:stCxn id="226307" idx="5"/>
            <a:endCxn id="226308" idx="3"/>
          </p:cNvCxnSpPr>
          <p:nvPr/>
        </p:nvCxnSpPr>
        <p:spPr bwMode="auto">
          <a:xfrm rot="16200000" flipH="1">
            <a:off x="2837656" y="3645694"/>
            <a:ext cx="1588" cy="742950"/>
          </a:xfrm>
          <a:prstGeom prst="curvedConnector3">
            <a:avLst>
              <a:gd name="adj1" fmla="val 18600000"/>
            </a:avLst>
          </a:prstGeom>
          <a:noFill/>
          <a:ln w="19050">
            <a:solidFill>
              <a:srgbClr val="008000"/>
            </a:solidFill>
            <a:round/>
            <a:headEnd/>
            <a:tailEnd type="triangle" w="med" len="med"/>
          </a:ln>
          <a:effectLst/>
        </p:spPr>
      </p:cxnSp>
      <p:cxnSp>
        <p:nvCxnSpPr>
          <p:cNvPr id="226310" name="AutoShape 6"/>
          <p:cNvCxnSpPr>
            <a:cxnSpLocks noChangeShapeType="1"/>
            <a:stCxn id="226308" idx="1"/>
            <a:endCxn id="226307" idx="7"/>
          </p:cNvCxnSpPr>
          <p:nvPr/>
        </p:nvCxnSpPr>
        <p:spPr bwMode="auto">
          <a:xfrm rot="16200000" flipH="1" flipV="1">
            <a:off x="2837656" y="3321844"/>
            <a:ext cx="1588" cy="742950"/>
          </a:xfrm>
          <a:prstGeom prst="curvedConnector3">
            <a:avLst>
              <a:gd name="adj1" fmla="val -18600000"/>
            </a:avLst>
          </a:prstGeom>
          <a:noFill/>
          <a:ln w="19050">
            <a:solidFill>
              <a:srgbClr val="FF0000"/>
            </a:solidFill>
            <a:round/>
            <a:headEnd/>
            <a:tailEnd type="triangle" w="med" len="med"/>
          </a:ln>
          <a:effectLst/>
        </p:spPr>
      </p:cxnSp>
      <p:cxnSp>
        <p:nvCxnSpPr>
          <p:cNvPr id="226311" name="AutoShape 7"/>
          <p:cNvCxnSpPr>
            <a:cxnSpLocks noChangeShapeType="1"/>
            <a:stCxn id="226308" idx="5"/>
            <a:endCxn id="226308" idx="7"/>
          </p:cNvCxnSpPr>
          <p:nvPr/>
        </p:nvCxnSpPr>
        <p:spPr bwMode="auto">
          <a:xfrm rot="5400000" flipH="1" flipV="1">
            <a:off x="3372644" y="3853656"/>
            <a:ext cx="323850" cy="1588"/>
          </a:xfrm>
          <a:prstGeom prst="curvedConnector5">
            <a:avLst>
              <a:gd name="adj1" fmla="val -17648"/>
              <a:gd name="adj2" fmla="val 28200000"/>
              <a:gd name="adj3" fmla="val 119606"/>
            </a:avLst>
          </a:prstGeom>
          <a:noFill/>
          <a:ln w="19050">
            <a:solidFill>
              <a:srgbClr val="008000"/>
            </a:solidFill>
            <a:round/>
            <a:headEnd/>
            <a:tailEnd type="triangle" w="med" len="med"/>
          </a:ln>
          <a:effectLst/>
        </p:spPr>
      </p:cxnSp>
      <p:cxnSp>
        <p:nvCxnSpPr>
          <p:cNvPr id="226312" name="AutoShape 8"/>
          <p:cNvCxnSpPr>
            <a:cxnSpLocks noChangeShapeType="1"/>
            <a:stCxn id="226307" idx="1"/>
            <a:endCxn id="226307" idx="3"/>
          </p:cNvCxnSpPr>
          <p:nvPr/>
        </p:nvCxnSpPr>
        <p:spPr bwMode="auto">
          <a:xfrm rot="5400000" flipV="1">
            <a:off x="1981994" y="3853656"/>
            <a:ext cx="323850" cy="1588"/>
          </a:xfrm>
          <a:prstGeom prst="curvedConnector5">
            <a:avLst>
              <a:gd name="adj1" fmla="val -12745"/>
              <a:gd name="adj2" fmla="val -27300000"/>
              <a:gd name="adj3" fmla="val 120588"/>
            </a:avLst>
          </a:prstGeom>
          <a:noFill/>
          <a:ln w="19050">
            <a:solidFill>
              <a:srgbClr val="FF0000"/>
            </a:solidFill>
            <a:round/>
            <a:headEnd/>
            <a:tailEnd type="triangle" w="med" len="med"/>
          </a:ln>
          <a:effectLst/>
        </p:spPr>
      </p:cxnSp>
      <p:sp>
        <p:nvSpPr>
          <p:cNvPr id="226313" name="Text Box 9"/>
          <p:cNvSpPr txBox="1">
            <a:spLocks noChangeArrowheads="1"/>
          </p:cNvSpPr>
          <p:nvPr/>
        </p:nvSpPr>
        <p:spPr bwMode="auto">
          <a:xfrm>
            <a:off x="1619250" y="4464050"/>
            <a:ext cx="2518638" cy="646331"/>
          </a:xfrm>
          <a:prstGeom prst="rect">
            <a:avLst/>
          </a:prstGeom>
          <a:noFill/>
          <a:ln w="9525">
            <a:noFill/>
            <a:miter lim="800000"/>
            <a:headEnd/>
            <a:tailEnd/>
          </a:ln>
          <a:effectLst/>
        </p:spPr>
        <p:txBody>
          <a:bodyPr wrap="none">
            <a:spAutoFit/>
          </a:bodyPr>
          <a:lstStyle/>
          <a:p>
            <a:pPr algn="ctr"/>
            <a:r>
              <a:rPr lang="en-US">
                <a:latin typeface="Arial" pitchFamily="34" charset="0"/>
                <a:cs typeface="Arial" pitchFamily="34" charset="0"/>
              </a:rPr>
              <a:t>FSM for Last-Outcome</a:t>
            </a:r>
          </a:p>
          <a:p>
            <a:pPr algn="ctr"/>
            <a:r>
              <a:rPr lang="en-US">
                <a:latin typeface="Arial" pitchFamily="34" charset="0"/>
                <a:cs typeface="Arial" pitchFamily="34" charset="0"/>
              </a:rPr>
              <a:t>Prediction</a:t>
            </a:r>
          </a:p>
        </p:txBody>
      </p:sp>
      <p:grpSp>
        <p:nvGrpSpPr>
          <p:cNvPr id="2" name="Group 10"/>
          <p:cNvGrpSpPr>
            <a:grpSpLocks/>
          </p:cNvGrpSpPr>
          <p:nvPr/>
        </p:nvGrpSpPr>
        <p:grpSpPr bwMode="auto">
          <a:xfrm>
            <a:off x="5486400" y="2514600"/>
            <a:ext cx="1752600" cy="2551113"/>
            <a:chOff x="3456" y="1584"/>
            <a:chExt cx="1104" cy="1607"/>
          </a:xfrm>
        </p:grpSpPr>
        <p:sp>
          <p:nvSpPr>
            <p:cNvPr id="226315" name="Oval 11"/>
            <p:cNvSpPr>
              <a:spLocks noChangeArrowheads="1"/>
            </p:cNvSpPr>
            <p:nvPr/>
          </p:nvSpPr>
          <p:spPr bwMode="auto">
            <a:xfrm>
              <a:off x="3504" y="2400"/>
              <a:ext cx="288" cy="288"/>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rial" pitchFamily="34" charset="0"/>
                  <a:cs typeface="Arial" pitchFamily="34" charset="0"/>
                </a:rPr>
                <a:t>0</a:t>
              </a:r>
            </a:p>
          </p:txBody>
        </p:sp>
        <p:sp>
          <p:nvSpPr>
            <p:cNvPr id="226316" name="Oval 12"/>
            <p:cNvSpPr>
              <a:spLocks noChangeArrowheads="1"/>
            </p:cNvSpPr>
            <p:nvPr/>
          </p:nvSpPr>
          <p:spPr bwMode="auto">
            <a:xfrm>
              <a:off x="4272" y="2400"/>
              <a:ext cx="288" cy="288"/>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rial" pitchFamily="34" charset="0"/>
                  <a:cs typeface="Arial" pitchFamily="34" charset="0"/>
                </a:rPr>
                <a:t>1</a:t>
              </a:r>
            </a:p>
          </p:txBody>
        </p:sp>
        <p:sp>
          <p:nvSpPr>
            <p:cNvPr id="226317" name="Oval 13"/>
            <p:cNvSpPr>
              <a:spLocks noChangeArrowheads="1"/>
            </p:cNvSpPr>
            <p:nvPr/>
          </p:nvSpPr>
          <p:spPr bwMode="auto">
            <a:xfrm>
              <a:off x="3456" y="1584"/>
              <a:ext cx="288" cy="288"/>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rial" pitchFamily="34" charset="0"/>
                  <a:cs typeface="Arial" pitchFamily="34" charset="0"/>
                </a:rPr>
                <a:t>2</a:t>
              </a:r>
            </a:p>
          </p:txBody>
        </p:sp>
        <p:sp>
          <p:nvSpPr>
            <p:cNvPr id="226318" name="Oval 14"/>
            <p:cNvSpPr>
              <a:spLocks noChangeArrowheads="1"/>
            </p:cNvSpPr>
            <p:nvPr/>
          </p:nvSpPr>
          <p:spPr bwMode="auto">
            <a:xfrm>
              <a:off x="4224" y="1584"/>
              <a:ext cx="288" cy="288"/>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rial" pitchFamily="34" charset="0"/>
                  <a:cs typeface="Arial" pitchFamily="34" charset="0"/>
                </a:rPr>
                <a:t>3</a:t>
              </a:r>
            </a:p>
          </p:txBody>
        </p:sp>
        <p:cxnSp>
          <p:nvCxnSpPr>
            <p:cNvPr id="226319" name="AutoShape 15"/>
            <p:cNvCxnSpPr>
              <a:cxnSpLocks noChangeShapeType="1"/>
              <a:stCxn id="226315" idx="6"/>
              <a:endCxn id="226316" idx="2"/>
            </p:cNvCxnSpPr>
            <p:nvPr/>
          </p:nvCxnSpPr>
          <p:spPr bwMode="auto">
            <a:xfrm>
              <a:off x="3792" y="2544"/>
              <a:ext cx="480" cy="0"/>
            </a:xfrm>
            <a:prstGeom prst="straightConnector1">
              <a:avLst/>
            </a:prstGeom>
            <a:noFill/>
            <a:ln w="19050">
              <a:solidFill>
                <a:srgbClr val="008000"/>
              </a:solidFill>
              <a:round/>
              <a:headEnd/>
              <a:tailEnd type="triangle" w="med" len="med"/>
            </a:ln>
            <a:effectLst/>
          </p:spPr>
        </p:cxnSp>
        <p:cxnSp>
          <p:nvCxnSpPr>
            <p:cNvPr id="226320" name="AutoShape 16"/>
            <p:cNvCxnSpPr>
              <a:cxnSpLocks noChangeShapeType="1"/>
              <a:stCxn id="226316" idx="0"/>
              <a:endCxn id="226317" idx="5"/>
            </p:cNvCxnSpPr>
            <p:nvPr/>
          </p:nvCxnSpPr>
          <p:spPr bwMode="auto">
            <a:xfrm flipH="1" flipV="1">
              <a:off x="3702" y="1830"/>
              <a:ext cx="714" cy="570"/>
            </a:xfrm>
            <a:prstGeom prst="straightConnector1">
              <a:avLst/>
            </a:prstGeom>
            <a:noFill/>
            <a:ln w="19050">
              <a:solidFill>
                <a:srgbClr val="008000"/>
              </a:solidFill>
              <a:round/>
              <a:headEnd/>
              <a:tailEnd type="triangle" w="med" len="med"/>
            </a:ln>
            <a:effectLst/>
          </p:spPr>
        </p:cxnSp>
        <p:cxnSp>
          <p:nvCxnSpPr>
            <p:cNvPr id="226321" name="AutoShape 17"/>
            <p:cNvCxnSpPr>
              <a:cxnSpLocks noChangeShapeType="1"/>
              <a:stCxn id="226317" idx="7"/>
              <a:endCxn id="226318" idx="1"/>
            </p:cNvCxnSpPr>
            <p:nvPr/>
          </p:nvCxnSpPr>
          <p:spPr bwMode="auto">
            <a:xfrm>
              <a:off x="3702" y="1626"/>
              <a:ext cx="564" cy="0"/>
            </a:xfrm>
            <a:prstGeom prst="straightConnector1">
              <a:avLst/>
            </a:prstGeom>
            <a:noFill/>
            <a:ln w="19050">
              <a:solidFill>
                <a:srgbClr val="008000"/>
              </a:solidFill>
              <a:round/>
              <a:headEnd/>
              <a:tailEnd type="triangle" w="med" len="med"/>
            </a:ln>
            <a:effectLst/>
          </p:spPr>
        </p:cxnSp>
        <p:cxnSp>
          <p:nvCxnSpPr>
            <p:cNvPr id="226322" name="AutoShape 18"/>
            <p:cNvCxnSpPr>
              <a:cxnSpLocks noChangeShapeType="1"/>
              <a:stCxn id="226316" idx="3"/>
              <a:endCxn id="226315" idx="5"/>
            </p:cNvCxnSpPr>
            <p:nvPr/>
          </p:nvCxnSpPr>
          <p:spPr bwMode="auto">
            <a:xfrm flipH="1">
              <a:off x="3750" y="2646"/>
              <a:ext cx="564" cy="0"/>
            </a:xfrm>
            <a:prstGeom prst="straightConnector1">
              <a:avLst/>
            </a:prstGeom>
            <a:noFill/>
            <a:ln w="19050">
              <a:solidFill>
                <a:srgbClr val="FF0000"/>
              </a:solidFill>
              <a:round/>
              <a:headEnd/>
              <a:tailEnd type="triangle" w="med" len="med"/>
            </a:ln>
            <a:effectLst/>
          </p:spPr>
        </p:cxnSp>
        <p:cxnSp>
          <p:nvCxnSpPr>
            <p:cNvPr id="226323" name="AutoShape 19"/>
            <p:cNvCxnSpPr>
              <a:cxnSpLocks noChangeShapeType="1"/>
              <a:stCxn id="226318" idx="2"/>
              <a:endCxn id="226317" idx="6"/>
            </p:cNvCxnSpPr>
            <p:nvPr/>
          </p:nvCxnSpPr>
          <p:spPr bwMode="auto">
            <a:xfrm flipH="1">
              <a:off x="3744" y="1728"/>
              <a:ext cx="480" cy="0"/>
            </a:xfrm>
            <a:prstGeom prst="straightConnector1">
              <a:avLst/>
            </a:prstGeom>
            <a:noFill/>
            <a:ln w="19050">
              <a:solidFill>
                <a:srgbClr val="FF0000"/>
              </a:solidFill>
              <a:round/>
              <a:headEnd/>
              <a:tailEnd type="triangle" w="med" len="med"/>
            </a:ln>
            <a:effectLst/>
          </p:spPr>
        </p:cxnSp>
        <p:cxnSp>
          <p:nvCxnSpPr>
            <p:cNvPr id="226324" name="AutoShape 20"/>
            <p:cNvCxnSpPr>
              <a:cxnSpLocks noChangeShapeType="1"/>
              <a:stCxn id="226317" idx="4"/>
              <a:endCxn id="226316" idx="1"/>
            </p:cNvCxnSpPr>
            <p:nvPr/>
          </p:nvCxnSpPr>
          <p:spPr bwMode="auto">
            <a:xfrm>
              <a:off x="3600" y="1872"/>
              <a:ext cx="714" cy="570"/>
            </a:xfrm>
            <a:prstGeom prst="straightConnector1">
              <a:avLst/>
            </a:prstGeom>
            <a:noFill/>
            <a:ln w="19050">
              <a:solidFill>
                <a:srgbClr val="FF0000"/>
              </a:solidFill>
              <a:round/>
              <a:headEnd/>
              <a:tailEnd type="triangle" w="med" len="med"/>
            </a:ln>
            <a:effectLst/>
          </p:spPr>
        </p:cxnSp>
        <p:cxnSp>
          <p:nvCxnSpPr>
            <p:cNvPr id="226325" name="AutoShape 21"/>
            <p:cNvCxnSpPr>
              <a:cxnSpLocks noChangeShapeType="1"/>
              <a:stCxn id="226318" idx="7"/>
              <a:endCxn id="226318" idx="5"/>
            </p:cNvCxnSpPr>
            <p:nvPr/>
          </p:nvCxnSpPr>
          <p:spPr bwMode="auto">
            <a:xfrm rot="5400000" flipV="1">
              <a:off x="4369" y="1727"/>
              <a:ext cx="204" cy="1"/>
            </a:xfrm>
            <a:prstGeom prst="curvedConnector5">
              <a:avLst>
                <a:gd name="adj1" fmla="val -26963"/>
                <a:gd name="adj2" fmla="val 23900000"/>
                <a:gd name="adj3" fmla="val 117153"/>
              </a:avLst>
            </a:prstGeom>
            <a:noFill/>
            <a:ln w="19050">
              <a:solidFill>
                <a:srgbClr val="008000"/>
              </a:solidFill>
              <a:round/>
              <a:headEnd/>
              <a:tailEnd type="triangle" w="med" len="med"/>
            </a:ln>
            <a:effectLst/>
          </p:spPr>
        </p:cxnSp>
        <p:cxnSp>
          <p:nvCxnSpPr>
            <p:cNvPr id="226326" name="AutoShape 22"/>
            <p:cNvCxnSpPr>
              <a:cxnSpLocks noChangeShapeType="1"/>
              <a:stCxn id="226315" idx="1"/>
              <a:endCxn id="226315" idx="3"/>
            </p:cNvCxnSpPr>
            <p:nvPr/>
          </p:nvCxnSpPr>
          <p:spPr bwMode="auto">
            <a:xfrm rot="5400000" flipV="1">
              <a:off x="3445" y="2543"/>
              <a:ext cx="204" cy="1"/>
            </a:xfrm>
            <a:prstGeom prst="curvedConnector5">
              <a:avLst>
                <a:gd name="adj1" fmla="val -16667"/>
                <a:gd name="adj2" fmla="val -22500000"/>
                <a:gd name="adj3" fmla="val 117153"/>
              </a:avLst>
            </a:prstGeom>
            <a:noFill/>
            <a:ln w="19050">
              <a:solidFill>
                <a:srgbClr val="FF0000"/>
              </a:solidFill>
              <a:round/>
              <a:headEnd type="triangle" w="med" len="med"/>
              <a:tailEnd/>
            </a:ln>
            <a:effectLst/>
          </p:spPr>
        </p:cxnSp>
        <p:sp>
          <p:nvSpPr>
            <p:cNvPr id="226327" name="Text Box 23"/>
            <p:cNvSpPr txBox="1">
              <a:spLocks noChangeArrowheads="1"/>
            </p:cNvSpPr>
            <p:nvPr/>
          </p:nvSpPr>
          <p:spPr bwMode="auto">
            <a:xfrm>
              <a:off x="3492" y="2784"/>
              <a:ext cx="1061" cy="407"/>
            </a:xfrm>
            <a:prstGeom prst="rect">
              <a:avLst/>
            </a:prstGeom>
            <a:noFill/>
            <a:ln w="9525">
              <a:noFill/>
              <a:miter lim="800000"/>
              <a:headEnd/>
              <a:tailEnd/>
            </a:ln>
            <a:effectLst/>
          </p:spPr>
          <p:txBody>
            <a:bodyPr wrap="none">
              <a:spAutoFit/>
            </a:bodyPr>
            <a:lstStyle/>
            <a:p>
              <a:pPr algn="ctr"/>
              <a:r>
                <a:rPr lang="en-US" dirty="0">
                  <a:latin typeface="Arial" pitchFamily="34" charset="0"/>
                  <a:cs typeface="Arial" pitchFamily="34" charset="0"/>
                </a:rPr>
                <a:t>FSM for 2bC</a:t>
              </a:r>
            </a:p>
            <a:p>
              <a:pPr algn="ctr"/>
              <a:r>
                <a:rPr lang="en-US" dirty="0">
                  <a:latin typeface="Arial" pitchFamily="34" charset="0"/>
                  <a:cs typeface="Arial" pitchFamily="34" charset="0"/>
                </a:rPr>
                <a:t>(</a:t>
              </a:r>
              <a:r>
                <a:rPr lang="en-US" b="1" dirty="0">
                  <a:solidFill>
                    <a:srgbClr val="0000FF"/>
                  </a:solidFill>
                  <a:latin typeface="Arial" pitchFamily="34" charset="0"/>
                  <a:cs typeface="Arial" pitchFamily="34" charset="0"/>
                </a:rPr>
                <a:t>2</a:t>
              </a:r>
              <a:r>
                <a:rPr lang="en-US" dirty="0">
                  <a:latin typeface="Arial" pitchFamily="34" charset="0"/>
                  <a:cs typeface="Arial" pitchFamily="34" charset="0"/>
                </a:rPr>
                <a:t>-</a:t>
              </a:r>
              <a:r>
                <a:rPr lang="en-US" b="1" dirty="0">
                  <a:solidFill>
                    <a:srgbClr val="0000FF"/>
                  </a:solidFill>
                  <a:latin typeface="Arial" pitchFamily="34" charset="0"/>
                  <a:cs typeface="Arial" pitchFamily="34" charset="0"/>
                </a:rPr>
                <a:t>b</a:t>
              </a:r>
              <a:r>
                <a:rPr lang="en-US" dirty="0">
                  <a:latin typeface="Arial" pitchFamily="34" charset="0"/>
                  <a:cs typeface="Arial" pitchFamily="34" charset="0"/>
                </a:rPr>
                <a:t>it </a:t>
              </a:r>
              <a:r>
                <a:rPr lang="en-US" b="1" dirty="0">
                  <a:solidFill>
                    <a:srgbClr val="0000FF"/>
                  </a:solidFill>
                  <a:latin typeface="Arial" pitchFamily="34" charset="0"/>
                  <a:cs typeface="Arial" pitchFamily="34" charset="0"/>
                </a:rPr>
                <a:t>C</a:t>
              </a:r>
              <a:r>
                <a:rPr lang="en-US" dirty="0">
                  <a:latin typeface="Arial" pitchFamily="34" charset="0"/>
                  <a:cs typeface="Arial" pitchFamily="34" charset="0"/>
                </a:rPr>
                <a:t>ounter)</a:t>
              </a:r>
            </a:p>
          </p:txBody>
        </p:sp>
      </p:grpSp>
      <p:sp>
        <p:nvSpPr>
          <p:cNvPr id="226328" name="Oval 24"/>
          <p:cNvSpPr>
            <a:spLocks noChangeArrowheads="1"/>
          </p:cNvSpPr>
          <p:nvPr/>
        </p:nvSpPr>
        <p:spPr bwMode="auto">
          <a:xfrm>
            <a:off x="1524000" y="1970088"/>
            <a:ext cx="228600" cy="228600"/>
          </a:xfrm>
          <a:prstGeom prst="ellipse">
            <a:avLst/>
          </a:prstGeom>
          <a:solidFill>
            <a:srgbClr val="FF99CC"/>
          </a:solidFill>
          <a:ln w="9525">
            <a:solidFill>
              <a:schemeClr val="tx1"/>
            </a:solidFill>
            <a:round/>
            <a:headEnd/>
            <a:tailEnd/>
          </a:ln>
          <a:effectLst/>
        </p:spPr>
        <p:txBody>
          <a:bodyPr wrap="none" anchor="ctr"/>
          <a:lstStyle/>
          <a:p>
            <a:pPr algn="ctr"/>
            <a:endParaRPr lang="en-US">
              <a:solidFill>
                <a:schemeClr val="bg2"/>
              </a:solidFill>
              <a:latin typeface="Arial" pitchFamily="34" charset="0"/>
              <a:cs typeface="Arial" pitchFamily="34" charset="0"/>
            </a:endParaRPr>
          </a:p>
        </p:txBody>
      </p:sp>
      <p:sp>
        <p:nvSpPr>
          <p:cNvPr id="226329" name="Oval 25"/>
          <p:cNvSpPr>
            <a:spLocks noChangeArrowheads="1"/>
          </p:cNvSpPr>
          <p:nvPr/>
        </p:nvSpPr>
        <p:spPr bwMode="auto">
          <a:xfrm>
            <a:off x="1524000" y="2274888"/>
            <a:ext cx="228600" cy="228600"/>
          </a:xfrm>
          <a:prstGeom prst="ellipse">
            <a:avLst/>
          </a:prstGeom>
          <a:solidFill>
            <a:srgbClr val="CCFFCC"/>
          </a:solidFill>
          <a:ln w="9525">
            <a:solidFill>
              <a:schemeClr val="tx1"/>
            </a:solidFill>
            <a:round/>
            <a:headEnd/>
            <a:tailEnd/>
          </a:ln>
          <a:effectLst/>
        </p:spPr>
        <p:txBody>
          <a:bodyPr wrap="none" anchor="ctr"/>
          <a:lstStyle/>
          <a:p>
            <a:pPr algn="ctr"/>
            <a:endParaRPr lang="en-US">
              <a:solidFill>
                <a:schemeClr val="bg2"/>
              </a:solidFill>
              <a:latin typeface="Arial" pitchFamily="34" charset="0"/>
              <a:cs typeface="Arial" pitchFamily="34" charset="0"/>
            </a:endParaRPr>
          </a:p>
        </p:txBody>
      </p:sp>
      <p:sp>
        <p:nvSpPr>
          <p:cNvPr id="226330" name="Text Box 26"/>
          <p:cNvSpPr txBox="1">
            <a:spLocks noChangeArrowheads="1"/>
          </p:cNvSpPr>
          <p:nvPr/>
        </p:nvSpPr>
        <p:spPr bwMode="auto">
          <a:xfrm>
            <a:off x="1889125" y="1905000"/>
            <a:ext cx="1031051" cy="307777"/>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Predict NT</a:t>
            </a:r>
          </a:p>
        </p:txBody>
      </p:sp>
      <p:sp>
        <p:nvSpPr>
          <p:cNvPr id="226331" name="Text Box 27"/>
          <p:cNvSpPr txBox="1">
            <a:spLocks noChangeArrowheads="1"/>
          </p:cNvSpPr>
          <p:nvPr/>
        </p:nvSpPr>
        <p:spPr bwMode="auto">
          <a:xfrm>
            <a:off x="1905000" y="2198688"/>
            <a:ext cx="897938" cy="307777"/>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Predict T</a:t>
            </a:r>
          </a:p>
        </p:txBody>
      </p:sp>
      <p:sp>
        <p:nvSpPr>
          <p:cNvPr id="226332" name="Line 28"/>
          <p:cNvSpPr>
            <a:spLocks noChangeShapeType="1"/>
          </p:cNvSpPr>
          <p:nvPr/>
        </p:nvSpPr>
        <p:spPr bwMode="auto">
          <a:xfrm>
            <a:off x="1524000" y="2655888"/>
            <a:ext cx="228600" cy="0"/>
          </a:xfrm>
          <a:prstGeom prst="line">
            <a:avLst/>
          </a:prstGeom>
          <a:noFill/>
          <a:ln w="19050">
            <a:solidFill>
              <a:srgbClr val="008000"/>
            </a:solidFill>
            <a:round/>
            <a:headEnd/>
            <a:tailEnd type="triangle" w="med" len="med"/>
          </a:ln>
          <a:effectLst/>
        </p:spPr>
        <p:txBody>
          <a:bodyPr/>
          <a:lstStyle/>
          <a:p>
            <a:endParaRPr lang="en-US">
              <a:latin typeface="Arial" pitchFamily="34" charset="0"/>
              <a:cs typeface="Arial" pitchFamily="34" charset="0"/>
            </a:endParaRPr>
          </a:p>
        </p:txBody>
      </p:sp>
      <p:sp>
        <p:nvSpPr>
          <p:cNvPr id="226333" name="Text Box 29"/>
          <p:cNvSpPr txBox="1">
            <a:spLocks noChangeArrowheads="1"/>
          </p:cNvSpPr>
          <p:nvPr/>
        </p:nvSpPr>
        <p:spPr bwMode="auto">
          <a:xfrm>
            <a:off x="1905000" y="2503488"/>
            <a:ext cx="2189638" cy="307777"/>
          </a:xfrm>
          <a:prstGeom prst="rect">
            <a:avLst/>
          </a:prstGeom>
          <a:noFill/>
          <a:ln w="9525">
            <a:noFill/>
            <a:miter lim="800000"/>
            <a:headEnd/>
            <a:tailEnd/>
          </a:ln>
          <a:effectLst/>
        </p:spPr>
        <p:txBody>
          <a:bodyPr wrap="none">
            <a:spAutoFit/>
          </a:bodyPr>
          <a:lstStyle/>
          <a:p>
            <a:r>
              <a:rPr lang="en-US" sz="1400" dirty="0" smtClean="0">
                <a:latin typeface="Arial" pitchFamily="34" charset="0"/>
                <a:cs typeface="Arial" pitchFamily="34" charset="0"/>
              </a:rPr>
              <a:t>Transition </a:t>
            </a:r>
            <a:r>
              <a:rPr lang="en-US" sz="1400" dirty="0">
                <a:latin typeface="Arial" pitchFamily="34" charset="0"/>
                <a:cs typeface="Arial" pitchFamily="34" charset="0"/>
              </a:rPr>
              <a:t>on T outcome</a:t>
            </a:r>
          </a:p>
        </p:txBody>
      </p:sp>
      <p:sp>
        <p:nvSpPr>
          <p:cNvPr id="226334" name="Text Box 30"/>
          <p:cNvSpPr txBox="1">
            <a:spLocks noChangeArrowheads="1"/>
          </p:cNvSpPr>
          <p:nvPr/>
        </p:nvSpPr>
        <p:spPr bwMode="auto">
          <a:xfrm>
            <a:off x="1905000" y="2808288"/>
            <a:ext cx="2322752" cy="307777"/>
          </a:xfrm>
          <a:prstGeom prst="rect">
            <a:avLst/>
          </a:prstGeom>
          <a:noFill/>
          <a:ln w="9525">
            <a:noFill/>
            <a:miter lim="800000"/>
            <a:headEnd/>
            <a:tailEnd/>
          </a:ln>
          <a:effectLst/>
        </p:spPr>
        <p:txBody>
          <a:bodyPr wrap="none">
            <a:spAutoFit/>
          </a:bodyPr>
          <a:lstStyle/>
          <a:p>
            <a:r>
              <a:rPr lang="en-US" sz="1400" dirty="0" smtClean="0">
                <a:latin typeface="Arial" pitchFamily="34" charset="0"/>
                <a:cs typeface="Arial" pitchFamily="34" charset="0"/>
              </a:rPr>
              <a:t>Transition </a:t>
            </a:r>
            <a:r>
              <a:rPr lang="en-US" sz="1400" dirty="0">
                <a:latin typeface="Arial" pitchFamily="34" charset="0"/>
                <a:cs typeface="Arial" pitchFamily="34" charset="0"/>
              </a:rPr>
              <a:t>on NT outcome</a:t>
            </a:r>
          </a:p>
        </p:txBody>
      </p:sp>
      <p:sp>
        <p:nvSpPr>
          <p:cNvPr id="226335" name="Line 31"/>
          <p:cNvSpPr>
            <a:spLocks noChangeShapeType="1"/>
          </p:cNvSpPr>
          <p:nvPr/>
        </p:nvSpPr>
        <p:spPr bwMode="auto">
          <a:xfrm>
            <a:off x="1524000" y="2960688"/>
            <a:ext cx="228600" cy="0"/>
          </a:xfrm>
          <a:prstGeom prst="line">
            <a:avLst/>
          </a:prstGeom>
          <a:noFill/>
          <a:ln w="19050">
            <a:solidFill>
              <a:srgbClr val="FF0000"/>
            </a:solidFill>
            <a:round/>
            <a:headEnd/>
            <a:tailEnd type="triangle" w="med" len="med"/>
          </a:ln>
          <a:effectLst/>
        </p:spPr>
        <p:txBody>
          <a:bodyPr/>
          <a:lstStyle/>
          <a:p>
            <a:endParaRPr lang="en-US">
              <a:latin typeface="Arial" pitchFamily="34" charset="0"/>
              <a:cs typeface="Arial" pitchFamily="34" charset="0"/>
            </a:endParaRPr>
          </a:p>
        </p:txBody>
      </p:sp>
      <p:sp>
        <p:nvSpPr>
          <p:cNvPr id="33" name="Rectangle 6"/>
          <p:cNvSpPr>
            <a:spLocks noChangeArrowheads="1"/>
          </p:cNvSpPr>
          <p:nvPr/>
        </p:nvSpPr>
        <p:spPr bwMode="auto">
          <a:xfrm>
            <a:off x="76200" y="67056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34" name="Slide Number Placeholder 33"/>
          <p:cNvSpPr>
            <a:spLocks noGrp="1"/>
          </p:cNvSpPr>
          <p:nvPr>
            <p:ph type="sldNum" sz="quarter" idx="12"/>
          </p:nvPr>
        </p:nvSpPr>
        <p:spPr/>
        <p:txBody>
          <a:bodyPr/>
          <a:lstStyle/>
          <a:p>
            <a:fld id="{B6F15528-21DE-4FAA-801E-634DDDAF4B2B}" type="slidenum">
              <a:rPr lang="en-US" smtClean="0"/>
              <a:pPr/>
              <a:t>13</a:t>
            </a:fld>
            <a:endParaRPr lang="en-US"/>
          </a:p>
        </p:txBody>
      </p:sp>
      <p:sp>
        <p:nvSpPr>
          <p:cNvPr id="3" name="Footer Placeholder 2"/>
          <p:cNvSpPr>
            <a:spLocks noGrp="1"/>
          </p:cNvSpPr>
          <p:nvPr>
            <p:ph type="ftr" sz="quarter" idx="11"/>
          </p:nvPr>
        </p:nvSpPr>
        <p:spPr/>
        <p:txBody>
          <a:bodyPr/>
          <a:lstStyle/>
          <a:p>
            <a:r>
              <a:rPr lang="en-US" smtClean="0"/>
              <a:t>Edited by Dr. Yuzhe Tang</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dirty="0" smtClean="0"/>
              <a:t>Performance</a:t>
            </a:r>
            <a:endParaRPr lang="en-US" dirty="0"/>
          </a:p>
        </p:txBody>
      </p:sp>
      <p:grpSp>
        <p:nvGrpSpPr>
          <p:cNvPr id="2" name="Group 3"/>
          <p:cNvGrpSpPr>
            <a:grpSpLocks/>
          </p:cNvGrpSpPr>
          <p:nvPr/>
        </p:nvGrpSpPr>
        <p:grpSpPr bwMode="auto">
          <a:xfrm>
            <a:off x="6156330" y="3733800"/>
            <a:ext cx="506413" cy="1052513"/>
            <a:chOff x="3504" y="2352"/>
            <a:chExt cx="319" cy="663"/>
          </a:xfrm>
        </p:grpSpPr>
        <p:sp>
          <p:nvSpPr>
            <p:cNvPr id="227332" name="Oval 4"/>
            <p:cNvSpPr>
              <a:spLocks noChangeArrowheads="1"/>
            </p:cNvSpPr>
            <p:nvPr/>
          </p:nvSpPr>
          <p:spPr bwMode="auto">
            <a:xfrm>
              <a:off x="3504"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b="1" dirty="0">
                  <a:latin typeface="Arial" pitchFamily="34" charset="0"/>
                  <a:cs typeface="Arial" pitchFamily="34" charset="0"/>
                </a:rPr>
                <a:t>2</a:t>
              </a:r>
            </a:p>
          </p:txBody>
        </p:sp>
        <p:sp>
          <p:nvSpPr>
            <p:cNvPr id="227333" name="Text Box 5"/>
            <p:cNvSpPr txBox="1">
              <a:spLocks noChangeArrowheads="1"/>
            </p:cNvSpPr>
            <p:nvPr/>
          </p:nvSpPr>
          <p:spPr bwMode="auto">
            <a:xfrm>
              <a:off x="3638" y="2544"/>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227334" name="Line 6"/>
            <p:cNvSpPr>
              <a:spLocks noChangeShapeType="1"/>
            </p:cNvSpPr>
            <p:nvPr/>
          </p:nvSpPr>
          <p:spPr bwMode="auto">
            <a:xfrm>
              <a:off x="3792"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227335" name="Text Box 7"/>
            <p:cNvSpPr txBox="1">
              <a:spLocks noChangeArrowheads="1"/>
            </p:cNvSpPr>
            <p:nvPr/>
          </p:nvSpPr>
          <p:spPr bwMode="auto">
            <a:xfrm>
              <a:off x="3515" y="2784"/>
              <a:ext cx="229"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grpSp>
      <p:grpSp>
        <p:nvGrpSpPr>
          <p:cNvPr id="3" name="Group 8"/>
          <p:cNvGrpSpPr>
            <a:grpSpLocks/>
          </p:cNvGrpSpPr>
          <p:nvPr/>
        </p:nvGrpSpPr>
        <p:grpSpPr bwMode="auto">
          <a:xfrm>
            <a:off x="6689725" y="3733800"/>
            <a:ext cx="1539875" cy="1055688"/>
            <a:chOff x="3840" y="2352"/>
            <a:chExt cx="970" cy="665"/>
          </a:xfrm>
        </p:grpSpPr>
        <p:sp>
          <p:nvSpPr>
            <p:cNvPr id="227337" name="Oval 9"/>
            <p:cNvSpPr>
              <a:spLocks noChangeArrowheads="1"/>
            </p:cNvSpPr>
            <p:nvPr/>
          </p:nvSpPr>
          <p:spPr bwMode="auto">
            <a:xfrm>
              <a:off x="3840"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rial" pitchFamily="34" charset="0"/>
                  <a:cs typeface="Arial" pitchFamily="34" charset="0"/>
                </a:rPr>
                <a:t>3</a:t>
              </a:r>
            </a:p>
          </p:txBody>
        </p:sp>
        <p:sp>
          <p:nvSpPr>
            <p:cNvPr id="227338" name="Text Box 10"/>
            <p:cNvSpPr txBox="1">
              <a:spLocks noChangeArrowheads="1"/>
            </p:cNvSpPr>
            <p:nvPr/>
          </p:nvSpPr>
          <p:spPr bwMode="auto">
            <a:xfrm>
              <a:off x="3974" y="2544"/>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227339" name="Line 11"/>
            <p:cNvSpPr>
              <a:spLocks noChangeShapeType="1"/>
            </p:cNvSpPr>
            <p:nvPr/>
          </p:nvSpPr>
          <p:spPr bwMode="auto">
            <a:xfrm>
              <a:off x="4128"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227340" name="Oval 12"/>
            <p:cNvSpPr>
              <a:spLocks noChangeArrowheads="1"/>
            </p:cNvSpPr>
            <p:nvPr/>
          </p:nvSpPr>
          <p:spPr bwMode="auto">
            <a:xfrm>
              <a:off x="4194"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rial" pitchFamily="34" charset="0"/>
                  <a:cs typeface="Arial" pitchFamily="34" charset="0"/>
                </a:rPr>
                <a:t>3</a:t>
              </a:r>
            </a:p>
          </p:txBody>
        </p:sp>
        <p:sp>
          <p:nvSpPr>
            <p:cNvPr id="227341" name="Text Box 13"/>
            <p:cNvSpPr txBox="1">
              <a:spLocks noChangeArrowheads="1"/>
            </p:cNvSpPr>
            <p:nvPr/>
          </p:nvSpPr>
          <p:spPr bwMode="auto">
            <a:xfrm>
              <a:off x="4328" y="2544"/>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227342" name="Line 14"/>
            <p:cNvSpPr>
              <a:spLocks noChangeShapeType="1"/>
            </p:cNvSpPr>
            <p:nvPr/>
          </p:nvSpPr>
          <p:spPr bwMode="auto">
            <a:xfrm>
              <a:off x="4482"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227343" name="Text Box 15"/>
            <p:cNvSpPr txBox="1">
              <a:spLocks noChangeArrowheads="1"/>
            </p:cNvSpPr>
            <p:nvPr/>
          </p:nvSpPr>
          <p:spPr bwMode="auto">
            <a:xfrm>
              <a:off x="3861" y="2784"/>
              <a:ext cx="231" cy="233"/>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sp>
          <p:nvSpPr>
            <p:cNvPr id="227344" name="Text Box 16"/>
            <p:cNvSpPr txBox="1">
              <a:spLocks noChangeArrowheads="1"/>
            </p:cNvSpPr>
            <p:nvPr/>
          </p:nvSpPr>
          <p:spPr bwMode="auto">
            <a:xfrm>
              <a:off x="4187" y="2784"/>
              <a:ext cx="229"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sp>
          <p:nvSpPr>
            <p:cNvPr id="227345" name="Text Box 17"/>
            <p:cNvSpPr txBox="1">
              <a:spLocks noChangeArrowheads="1"/>
            </p:cNvSpPr>
            <p:nvPr/>
          </p:nvSpPr>
          <p:spPr bwMode="auto">
            <a:xfrm>
              <a:off x="4512" y="2400"/>
              <a:ext cx="298" cy="231"/>
            </a:xfrm>
            <a:prstGeom prst="rect">
              <a:avLst/>
            </a:prstGeom>
            <a:noFill/>
            <a:ln w="9525">
              <a:noFill/>
              <a:miter lim="800000"/>
              <a:headEnd/>
              <a:tailEnd/>
            </a:ln>
            <a:effectLst/>
          </p:spPr>
          <p:txBody>
            <a:bodyPr>
              <a:spAutoFit/>
            </a:bodyPr>
            <a:lstStyle/>
            <a:p>
              <a:pPr algn="ctr"/>
              <a:r>
                <a:rPr lang="en-US">
                  <a:latin typeface="Arial" pitchFamily="34" charset="0"/>
                  <a:cs typeface="Arial" pitchFamily="34" charset="0"/>
                </a:rPr>
                <a:t>…</a:t>
              </a:r>
            </a:p>
          </p:txBody>
        </p:sp>
      </p:grpSp>
      <p:grpSp>
        <p:nvGrpSpPr>
          <p:cNvPr id="4" name="Group 18"/>
          <p:cNvGrpSpPr>
            <a:grpSpLocks/>
          </p:cNvGrpSpPr>
          <p:nvPr/>
        </p:nvGrpSpPr>
        <p:grpSpPr bwMode="auto">
          <a:xfrm>
            <a:off x="5597520" y="3733800"/>
            <a:ext cx="552450" cy="1066800"/>
            <a:chOff x="3152" y="2352"/>
            <a:chExt cx="348" cy="672"/>
          </a:xfrm>
        </p:grpSpPr>
        <p:sp>
          <p:nvSpPr>
            <p:cNvPr id="227347" name="Oval 19"/>
            <p:cNvSpPr>
              <a:spLocks noChangeArrowheads="1"/>
            </p:cNvSpPr>
            <p:nvPr/>
          </p:nvSpPr>
          <p:spPr bwMode="auto">
            <a:xfrm>
              <a:off x="3168"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rial" pitchFamily="34" charset="0"/>
                  <a:cs typeface="Arial" pitchFamily="34" charset="0"/>
                </a:rPr>
                <a:t>3</a:t>
              </a:r>
            </a:p>
          </p:txBody>
        </p:sp>
        <p:sp>
          <p:nvSpPr>
            <p:cNvPr id="227348" name="Text Box 20"/>
            <p:cNvSpPr txBox="1">
              <a:spLocks noChangeArrowheads="1"/>
            </p:cNvSpPr>
            <p:nvPr/>
          </p:nvSpPr>
          <p:spPr bwMode="auto">
            <a:xfrm>
              <a:off x="3302" y="2544"/>
              <a:ext cx="198"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N</a:t>
              </a:r>
            </a:p>
          </p:txBody>
        </p:sp>
        <p:sp>
          <p:nvSpPr>
            <p:cNvPr id="227349" name="Line 21"/>
            <p:cNvSpPr>
              <a:spLocks noChangeShapeType="1"/>
            </p:cNvSpPr>
            <p:nvPr/>
          </p:nvSpPr>
          <p:spPr bwMode="auto">
            <a:xfrm>
              <a:off x="3456"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227350" name="Text Box 22"/>
            <p:cNvSpPr txBox="1">
              <a:spLocks noChangeArrowheads="1"/>
            </p:cNvSpPr>
            <p:nvPr/>
          </p:nvSpPr>
          <p:spPr bwMode="auto">
            <a:xfrm>
              <a:off x="3152" y="2793"/>
              <a:ext cx="208"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grpSp>
      <p:grpSp>
        <p:nvGrpSpPr>
          <p:cNvPr id="5" name="Group 23"/>
          <p:cNvGrpSpPr>
            <a:grpSpLocks/>
          </p:cNvGrpSpPr>
          <p:nvPr/>
        </p:nvGrpSpPr>
        <p:grpSpPr bwMode="auto">
          <a:xfrm>
            <a:off x="5622920" y="2438400"/>
            <a:ext cx="527050" cy="976313"/>
            <a:chOff x="3168" y="1536"/>
            <a:chExt cx="332" cy="615"/>
          </a:xfrm>
        </p:grpSpPr>
        <p:sp>
          <p:nvSpPr>
            <p:cNvPr id="227352" name="Text Box 24"/>
            <p:cNvSpPr txBox="1">
              <a:spLocks noChangeArrowheads="1"/>
            </p:cNvSpPr>
            <p:nvPr/>
          </p:nvSpPr>
          <p:spPr bwMode="auto">
            <a:xfrm>
              <a:off x="3302" y="1728"/>
              <a:ext cx="198"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N</a:t>
              </a:r>
            </a:p>
          </p:txBody>
        </p:sp>
        <p:sp>
          <p:nvSpPr>
            <p:cNvPr id="227353" name="Line 25"/>
            <p:cNvSpPr>
              <a:spLocks noChangeShapeType="1"/>
            </p:cNvSpPr>
            <p:nvPr/>
          </p:nvSpPr>
          <p:spPr bwMode="auto">
            <a:xfrm>
              <a:off x="3456" y="1536"/>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227354" name="Oval 26"/>
            <p:cNvSpPr>
              <a:spLocks noChangeArrowheads="1"/>
            </p:cNvSpPr>
            <p:nvPr/>
          </p:nvSpPr>
          <p:spPr bwMode="auto">
            <a:xfrm>
              <a:off x="3168" y="1584"/>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rial" pitchFamily="34" charset="0"/>
                  <a:cs typeface="Arial" pitchFamily="34" charset="0"/>
                </a:rPr>
                <a:t>1</a:t>
              </a:r>
            </a:p>
          </p:txBody>
        </p:sp>
        <p:sp>
          <p:nvSpPr>
            <p:cNvPr id="227355" name="Text Box 27"/>
            <p:cNvSpPr txBox="1">
              <a:spLocks noChangeArrowheads="1"/>
            </p:cNvSpPr>
            <p:nvPr/>
          </p:nvSpPr>
          <p:spPr bwMode="auto">
            <a:xfrm>
              <a:off x="3168" y="1920"/>
              <a:ext cx="208"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grpSp>
      <p:grpSp>
        <p:nvGrpSpPr>
          <p:cNvPr id="6" name="Group 28"/>
          <p:cNvGrpSpPr>
            <a:grpSpLocks/>
          </p:cNvGrpSpPr>
          <p:nvPr/>
        </p:nvGrpSpPr>
        <p:grpSpPr bwMode="auto">
          <a:xfrm>
            <a:off x="6130930" y="2438400"/>
            <a:ext cx="531813" cy="976313"/>
            <a:chOff x="3488" y="1536"/>
            <a:chExt cx="335" cy="615"/>
          </a:xfrm>
        </p:grpSpPr>
        <p:sp>
          <p:nvSpPr>
            <p:cNvPr id="227357" name="Text Box 29"/>
            <p:cNvSpPr txBox="1">
              <a:spLocks noChangeArrowheads="1"/>
            </p:cNvSpPr>
            <p:nvPr/>
          </p:nvSpPr>
          <p:spPr bwMode="auto">
            <a:xfrm>
              <a:off x="3638" y="1728"/>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227358" name="Line 30"/>
            <p:cNvSpPr>
              <a:spLocks noChangeShapeType="1"/>
            </p:cNvSpPr>
            <p:nvPr/>
          </p:nvSpPr>
          <p:spPr bwMode="auto">
            <a:xfrm>
              <a:off x="3792" y="1536"/>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227359" name="Oval 31"/>
            <p:cNvSpPr>
              <a:spLocks noChangeArrowheads="1"/>
            </p:cNvSpPr>
            <p:nvPr/>
          </p:nvSpPr>
          <p:spPr bwMode="auto">
            <a:xfrm>
              <a:off x="3504" y="1584"/>
              <a:ext cx="144" cy="144"/>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rial" pitchFamily="34" charset="0"/>
                  <a:cs typeface="Arial" pitchFamily="34" charset="0"/>
                </a:rPr>
                <a:t>0</a:t>
              </a:r>
            </a:p>
          </p:txBody>
        </p:sp>
        <p:sp>
          <p:nvSpPr>
            <p:cNvPr id="227360" name="Text Box 32"/>
            <p:cNvSpPr txBox="1">
              <a:spLocks noChangeArrowheads="1"/>
            </p:cNvSpPr>
            <p:nvPr/>
          </p:nvSpPr>
          <p:spPr bwMode="auto">
            <a:xfrm>
              <a:off x="3488" y="1920"/>
              <a:ext cx="208"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grpSp>
      <p:grpSp>
        <p:nvGrpSpPr>
          <p:cNvPr id="7" name="Group 33"/>
          <p:cNvGrpSpPr>
            <a:grpSpLocks/>
          </p:cNvGrpSpPr>
          <p:nvPr/>
        </p:nvGrpSpPr>
        <p:grpSpPr bwMode="auto">
          <a:xfrm>
            <a:off x="1787525" y="2438400"/>
            <a:ext cx="3808413" cy="990600"/>
            <a:chOff x="752" y="1536"/>
            <a:chExt cx="2399" cy="624"/>
          </a:xfrm>
        </p:grpSpPr>
        <p:sp>
          <p:nvSpPr>
            <p:cNvPr id="227362" name="Oval 34"/>
            <p:cNvSpPr>
              <a:spLocks noChangeArrowheads="1"/>
            </p:cNvSpPr>
            <p:nvPr/>
          </p:nvSpPr>
          <p:spPr bwMode="auto">
            <a:xfrm>
              <a:off x="768" y="1584"/>
              <a:ext cx="144" cy="144"/>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rial" pitchFamily="34" charset="0"/>
                  <a:cs typeface="Arial" pitchFamily="34" charset="0"/>
                </a:rPr>
                <a:t>0</a:t>
              </a:r>
            </a:p>
          </p:txBody>
        </p:sp>
        <p:sp>
          <p:nvSpPr>
            <p:cNvPr id="227363" name="Text Box 35"/>
            <p:cNvSpPr txBox="1">
              <a:spLocks noChangeArrowheads="1"/>
            </p:cNvSpPr>
            <p:nvPr/>
          </p:nvSpPr>
          <p:spPr bwMode="auto">
            <a:xfrm>
              <a:off x="902" y="1728"/>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227364" name="Line 36"/>
            <p:cNvSpPr>
              <a:spLocks noChangeShapeType="1"/>
            </p:cNvSpPr>
            <p:nvPr/>
          </p:nvSpPr>
          <p:spPr bwMode="auto">
            <a:xfrm>
              <a:off x="1056" y="1536"/>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227365" name="Oval 37"/>
            <p:cNvSpPr>
              <a:spLocks noChangeArrowheads="1"/>
            </p:cNvSpPr>
            <p:nvPr/>
          </p:nvSpPr>
          <p:spPr bwMode="auto">
            <a:xfrm>
              <a:off x="1104" y="1584"/>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rial" pitchFamily="34" charset="0"/>
                  <a:cs typeface="Arial" pitchFamily="34" charset="0"/>
                </a:rPr>
                <a:t>1</a:t>
              </a:r>
            </a:p>
          </p:txBody>
        </p:sp>
        <p:sp>
          <p:nvSpPr>
            <p:cNvPr id="227366" name="Text Box 38"/>
            <p:cNvSpPr txBox="1">
              <a:spLocks noChangeArrowheads="1"/>
            </p:cNvSpPr>
            <p:nvPr/>
          </p:nvSpPr>
          <p:spPr bwMode="auto">
            <a:xfrm>
              <a:off x="1238" y="1728"/>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227367" name="Line 39"/>
            <p:cNvSpPr>
              <a:spLocks noChangeShapeType="1"/>
            </p:cNvSpPr>
            <p:nvPr/>
          </p:nvSpPr>
          <p:spPr bwMode="auto">
            <a:xfrm>
              <a:off x="1392" y="1536"/>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227368" name="Text Box 40"/>
            <p:cNvSpPr txBox="1">
              <a:spLocks noChangeArrowheads="1"/>
            </p:cNvSpPr>
            <p:nvPr/>
          </p:nvSpPr>
          <p:spPr bwMode="auto">
            <a:xfrm>
              <a:off x="1574" y="1728"/>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227369" name="Line 41"/>
            <p:cNvSpPr>
              <a:spLocks noChangeShapeType="1"/>
            </p:cNvSpPr>
            <p:nvPr/>
          </p:nvSpPr>
          <p:spPr bwMode="auto">
            <a:xfrm>
              <a:off x="1728" y="1536"/>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227370" name="Text Box 42"/>
            <p:cNvSpPr txBox="1">
              <a:spLocks noChangeArrowheads="1"/>
            </p:cNvSpPr>
            <p:nvPr/>
          </p:nvSpPr>
          <p:spPr bwMode="auto">
            <a:xfrm>
              <a:off x="1910" y="1728"/>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227371" name="Line 43"/>
            <p:cNvSpPr>
              <a:spLocks noChangeShapeType="1"/>
            </p:cNvSpPr>
            <p:nvPr/>
          </p:nvSpPr>
          <p:spPr bwMode="auto">
            <a:xfrm>
              <a:off x="2064" y="1536"/>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227372" name="Text Box 44"/>
            <p:cNvSpPr txBox="1">
              <a:spLocks noChangeArrowheads="1"/>
            </p:cNvSpPr>
            <p:nvPr/>
          </p:nvSpPr>
          <p:spPr bwMode="auto">
            <a:xfrm>
              <a:off x="2246" y="1728"/>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227373" name="Line 45"/>
            <p:cNvSpPr>
              <a:spLocks noChangeShapeType="1"/>
            </p:cNvSpPr>
            <p:nvPr/>
          </p:nvSpPr>
          <p:spPr bwMode="auto">
            <a:xfrm>
              <a:off x="2400" y="1536"/>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227374" name="Text Box 46"/>
            <p:cNvSpPr txBox="1">
              <a:spLocks noChangeArrowheads="1"/>
            </p:cNvSpPr>
            <p:nvPr/>
          </p:nvSpPr>
          <p:spPr bwMode="auto">
            <a:xfrm>
              <a:off x="2448" y="1584"/>
              <a:ext cx="298" cy="231"/>
            </a:xfrm>
            <a:prstGeom prst="rect">
              <a:avLst/>
            </a:prstGeom>
            <a:noFill/>
            <a:ln w="9525">
              <a:noFill/>
              <a:miter lim="800000"/>
              <a:headEnd/>
              <a:tailEnd/>
            </a:ln>
            <a:effectLst/>
          </p:spPr>
          <p:txBody>
            <a:bodyPr>
              <a:spAutoFit/>
            </a:bodyPr>
            <a:lstStyle/>
            <a:p>
              <a:pPr algn="ctr"/>
              <a:r>
                <a:rPr lang="en-US">
                  <a:latin typeface="Arial" pitchFamily="34" charset="0"/>
                  <a:cs typeface="Arial" pitchFamily="34" charset="0"/>
                </a:rPr>
                <a:t>…</a:t>
              </a:r>
            </a:p>
          </p:txBody>
        </p:sp>
        <p:sp>
          <p:nvSpPr>
            <p:cNvPr id="227375" name="Line 47"/>
            <p:cNvSpPr>
              <a:spLocks noChangeShapeType="1"/>
            </p:cNvSpPr>
            <p:nvPr/>
          </p:nvSpPr>
          <p:spPr bwMode="auto">
            <a:xfrm>
              <a:off x="2784" y="1536"/>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227376" name="Text Box 48"/>
            <p:cNvSpPr txBox="1">
              <a:spLocks noChangeArrowheads="1"/>
            </p:cNvSpPr>
            <p:nvPr/>
          </p:nvSpPr>
          <p:spPr bwMode="auto">
            <a:xfrm>
              <a:off x="2966" y="1728"/>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227377" name="Line 49"/>
            <p:cNvSpPr>
              <a:spLocks noChangeShapeType="1"/>
            </p:cNvSpPr>
            <p:nvPr/>
          </p:nvSpPr>
          <p:spPr bwMode="auto">
            <a:xfrm>
              <a:off x="3120" y="1536"/>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227378" name="Oval 50"/>
            <p:cNvSpPr>
              <a:spLocks noChangeArrowheads="1"/>
            </p:cNvSpPr>
            <p:nvPr/>
          </p:nvSpPr>
          <p:spPr bwMode="auto">
            <a:xfrm>
              <a:off x="1440" y="1584"/>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a:latin typeface="Arial" pitchFamily="34" charset="0"/>
                  <a:cs typeface="Arial" pitchFamily="34" charset="0"/>
                </a:rPr>
                <a:t>1</a:t>
              </a:r>
            </a:p>
          </p:txBody>
        </p:sp>
        <p:sp>
          <p:nvSpPr>
            <p:cNvPr id="227379" name="Oval 51"/>
            <p:cNvSpPr>
              <a:spLocks noChangeArrowheads="1"/>
            </p:cNvSpPr>
            <p:nvPr/>
          </p:nvSpPr>
          <p:spPr bwMode="auto">
            <a:xfrm>
              <a:off x="1776" y="1584"/>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a:latin typeface="Arial" pitchFamily="34" charset="0"/>
                  <a:cs typeface="Arial" pitchFamily="34" charset="0"/>
                </a:rPr>
                <a:t>1</a:t>
              </a:r>
            </a:p>
          </p:txBody>
        </p:sp>
        <p:sp>
          <p:nvSpPr>
            <p:cNvPr id="227380" name="Oval 52"/>
            <p:cNvSpPr>
              <a:spLocks noChangeArrowheads="1"/>
            </p:cNvSpPr>
            <p:nvPr/>
          </p:nvSpPr>
          <p:spPr bwMode="auto">
            <a:xfrm>
              <a:off x="2112" y="1584"/>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a:latin typeface="Arial" pitchFamily="34" charset="0"/>
                  <a:cs typeface="Arial" pitchFamily="34" charset="0"/>
                </a:rPr>
                <a:t>1</a:t>
              </a:r>
            </a:p>
          </p:txBody>
        </p:sp>
        <p:sp>
          <p:nvSpPr>
            <p:cNvPr id="227381" name="Oval 53"/>
            <p:cNvSpPr>
              <a:spLocks noChangeArrowheads="1"/>
            </p:cNvSpPr>
            <p:nvPr/>
          </p:nvSpPr>
          <p:spPr bwMode="auto">
            <a:xfrm>
              <a:off x="2832" y="1584"/>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rial" pitchFamily="34" charset="0"/>
                  <a:cs typeface="Arial" pitchFamily="34" charset="0"/>
                </a:rPr>
                <a:t>1</a:t>
              </a:r>
            </a:p>
          </p:txBody>
        </p:sp>
        <p:sp>
          <p:nvSpPr>
            <p:cNvPr id="227382" name="Text Box 54"/>
            <p:cNvSpPr txBox="1">
              <a:spLocks noChangeArrowheads="1"/>
            </p:cNvSpPr>
            <p:nvPr/>
          </p:nvSpPr>
          <p:spPr bwMode="auto">
            <a:xfrm>
              <a:off x="752" y="1920"/>
              <a:ext cx="208"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sp>
          <p:nvSpPr>
            <p:cNvPr id="227383" name="Text Box 55"/>
            <p:cNvSpPr txBox="1">
              <a:spLocks noChangeArrowheads="1"/>
            </p:cNvSpPr>
            <p:nvPr/>
          </p:nvSpPr>
          <p:spPr bwMode="auto">
            <a:xfrm>
              <a:off x="1056" y="1929"/>
              <a:ext cx="229"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sp>
          <p:nvSpPr>
            <p:cNvPr id="227384" name="Text Box 56"/>
            <p:cNvSpPr txBox="1">
              <a:spLocks noChangeArrowheads="1"/>
            </p:cNvSpPr>
            <p:nvPr/>
          </p:nvSpPr>
          <p:spPr bwMode="auto">
            <a:xfrm>
              <a:off x="1440" y="1929"/>
              <a:ext cx="229" cy="231"/>
            </a:xfrm>
            <a:prstGeom prst="rect">
              <a:avLst/>
            </a:prstGeom>
            <a:noFill/>
            <a:ln w="9525">
              <a:noFill/>
              <a:miter lim="800000"/>
              <a:headEnd/>
              <a:tailEnd/>
            </a:ln>
            <a:effectLst/>
          </p:spPr>
          <p:txBody>
            <a:bodyPr wrap="none">
              <a:spAutoFit/>
            </a:bodyPr>
            <a:lstStyle/>
            <a:p>
              <a:r>
                <a:rPr lang="en-US" b="1">
                  <a:solidFill>
                    <a:srgbClr val="0000FF"/>
                  </a:solidFill>
                  <a:latin typeface="Arial" pitchFamily="34" charset="0"/>
                  <a:cs typeface="Arial" pitchFamily="34" charset="0"/>
                  <a:sym typeface="Wingdings" pitchFamily="2" charset="2"/>
                </a:rPr>
                <a:t></a:t>
              </a:r>
            </a:p>
          </p:txBody>
        </p:sp>
        <p:sp>
          <p:nvSpPr>
            <p:cNvPr id="227385" name="Text Box 57"/>
            <p:cNvSpPr txBox="1">
              <a:spLocks noChangeArrowheads="1"/>
            </p:cNvSpPr>
            <p:nvPr/>
          </p:nvSpPr>
          <p:spPr bwMode="auto">
            <a:xfrm>
              <a:off x="1776" y="1929"/>
              <a:ext cx="229" cy="231"/>
            </a:xfrm>
            <a:prstGeom prst="rect">
              <a:avLst/>
            </a:prstGeom>
            <a:noFill/>
            <a:ln w="9525">
              <a:noFill/>
              <a:miter lim="800000"/>
              <a:headEnd/>
              <a:tailEnd/>
            </a:ln>
            <a:effectLst/>
          </p:spPr>
          <p:txBody>
            <a:bodyPr wrap="none">
              <a:spAutoFit/>
            </a:bodyPr>
            <a:lstStyle/>
            <a:p>
              <a:r>
                <a:rPr lang="en-US" b="1">
                  <a:solidFill>
                    <a:srgbClr val="0000FF"/>
                  </a:solidFill>
                  <a:latin typeface="Arial" pitchFamily="34" charset="0"/>
                  <a:cs typeface="Arial" pitchFamily="34" charset="0"/>
                  <a:sym typeface="Wingdings" pitchFamily="2" charset="2"/>
                </a:rPr>
                <a:t></a:t>
              </a:r>
            </a:p>
          </p:txBody>
        </p:sp>
        <p:sp>
          <p:nvSpPr>
            <p:cNvPr id="227386" name="Text Box 58"/>
            <p:cNvSpPr txBox="1">
              <a:spLocks noChangeArrowheads="1"/>
            </p:cNvSpPr>
            <p:nvPr/>
          </p:nvSpPr>
          <p:spPr bwMode="auto">
            <a:xfrm>
              <a:off x="2112" y="1929"/>
              <a:ext cx="229" cy="231"/>
            </a:xfrm>
            <a:prstGeom prst="rect">
              <a:avLst/>
            </a:prstGeom>
            <a:noFill/>
            <a:ln w="9525">
              <a:noFill/>
              <a:miter lim="800000"/>
              <a:headEnd/>
              <a:tailEnd/>
            </a:ln>
            <a:effectLst/>
          </p:spPr>
          <p:txBody>
            <a:bodyPr wrap="none">
              <a:spAutoFit/>
            </a:bodyPr>
            <a:lstStyle/>
            <a:p>
              <a:r>
                <a:rPr lang="en-US" b="1">
                  <a:solidFill>
                    <a:srgbClr val="0000FF"/>
                  </a:solidFill>
                  <a:latin typeface="Arial" pitchFamily="34" charset="0"/>
                  <a:cs typeface="Arial" pitchFamily="34" charset="0"/>
                  <a:sym typeface="Wingdings" pitchFamily="2" charset="2"/>
                </a:rPr>
                <a:t></a:t>
              </a:r>
            </a:p>
          </p:txBody>
        </p:sp>
        <p:sp>
          <p:nvSpPr>
            <p:cNvPr id="227387" name="Text Box 59"/>
            <p:cNvSpPr txBox="1">
              <a:spLocks noChangeArrowheads="1"/>
            </p:cNvSpPr>
            <p:nvPr/>
          </p:nvSpPr>
          <p:spPr bwMode="auto">
            <a:xfrm>
              <a:off x="2832" y="1929"/>
              <a:ext cx="229"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grpSp>
      <p:grpSp>
        <p:nvGrpSpPr>
          <p:cNvPr id="8" name="Group 60"/>
          <p:cNvGrpSpPr>
            <a:grpSpLocks/>
          </p:cNvGrpSpPr>
          <p:nvPr/>
        </p:nvGrpSpPr>
        <p:grpSpPr bwMode="auto">
          <a:xfrm>
            <a:off x="6689731" y="2438400"/>
            <a:ext cx="506413" cy="990600"/>
            <a:chOff x="3840" y="1536"/>
            <a:chExt cx="319" cy="624"/>
          </a:xfrm>
        </p:grpSpPr>
        <p:sp>
          <p:nvSpPr>
            <p:cNvPr id="227389" name="Text Box 61"/>
            <p:cNvSpPr txBox="1">
              <a:spLocks noChangeArrowheads="1"/>
            </p:cNvSpPr>
            <p:nvPr/>
          </p:nvSpPr>
          <p:spPr bwMode="auto">
            <a:xfrm>
              <a:off x="3974" y="1728"/>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227390" name="Line 62"/>
            <p:cNvSpPr>
              <a:spLocks noChangeShapeType="1"/>
            </p:cNvSpPr>
            <p:nvPr/>
          </p:nvSpPr>
          <p:spPr bwMode="auto">
            <a:xfrm>
              <a:off x="4128" y="1536"/>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227391" name="Oval 63"/>
            <p:cNvSpPr>
              <a:spLocks noChangeArrowheads="1"/>
            </p:cNvSpPr>
            <p:nvPr/>
          </p:nvSpPr>
          <p:spPr bwMode="auto">
            <a:xfrm>
              <a:off x="3840" y="1584"/>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rial" pitchFamily="34" charset="0"/>
                  <a:cs typeface="Arial" pitchFamily="34" charset="0"/>
                </a:rPr>
                <a:t>1</a:t>
              </a:r>
            </a:p>
          </p:txBody>
        </p:sp>
        <p:sp>
          <p:nvSpPr>
            <p:cNvPr id="227392" name="Text Box 64"/>
            <p:cNvSpPr txBox="1">
              <a:spLocks noChangeArrowheads="1"/>
            </p:cNvSpPr>
            <p:nvPr/>
          </p:nvSpPr>
          <p:spPr bwMode="auto">
            <a:xfrm>
              <a:off x="3840" y="1929"/>
              <a:ext cx="229"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grpSp>
      <p:grpSp>
        <p:nvGrpSpPr>
          <p:cNvPr id="9" name="Group 65"/>
          <p:cNvGrpSpPr>
            <a:grpSpLocks/>
          </p:cNvGrpSpPr>
          <p:nvPr/>
        </p:nvGrpSpPr>
        <p:grpSpPr bwMode="auto">
          <a:xfrm>
            <a:off x="7223125" y="2438400"/>
            <a:ext cx="1006475" cy="990600"/>
            <a:chOff x="4176" y="1536"/>
            <a:chExt cx="634" cy="624"/>
          </a:xfrm>
        </p:grpSpPr>
        <p:sp>
          <p:nvSpPr>
            <p:cNvPr id="227394" name="Text Box 66"/>
            <p:cNvSpPr txBox="1">
              <a:spLocks noChangeArrowheads="1"/>
            </p:cNvSpPr>
            <p:nvPr/>
          </p:nvSpPr>
          <p:spPr bwMode="auto">
            <a:xfrm>
              <a:off x="4328" y="1728"/>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227395" name="Line 67"/>
            <p:cNvSpPr>
              <a:spLocks noChangeShapeType="1"/>
            </p:cNvSpPr>
            <p:nvPr/>
          </p:nvSpPr>
          <p:spPr bwMode="auto">
            <a:xfrm>
              <a:off x="4482" y="1536"/>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227396" name="Text Box 68"/>
            <p:cNvSpPr txBox="1">
              <a:spLocks noChangeArrowheads="1"/>
            </p:cNvSpPr>
            <p:nvPr/>
          </p:nvSpPr>
          <p:spPr bwMode="auto">
            <a:xfrm>
              <a:off x="4512" y="1584"/>
              <a:ext cx="298" cy="231"/>
            </a:xfrm>
            <a:prstGeom prst="rect">
              <a:avLst/>
            </a:prstGeom>
            <a:noFill/>
            <a:ln w="9525">
              <a:noFill/>
              <a:miter lim="800000"/>
              <a:headEnd/>
              <a:tailEnd/>
            </a:ln>
            <a:effectLst/>
          </p:spPr>
          <p:txBody>
            <a:bodyPr>
              <a:spAutoFit/>
            </a:bodyPr>
            <a:lstStyle/>
            <a:p>
              <a:pPr algn="ctr"/>
              <a:r>
                <a:rPr lang="en-US">
                  <a:latin typeface="Arial" pitchFamily="34" charset="0"/>
                  <a:cs typeface="Arial" pitchFamily="34" charset="0"/>
                </a:rPr>
                <a:t>…</a:t>
              </a:r>
            </a:p>
          </p:txBody>
        </p:sp>
        <p:sp>
          <p:nvSpPr>
            <p:cNvPr id="227397" name="Oval 69"/>
            <p:cNvSpPr>
              <a:spLocks noChangeArrowheads="1"/>
            </p:cNvSpPr>
            <p:nvPr/>
          </p:nvSpPr>
          <p:spPr bwMode="auto">
            <a:xfrm>
              <a:off x="4176" y="1584"/>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rial" pitchFamily="34" charset="0"/>
                  <a:cs typeface="Arial" pitchFamily="34" charset="0"/>
                </a:rPr>
                <a:t>1</a:t>
              </a:r>
            </a:p>
          </p:txBody>
        </p:sp>
        <p:sp>
          <p:nvSpPr>
            <p:cNvPr id="227398" name="Text Box 70"/>
            <p:cNvSpPr txBox="1">
              <a:spLocks noChangeArrowheads="1"/>
            </p:cNvSpPr>
            <p:nvPr/>
          </p:nvSpPr>
          <p:spPr bwMode="auto">
            <a:xfrm>
              <a:off x="4176" y="1929"/>
              <a:ext cx="229"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grpSp>
      <p:grpSp>
        <p:nvGrpSpPr>
          <p:cNvPr id="10" name="Group 71"/>
          <p:cNvGrpSpPr>
            <a:grpSpLocks/>
          </p:cNvGrpSpPr>
          <p:nvPr/>
        </p:nvGrpSpPr>
        <p:grpSpPr bwMode="auto">
          <a:xfrm>
            <a:off x="1676400" y="3505200"/>
            <a:ext cx="3919538" cy="1447800"/>
            <a:chOff x="682" y="2208"/>
            <a:chExt cx="2469" cy="912"/>
          </a:xfrm>
        </p:grpSpPr>
        <p:sp>
          <p:nvSpPr>
            <p:cNvPr id="227400" name="Oval 72"/>
            <p:cNvSpPr>
              <a:spLocks noChangeArrowheads="1"/>
            </p:cNvSpPr>
            <p:nvPr/>
          </p:nvSpPr>
          <p:spPr bwMode="auto">
            <a:xfrm>
              <a:off x="768" y="2400"/>
              <a:ext cx="144" cy="144"/>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rial" pitchFamily="34" charset="0"/>
                  <a:cs typeface="Arial" pitchFamily="34" charset="0"/>
                </a:rPr>
                <a:t>0</a:t>
              </a:r>
            </a:p>
          </p:txBody>
        </p:sp>
        <p:sp>
          <p:nvSpPr>
            <p:cNvPr id="227401" name="Text Box 73"/>
            <p:cNvSpPr txBox="1">
              <a:spLocks noChangeArrowheads="1"/>
            </p:cNvSpPr>
            <p:nvPr/>
          </p:nvSpPr>
          <p:spPr bwMode="auto">
            <a:xfrm>
              <a:off x="902" y="2544"/>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227402" name="Line 74"/>
            <p:cNvSpPr>
              <a:spLocks noChangeShapeType="1"/>
            </p:cNvSpPr>
            <p:nvPr/>
          </p:nvSpPr>
          <p:spPr bwMode="auto">
            <a:xfrm>
              <a:off x="1056"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227403" name="Oval 75"/>
            <p:cNvSpPr>
              <a:spLocks noChangeArrowheads="1"/>
            </p:cNvSpPr>
            <p:nvPr/>
          </p:nvSpPr>
          <p:spPr bwMode="auto">
            <a:xfrm>
              <a:off x="1104" y="2400"/>
              <a:ext cx="144" cy="144"/>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a:latin typeface="Arial" pitchFamily="34" charset="0"/>
                  <a:cs typeface="Arial" pitchFamily="34" charset="0"/>
                </a:rPr>
                <a:t>1</a:t>
              </a:r>
            </a:p>
          </p:txBody>
        </p:sp>
        <p:sp>
          <p:nvSpPr>
            <p:cNvPr id="227404" name="Text Box 76"/>
            <p:cNvSpPr txBox="1">
              <a:spLocks noChangeArrowheads="1"/>
            </p:cNvSpPr>
            <p:nvPr/>
          </p:nvSpPr>
          <p:spPr bwMode="auto">
            <a:xfrm>
              <a:off x="1238" y="2544"/>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227405" name="Line 77"/>
            <p:cNvSpPr>
              <a:spLocks noChangeShapeType="1"/>
            </p:cNvSpPr>
            <p:nvPr/>
          </p:nvSpPr>
          <p:spPr bwMode="auto">
            <a:xfrm>
              <a:off x="1392"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227406" name="Oval 78"/>
            <p:cNvSpPr>
              <a:spLocks noChangeArrowheads="1"/>
            </p:cNvSpPr>
            <p:nvPr/>
          </p:nvSpPr>
          <p:spPr bwMode="auto">
            <a:xfrm>
              <a:off x="1440"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rial" pitchFamily="34" charset="0"/>
                  <a:cs typeface="Arial" pitchFamily="34" charset="0"/>
                </a:rPr>
                <a:t>2</a:t>
              </a:r>
            </a:p>
          </p:txBody>
        </p:sp>
        <p:sp>
          <p:nvSpPr>
            <p:cNvPr id="227407" name="Text Box 79"/>
            <p:cNvSpPr txBox="1">
              <a:spLocks noChangeArrowheads="1"/>
            </p:cNvSpPr>
            <p:nvPr/>
          </p:nvSpPr>
          <p:spPr bwMode="auto">
            <a:xfrm>
              <a:off x="1574" y="2544"/>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227408" name="Line 80"/>
            <p:cNvSpPr>
              <a:spLocks noChangeShapeType="1"/>
            </p:cNvSpPr>
            <p:nvPr/>
          </p:nvSpPr>
          <p:spPr bwMode="auto">
            <a:xfrm>
              <a:off x="1728"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227409" name="Oval 81"/>
            <p:cNvSpPr>
              <a:spLocks noChangeArrowheads="1"/>
            </p:cNvSpPr>
            <p:nvPr/>
          </p:nvSpPr>
          <p:spPr bwMode="auto">
            <a:xfrm>
              <a:off x="1776"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a:latin typeface="Arial" pitchFamily="34" charset="0"/>
                  <a:cs typeface="Arial" pitchFamily="34" charset="0"/>
                </a:rPr>
                <a:t>3</a:t>
              </a:r>
            </a:p>
          </p:txBody>
        </p:sp>
        <p:sp>
          <p:nvSpPr>
            <p:cNvPr id="227410" name="Text Box 82"/>
            <p:cNvSpPr txBox="1">
              <a:spLocks noChangeArrowheads="1"/>
            </p:cNvSpPr>
            <p:nvPr/>
          </p:nvSpPr>
          <p:spPr bwMode="auto">
            <a:xfrm>
              <a:off x="1910" y="2544"/>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227411" name="Line 83"/>
            <p:cNvSpPr>
              <a:spLocks noChangeShapeType="1"/>
            </p:cNvSpPr>
            <p:nvPr/>
          </p:nvSpPr>
          <p:spPr bwMode="auto">
            <a:xfrm>
              <a:off x="2064"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227412" name="Oval 84"/>
            <p:cNvSpPr>
              <a:spLocks noChangeArrowheads="1"/>
            </p:cNvSpPr>
            <p:nvPr/>
          </p:nvSpPr>
          <p:spPr bwMode="auto">
            <a:xfrm>
              <a:off x="2112"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a:latin typeface="Arial" pitchFamily="34" charset="0"/>
                  <a:cs typeface="Arial" pitchFamily="34" charset="0"/>
                </a:rPr>
                <a:t>3</a:t>
              </a:r>
            </a:p>
          </p:txBody>
        </p:sp>
        <p:sp>
          <p:nvSpPr>
            <p:cNvPr id="227413" name="Text Box 85"/>
            <p:cNvSpPr txBox="1">
              <a:spLocks noChangeArrowheads="1"/>
            </p:cNvSpPr>
            <p:nvPr/>
          </p:nvSpPr>
          <p:spPr bwMode="auto">
            <a:xfrm>
              <a:off x="2246" y="2544"/>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227414" name="Line 86"/>
            <p:cNvSpPr>
              <a:spLocks noChangeShapeType="1"/>
            </p:cNvSpPr>
            <p:nvPr/>
          </p:nvSpPr>
          <p:spPr bwMode="auto">
            <a:xfrm>
              <a:off x="2400"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227415" name="Text Box 87"/>
            <p:cNvSpPr txBox="1">
              <a:spLocks noChangeArrowheads="1"/>
            </p:cNvSpPr>
            <p:nvPr/>
          </p:nvSpPr>
          <p:spPr bwMode="auto">
            <a:xfrm>
              <a:off x="2448" y="2400"/>
              <a:ext cx="298" cy="231"/>
            </a:xfrm>
            <a:prstGeom prst="rect">
              <a:avLst/>
            </a:prstGeom>
            <a:noFill/>
            <a:ln w="9525">
              <a:noFill/>
              <a:miter lim="800000"/>
              <a:headEnd/>
              <a:tailEnd/>
            </a:ln>
            <a:effectLst/>
          </p:spPr>
          <p:txBody>
            <a:bodyPr>
              <a:spAutoFit/>
            </a:bodyPr>
            <a:lstStyle/>
            <a:p>
              <a:pPr algn="ctr"/>
              <a:r>
                <a:rPr lang="en-US">
                  <a:latin typeface="Arial" pitchFamily="34" charset="0"/>
                  <a:cs typeface="Arial" pitchFamily="34" charset="0"/>
                </a:rPr>
                <a:t>…</a:t>
              </a:r>
            </a:p>
          </p:txBody>
        </p:sp>
        <p:sp>
          <p:nvSpPr>
            <p:cNvPr id="227416" name="Line 88"/>
            <p:cNvSpPr>
              <a:spLocks noChangeShapeType="1"/>
            </p:cNvSpPr>
            <p:nvPr/>
          </p:nvSpPr>
          <p:spPr bwMode="auto">
            <a:xfrm>
              <a:off x="2784"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227417" name="Oval 89"/>
            <p:cNvSpPr>
              <a:spLocks noChangeArrowheads="1"/>
            </p:cNvSpPr>
            <p:nvPr/>
          </p:nvSpPr>
          <p:spPr bwMode="auto">
            <a:xfrm>
              <a:off x="2832"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a:latin typeface="Arial" pitchFamily="34" charset="0"/>
                  <a:cs typeface="Arial" pitchFamily="34" charset="0"/>
                </a:rPr>
                <a:t>3</a:t>
              </a:r>
            </a:p>
          </p:txBody>
        </p:sp>
        <p:sp>
          <p:nvSpPr>
            <p:cNvPr id="227418" name="Text Box 90"/>
            <p:cNvSpPr txBox="1">
              <a:spLocks noChangeArrowheads="1"/>
            </p:cNvSpPr>
            <p:nvPr/>
          </p:nvSpPr>
          <p:spPr bwMode="auto">
            <a:xfrm>
              <a:off x="2966" y="2544"/>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227419" name="Line 91"/>
            <p:cNvSpPr>
              <a:spLocks noChangeShapeType="1"/>
            </p:cNvSpPr>
            <p:nvPr/>
          </p:nvSpPr>
          <p:spPr bwMode="auto">
            <a:xfrm>
              <a:off x="3120"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227420" name="Text Box 92"/>
            <p:cNvSpPr txBox="1">
              <a:spLocks noChangeArrowheads="1"/>
            </p:cNvSpPr>
            <p:nvPr/>
          </p:nvSpPr>
          <p:spPr bwMode="auto">
            <a:xfrm>
              <a:off x="1105" y="2793"/>
              <a:ext cx="208"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sp>
          <p:nvSpPr>
            <p:cNvPr id="227421" name="Text Box 93"/>
            <p:cNvSpPr txBox="1">
              <a:spLocks noChangeArrowheads="1"/>
            </p:cNvSpPr>
            <p:nvPr/>
          </p:nvSpPr>
          <p:spPr bwMode="auto">
            <a:xfrm>
              <a:off x="1441" y="2793"/>
              <a:ext cx="229"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sp>
          <p:nvSpPr>
            <p:cNvPr id="227422" name="Text Box 94"/>
            <p:cNvSpPr txBox="1">
              <a:spLocks noChangeArrowheads="1"/>
            </p:cNvSpPr>
            <p:nvPr/>
          </p:nvSpPr>
          <p:spPr bwMode="auto">
            <a:xfrm>
              <a:off x="1787" y="2784"/>
              <a:ext cx="229" cy="231"/>
            </a:xfrm>
            <a:prstGeom prst="rect">
              <a:avLst/>
            </a:prstGeom>
            <a:noFill/>
            <a:ln w="9525">
              <a:noFill/>
              <a:miter lim="800000"/>
              <a:headEnd/>
              <a:tailEnd/>
            </a:ln>
            <a:effectLst/>
          </p:spPr>
          <p:txBody>
            <a:bodyPr wrap="none">
              <a:spAutoFit/>
            </a:bodyPr>
            <a:lstStyle/>
            <a:p>
              <a:r>
                <a:rPr lang="en-US" b="1">
                  <a:solidFill>
                    <a:srgbClr val="0000FF"/>
                  </a:solidFill>
                  <a:latin typeface="Arial" pitchFamily="34" charset="0"/>
                  <a:cs typeface="Arial" pitchFamily="34" charset="0"/>
                  <a:sym typeface="Wingdings" pitchFamily="2" charset="2"/>
                </a:rPr>
                <a:t></a:t>
              </a:r>
            </a:p>
          </p:txBody>
        </p:sp>
        <p:sp>
          <p:nvSpPr>
            <p:cNvPr id="227423" name="Text Box 95"/>
            <p:cNvSpPr txBox="1">
              <a:spLocks noChangeArrowheads="1"/>
            </p:cNvSpPr>
            <p:nvPr/>
          </p:nvSpPr>
          <p:spPr bwMode="auto">
            <a:xfrm>
              <a:off x="2123" y="2784"/>
              <a:ext cx="229" cy="231"/>
            </a:xfrm>
            <a:prstGeom prst="rect">
              <a:avLst/>
            </a:prstGeom>
            <a:noFill/>
            <a:ln w="9525">
              <a:noFill/>
              <a:miter lim="800000"/>
              <a:headEnd/>
              <a:tailEnd/>
            </a:ln>
            <a:effectLst/>
          </p:spPr>
          <p:txBody>
            <a:bodyPr wrap="none">
              <a:spAutoFit/>
            </a:bodyPr>
            <a:lstStyle/>
            <a:p>
              <a:r>
                <a:rPr lang="en-US" b="1">
                  <a:solidFill>
                    <a:srgbClr val="0000FF"/>
                  </a:solidFill>
                  <a:latin typeface="Arial" pitchFamily="34" charset="0"/>
                  <a:cs typeface="Arial" pitchFamily="34" charset="0"/>
                  <a:sym typeface="Wingdings" pitchFamily="2" charset="2"/>
                </a:rPr>
                <a:t></a:t>
              </a:r>
            </a:p>
          </p:txBody>
        </p:sp>
        <p:sp>
          <p:nvSpPr>
            <p:cNvPr id="227424" name="Text Box 96"/>
            <p:cNvSpPr txBox="1">
              <a:spLocks noChangeArrowheads="1"/>
            </p:cNvSpPr>
            <p:nvPr/>
          </p:nvSpPr>
          <p:spPr bwMode="auto">
            <a:xfrm>
              <a:off x="2795" y="2784"/>
              <a:ext cx="229" cy="231"/>
            </a:xfrm>
            <a:prstGeom prst="rect">
              <a:avLst/>
            </a:prstGeom>
            <a:noFill/>
            <a:ln w="9525">
              <a:noFill/>
              <a:miter lim="800000"/>
              <a:headEnd/>
              <a:tailEnd/>
            </a:ln>
            <a:effectLst/>
          </p:spPr>
          <p:txBody>
            <a:bodyPr wrap="none">
              <a:spAutoFit/>
            </a:bodyPr>
            <a:lstStyle/>
            <a:p>
              <a:r>
                <a:rPr lang="en-US" b="1">
                  <a:solidFill>
                    <a:srgbClr val="0000FF"/>
                  </a:solidFill>
                  <a:latin typeface="Arial" pitchFamily="34" charset="0"/>
                  <a:cs typeface="Arial" pitchFamily="34" charset="0"/>
                  <a:sym typeface="Wingdings" pitchFamily="2" charset="2"/>
                </a:rPr>
                <a:t></a:t>
              </a:r>
            </a:p>
          </p:txBody>
        </p:sp>
        <p:sp>
          <p:nvSpPr>
            <p:cNvPr id="227425" name="Text Box 97"/>
            <p:cNvSpPr txBox="1">
              <a:spLocks noChangeArrowheads="1"/>
            </p:cNvSpPr>
            <p:nvPr/>
          </p:nvSpPr>
          <p:spPr bwMode="auto">
            <a:xfrm>
              <a:off x="768" y="2793"/>
              <a:ext cx="208"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sp>
          <p:nvSpPr>
            <p:cNvPr id="227426" name="Rectangle 98"/>
            <p:cNvSpPr>
              <a:spLocks noChangeArrowheads="1"/>
            </p:cNvSpPr>
            <p:nvPr/>
          </p:nvSpPr>
          <p:spPr bwMode="auto">
            <a:xfrm>
              <a:off x="682" y="2208"/>
              <a:ext cx="720" cy="912"/>
            </a:xfrm>
            <a:prstGeom prst="rect">
              <a:avLst/>
            </a:prstGeom>
            <a:solidFill>
              <a:srgbClr val="000000">
                <a:alpha val="50000"/>
              </a:srgbClr>
            </a:solidFill>
            <a:ln w="9525">
              <a:noFill/>
              <a:miter lim="800000"/>
              <a:headEnd/>
              <a:tailEnd/>
            </a:ln>
            <a:effectLst/>
          </p:spPr>
          <p:txBody>
            <a:bodyPr wrap="none" anchor="ctr"/>
            <a:lstStyle/>
            <a:p>
              <a:endParaRPr lang="en-US">
                <a:latin typeface="Arial" pitchFamily="34" charset="0"/>
                <a:cs typeface="Arial" pitchFamily="34" charset="0"/>
              </a:endParaRPr>
            </a:p>
          </p:txBody>
        </p:sp>
      </p:grpSp>
      <p:grpSp>
        <p:nvGrpSpPr>
          <p:cNvPr id="11" name="Group 99"/>
          <p:cNvGrpSpPr>
            <a:grpSpLocks/>
          </p:cNvGrpSpPr>
          <p:nvPr/>
        </p:nvGrpSpPr>
        <p:grpSpPr bwMode="auto">
          <a:xfrm>
            <a:off x="1676400" y="1981200"/>
            <a:ext cx="2895600" cy="1524000"/>
            <a:chOff x="672" y="1248"/>
            <a:chExt cx="1824" cy="960"/>
          </a:xfrm>
        </p:grpSpPr>
        <p:sp>
          <p:nvSpPr>
            <p:cNvPr id="227428" name="Rectangle 100"/>
            <p:cNvSpPr>
              <a:spLocks noChangeArrowheads="1"/>
            </p:cNvSpPr>
            <p:nvPr/>
          </p:nvSpPr>
          <p:spPr bwMode="auto">
            <a:xfrm>
              <a:off x="672" y="1296"/>
              <a:ext cx="384" cy="912"/>
            </a:xfrm>
            <a:prstGeom prst="rect">
              <a:avLst/>
            </a:prstGeom>
            <a:solidFill>
              <a:srgbClr val="000000">
                <a:alpha val="50000"/>
              </a:srgbClr>
            </a:solidFill>
            <a:ln w="9525">
              <a:noFill/>
              <a:miter lim="800000"/>
              <a:headEnd/>
              <a:tailEnd/>
            </a:ln>
            <a:effectLst/>
          </p:spPr>
          <p:txBody>
            <a:bodyPr wrap="none" anchor="ctr"/>
            <a:lstStyle/>
            <a:p>
              <a:endParaRPr lang="en-US">
                <a:latin typeface="Arial" pitchFamily="34" charset="0"/>
                <a:cs typeface="Arial" pitchFamily="34" charset="0"/>
              </a:endParaRPr>
            </a:p>
          </p:txBody>
        </p:sp>
        <p:sp>
          <p:nvSpPr>
            <p:cNvPr id="227429" name="AutoShape 101"/>
            <p:cNvSpPr>
              <a:spLocks noChangeArrowheads="1"/>
            </p:cNvSpPr>
            <p:nvPr/>
          </p:nvSpPr>
          <p:spPr bwMode="auto">
            <a:xfrm>
              <a:off x="912" y="1248"/>
              <a:ext cx="1584" cy="24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solidFill>
                    <a:srgbClr val="FFFFFF"/>
                  </a:solidFill>
                  <a:latin typeface="Arial" pitchFamily="34" charset="0"/>
                  <a:cs typeface="Arial" pitchFamily="34" charset="0"/>
                </a:rPr>
                <a:t>Initial Training/Warm-up</a:t>
              </a:r>
            </a:p>
          </p:txBody>
        </p:sp>
      </p:grpSp>
      <p:sp>
        <p:nvSpPr>
          <p:cNvPr id="227430" name="Text Box 102"/>
          <p:cNvSpPr txBox="1">
            <a:spLocks noChangeArrowheads="1"/>
          </p:cNvSpPr>
          <p:nvPr/>
        </p:nvSpPr>
        <p:spPr bwMode="auto">
          <a:xfrm>
            <a:off x="914400" y="2057400"/>
            <a:ext cx="671979" cy="369332"/>
          </a:xfrm>
          <a:prstGeom prst="rect">
            <a:avLst/>
          </a:prstGeom>
          <a:noFill/>
          <a:ln w="9525">
            <a:noFill/>
            <a:miter lim="800000"/>
            <a:headEnd/>
            <a:tailEnd/>
          </a:ln>
          <a:effectLst/>
        </p:spPr>
        <p:txBody>
          <a:bodyPr wrap="none">
            <a:spAutoFit/>
          </a:bodyPr>
          <a:lstStyle/>
          <a:p>
            <a:r>
              <a:rPr lang="en-US" dirty="0">
                <a:latin typeface="Arial" pitchFamily="34" charset="0"/>
                <a:cs typeface="Arial" pitchFamily="34" charset="0"/>
              </a:rPr>
              <a:t>1bC:</a:t>
            </a:r>
          </a:p>
        </p:txBody>
      </p:sp>
      <p:sp>
        <p:nvSpPr>
          <p:cNvPr id="227431" name="Text Box 103"/>
          <p:cNvSpPr txBox="1">
            <a:spLocks noChangeArrowheads="1"/>
          </p:cNvSpPr>
          <p:nvPr/>
        </p:nvSpPr>
        <p:spPr bwMode="auto">
          <a:xfrm>
            <a:off x="914400" y="3505200"/>
            <a:ext cx="671979" cy="369332"/>
          </a:xfrm>
          <a:prstGeom prst="rect">
            <a:avLst/>
          </a:prstGeom>
          <a:noFill/>
          <a:ln w="9525">
            <a:noFill/>
            <a:miter lim="800000"/>
            <a:headEnd/>
            <a:tailEnd/>
          </a:ln>
          <a:effectLst/>
        </p:spPr>
        <p:txBody>
          <a:bodyPr wrap="none">
            <a:spAutoFit/>
          </a:bodyPr>
          <a:lstStyle/>
          <a:p>
            <a:r>
              <a:rPr lang="en-US" dirty="0">
                <a:latin typeface="Arial" pitchFamily="34" charset="0"/>
                <a:cs typeface="Arial" pitchFamily="34" charset="0"/>
              </a:rPr>
              <a:t>2bC:</a:t>
            </a:r>
          </a:p>
        </p:txBody>
      </p:sp>
      <p:sp>
        <p:nvSpPr>
          <p:cNvPr id="227432" name="AutoShape 104"/>
          <p:cNvSpPr>
            <a:spLocks noChangeArrowheads="1"/>
          </p:cNvSpPr>
          <p:nvPr/>
        </p:nvSpPr>
        <p:spPr bwMode="auto">
          <a:xfrm>
            <a:off x="4648200" y="1371600"/>
            <a:ext cx="4267200" cy="914400"/>
          </a:xfrm>
          <a:prstGeom prst="roundRect">
            <a:avLst>
              <a:gd name="adj" fmla="val 16667"/>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solidFill>
                  <a:srgbClr val="FFFFFF"/>
                </a:solidFill>
                <a:latin typeface="Arial" pitchFamily="34" charset="0"/>
                <a:cs typeface="Arial" pitchFamily="34" charset="0"/>
              </a:rPr>
              <a:t>Only 1 </a:t>
            </a:r>
            <a:r>
              <a:rPr lang="en-US" dirty="0" smtClean="0">
                <a:solidFill>
                  <a:srgbClr val="FFFFFF"/>
                </a:solidFill>
                <a:latin typeface="Arial" pitchFamily="34" charset="0"/>
                <a:cs typeface="Arial" pitchFamily="34" charset="0"/>
              </a:rPr>
              <a:t>Misprediction </a:t>
            </a:r>
            <a:r>
              <a:rPr lang="en-US" dirty="0">
                <a:solidFill>
                  <a:srgbClr val="FFFFFF"/>
                </a:solidFill>
                <a:latin typeface="Arial" pitchFamily="34" charset="0"/>
                <a:cs typeface="Arial" pitchFamily="34" charset="0"/>
              </a:rPr>
              <a:t>per N branches now!</a:t>
            </a:r>
          </a:p>
          <a:p>
            <a:pPr algn="ctr"/>
            <a:r>
              <a:rPr lang="en-US" dirty="0">
                <a:solidFill>
                  <a:srgbClr val="FFFFFF"/>
                </a:solidFill>
                <a:latin typeface="Arial" pitchFamily="34" charset="0"/>
                <a:cs typeface="Arial" pitchFamily="34" charset="0"/>
              </a:rPr>
              <a:t>DC08: </a:t>
            </a:r>
            <a:r>
              <a:rPr lang="en-US" dirty="0" smtClean="0">
                <a:solidFill>
                  <a:srgbClr val="FFFFFF"/>
                </a:solidFill>
                <a:latin typeface="Arial" pitchFamily="34" charset="0"/>
                <a:cs typeface="Arial" pitchFamily="34" charset="0"/>
              </a:rPr>
              <a:t>99.999%	DC44: 99.0%</a:t>
            </a:r>
            <a:endParaRPr lang="en-US" dirty="0">
              <a:solidFill>
                <a:srgbClr val="FFFFFF"/>
              </a:solidFill>
              <a:latin typeface="Arial" pitchFamily="34" charset="0"/>
              <a:cs typeface="Arial" pitchFamily="34" charset="0"/>
            </a:endParaRPr>
          </a:p>
        </p:txBody>
      </p:sp>
      <p:sp>
        <p:nvSpPr>
          <p:cNvPr id="112" name="Rectangle 6"/>
          <p:cNvSpPr>
            <a:spLocks noChangeArrowheads="1"/>
          </p:cNvSpPr>
          <p:nvPr/>
        </p:nvSpPr>
        <p:spPr bwMode="auto">
          <a:xfrm>
            <a:off x="76200" y="67056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107" name="Slide Number Placeholder 106"/>
          <p:cNvSpPr>
            <a:spLocks noGrp="1"/>
          </p:cNvSpPr>
          <p:nvPr>
            <p:ph type="sldNum" sz="quarter" idx="12"/>
          </p:nvPr>
        </p:nvSpPr>
        <p:spPr/>
        <p:txBody>
          <a:bodyPr/>
          <a:lstStyle/>
          <a:p>
            <a:fld id="{B6F15528-21DE-4FAA-801E-634DDDAF4B2B}" type="slidenum">
              <a:rPr lang="en-US" smtClean="0"/>
              <a:pPr/>
              <a:t>14</a:t>
            </a:fld>
            <a:endParaRPr lang="en-US"/>
          </a:p>
        </p:txBody>
      </p:sp>
      <p:pic>
        <p:nvPicPr>
          <p:cNvPr id="108" name="Picture 2"/>
          <p:cNvPicPr>
            <a:picLocks noChangeAspect="1" noChangeArrowheads="1"/>
          </p:cNvPicPr>
          <p:nvPr/>
        </p:nvPicPr>
        <p:blipFill>
          <a:blip r:embed="rId3"/>
          <a:srcRect l="22000" t="26666" r="39000" b="43111"/>
          <a:stretch>
            <a:fillRect/>
          </a:stretch>
        </p:blipFill>
        <p:spPr bwMode="auto">
          <a:xfrm>
            <a:off x="0" y="5130800"/>
            <a:ext cx="3886200" cy="172720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grpSp>
        <p:nvGrpSpPr>
          <p:cNvPr id="109" name="Group 10"/>
          <p:cNvGrpSpPr>
            <a:grpSpLocks/>
          </p:cNvGrpSpPr>
          <p:nvPr/>
        </p:nvGrpSpPr>
        <p:grpSpPr bwMode="auto">
          <a:xfrm>
            <a:off x="6019800" y="5029200"/>
            <a:ext cx="1752600" cy="2551113"/>
            <a:chOff x="3456" y="1584"/>
            <a:chExt cx="1104" cy="1607"/>
          </a:xfrm>
        </p:grpSpPr>
        <p:sp>
          <p:nvSpPr>
            <p:cNvPr id="110" name="Oval 11"/>
            <p:cNvSpPr>
              <a:spLocks noChangeArrowheads="1"/>
            </p:cNvSpPr>
            <p:nvPr/>
          </p:nvSpPr>
          <p:spPr bwMode="auto">
            <a:xfrm>
              <a:off x="3504" y="2400"/>
              <a:ext cx="288" cy="288"/>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rial" pitchFamily="34" charset="0"/>
                  <a:cs typeface="Arial" pitchFamily="34" charset="0"/>
                </a:rPr>
                <a:t>0</a:t>
              </a:r>
            </a:p>
          </p:txBody>
        </p:sp>
        <p:sp>
          <p:nvSpPr>
            <p:cNvPr id="111" name="Oval 12"/>
            <p:cNvSpPr>
              <a:spLocks noChangeArrowheads="1"/>
            </p:cNvSpPr>
            <p:nvPr/>
          </p:nvSpPr>
          <p:spPr bwMode="auto">
            <a:xfrm>
              <a:off x="4272" y="2400"/>
              <a:ext cx="288" cy="288"/>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rial" pitchFamily="34" charset="0"/>
                  <a:cs typeface="Arial" pitchFamily="34" charset="0"/>
                </a:rPr>
                <a:t>1</a:t>
              </a:r>
            </a:p>
          </p:txBody>
        </p:sp>
        <p:sp>
          <p:nvSpPr>
            <p:cNvPr id="113" name="Oval 13"/>
            <p:cNvSpPr>
              <a:spLocks noChangeArrowheads="1"/>
            </p:cNvSpPr>
            <p:nvPr/>
          </p:nvSpPr>
          <p:spPr bwMode="auto">
            <a:xfrm>
              <a:off x="3456" y="1584"/>
              <a:ext cx="288" cy="288"/>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rial" pitchFamily="34" charset="0"/>
                  <a:cs typeface="Arial" pitchFamily="34" charset="0"/>
                </a:rPr>
                <a:t>2</a:t>
              </a:r>
            </a:p>
          </p:txBody>
        </p:sp>
        <p:sp>
          <p:nvSpPr>
            <p:cNvPr id="114" name="Oval 14"/>
            <p:cNvSpPr>
              <a:spLocks noChangeArrowheads="1"/>
            </p:cNvSpPr>
            <p:nvPr/>
          </p:nvSpPr>
          <p:spPr bwMode="auto">
            <a:xfrm>
              <a:off x="4224" y="1584"/>
              <a:ext cx="288" cy="288"/>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rial" pitchFamily="34" charset="0"/>
                  <a:cs typeface="Arial" pitchFamily="34" charset="0"/>
                </a:rPr>
                <a:t>3</a:t>
              </a:r>
            </a:p>
          </p:txBody>
        </p:sp>
        <p:cxnSp>
          <p:nvCxnSpPr>
            <p:cNvPr id="115" name="AutoShape 15"/>
            <p:cNvCxnSpPr>
              <a:cxnSpLocks noChangeShapeType="1"/>
              <a:stCxn id="110" idx="6"/>
              <a:endCxn id="111" idx="2"/>
            </p:cNvCxnSpPr>
            <p:nvPr/>
          </p:nvCxnSpPr>
          <p:spPr bwMode="auto">
            <a:xfrm>
              <a:off x="3792" y="2544"/>
              <a:ext cx="480" cy="0"/>
            </a:xfrm>
            <a:prstGeom prst="straightConnector1">
              <a:avLst/>
            </a:prstGeom>
            <a:noFill/>
            <a:ln w="19050">
              <a:solidFill>
                <a:srgbClr val="008000"/>
              </a:solidFill>
              <a:round/>
              <a:headEnd/>
              <a:tailEnd type="triangle" w="med" len="med"/>
            </a:ln>
            <a:effectLst/>
          </p:spPr>
        </p:cxnSp>
        <p:cxnSp>
          <p:nvCxnSpPr>
            <p:cNvPr id="116" name="AutoShape 16"/>
            <p:cNvCxnSpPr>
              <a:cxnSpLocks noChangeShapeType="1"/>
              <a:stCxn id="111" idx="0"/>
              <a:endCxn id="113" idx="5"/>
            </p:cNvCxnSpPr>
            <p:nvPr/>
          </p:nvCxnSpPr>
          <p:spPr bwMode="auto">
            <a:xfrm flipH="1" flipV="1">
              <a:off x="3702" y="1830"/>
              <a:ext cx="714" cy="570"/>
            </a:xfrm>
            <a:prstGeom prst="straightConnector1">
              <a:avLst/>
            </a:prstGeom>
            <a:noFill/>
            <a:ln w="19050">
              <a:solidFill>
                <a:srgbClr val="008000"/>
              </a:solidFill>
              <a:round/>
              <a:headEnd/>
              <a:tailEnd type="triangle" w="med" len="med"/>
            </a:ln>
            <a:effectLst/>
          </p:spPr>
        </p:cxnSp>
        <p:cxnSp>
          <p:nvCxnSpPr>
            <p:cNvPr id="117" name="AutoShape 17"/>
            <p:cNvCxnSpPr>
              <a:cxnSpLocks noChangeShapeType="1"/>
              <a:stCxn id="113" idx="7"/>
              <a:endCxn id="114" idx="1"/>
            </p:cNvCxnSpPr>
            <p:nvPr/>
          </p:nvCxnSpPr>
          <p:spPr bwMode="auto">
            <a:xfrm>
              <a:off x="3702" y="1626"/>
              <a:ext cx="564" cy="0"/>
            </a:xfrm>
            <a:prstGeom prst="straightConnector1">
              <a:avLst/>
            </a:prstGeom>
            <a:noFill/>
            <a:ln w="19050">
              <a:solidFill>
                <a:srgbClr val="008000"/>
              </a:solidFill>
              <a:round/>
              <a:headEnd/>
              <a:tailEnd type="triangle" w="med" len="med"/>
            </a:ln>
            <a:effectLst/>
          </p:spPr>
        </p:cxnSp>
        <p:cxnSp>
          <p:nvCxnSpPr>
            <p:cNvPr id="118" name="AutoShape 18"/>
            <p:cNvCxnSpPr>
              <a:cxnSpLocks noChangeShapeType="1"/>
              <a:stCxn id="111" idx="3"/>
              <a:endCxn id="110" idx="5"/>
            </p:cNvCxnSpPr>
            <p:nvPr/>
          </p:nvCxnSpPr>
          <p:spPr bwMode="auto">
            <a:xfrm flipH="1">
              <a:off x="3750" y="2646"/>
              <a:ext cx="564" cy="0"/>
            </a:xfrm>
            <a:prstGeom prst="straightConnector1">
              <a:avLst/>
            </a:prstGeom>
            <a:noFill/>
            <a:ln w="19050">
              <a:solidFill>
                <a:srgbClr val="FF0000"/>
              </a:solidFill>
              <a:round/>
              <a:headEnd/>
              <a:tailEnd type="triangle" w="med" len="med"/>
            </a:ln>
            <a:effectLst/>
          </p:spPr>
        </p:cxnSp>
        <p:cxnSp>
          <p:nvCxnSpPr>
            <p:cNvPr id="119" name="AutoShape 19"/>
            <p:cNvCxnSpPr>
              <a:cxnSpLocks noChangeShapeType="1"/>
              <a:stCxn id="114" idx="2"/>
              <a:endCxn id="113" idx="6"/>
            </p:cNvCxnSpPr>
            <p:nvPr/>
          </p:nvCxnSpPr>
          <p:spPr bwMode="auto">
            <a:xfrm flipH="1">
              <a:off x="3744" y="1728"/>
              <a:ext cx="480" cy="0"/>
            </a:xfrm>
            <a:prstGeom prst="straightConnector1">
              <a:avLst/>
            </a:prstGeom>
            <a:noFill/>
            <a:ln w="19050">
              <a:solidFill>
                <a:srgbClr val="FF0000"/>
              </a:solidFill>
              <a:round/>
              <a:headEnd/>
              <a:tailEnd type="triangle" w="med" len="med"/>
            </a:ln>
            <a:effectLst/>
          </p:spPr>
        </p:cxnSp>
        <p:cxnSp>
          <p:nvCxnSpPr>
            <p:cNvPr id="120" name="AutoShape 20"/>
            <p:cNvCxnSpPr>
              <a:cxnSpLocks noChangeShapeType="1"/>
              <a:stCxn id="113" idx="4"/>
              <a:endCxn id="111" idx="1"/>
            </p:cNvCxnSpPr>
            <p:nvPr/>
          </p:nvCxnSpPr>
          <p:spPr bwMode="auto">
            <a:xfrm>
              <a:off x="3600" y="1872"/>
              <a:ext cx="714" cy="570"/>
            </a:xfrm>
            <a:prstGeom prst="straightConnector1">
              <a:avLst/>
            </a:prstGeom>
            <a:noFill/>
            <a:ln w="19050">
              <a:solidFill>
                <a:srgbClr val="FF0000"/>
              </a:solidFill>
              <a:round/>
              <a:headEnd/>
              <a:tailEnd type="triangle" w="med" len="med"/>
            </a:ln>
            <a:effectLst/>
          </p:spPr>
        </p:cxnSp>
        <p:cxnSp>
          <p:nvCxnSpPr>
            <p:cNvPr id="121" name="AutoShape 21"/>
            <p:cNvCxnSpPr>
              <a:cxnSpLocks noChangeShapeType="1"/>
              <a:stCxn id="114" idx="7"/>
              <a:endCxn id="114" idx="5"/>
            </p:cNvCxnSpPr>
            <p:nvPr/>
          </p:nvCxnSpPr>
          <p:spPr bwMode="auto">
            <a:xfrm rot="5400000" flipV="1">
              <a:off x="4369" y="1727"/>
              <a:ext cx="204" cy="1"/>
            </a:xfrm>
            <a:prstGeom prst="curvedConnector5">
              <a:avLst>
                <a:gd name="adj1" fmla="val -26963"/>
                <a:gd name="adj2" fmla="val 23900000"/>
                <a:gd name="adj3" fmla="val 117153"/>
              </a:avLst>
            </a:prstGeom>
            <a:noFill/>
            <a:ln w="19050">
              <a:solidFill>
                <a:srgbClr val="008000"/>
              </a:solidFill>
              <a:round/>
              <a:headEnd/>
              <a:tailEnd type="triangle" w="med" len="med"/>
            </a:ln>
            <a:effectLst/>
          </p:spPr>
        </p:cxnSp>
        <p:cxnSp>
          <p:nvCxnSpPr>
            <p:cNvPr id="122" name="AutoShape 22"/>
            <p:cNvCxnSpPr>
              <a:cxnSpLocks noChangeShapeType="1"/>
              <a:stCxn id="110" idx="1"/>
              <a:endCxn id="110" idx="3"/>
            </p:cNvCxnSpPr>
            <p:nvPr/>
          </p:nvCxnSpPr>
          <p:spPr bwMode="auto">
            <a:xfrm rot="5400000" flipV="1">
              <a:off x="3445" y="2543"/>
              <a:ext cx="204" cy="1"/>
            </a:xfrm>
            <a:prstGeom prst="curvedConnector5">
              <a:avLst>
                <a:gd name="adj1" fmla="val -16667"/>
                <a:gd name="adj2" fmla="val -22500000"/>
                <a:gd name="adj3" fmla="val 117153"/>
              </a:avLst>
            </a:prstGeom>
            <a:noFill/>
            <a:ln w="19050">
              <a:solidFill>
                <a:srgbClr val="FF0000"/>
              </a:solidFill>
              <a:round/>
              <a:headEnd type="triangle" w="med" len="med"/>
              <a:tailEnd/>
            </a:ln>
            <a:effectLst/>
          </p:spPr>
        </p:cxnSp>
        <p:sp>
          <p:nvSpPr>
            <p:cNvPr id="123" name="Text Box 23"/>
            <p:cNvSpPr txBox="1">
              <a:spLocks noChangeArrowheads="1"/>
            </p:cNvSpPr>
            <p:nvPr/>
          </p:nvSpPr>
          <p:spPr bwMode="auto">
            <a:xfrm>
              <a:off x="3492" y="2784"/>
              <a:ext cx="1061" cy="407"/>
            </a:xfrm>
            <a:prstGeom prst="rect">
              <a:avLst/>
            </a:prstGeom>
            <a:noFill/>
            <a:ln w="9525">
              <a:noFill/>
              <a:miter lim="800000"/>
              <a:headEnd/>
              <a:tailEnd/>
            </a:ln>
            <a:effectLst/>
          </p:spPr>
          <p:txBody>
            <a:bodyPr wrap="none">
              <a:spAutoFit/>
            </a:bodyPr>
            <a:lstStyle/>
            <a:p>
              <a:pPr algn="ctr"/>
              <a:r>
                <a:rPr lang="en-US" dirty="0">
                  <a:latin typeface="Arial" pitchFamily="34" charset="0"/>
                  <a:cs typeface="Arial" pitchFamily="34" charset="0"/>
                </a:rPr>
                <a:t>FSM for 2bC</a:t>
              </a:r>
            </a:p>
            <a:p>
              <a:pPr algn="ctr"/>
              <a:r>
                <a:rPr lang="en-US" dirty="0">
                  <a:latin typeface="Arial" pitchFamily="34" charset="0"/>
                  <a:cs typeface="Arial" pitchFamily="34" charset="0"/>
                </a:rPr>
                <a:t>(</a:t>
              </a:r>
              <a:r>
                <a:rPr lang="en-US" b="1" dirty="0">
                  <a:solidFill>
                    <a:srgbClr val="0000FF"/>
                  </a:solidFill>
                  <a:latin typeface="Arial" pitchFamily="34" charset="0"/>
                  <a:cs typeface="Arial" pitchFamily="34" charset="0"/>
                </a:rPr>
                <a:t>2</a:t>
              </a:r>
              <a:r>
                <a:rPr lang="en-US" dirty="0">
                  <a:latin typeface="Arial" pitchFamily="34" charset="0"/>
                  <a:cs typeface="Arial" pitchFamily="34" charset="0"/>
                </a:rPr>
                <a:t>-</a:t>
              </a:r>
              <a:r>
                <a:rPr lang="en-US" b="1" dirty="0">
                  <a:solidFill>
                    <a:srgbClr val="0000FF"/>
                  </a:solidFill>
                  <a:latin typeface="Arial" pitchFamily="34" charset="0"/>
                  <a:cs typeface="Arial" pitchFamily="34" charset="0"/>
                </a:rPr>
                <a:t>b</a:t>
              </a:r>
              <a:r>
                <a:rPr lang="en-US" dirty="0">
                  <a:latin typeface="Arial" pitchFamily="34" charset="0"/>
                  <a:cs typeface="Arial" pitchFamily="34" charset="0"/>
                </a:rPr>
                <a:t>it </a:t>
              </a:r>
              <a:r>
                <a:rPr lang="en-US" b="1" dirty="0">
                  <a:solidFill>
                    <a:srgbClr val="0000FF"/>
                  </a:solidFill>
                  <a:latin typeface="Arial" pitchFamily="34" charset="0"/>
                  <a:cs typeface="Arial" pitchFamily="34" charset="0"/>
                </a:rPr>
                <a:t>C</a:t>
              </a:r>
              <a:r>
                <a:rPr lang="en-US" dirty="0">
                  <a:latin typeface="Arial" pitchFamily="34" charset="0"/>
                  <a:cs typeface="Arial" pitchFamily="34" charset="0"/>
                </a:rPr>
                <a:t>ounter)</a:t>
              </a:r>
            </a:p>
          </p:txBody>
        </p:sp>
      </p:grpSp>
      <p:sp>
        <p:nvSpPr>
          <p:cNvPr id="12" name="Footer Placeholder 11"/>
          <p:cNvSpPr>
            <a:spLocks noGrp="1"/>
          </p:cNvSpPr>
          <p:nvPr>
            <p:ph type="ftr" sz="quarter" idx="11"/>
          </p:nvPr>
        </p:nvSpPr>
        <p:spPr/>
        <p:txBody>
          <a:bodyPr/>
          <a:lstStyle/>
          <a:p>
            <a:r>
              <a:rPr lang="en-US" smtClean="0"/>
              <a:t>Edited by Dr. Yuzhe Tang</a:t>
            </a:r>
            <a:endParaRPr lang="en-US"/>
          </a:p>
        </p:txBody>
      </p:sp>
      <p:sp>
        <p:nvSpPr>
          <p:cNvPr id="124" name="TextBox 123"/>
          <p:cNvSpPr txBox="1"/>
          <p:nvPr/>
        </p:nvSpPr>
        <p:spPr>
          <a:xfrm>
            <a:off x="228600" y="1295400"/>
            <a:ext cx="2133600" cy="523220"/>
          </a:xfrm>
          <a:prstGeom prst="rect">
            <a:avLst/>
          </a:prstGeom>
          <a:noFill/>
        </p:spPr>
        <p:txBody>
          <a:bodyPr wrap="square" rtlCol="0">
            <a:spAutoFit/>
          </a:bodyPr>
          <a:lstStyle/>
          <a:p>
            <a:r>
              <a:rPr lang="en-US" sz="1400" i="1" dirty="0" smtClean="0"/>
              <a:t>Checkmark: predict right</a:t>
            </a:r>
          </a:p>
          <a:p>
            <a:r>
              <a:rPr lang="en-US" sz="1400" i="1" dirty="0" err="1" smtClean="0"/>
              <a:t>Crossmark</a:t>
            </a:r>
            <a:r>
              <a:rPr lang="en-US" sz="1400" i="1" dirty="0" smtClean="0"/>
              <a:t>: predict wrong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74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7432"/>
                                        </p:tgtEl>
                                        <p:attrNameLst>
                                          <p:attrName>style.visibility</p:attrName>
                                        </p:attrNameLst>
                                      </p:cBhvr>
                                      <p:to>
                                        <p:strVal val="visible"/>
                                      </p:to>
                                    </p:set>
                                  </p:childTnLst>
                                </p:cTn>
                              </p:par>
                              <p:par>
                                <p:cTn id="49" presetID="1" presetClass="exit" presetSubtype="0" fill="hold" grpId="0" nodeType="withEffect">
                                  <p:stCondLst>
                                    <p:cond delay="0"/>
                                  </p:stCondLst>
                                  <p:childTnLst>
                                    <p:set>
                                      <p:cBhvr>
                                        <p:cTn id="50" dur="1" fill="hold">
                                          <p:stCondLst>
                                            <p:cond delay="0"/>
                                          </p:stCondLst>
                                        </p:cTn>
                                        <p:tgtEl>
                                          <p:spTgt spid="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431" grpId="0"/>
      <p:bldP spid="227432" grpId="0" animBg="1"/>
      <p:bldP spid="1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normAutofit/>
          </a:bodyPr>
          <a:lstStyle/>
          <a:p>
            <a:r>
              <a:rPr lang="en-US" dirty="0" smtClean="0"/>
              <a:t>Performance: How about DC50?</a:t>
            </a:r>
            <a:endParaRPr lang="en-US" dirty="0"/>
          </a:p>
        </p:txBody>
      </p:sp>
      <p:sp>
        <p:nvSpPr>
          <p:cNvPr id="225300" name="Text Box 20"/>
          <p:cNvSpPr txBox="1">
            <a:spLocks noChangeArrowheads="1"/>
          </p:cNvSpPr>
          <p:nvPr/>
        </p:nvSpPr>
        <p:spPr bwMode="auto">
          <a:xfrm>
            <a:off x="594317" y="1828800"/>
            <a:ext cx="5195910" cy="584775"/>
          </a:xfrm>
          <a:prstGeom prst="rect">
            <a:avLst/>
          </a:prstGeom>
          <a:noFill/>
          <a:ln w="9525">
            <a:noFill/>
            <a:miter lim="800000"/>
            <a:headEnd/>
            <a:tailEnd/>
          </a:ln>
          <a:effectLst/>
        </p:spPr>
        <p:txBody>
          <a:bodyPr wrap="none">
            <a:spAutoFit/>
          </a:bodyPr>
          <a:lstStyle/>
          <a:p>
            <a:r>
              <a:rPr lang="en-US" sz="3200" b="1" dirty="0" smtClean="0">
                <a:latin typeface="Arial" pitchFamily="34" charset="0"/>
                <a:cs typeface="Arial" pitchFamily="34" charset="0"/>
              </a:rPr>
              <a:t>DC50: </a:t>
            </a:r>
            <a:r>
              <a:rPr lang="en-US" sz="3200" dirty="0" smtClean="0">
                <a:latin typeface="Arial" pitchFamily="34" charset="0"/>
                <a:cs typeface="Arial" pitchFamily="34" charset="0"/>
              </a:rPr>
              <a:t>N  T   N   T  N  T … </a:t>
            </a:r>
            <a:endParaRPr lang="en-US" sz="3200" dirty="0">
              <a:latin typeface="Arial" pitchFamily="34" charset="0"/>
              <a:cs typeface="Arial" pitchFamily="34" charset="0"/>
            </a:endParaRPr>
          </a:p>
        </p:txBody>
      </p:sp>
      <p:sp>
        <p:nvSpPr>
          <p:cNvPr id="33" name="Slide Number Placeholder 32"/>
          <p:cNvSpPr>
            <a:spLocks noGrp="1"/>
          </p:cNvSpPr>
          <p:nvPr>
            <p:ph type="sldNum" sz="quarter" idx="12"/>
          </p:nvPr>
        </p:nvSpPr>
        <p:spPr/>
        <p:txBody>
          <a:bodyPr/>
          <a:lstStyle/>
          <a:p>
            <a:fld id="{B6F15528-21DE-4FAA-801E-634DDDAF4B2B}" type="slidenum">
              <a:rPr lang="en-US" smtClean="0"/>
              <a:pPr/>
              <a:t>15</a:t>
            </a:fld>
            <a:endParaRPr lang="en-US"/>
          </a:p>
        </p:txBody>
      </p:sp>
      <p:grpSp>
        <p:nvGrpSpPr>
          <p:cNvPr id="34" name="Group 10"/>
          <p:cNvGrpSpPr>
            <a:grpSpLocks/>
          </p:cNvGrpSpPr>
          <p:nvPr/>
        </p:nvGrpSpPr>
        <p:grpSpPr bwMode="auto">
          <a:xfrm>
            <a:off x="6629400" y="2489775"/>
            <a:ext cx="1752600" cy="2551113"/>
            <a:chOff x="3456" y="1584"/>
            <a:chExt cx="1104" cy="1607"/>
          </a:xfrm>
        </p:grpSpPr>
        <p:sp>
          <p:nvSpPr>
            <p:cNvPr id="35" name="Oval 11"/>
            <p:cNvSpPr>
              <a:spLocks noChangeArrowheads="1"/>
            </p:cNvSpPr>
            <p:nvPr/>
          </p:nvSpPr>
          <p:spPr bwMode="auto">
            <a:xfrm>
              <a:off x="3504" y="2400"/>
              <a:ext cx="288" cy="288"/>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rial" pitchFamily="34" charset="0"/>
                  <a:cs typeface="Arial" pitchFamily="34" charset="0"/>
                </a:rPr>
                <a:t>0</a:t>
              </a:r>
            </a:p>
          </p:txBody>
        </p:sp>
        <p:sp>
          <p:nvSpPr>
            <p:cNvPr id="36" name="Oval 12"/>
            <p:cNvSpPr>
              <a:spLocks noChangeArrowheads="1"/>
            </p:cNvSpPr>
            <p:nvPr/>
          </p:nvSpPr>
          <p:spPr bwMode="auto">
            <a:xfrm>
              <a:off x="4272" y="2400"/>
              <a:ext cx="288" cy="288"/>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rial" pitchFamily="34" charset="0"/>
                  <a:cs typeface="Arial" pitchFamily="34" charset="0"/>
                </a:rPr>
                <a:t>1</a:t>
              </a:r>
            </a:p>
          </p:txBody>
        </p:sp>
        <p:sp>
          <p:nvSpPr>
            <p:cNvPr id="37" name="Oval 13"/>
            <p:cNvSpPr>
              <a:spLocks noChangeArrowheads="1"/>
            </p:cNvSpPr>
            <p:nvPr/>
          </p:nvSpPr>
          <p:spPr bwMode="auto">
            <a:xfrm>
              <a:off x="3456" y="1584"/>
              <a:ext cx="288" cy="288"/>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rial" pitchFamily="34" charset="0"/>
                  <a:cs typeface="Arial" pitchFamily="34" charset="0"/>
                </a:rPr>
                <a:t>2</a:t>
              </a:r>
            </a:p>
          </p:txBody>
        </p:sp>
        <p:sp>
          <p:nvSpPr>
            <p:cNvPr id="38" name="Oval 14"/>
            <p:cNvSpPr>
              <a:spLocks noChangeArrowheads="1"/>
            </p:cNvSpPr>
            <p:nvPr/>
          </p:nvSpPr>
          <p:spPr bwMode="auto">
            <a:xfrm>
              <a:off x="4224" y="1584"/>
              <a:ext cx="288" cy="288"/>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rial" pitchFamily="34" charset="0"/>
                  <a:cs typeface="Arial" pitchFamily="34" charset="0"/>
                </a:rPr>
                <a:t>3</a:t>
              </a:r>
            </a:p>
          </p:txBody>
        </p:sp>
        <p:cxnSp>
          <p:nvCxnSpPr>
            <p:cNvPr id="39" name="AutoShape 15"/>
            <p:cNvCxnSpPr>
              <a:cxnSpLocks noChangeShapeType="1"/>
              <a:stCxn id="35" idx="6"/>
              <a:endCxn id="36" idx="2"/>
            </p:cNvCxnSpPr>
            <p:nvPr/>
          </p:nvCxnSpPr>
          <p:spPr bwMode="auto">
            <a:xfrm>
              <a:off x="3792" y="2544"/>
              <a:ext cx="480" cy="0"/>
            </a:xfrm>
            <a:prstGeom prst="straightConnector1">
              <a:avLst/>
            </a:prstGeom>
            <a:noFill/>
            <a:ln w="19050">
              <a:solidFill>
                <a:srgbClr val="008000"/>
              </a:solidFill>
              <a:round/>
              <a:headEnd/>
              <a:tailEnd type="triangle" w="med" len="med"/>
            </a:ln>
            <a:effectLst/>
          </p:spPr>
        </p:cxnSp>
        <p:cxnSp>
          <p:nvCxnSpPr>
            <p:cNvPr id="40" name="AutoShape 16"/>
            <p:cNvCxnSpPr>
              <a:cxnSpLocks noChangeShapeType="1"/>
              <a:stCxn id="36" idx="0"/>
              <a:endCxn id="37" idx="5"/>
            </p:cNvCxnSpPr>
            <p:nvPr/>
          </p:nvCxnSpPr>
          <p:spPr bwMode="auto">
            <a:xfrm flipH="1" flipV="1">
              <a:off x="3702" y="1830"/>
              <a:ext cx="714" cy="570"/>
            </a:xfrm>
            <a:prstGeom prst="straightConnector1">
              <a:avLst/>
            </a:prstGeom>
            <a:noFill/>
            <a:ln w="19050">
              <a:solidFill>
                <a:srgbClr val="008000"/>
              </a:solidFill>
              <a:round/>
              <a:headEnd/>
              <a:tailEnd type="triangle" w="med" len="med"/>
            </a:ln>
            <a:effectLst/>
          </p:spPr>
        </p:cxnSp>
        <p:cxnSp>
          <p:nvCxnSpPr>
            <p:cNvPr id="41" name="AutoShape 17"/>
            <p:cNvCxnSpPr>
              <a:cxnSpLocks noChangeShapeType="1"/>
              <a:stCxn id="37" idx="7"/>
              <a:endCxn id="38" idx="1"/>
            </p:cNvCxnSpPr>
            <p:nvPr/>
          </p:nvCxnSpPr>
          <p:spPr bwMode="auto">
            <a:xfrm>
              <a:off x="3702" y="1626"/>
              <a:ext cx="564" cy="0"/>
            </a:xfrm>
            <a:prstGeom prst="straightConnector1">
              <a:avLst/>
            </a:prstGeom>
            <a:noFill/>
            <a:ln w="19050">
              <a:solidFill>
                <a:srgbClr val="008000"/>
              </a:solidFill>
              <a:round/>
              <a:headEnd/>
              <a:tailEnd type="triangle" w="med" len="med"/>
            </a:ln>
            <a:effectLst/>
          </p:spPr>
        </p:cxnSp>
        <p:cxnSp>
          <p:nvCxnSpPr>
            <p:cNvPr id="42" name="AutoShape 18"/>
            <p:cNvCxnSpPr>
              <a:cxnSpLocks noChangeShapeType="1"/>
              <a:stCxn id="36" idx="3"/>
              <a:endCxn id="35" idx="5"/>
            </p:cNvCxnSpPr>
            <p:nvPr/>
          </p:nvCxnSpPr>
          <p:spPr bwMode="auto">
            <a:xfrm flipH="1">
              <a:off x="3750" y="2646"/>
              <a:ext cx="564" cy="0"/>
            </a:xfrm>
            <a:prstGeom prst="straightConnector1">
              <a:avLst/>
            </a:prstGeom>
            <a:noFill/>
            <a:ln w="19050">
              <a:solidFill>
                <a:srgbClr val="FF0000"/>
              </a:solidFill>
              <a:round/>
              <a:headEnd/>
              <a:tailEnd type="triangle" w="med" len="med"/>
            </a:ln>
            <a:effectLst/>
          </p:spPr>
        </p:cxnSp>
        <p:cxnSp>
          <p:nvCxnSpPr>
            <p:cNvPr id="43" name="AutoShape 19"/>
            <p:cNvCxnSpPr>
              <a:cxnSpLocks noChangeShapeType="1"/>
              <a:stCxn id="38" idx="2"/>
              <a:endCxn id="37" idx="6"/>
            </p:cNvCxnSpPr>
            <p:nvPr/>
          </p:nvCxnSpPr>
          <p:spPr bwMode="auto">
            <a:xfrm flipH="1">
              <a:off x="3744" y="1728"/>
              <a:ext cx="480" cy="0"/>
            </a:xfrm>
            <a:prstGeom prst="straightConnector1">
              <a:avLst/>
            </a:prstGeom>
            <a:noFill/>
            <a:ln w="19050">
              <a:solidFill>
                <a:srgbClr val="FF0000"/>
              </a:solidFill>
              <a:round/>
              <a:headEnd/>
              <a:tailEnd type="triangle" w="med" len="med"/>
            </a:ln>
            <a:effectLst/>
          </p:spPr>
        </p:cxnSp>
        <p:cxnSp>
          <p:nvCxnSpPr>
            <p:cNvPr id="44" name="AutoShape 20"/>
            <p:cNvCxnSpPr>
              <a:cxnSpLocks noChangeShapeType="1"/>
              <a:stCxn id="37" idx="4"/>
              <a:endCxn id="36" idx="1"/>
            </p:cNvCxnSpPr>
            <p:nvPr/>
          </p:nvCxnSpPr>
          <p:spPr bwMode="auto">
            <a:xfrm>
              <a:off x="3600" y="1872"/>
              <a:ext cx="714" cy="570"/>
            </a:xfrm>
            <a:prstGeom prst="straightConnector1">
              <a:avLst/>
            </a:prstGeom>
            <a:noFill/>
            <a:ln w="19050">
              <a:solidFill>
                <a:srgbClr val="FF0000"/>
              </a:solidFill>
              <a:round/>
              <a:headEnd/>
              <a:tailEnd type="triangle" w="med" len="med"/>
            </a:ln>
            <a:effectLst/>
          </p:spPr>
        </p:cxnSp>
        <p:cxnSp>
          <p:nvCxnSpPr>
            <p:cNvPr id="45" name="AutoShape 21"/>
            <p:cNvCxnSpPr>
              <a:cxnSpLocks noChangeShapeType="1"/>
              <a:stCxn id="38" idx="7"/>
              <a:endCxn id="38" idx="5"/>
            </p:cNvCxnSpPr>
            <p:nvPr/>
          </p:nvCxnSpPr>
          <p:spPr bwMode="auto">
            <a:xfrm rot="5400000" flipV="1">
              <a:off x="4369" y="1727"/>
              <a:ext cx="204" cy="1"/>
            </a:xfrm>
            <a:prstGeom prst="curvedConnector5">
              <a:avLst>
                <a:gd name="adj1" fmla="val -26963"/>
                <a:gd name="adj2" fmla="val 23900000"/>
                <a:gd name="adj3" fmla="val 117153"/>
              </a:avLst>
            </a:prstGeom>
            <a:noFill/>
            <a:ln w="19050">
              <a:solidFill>
                <a:srgbClr val="008000"/>
              </a:solidFill>
              <a:round/>
              <a:headEnd/>
              <a:tailEnd type="triangle" w="med" len="med"/>
            </a:ln>
            <a:effectLst/>
          </p:spPr>
        </p:cxnSp>
        <p:cxnSp>
          <p:nvCxnSpPr>
            <p:cNvPr id="46" name="AutoShape 22"/>
            <p:cNvCxnSpPr>
              <a:cxnSpLocks noChangeShapeType="1"/>
              <a:stCxn id="35" idx="1"/>
              <a:endCxn id="35" idx="3"/>
            </p:cNvCxnSpPr>
            <p:nvPr/>
          </p:nvCxnSpPr>
          <p:spPr bwMode="auto">
            <a:xfrm rot="5400000" flipV="1">
              <a:off x="3445" y="2543"/>
              <a:ext cx="204" cy="1"/>
            </a:xfrm>
            <a:prstGeom prst="curvedConnector5">
              <a:avLst>
                <a:gd name="adj1" fmla="val -16667"/>
                <a:gd name="adj2" fmla="val -22500000"/>
                <a:gd name="adj3" fmla="val 117153"/>
              </a:avLst>
            </a:prstGeom>
            <a:noFill/>
            <a:ln w="19050">
              <a:solidFill>
                <a:srgbClr val="FF0000"/>
              </a:solidFill>
              <a:round/>
              <a:headEnd type="triangle" w="med" len="med"/>
              <a:tailEnd/>
            </a:ln>
            <a:effectLst/>
          </p:spPr>
        </p:cxnSp>
        <p:sp>
          <p:nvSpPr>
            <p:cNvPr id="47" name="Text Box 23"/>
            <p:cNvSpPr txBox="1">
              <a:spLocks noChangeArrowheads="1"/>
            </p:cNvSpPr>
            <p:nvPr/>
          </p:nvSpPr>
          <p:spPr bwMode="auto">
            <a:xfrm>
              <a:off x="3492" y="2784"/>
              <a:ext cx="1061" cy="407"/>
            </a:xfrm>
            <a:prstGeom prst="rect">
              <a:avLst/>
            </a:prstGeom>
            <a:noFill/>
            <a:ln w="9525">
              <a:noFill/>
              <a:miter lim="800000"/>
              <a:headEnd/>
              <a:tailEnd/>
            </a:ln>
            <a:effectLst/>
          </p:spPr>
          <p:txBody>
            <a:bodyPr wrap="none">
              <a:spAutoFit/>
            </a:bodyPr>
            <a:lstStyle/>
            <a:p>
              <a:pPr algn="ctr"/>
              <a:r>
                <a:rPr lang="en-US" dirty="0">
                  <a:latin typeface="Arial" pitchFamily="34" charset="0"/>
                  <a:cs typeface="Arial" pitchFamily="34" charset="0"/>
                </a:rPr>
                <a:t>FSM for 2bC</a:t>
              </a:r>
            </a:p>
            <a:p>
              <a:pPr algn="ctr"/>
              <a:r>
                <a:rPr lang="en-US" dirty="0">
                  <a:latin typeface="Arial" pitchFamily="34" charset="0"/>
                  <a:cs typeface="Arial" pitchFamily="34" charset="0"/>
                </a:rPr>
                <a:t>(</a:t>
              </a:r>
              <a:r>
                <a:rPr lang="en-US" b="1" dirty="0">
                  <a:solidFill>
                    <a:srgbClr val="0000FF"/>
                  </a:solidFill>
                  <a:latin typeface="Arial" pitchFamily="34" charset="0"/>
                  <a:cs typeface="Arial" pitchFamily="34" charset="0"/>
                </a:rPr>
                <a:t>2</a:t>
              </a:r>
              <a:r>
                <a:rPr lang="en-US" dirty="0">
                  <a:latin typeface="Arial" pitchFamily="34" charset="0"/>
                  <a:cs typeface="Arial" pitchFamily="34" charset="0"/>
                </a:rPr>
                <a:t>-</a:t>
              </a:r>
              <a:r>
                <a:rPr lang="en-US" b="1" dirty="0">
                  <a:solidFill>
                    <a:srgbClr val="0000FF"/>
                  </a:solidFill>
                  <a:latin typeface="Arial" pitchFamily="34" charset="0"/>
                  <a:cs typeface="Arial" pitchFamily="34" charset="0"/>
                </a:rPr>
                <a:t>b</a:t>
              </a:r>
              <a:r>
                <a:rPr lang="en-US" dirty="0">
                  <a:latin typeface="Arial" pitchFamily="34" charset="0"/>
                  <a:cs typeface="Arial" pitchFamily="34" charset="0"/>
                </a:rPr>
                <a:t>it </a:t>
              </a:r>
              <a:r>
                <a:rPr lang="en-US" b="1" dirty="0">
                  <a:solidFill>
                    <a:srgbClr val="0000FF"/>
                  </a:solidFill>
                  <a:latin typeface="Arial" pitchFamily="34" charset="0"/>
                  <a:cs typeface="Arial" pitchFamily="34" charset="0"/>
                </a:rPr>
                <a:t>C</a:t>
              </a:r>
              <a:r>
                <a:rPr lang="en-US" dirty="0">
                  <a:latin typeface="Arial" pitchFamily="34" charset="0"/>
                  <a:cs typeface="Arial" pitchFamily="34" charset="0"/>
                </a:rPr>
                <a:t>ounter)</a:t>
              </a:r>
            </a:p>
          </p:txBody>
        </p:sp>
      </p:grpSp>
      <p:grpSp>
        <p:nvGrpSpPr>
          <p:cNvPr id="48" name="Group 3"/>
          <p:cNvGrpSpPr>
            <a:grpSpLocks/>
          </p:cNvGrpSpPr>
          <p:nvPr/>
        </p:nvGrpSpPr>
        <p:grpSpPr bwMode="auto">
          <a:xfrm>
            <a:off x="2311410" y="2565975"/>
            <a:ext cx="506413" cy="1052513"/>
            <a:chOff x="3504" y="2352"/>
            <a:chExt cx="319" cy="663"/>
          </a:xfrm>
        </p:grpSpPr>
        <p:sp>
          <p:nvSpPr>
            <p:cNvPr id="49" name="Oval 4"/>
            <p:cNvSpPr>
              <a:spLocks noChangeArrowheads="1"/>
            </p:cNvSpPr>
            <p:nvPr/>
          </p:nvSpPr>
          <p:spPr bwMode="auto">
            <a:xfrm>
              <a:off x="3504"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b="1" dirty="0">
                  <a:latin typeface="Arial" pitchFamily="34" charset="0"/>
                  <a:cs typeface="Arial" pitchFamily="34" charset="0"/>
                </a:rPr>
                <a:t>2</a:t>
              </a:r>
            </a:p>
          </p:txBody>
        </p:sp>
        <p:sp>
          <p:nvSpPr>
            <p:cNvPr id="50" name="Text Box 5"/>
            <p:cNvSpPr txBox="1">
              <a:spLocks noChangeArrowheads="1"/>
            </p:cNvSpPr>
            <p:nvPr/>
          </p:nvSpPr>
          <p:spPr bwMode="auto">
            <a:xfrm>
              <a:off x="3638" y="2544"/>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51" name="Line 6"/>
            <p:cNvSpPr>
              <a:spLocks noChangeShapeType="1"/>
            </p:cNvSpPr>
            <p:nvPr/>
          </p:nvSpPr>
          <p:spPr bwMode="auto">
            <a:xfrm>
              <a:off x="3792"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52" name="Text Box 7"/>
            <p:cNvSpPr txBox="1">
              <a:spLocks noChangeArrowheads="1"/>
            </p:cNvSpPr>
            <p:nvPr/>
          </p:nvSpPr>
          <p:spPr bwMode="auto">
            <a:xfrm>
              <a:off x="3515" y="2784"/>
              <a:ext cx="229"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grpSp>
      <p:grpSp>
        <p:nvGrpSpPr>
          <p:cNvPr id="63" name="Group 18"/>
          <p:cNvGrpSpPr>
            <a:grpSpLocks/>
          </p:cNvGrpSpPr>
          <p:nvPr/>
        </p:nvGrpSpPr>
        <p:grpSpPr bwMode="auto">
          <a:xfrm>
            <a:off x="1752600" y="2565975"/>
            <a:ext cx="552450" cy="1066800"/>
            <a:chOff x="3152" y="2352"/>
            <a:chExt cx="348" cy="672"/>
          </a:xfrm>
        </p:grpSpPr>
        <p:sp>
          <p:nvSpPr>
            <p:cNvPr id="64" name="Oval 19"/>
            <p:cNvSpPr>
              <a:spLocks noChangeArrowheads="1"/>
            </p:cNvSpPr>
            <p:nvPr/>
          </p:nvSpPr>
          <p:spPr bwMode="auto">
            <a:xfrm>
              <a:off x="3168"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rial" pitchFamily="34" charset="0"/>
                  <a:cs typeface="Arial" pitchFamily="34" charset="0"/>
                </a:rPr>
                <a:t>3</a:t>
              </a:r>
            </a:p>
          </p:txBody>
        </p:sp>
        <p:sp>
          <p:nvSpPr>
            <p:cNvPr id="65" name="Text Box 20"/>
            <p:cNvSpPr txBox="1">
              <a:spLocks noChangeArrowheads="1"/>
            </p:cNvSpPr>
            <p:nvPr/>
          </p:nvSpPr>
          <p:spPr bwMode="auto">
            <a:xfrm>
              <a:off x="3302" y="2544"/>
              <a:ext cx="198"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N</a:t>
              </a:r>
            </a:p>
          </p:txBody>
        </p:sp>
        <p:sp>
          <p:nvSpPr>
            <p:cNvPr id="66" name="Line 21"/>
            <p:cNvSpPr>
              <a:spLocks noChangeShapeType="1"/>
            </p:cNvSpPr>
            <p:nvPr/>
          </p:nvSpPr>
          <p:spPr bwMode="auto">
            <a:xfrm>
              <a:off x="3456"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67" name="Text Box 22"/>
            <p:cNvSpPr txBox="1">
              <a:spLocks noChangeArrowheads="1"/>
            </p:cNvSpPr>
            <p:nvPr/>
          </p:nvSpPr>
          <p:spPr bwMode="auto">
            <a:xfrm>
              <a:off x="3152" y="2793"/>
              <a:ext cx="208"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grpSp>
      <p:grpSp>
        <p:nvGrpSpPr>
          <p:cNvPr id="97" name="Group 3"/>
          <p:cNvGrpSpPr>
            <a:grpSpLocks/>
          </p:cNvGrpSpPr>
          <p:nvPr/>
        </p:nvGrpSpPr>
        <p:grpSpPr bwMode="auto">
          <a:xfrm>
            <a:off x="3378210" y="2565975"/>
            <a:ext cx="506413" cy="1052513"/>
            <a:chOff x="3504" y="2352"/>
            <a:chExt cx="319" cy="663"/>
          </a:xfrm>
        </p:grpSpPr>
        <p:sp>
          <p:nvSpPr>
            <p:cNvPr id="98" name="Oval 4"/>
            <p:cNvSpPr>
              <a:spLocks noChangeArrowheads="1"/>
            </p:cNvSpPr>
            <p:nvPr/>
          </p:nvSpPr>
          <p:spPr bwMode="auto">
            <a:xfrm>
              <a:off x="3504"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b="1" dirty="0">
                  <a:latin typeface="Arial" pitchFamily="34" charset="0"/>
                  <a:cs typeface="Arial" pitchFamily="34" charset="0"/>
                </a:rPr>
                <a:t>2</a:t>
              </a:r>
            </a:p>
          </p:txBody>
        </p:sp>
        <p:sp>
          <p:nvSpPr>
            <p:cNvPr id="99" name="Text Box 5"/>
            <p:cNvSpPr txBox="1">
              <a:spLocks noChangeArrowheads="1"/>
            </p:cNvSpPr>
            <p:nvPr/>
          </p:nvSpPr>
          <p:spPr bwMode="auto">
            <a:xfrm>
              <a:off x="3638" y="2544"/>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100" name="Line 6"/>
            <p:cNvSpPr>
              <a:spLocks noChangeShapeType="1"/>
            </p:cNvSpPr>
            <p:nvPr/>
          </p:nvSpPr>
          <p:spPr bwMode="auto">
            <a:xfrm>
              <a:off x="3792"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101" name="Text Box 7"/>
            <p:cNvSpPr txBox="1">
              <a:spLocks noChangeArrowheads="1"/>
            </p:cNvSpPr>
            <p:nvPr/>
          </p:nvSpPr>
          <p:spPr bwMode="auto">
            <a:xfrm>
              <a:off x="3515" y="2784"/>
              <a:ext cx="229"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grpSp>
      <p:grpSp>
        <p:nvGrpSpPr>
          <p:cNvPr id="102" name="Group 18"/>
          <p:cNvGrpSpPr>
            <a:grpSpLocks/>
          </p:cNvGrpSpPr>
          <p:nvPr/>
        </p:nvGrpSpPr>
        <p:grpSpPr bwMode="auto">
          <a:xfrm>
            <a:off x="2819400" y="2565975"/>
            <a:ext cx="552450" cy="1066800"/>
            <a:chOff x="3152" y="2352"/>
            <a:chExt cx="348" cy="672"/>
          </a:xfrm>
        </p:grpSpPr>
        <p:sp>
          <p:nvSpPr>
            <p:cNvPr id="103" name="Oval 19"/>
            <p:cNvSpPr>
              <a:spLocks noChangeArrowheads="1"/>
            </p:cNvSpPr>
            <p:nvPr/>
          </p:nvSpPr>
          <p:spPr bwMode="auto">
            <a:xfrm>
              <a:off x="3168"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rial" pitchFamily="34" charset="0"/>
                  <a:cs typeface="Arial" pitchFamily="34" charset="0"/>
                </a:rPr>
                <a:t>3</a:t>
              </a:r>
            </a:p>
          </p:txBody>
        </p:sp>
        <p:sp>
          <p:nvSpPr>
            <p:cNvPr id="104" name="Text Box 20"/>
            <p:cNvSpPr txBox="1">
              <a:spLocks noChangeArrowheads="1"/>
            </p:cNvSpPr>
            <p:nvPr/>
          </p:nvSpPr>
          <p:spPr bwMode="auto">
            <a:xfrm>
              <a:off x="3302" y="2544"/>
              <a:ext cx="198"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N</a:t>
              </a:r>
            </a:p>
          </p:txBody>
        </p:sp>
        <p:sp>
          <p:nvSpPr>
            <p:cNvPr id="105" name="Line 21"/>
            <p:cNvSpPr>
              <a:spLocks noChangeShapeType="1"/>
            </p:cNvSpPr>
            <p:nvPr/>
          </p:nvSpPr>
          <p:spPr bwMode="auto">
            <a:xfrm>
              <a:off x="3456"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106" name="Text Box 22"/>
            <p:cNvSpPr txBox="1">
              <a:spLocks noChangeArrowheads="1"/>
            </p:cNvSpPr>
            <p:nvPr/>
          </p:nvSpPr>
          <p:spPr bwMode="auto">
            <a:xfrm>
              <a:off x="3152" y="2793"/>
              <a:ext cx="208"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grpSp>
      <p:grpSp>
        <p:nvGrpSpPr>
          <p:cNvPr id="107" name="Group 3"/>
          <p:cNvGrpSpPr>
            <a:grpSpLocks/>
          </p:cNvGrpSpPr>
          <p:nvPr/>
        </p:nvGrpSpPr>
        <p:grpSpPr bwMode="auto">
          <a:xfrm>
            <a:off x="4446587" y="2565975"/>
            <a:ext cx="506413" cy="1052513"/>
            <a:chOff x="3504" y="2352"/>
            <a:chExt cx="319" cy="663"/>
          </a:xfrm>
        </p:grpSpPr>
        <p:sp>
          <p:nvSpPr>
            <p:cNvPr id="108" name="Oval 4"/>
            <p:cNvSpPr>
              <a:spLocks noChangeArrowheads="1"/>
            </p:cNvSpPr>
            <p:nvPr/>
          </p:nvSpPr>
          <p:spPr bwMode="auto">
            <a:xfrm>
              <a:off x="3504"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b="1" dirty="0">
                  <a:latin typeface="Arial" pitchFamily="34" charset="0"/>
                  <a:cs typeface="Arial" pitchFamily="34" charset="0"/>
                </a:rPr>
                <a:t>2</a:t>
              </a:r>
            </a:p>
          </p:txBody>
        </p:sp>
        <p:sp>
          <p:nvSpPr>
            <p:cNvPr id="109" name="Text Box 5"/>
            <p:cNvSpPr txBox="1">
              <a:spLocks noChangeArrowheads="1"/>
            </p:cNvSpPr>
            <p:nvPr/>
          </p:nvSpPr>
          <p:spPr bwMode="auto">
            <a:xfrm>
              <a:off x="3638" y="2544"/>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110" name="Line 6"/>
            <p:cNvSpPr>
              <a:spLocks noChangeShapeType="1"/>
            </p:cNvSpPr>
            <p:nvPr/>
          </p:nvSpPr>
          <p:spPr bwMode="auto">
            <a:xfrm>
              <a:off x="3792"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111" name="Text Box 7"/>
            <p:cNvSpPr txBox="1">
              <a:spLocks noChangeArrowheads="1"/>
            </p:cNvSpPr>
            <p:nvPr/>
          </p:nvSpPr>
          <p:spPr bwMode="auto">
            <a:xfrm>
              <a:off x="3515" y="2784"/>
              <a:ext cx="229"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grpSp>
      <p:grpSp>
        <p:nvGrpSpPr>
          <p:cNvPr id="112" name="Group 18"/>
          <p:cNvGrpSpPr>
            <a:grpSpLocks/>
          </p:cNvGrpSpPr>
          <p:nvPr/>
        </p:nvGrpSpPr>
        <p:grpSpPr bwMode="auto">
          <a:xfrm>
            <a:off x="3887777" y="2565975"/>
            <a:ext cx="552450" cy="1066800"/>
            <a:chOff x="3152" y="2352"/>
            <a:chExt cx="348" cy="672"/>
          </a:xfrm>
        </p:grpSpPr>
        <p:sp>
          <p:nvSpPr>
            <p:cNvPr id="113" name="Oval 19"/>
            <p:cNvSpPr>
              <a:spLocks noChangeArrowheads="1"/>
            </p:cNvSpPr>
            <p:nvPr/>
          </p:nvSpPr>
          <p:spPr bwMode="auto">
            <a:xfrm>
              <a:off x="3168"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rial" pitchFamily="34" charset="0"/>
                  <a:cs typeface="Arial" pitchFamily="34" charset="0"/>
                </a:rPr>
                <a:t>3</a:t>
              </a:r>
            </a:p>
          </p:txBody>
        </p:sp>
        <p:sp>
          <p:nvSpPr>
            <p:cNvPr id="114" name="Text Box 20"/>
            <p:cNvSpPr txBox="1">
              <a:spLocks noChangeArrowheads="1"/>
            </p:cNvSpPr>
            <p:nvPr/>
          </p:nvSpPr>
          <p:spPr bwMode="auto">
            <a:xfrm>
              <a:off x="3302" y="2544"/>
              <a:ext cx="198"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N</a:t>
              </a:r>
            </a:p>
          </p:txBody>
        </p:sp>
        <p:sp>
          <p:nvSpPr>
            <p:cNvPr id="115" name="Line 21"/>
            <p:cNvSpPr>
              <a:spLocks noChangeShapeType="1"/>
            </p:cNvSpPr>
            <p:nvPr/>
          </p:nvSpPr>
          <p:spPr bwMode="auto">
            <a:xfrm>
              <a:off x="3456"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116" name="Text Box 22"/>
            <p:cNvSpPr txBox="1">
              <a:spLocks noChangeArrowheads="1"/>
            </p:cNvSpPr>
            <p:nvPr/>
          </p:nvSpPr>
          <p:spPr bwMode="auto">
            <a:xfrm>
              <a:off x="3152" y="2793"/>
              <a:ext cx="208"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grpSp>
      <p:sp>
        <p:nvSpPr>
          <p:cNvPr id="117" name="TextBox 116"/>
          <p:cNvSpPr txBox="1"/>
          <p:nvPr/>
        </p:nvSpPr>
        <p:spPr>
          <a:xfrm>
            <a:off x="609600" y="4337446"/>
            <a:ext cx="5410200" cy="1631216"/>
          </a:xfrm>
          <a:prstGeom prst="rect">
            <a:avLst/>
          </a:prstGeom>
          <a:noFill/>
        </p:spPr>
        <p:txBody>
          <a:bodyPr wrap="square" rtlCol="0">
            <a:spAutoFit/>
          </a:bodyPr>
          <a:lstStyle/>
          <a:p>
            <a:pPr>
              <a:buFont typeface="Arial" pitchFamily="34" charset="0"/>
              <a:buChar char="•"/>
            </a:pPr>
            <a:r>
              <a:rPr lang="en-US" sz="3600" dirty="0" smtClean="0"/>
              <a:t>2-bit for DC50?</a:t>
            </a:r>
          </a:p>
          <a:p>
            <a:pPr lvl="1">
              <a:buFont typeface="Arial" pitchFamily="34" charset="0"/>
              <a:buChar char="•"/>
            </a:pPr>
            <a:r>
              <a:rPr lang="en-US" sz="3200" dirty="0" smtClean="0"/>
              <a:t>Always predict T</a:t>
            </a:r>
          </a:p>
          <a:p>
            <a:pPr lvl="1">
              <a:buFont typeface="Arial" pitchFamily="34" charset="0"/>
              <a:buChar char="•"/>
            </a:pPr>
            <a:r>
              <a:rPr lang="en-US" sz="3200" dirty="0" smtClean="0"/>
              <a:t>Miss-prediction rate: 50%</a:t>
            </a:r>
            <a:endParaRPr lang="en-US" sz="3200" dirty="0"/>
          </a:p>
        </p:txBody>
      </p:sp>
      <p:sp>
        <p:nvSpPr>
          <p:cNvPr id="2" name="Footer Placeholder 1"/>
          <p:cNvSpPr>
            <a:spLocks noGrp="1"/>
          </p:cNvSpPr>
          <p:nvPr>
            <p:ph type="ftr" sz="quarter" idx="11"/>
          </p:nvPr>
        </p:nvSpPr>
        <p:spPr/>
        <p:txBody>
          <a:bodyPr/>
          <a:lstStyle/>
          <a:p>
            <a:r>
              <a:rPr lang="en-US" smtClean="0"/>
              <a:t>Edited by Dr. Yuzhe Tang</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17"/>
                                        </p:tgtEl>
                                        <p:attrNameLst>
                                          <p:attrName>style.visibility</p:attrName>
                                        </p:attrNameLst>
                                      </p:cBhvr>
                                      <p:to>
                                        <p:strVal val="visible"/>
                                      </p:to>
                                    </p:set>
                                    <p:animEffect transition="in" filter="blinds(horizontal)">
                                      <p:cBhvr>
                                        <p:cTn id="35"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smtClean="0"/>
              <a:t>Importance of Branches</a:t>
            </a:r>
            <a:endParaRPr lang="en-US"/>
          </a:p>
        </p:txBody>
      </p:sp>
      <p:sp>
        <p:nvSpPr>
          <p:cNvPr id="228355" name="Rectangle 3"/>
          <p:cNvSpPr>
            <a:spLocks noGrp="1" noChangeArrowheads="1"/>
          </p:cNvSpPr>
          <p:nvPr>
            <p:ph idx="1"/>
          </p:nvPr>
        </p:nvSpPr>
        <p:spPr/>
        <p:txBody>
          <a:bodyPr>
            <a:normAutofit fontScale="85000" lnSpcReduction="20000"/>
          </a:bodyPr>
          <a:lstStyle/>
          <a:p>
            <a:r>
              <a:rPr lang="en-US" dirty="0" smtClean="0"/>
              <a:t>98% </a:t>
            </a:r>
            <a:r>
              <a:rPr lang="en-US" dirty="0" smtClean="0">
                <a:sym typeface="Wingdings" pitchFamily="2" charset="2"/>
              </a:rPr>
              <a:t> 99%</a:t>
            </a:r>
          </a:p>
          <a:p>
            <a:pPr lvl="1"/>
            <a:r>
              <a:rPr lang="en-US" dirty="0" smtClean="0">
                <a:sym typeface="Wingdings" pitchFamily="2" charset="2"/>
              </a:rPr>
              <a:t>Who cares?</a:t>
            </a:r>
          </a:p>
          <a:p>
            <a:pPr lvl="1"/>
            <a:r>
              <a:rPr lang="en-US" dirty="0" smtClean="0">
                <a:sym typeface="Wingdings" pitchFamily="2" charset="2"/>
              </a:rPr>
              <a:t>Actually, it’s 2% misprediction rate  1%</a:t>
            </a:r>
          </a:p>
          <a:p>
            <a:pPr lvl="1"/>
            <a:r>
              <a:rPr lang="en-US" dirty="0" smtClean="0">
                <a:sym typeface="Wingdings" pitchFamily="2" charset="2"/>
              </a:rPr>
              <a:t>Half as many </a:t>
            </a:r>
            <a:r>
              <a:rPr lang="en-US" dirty="0" err="1" smtClean="0">
                <a:sym typeface="Wingdings" pitchFamily="2" charset="2"/>
              </a:rPr>
              <a:t>mispredictions</a:t>
            </a:r>
            <a:r>
              <a:rPr lang="en-US" dirty="0" smtClean="0">
                <a:sym typeface="Wingdings" pitchFamily="2" charset="2"/>
              </a:rPr>
              <a:t>!</a:t>
            </a:r>
          </a:p>
          <a:p>
            <a:r>
              <a:rPr lang="en-US" dirty="0" smtClean="0"/>
              <a:t>So what?</a:t>
            </a:r>
          </a:p>
          <a:p>
            <a:pPr lvl="1"/>
            <a:r>
              <a:rPr lang="en-US" dirty="0" smtClean="0"/>
              <a:t>If </a:t>
            </a:r>
            <a:r>
              <a:rPr lang="en-US" dirty="0" err="1" smtClean="0"/>
              <a:t>misp</a:t>
            </a:r>
            <a:r>
              <a:rPr lang="en-US" dirty="0" smtClean="0"/>
              <a:t> rate equals 50%, and 1 in 5 </a:t>
            </a:r>
            <a:r>
              <a:rPr lang="en-US" dirty="0" err="1" smtClean="0"/>
              <a:t>insts</a:t>
            </a:r>
            <a:r>
              <a:rPr lang="en-US" dirty="0" smtClean="0"/>
              <a:t> is a branch, then number of useful instructions that we can fetch is:</a:t>
            </a:r>
          </a:p>
          <a:p>
            <a:pPr lvl="1"/>
            <a:r>
              <a:rPr lang="en-US" dirty="0" smtClean="0"/>
              <a:t>5*(1 + ½ + (½)</a:t>
            </a:r>
            <a:r>
              <a:rPr lang="en-US" baseline="30000" dirty="0" smtClean="0"/>
              <a:t>2</a:t>
            </a:r>
            <a:r>
              <a:rPr lang="en-US" dirty="0" smtClean="0"/>
              <a:t> + (½)</a:t>
            </a:r>
            <a:r>
              <a:rPr lang="en-US" baseline="30000" dirty="0" smtClean="0"/>
              <a:t>3</a:t>
            </a:r>
            <a:r>
              <a:rPr lang="en-US" dirty="0" smtClean="0"/>
              <a:t> + … ) = 10</a:t>
            </a:r>
          </a:p>
          <a:p>
            <a:pPr lvl="1"/>
            <a:r>
              <a:rPr lang="en-US" dirty="0" smtClean="0"/>
              <a:t>If we halve the miss rate down to 25%:</a:t>
            </a:r>
          </a:p>
          <a:p>
            <a:pPr lvl="1"/>
            <a:r>
              <a:rPr lang="en-US" dirty="0" smtClean="0"/>
              <a:t>5*(1 + ¾ + (¾)</a:t>
            </a:r>
            <a:r>
              <a:rPr lang="en-US" baseline="30000" dirty="0" smtClean="0"/>
              <a:t>2</a:t>
            </a:r>
            <a:r>
              <a:rPr lang="en-US" dirty="0" smtClean="0"/>
              <a:t> + (¾)</a:t>
            </a:r>
            <a:r>
              <a:rPr lang="en-US" baseline="30000" dirty="0" smtClean="0"/>
              <a:t>3</a:t>
            </a:r>
            <a:r>
              <a:rPr lang="en-US" dirty="0" smtClean="0"/>
              <a:t> + … ) = 20</a:t>
            </a:r>
          </a:p>
          <a:p>
            <a:pPr lvl="1"/>
            <a:r>
              <a:rPr lang="en-US" dirty="0" smtClean="0"/>
              <a:t>Halving the miss rate doubles the number of useful instructions that we can try to extract ILP from</a:t>
            </a:r>
            <a:endParaRPr lang="en-US" dirty="0"/>
          </a:p>
        </p:txBody>
      </p:sp>
      <p:sp>
        <p:nvSpPr>
          <p:cNvPr id="11" name="Rectangle 6"/>
          <p:cNvSpPr>
            <a:spLocks noChangeArrowheads="1"/>
          </p:cNvSpPr>
          <p:nvPr/>
        </p:nvSpPr>
        <p:spPr bwMode="auto">
          <a:xfrm>
            <a:off x="76200" y="67056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2" name="Footer Placeholder 1"/>
          <p:cNvSpPr>
            <a:spLocks noGrp="1"/>
          </p:cNvSpPr>
          <p:nvPr>
            <p:ph type="ftr" sz="quarter" idx="11"/>
          </p:nvPr>
        </p:nvSpPr>
        <p:spPr/>
        <p:txBody>
          <a:bodyPr/>
          <a:lstStyle/>
          <a:p>
            <a:r>
              <a:rPr lang="en-US" smtClean="0"/>
              <a:t>Edited by Dr. Yuzhe Tang</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3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835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83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835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835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835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835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8355">
                                            <p:txEl>
                                              <p:pRg st="9" end="9"/>
                                            </p:txEl>
                                          </p:spTgt>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smtClean="0"/>
              <a:t>Still Not Good Enough</a:t>
            </a:r>
            <a:endParaRPr lang="en-US"/>
          </a:p>
        </p:txBody>
      </p:sp>
      <p:pic>
        <p:nvPicPr>
          <p:cNvPr id="166917" name="Picture 5" descr="Ch3-fig08"/>
          <p:cNvPicPr>
            <a:picLocks noChangeAspect="1" noChangeArrowheads="1"/>
          </p:cNvPicPr>
          <p:nvPr/>
        </p:nvPicPr>
        <p:blipFill>
          <a:blip r:embed="rId2" cstate="print"/>
          <a:srcRect/>
          <a:stretch>
            <a:fillRect/>
          </a:stretch>
        </p:blipFill>
        <p:spPr bwMode="auto">
          <a:xfrm>
            <a:off x="1371600" y="1371600"/>
            <a:ext cx="6400800" cy="5360988"/>
          </a:xfrm>
          <a:prstGeom prst="rect">
            <a:avLst/>
          </a:prstGeom>
          <a:noFill/>
        </p:spPr>
      </p:pic>
      <p:sp>
        <p:nvSpPr>
          <p:cNvPr id="166919" name="AutoShape 7"/>
          <p:cNvSpPr>
            <a:spLocks/>
          </p:cNvSpPr>
          <p:nvPr/>
        </p:nvSpPr>
        <p:spPr bwMode="auto">
          <a:xfrm>
            <a:off x="3886200" y="1371600"/>
            <a:ext cx="228600" cy="1066800"/>
          </a:xfrm>
          <a:prstGeom prst="rightBrace">
            <a:avLst>
              <a:gd name="adj1" fmla="val 38889"/>
              <a:gd name="adj2" fmla="val 50000"/>
            </a:avLst>
          </a:prstGeom>
          <a:no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166920" name="Text Box 8"/>
          <p:cNvSpPr txBox="1">
            <a:spLocks noChangeArrowheads="1"/>
          </p:cNvSpPr>
          <p:nvPr/>
        </p:nvSpPr>
        <p:spPr bwMode="auto">
          <a:xfrm>
            <a:off x="6781800" y="1524000"/>
            <a:ext cx="1522413" cy="1200329"/>
          </a:xfrm>
          <a:prstGeom prst="rect">
            <a:avLst/>
          </a:prstGeom>
          <a:noFill/>
          <a:ln w="9525">
            <a:noFill/>
            <a:miter lim="800000"/>
            <a:headEnd/>
            <a:tailEnd/>
          </a:ln>
          <a:effectLst/>
        </p:spPr>
        <p:txBody>
          <a:bodyPr>
            <a:spAutoFit/>
          </a:bodyPr>
          <a:lstStyle/>
          <a:p>
            <a:r>
              <a:rPr lang="en-US" sz="2400">
                <a:solidFill>
                  <a:srgbClr val="663300"/>
                </a:solidFill>
                <a:latin typeface="Arial" pitchFamily="34" charset="0"/>
                <a:cs typeface="Arial" pitchFamily="34" charset="0"/>
              </a:rPr>
              <a:t>We can live with these</a:t>
            </a:r>
          </a:p>
        </p:txBody>
      </p:sp>
      <p:sp>
        <p:nvSpPr>
          <p:cNvPr id="166921" name="Line 9"/>
          <p:cNvSpPr>
            <a:spLocks noChangeShapeType="1"/>
          </p:cNvSpPr>
          <p:nvPr/>
        </p:nvSpPr>
        <p:spPr bwMode="auto">
          <a:xfrm flipH="1">
            <a:off x="4800600" y="2133600"/>
            <a:ext cx="1905000" cy="457200"/>
          </a:xfrm>
          <a:prstGeom prst="line">
            <a:avLst/>
          </a:prstGeom>
          <a:noFill/>
          <a:ln w="25400">
            <a:solidFill>
              <a:srgbClr val="800000"/>
            </a:solidFill>
            <a:round/>
            <a:headEnd/>
            <a:tailEnd type="triangle" w="med" len="lg"/>
          </a:ln>
          <a:effectLst/>
        </p:spPr>
        <p:txBody>
          <a:bodyPr/>
          <a:lstStyle/>
          <a:p>
            <a:endParaRPr lang="en-US">
              <a:latin typeface="Arial" pitchFamily="34" charset="0"/>
              <a:cs typeface="Arial" pitchFamily="34" charset="0"/>
            </a:endParaRPr>
          </a:p>
        </p:txBody>
      </p:sp>
      <p:sp>
        <p:nvSpPr>
          <p:cNvPr id="166922" name="Line 10"/>
          <p:cNvSpPr>
            <a:spLocks noChangeShapeType="1"/>
          </p:cNvSpPr>
          <p:nvPr/>
        </p:nvSpPr>
        <p:spPr bwMode="auto">
          <a:xfrm flipH="1">
            <a:off x="4648200" y="2133600"/>
            <a:ext cx="2057400" cy="2057400"/>
          </a:xfrm>
          <a:prstGeom prst="line">
            <a:avLst/>
          </a:prstGeom>
          <a:noFill/>
          <a:ln w="25400">
            <a:solidFill>
              <a:srgbClr val="800000"/>
            </a:solidFill>
            <a:round/>
            <a:headEnd/>
            <a:tailEnd type="triangle" w="med" len="lg"/>
          </a:ln>
          <a:effectLst/>
        </p:spPr>
        <p:txBody>
          <a:bodyPr/>
          <a:lstStyle/>
          <a:p>
            <a:endParaRPr lang="en-US">
              <a:latin typeface="Arial" pitchFamily="34" charset="0"/>
              <a:cs typeface="Arial" pitchFamily="34" charset="0"/>
            </a:endParaRPr>
          </a:p>
        </p:txBody>
      </p:sp>
      <p:sp>
        <p:nvSpPr>
          <p:cNvPr id="166923" name="Text Box 11"/>
          <p:cNvSpPr txBox="1">
            <a:spLocks noChangeArrowheads="1"/>
          </p:cNvSpPr>
          <p:nvPr/>
        </p:nvSpPr>
        <p:spPr bwMode="auto">
          <a:xfrm>
            <a:off x="4114800" y="1524000"/>
            <a:ext cx="1522413" cy="830997"/>
          </a:xfrm>
          <a:prstGeom prst="rect">
            <a:avLst/>
          </a:prstGeom>
          <a:noFill/>
          <a:ln w="9525">
            <a:noFill/>
            <a:miter lim="800000"/>
            <a:headEnd/>
            <a:tailEnd/>
          </a:ln>
          <a:effectLst/>
        </p:spPr>
        <p:txBody>
          <a:bodyPr>
            <a:spAutoFit/>
          </a:bodyPr>
          <a:lstStyle/>
          <a:p>
            <a:r>
              <a:rPr lang="en-US" sz="2400" dirty="0">
                <a:solidFill>
                  <a:srgbClr val="663300"/>
                </a:solidFill>
                <a:latin typeface="Arial" pitchFamily="34" charset="0"/>
                <a:cs typeface="Arial" pitchFamily="34" charset="0"/>
              </a:rPr>
              <a:t>These are good</a:t>
            </a:r>
          </a:p>
        </p:txBody>
      </p:sp>
      <p:sp>
        <p:nvSpPr>
          <p:cNvPr id="166924" name="Text Box 12"/>
          <p:cNvSpPr txBox="1">
            <a:spLocks noChangeArrowheads="1"/>
          </p:cNvSpPr>
          <p:nvPr/>
        </p:nvSpPr>
        <p:spPr bwMode="auto">
          <a:xfrm>
            <a:off x="6835775" y="3733800"/>
            <a:ext cx="1758815" cy="461665"/>
          </a:xfrm>
          <a:prstGeom prst="rect">
            <a:avLst/>
          </a:prstGeom>
          <a:noFill/>
          <a:ln w="9525">
            <a:noFill/>
            <a:miter lim="800000"/>
            <a:headEnd/>
            <a:tailEnd/>
          </a:ln>
          <a:effectLst/>
        </p:spPr>
        <p:txBody>
          <a:bodyPr wrap="none">
            <a:spAutoFit/>
          </a:bodyPr>
          <a:lstStyle/>
          <a:p>
            <a:r>
              <a:rPr lang="en-US" sz="2400">
                <a:solidFill>
                  <a:srgbClr val="FF0000"/>
                </a:solidFill>
                <a:latin typeface="Arial" pitchFamily="34" charset="0"/>
                <a:cs typeface="Arial" pitchFamily="34" charset="0"/>
              </a:rPr>
              <a:t>This is bad!</a:t>
            </a:r>
          </a:p>
        </p:txBody>
      </p:sp>
      <p:sp>
        <p:nvSpPr>
          <p:cNvPr id="166925" name="Line 13"/>
          <p:cNvSpPr>
            <a:spLocks noChangeShapeType="1"/>
          </p:cNvSpPr>
          <p:nvPr/>
        </p:nvSpPr>
        <p:spPr bwMode="auto">
          <a:xfrm>
            <a:off x="7543800" y="4191000"/>
            <a:ext cx="0" cy="304800"/>
          </a:xfrm>
          <a:prstGeom prst="line">
            <a:avLst/>
          </a:prstGeom>
          <a:noFill/>
          <a:ln w="25400">
            <a:solidFill>
              <a:srgbClr val="FF0000"/>
            </a:solidFill>
            <a:round/>
            <a:headEnd/>
            <a:tailEnd type="triangle" w="med" len="lg"/>
          </a:ln>
          <a:effectLst/>
        </p:spPr>
        <p:txBody>
          <a:bodyPr/>
          <a:lstStyle/>
          <a:p>
            <a:endParaRPr lang="en-US">
              <a:latin typeface="Arial" pitchFamily="34" charset="0"/>
              <a:cs typeface="Arial" pitchFamily="34" charset="0"/>
            </a:endParaRPr>
          </a:p>
        </p:txBody>
      </p:sp>
      <p:sp>
        <p:nvSpPr>
          <p:cNvPr id="12" name="Slide Number Placeholder 11"/>
          <p:cNvSpPr>
            <a:spLocks noGrp="1"/>
          </p:cNvSpPr>
          <p:nvPr>
            <p:ph type="sldNum" sz="quarter" idx="12"/>
          </p:nvPr>
        </p:nvSpPr>
        <p:spPr/>
        <p:txBody>
          <a:bodyPr/>
          <a:lstStyle/>
          <a:p>
            <a:fld id="{B6F15528-21DE-4FAA-801E-634DDDAF4B2B}" type="slidenum">
              <a:rPr lang="en-US" smtClean="0"/>
              <a:pPr/>
              <a:t>17</a:t>
            </a:fld>
            <a:endParaRPr lang="en-US"/>
          </a:p>
        </p:txBody>
      </p:sp>
      <p:sp>
        <p:nvSpPr>
          <p:cNvPr id="2" name="Footer Placeholder 1"/>
          <p:cNvSpPr>
            <a:spLocks noGrp="1"/>
          </p:cNvSpPr>
          <p:nvPr>
            <p:ph type="ftr" sz="quarter" idx="11"/>
          </p:nvPr>
        </p:nvSpPr>
        <p:spPr/>
        <p:txBody>
          <a:bodyPr/>
          <a:lstStyle/>
          <a:p>
            <a:r>
              <a:rPr lang="en-US" smtClean="0"/>
              <a:t>Edited by Dr. Yuzhe Tang</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457200" y="152400"/>
            <a:ext cx="8229600" cy="1143000"/>
          </a:xfrm>
        </p:spPr>
        <p:txBody>
          <a:bodyPr/>
          <a:lstStyle/>
          <a:p>
            <a:r>
              <a:rPr lang="en-US" dirty="0" smtClean="0"/>
              <a:t>The case of Branch at 0xdc50?</a:t>
            </a:r>
            <a:endParaRPr lang="en-US" dirty="0"/>
          </a:p>
        </p:txBody>
      </p:sp>
      <p:sp>
        <p:nvSpPr>
          <p:cNvPr id="229379" name="Rectangle 3"/>
          <p:cNvSpPr>
            <a:spLocks noGrp="1" noChangeArrowheads="1"/>
          </p:cNvSpPr>
          <p:nvPr>
            <p:ph type="body" idx="1"/>
          </p:nvPr>
        </p:nvSpPr>
        <p:spPr>
          <a:xfrm>
            <a:off x="457200" y="1722437"/>
            <a:ext cx="8229600" cy="4525963"/>
          </a:xfrm>
        </p:spPr>
        <p:txBody>
          <a:bodyPr>
            <a:normAutofit fontScale="77500" lnSpcReduction="20000"/>
          </a:bodyPr>
          <a:lstStyle/>
          <a:p>
            <a:r>
              <a:rPr lang="en-US" dirty="0" smtClean="0"/>
              <a:t>Both 1bc and 2bc don’t do well (50% at best)</a:t>
            </a:r>
          </a:p>
          <a:p>
            <a:r>
              <a:rPr lang="en-US" dirty="0" smtClean="0"/>
              <a:t>But it’s still obviously predictable</a:t>
            </a:r>
          </a:p>
          <a:p>
            <a:pPr lvl="1"/>
            <a:r>
              <a:rPr lang="en-US" dirty="0" smtClean="0"/>
              <a:t>Why?: It has a repeating </a:t>
            </a:r>
            <a:r>
              <a:rPr lang="en-US" i="1" dirty="0" smtClean="0"/>
              <a:t>pattern</a:t>
            </a:r>
            <a:r>
              <a:rPr lang="en-US" dirty="0" smtClean="0"/>
              <a:t>: (NT)*</a:t>
            </a:r>
          </a:p>
          <a:p>
            <a:r>
              <a:rPr lang="en-US" dirty="0" smtClean="0"/>
              <a:t>Patterns are common? (TTNTN)*</a:t>
            </a:r>
          </a:p>
          <a:p>
            <a:pPr lvl="0">
              <a:defRPr/>
            </a:pPr>
            <a:endParaRPr lang="en-US" dirty="0" smtClean="0"/>
          </a:p>
          <a:p>
            <a:pPr lvl="0">
              <a:defRPr/>
            </a:pPr>
            <a:r>
              <a:rPr lang="en-US" dirty="0" smtClean="0"/>
              <a:t>Key idea: Remember patterns! </a:t>
            </a:r>
          </a:p>
          <a:p>
            <a:pPr lvl="1">
              <a:defRPr/>
            </a:pPr>
            <a:r>
              <a:rPr lang="en-US" dirty="0" smtClean="0"/>
              <a:t>(NT)* has two patterns:</a:t>
            </a:r>
          </a:p>
          <a:p>
            <a:pPr lvl="2">
              <a:defRPr/>
            </a:pPr>
            <a:r>
              <a:rPr lang="en-US" sz="2900" b="1" dirty="0" smtClean="0"/>
              <a:t>NT </a:t>
            </a:r>
            <a:r>
              <a:rPr lang="en-US" sz="2900" b="1" dirty="0">
                <a:sym typeface="Wingdings"/>
              </a:rPr>
              <a:t> </a:t>
            </a:r>
            <a:r>
              <a:rPr lang="en-US" sz="2900" b="1" dirty="0" smtClean="0">
                <a:sym typeface="Wingdings"/>
              </a:rPr>
              <a:t>N</a:t>
            </a:r>
          </a:p>
          <a:p>
            <a:pPr lvl="2">
              <a:defRPr/>
            </a:pPr>
            <a:r>
              <a:rPr lang="en-US" sz="2900" b="1" dirty="0" smtClean="0">
                <a:sym typeface="Wingdings"/>
              </a:rPr>
              <a:t>TN </a:t>
            </a:r>
            <a:r>
              <a:rPr lang="en-US" sz="2900" b="1" dirty="0">
                <a:sym typeface="Wingdings"/>
              </a:rPr>
              <a:t> T</a:t>
            </a:r>
            <a:endParaRPr lang="en-US" sz="2900" b="1" dirty="0"/>
          </a:p>
          <a:p>
            <a:pPr lvl="1">
              <a:defRPr/>
            </a:pPr>
            <a:r>
              <a:rPr lang="en-US" dirty="0" smtClean="0"/>
              <a:t>Let’s remember both patterns!</a:t>
            </a:r>
          </a:p>
          <a:p>
            <a:pPr>
              <a:defRPr/>
            </a:pPr>
            <a:r>
              <a:rPr lang="en-US" dirty="0" smtClean="0"/>
              <a:t>Implementation: Having more pred. per branch instruction</a:t>
            </a:r>
          </a:p>
          <a:p>
            <a:pPr lvl="1">
              <a:defRPr/>
            </a:pPr>
            <a:r>
              <a:rPr lang="en-US" dirty="0" smtClean="0"/>
              <a:t>Previously, only one predictor (one PHT entry) per branch</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7" name="Text Box 20"/>
          <p:cNvSpPr txBox="1">
            <a:spLocks noChangeArrowheads="1"/>
          </p:cNvSpPr>
          <p:nvPr/>
        </p:nvSpPr>
        <p:spPr bwMode="auto">
          <a:xfrm>
            <a:off x="6267355" y="990600"/>
            <a:ext cx="2419445" cy="400110"/>
          </a:xfrm>
          <a:prstGeom prst="rect">
            <a:avLst/>
          </a:prstGeom>
          <a:noFill/>
          <a:ln w="9525">
            <a:noFill/>
            <a:miter lim="800000"/>
            <a:headEnd/>
            <a:tailEnd/>
          </a:ln>
          <a:effectLst/>
        </p:spPr>
        <p:txBody>
          <a:bodyPr wrap="none">
            <a:spAutoFit/>
          </a:bodyPr>
          <a:lstStyle/>
          <a:p>
            <a:r>
              <a:rPr lang="en-US" sz="2000" b="1" dirty="0" smtClean="0">
                <a:latin typeface="Arial" pitchFamily="34" charset="0"/>
                <a:cs typeface="Arial" pitchFamily="34" charset="0"/>
              </a:rPr>
              <a:t>DC50: </a:t>
            </a:r>
            <a:r>
              <a:rPr lang="en-US" sz="2000" dirty="0" smtClean="0">
                <a:latin typeface="Arial" pitchFamily="34" charset="0"/>
                <a:cs typeface="Arial" pitchFamily="34" charset="0"/>
              </a:rPr>
              <a:t>NTNTNT … </a:t>
            </a:r>
            <a:endParaRPr lang="en-US" sz="20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US" smtClean="0"/>
              <a:t>Edited by Dr. Yuzhe Tang</a:t>
            </a:r>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4318000" y="4084935"/>
            <a:ext cx="4038600" cy="2743200"/>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AU" dirty="0" smtClean="0"/>
              <a:t>Using Two-Level Predictor</a:t>
            </a:r>
            <a:endParaRPr lang="en-US" dirty="0"/>
          </a:p>
        </p:txBody>
      </p:sp>
      <p:sp>
        <p:nvSpPr>
          <p:cNvPr id="3" name="Content Placeholder 2"/>
          <p:cNvSpPr>
            <a:spLocks noGrp="1"/>
          </p:cNvSpPr>
          <p:nvPr>
            <p:ph idx="1"/>
          </p:nvPr>
        </p:nvSpPr>
        <p:spPr>
          <a:xfrm>
            <a:off x="0" y="1143000"/>
            <a:ext cx="8229600" cy="5410200"/>
          </a:xfrm>
        </p:spPr>
        <p:txBody>
          <a:bodyPr>
            <a:normAutofit fontScale="92500" lnSpcReduction="10000"/>
          </a:bodyPr>
          <a:lstStyle/>
          <a:p>
            <a:r>
              <a:rPr lang="en-US" dirty="0" smtClean="0"/>
              <a:t>A (m, n) two-level branch predictor:</a:t>
            </a:r>
          </a:p>
          <a:p>
            <a:pPr lvl="1"/>
            <a:r>
              <a:rPr lang="en-US" dirty="0" smtClean="0"/>
              <a:t>PHT: Pattern-history table </a:t>
            </a:r>
          </a:p>
          <a:p>
            <a:pPr lvl="1"/>
            <a:r>
              <a:rPr lang="en-US" dirty="0" smtClean="0"/>
              <a:t>PHT Index: Branch PC + shift register (BHR)</a:t>
            </a:r>
          </a:p>
          <a:p>
            <a:pPr lvl="1"/>
            <a:r>
              <a:rPr lang="en-US" dirty="0" smtClean="0"/>
              <a:t>PHT has 2^</a:t>
            </a:r>
            <a:r>
              <a:rPr lang="en-US" i="1" dirty="0" smtClean="0"/>
              <a:t>m</a:t>
            </a:r>
            <a:r>
              <a:rPr lang="en-US" dirty="0" smtClean="0"/>
              <a:t> predictors, each of </a:t>
            </a:r>
            <a:r>
              <a:rPr lang="en-US" i="1" dirty="0" smtClean="0"/>
              <a:t>n</a:t>
            </a:r>
            <a:r>
              <a:rPr lang="en-US" dirty="0" smtClean="0"/>
              <a:t>-bit </a:t>
            </a:r>
          </a:p>
          <a:p>
            <a:endParaRPr lang="en-US" dirty="0" smtClean="0"/>
          </a:p>
          <a:p>
            <a:r>
              <a:rPr lang="en-US" dirty="0" smtClean="0"/>
              <a:t>Different </a:t>
            </a:r>
            <a:r>
              <a:rPr lang="en-US" dirty="0"/>
              <a:t>patterns are </a:t>
            </a:r>
            <a:r>
              <a:rPr lang="en-US" dirty="0" smtClean="0"/>
              <a:t/>
            </a:r>
            <a:br>
              <a:rPr lang="en-US" dirty="0" smtClean="0"/>
            </a:br>
            <a:r>
              <a:rPr lang="en-US" dirty="0" smtClean="0"/>
              <a:t>now </a:t>
            </a:r>
            <a:r>
              <a:rPr lang="en-US" dirty="0"/>
              <a:t>handled </a:t>
            </a:r>
            <a:r>
              <a:rPr lang="en-US" b="1" dirty="0" smtClean="0">
                <a:solidFill>
                  <a:srgbClr val="FF0000"/>
                </a:solidFill>
              </a:rPr>
              <a:t>separately!</a:t>
            </a:r>
          </a:p>
          <a:p>
            <a:pPr lvl="1"/>
            <a:r>
              <a:rPr lang="en-US" dirty="0" smtClean="0"/>
              <a:t>For one target PC, </a:t>
            </a:r>
            <a:br>
              <a:rPr lang="en-US" dirty="0" smtClean="0"/>
            </a:br>
            <a:r>
              <a:rPr lang="en-US" dirty="0" smtClean="0"/>
              <a:t>two patterns (NT)* </a:t>
            </a:r>
            <a:br>
              <a:rPr lang="en-US" dirty="0" smtClean="0"/>
            </a:br>
            <a:r>
              <a:rPr lang="en-US" dirty="0" smtClean="0"/>
              <a:t>and (TN)* remembered</a:t>
            </a:r>
          </a:p>
          <a:p>
            <a:pPr lvl="1"/>
            <a:r>
              <a:rPr lang="en-US" dirty="0" smtClean="0"/>
              <a:t>By </a:t>
            </a:r>
            <a:r>
              <a:rPr lang="en-US" dirty="0"/>
              <a:t>different 2-bit </a:t>
            </a:r>
            <a:r>
              <a:rPr lang="en-US" dirty="0" smtClean="0"/>
              <a:t/>
            </a:r>
            <a:br>
              <a:rPr lang="en-US" dirty="0" smtClean="0"/>
            </a:br>
            <a:r>
              <a:rPr lang="en-US" dirty="0" smtClean="0"/>
              <a:t>predictors</a:t>
            </a:r>
            <a:r>
              <a:rPr lang="en-US" dirty="0"/>
              <a:t>!</a:t>
            </a:r>
          </a:p>
          <a:p>
            <a:pPr lvl="1"/>
            <a:endParaRPr lang="en-US" dirty="0" smtClean="0"/>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16" name="Text Box 9"/>
          <p:cNvSpPr txBox="1">
            <a:spLocks noChangeArrowheads="1"/>
          </p:cNvSpPr>
          <p:nvPr/>
        </p:nvSpPr>
        <p:spPr bwMode="auto">
          <a:xfrm>
            <a:off x="4086225" y="3343870"/>
            <a:ext cx="1476375"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r>
              <a:rPr lang="en-US" sz="2400" dirty="0" smtClean="0">
                <a:solidFill>
                  <a:schemeClr val="tx1"/>
                </a:solidFill>
                <a:latin typeface="+mj-lt"/>
                <a:cs typeface="Arial" pitchFamily="34" charset="0"/>
              </a:rPr>
              <a:t>Branch PC</a:t>
            </a:r>
            <a:endParaRPr lang="en-US" sz="2400" dirty="0">
              <a:solidFill>
                <a:schemeClr val="tx1"/>
              </a:solidFill>
              <a:latin typeface="+mj-lt"/>
              <a:cs typeface="Arial" pitchFamily="34" charset="0"/>
            </a:endParaRPr>
          </a:p>
        </p:txBody>
      </p:sp>
      <p:sp>
        <p:nvSpPr>
          <p:cNvPr id="18" name="Text Box 11"/>
          <p:cNvSpPr txBox="1">
            <a:spLocks noChangeArrowheads="1"/>
          </p:cNvSpPr>
          <p:nvPr/>
        </p:nvSpPr>
        <p:spPr bwMode="auto">
          <a:xfrm>
            <a:off x="5943600" y="4186535"/>
            <a:ext cx="867673" cy="461665"/>
          </a:xfrm>
          <a:prstGeom prst="rect">
            <a:avLst/>
          </a:prstGeom>
          <a:noFill/>
          <a:ln w="9525">
            <a:noFill/>
            <a:miter lim="800000"/>
            <a:headEnd/>
            <a:tailEnd/>
          </a:ln>
          <a:effectLst/>
        </p:spPr>
        <p:txBody>
          <a:bodyPr wrap="none">
            <a:spAutoFit/>
          </a:bodyPr>
          <a:lstStyle/>
          <a:p>
            <a:r>
              <a:rPr lang="en-US" sz="2400" dirty="0">
                <a:latin typeface="+mj-lt"/>
              </a:rPr>
              <a:t>Index</a:t>
            </a:r>
          </a:p>
        </p:txBody>
      </p:sp>
      <p:sp>
        <p:nvSpPr>
          <p:cNvPr id="21" name="Text Box 16"/>
          <p:cNvSpPr txBox="1">
            <a:spLocks noChangeArrowheads="1"/>
          </p:cNvSpPr>
          <p:nvPr/>
        </p:nvSpPr>
        <p:spPr bwMode="auto">
          <a:xfrm>
            <a:off x="8475971" y="4643735"/>
            <a:ext cx="591829"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r>
              <a:rPr lang="en-US" sz="2400" dirty="0" smtClean="0">
                <a:solidFill>
                  <a:schemeClr val="tx1"/>
                </a:solidFill>
                <a:latin typeface="Arial Narrow" pitchFamily="34" charset="0"/>
              </a:rPr>
              <a:t>T/N</a:t>
            </a:r>
            <a:endParaRPr lang="en-US" sz="2400" dirty="0">
              <a:solidFill>
                <a:schemeClr val="tx1"/>
              </a:solidFill>
              <a:latin typeface="Arial Narrow" pitchFamily="34" charset="0"/>
            </a:endParaRPr>
          </a:p>
        </p:txBody>
      </p:sp>
      <p:sp>
        <p:nvSpPr>
          <p:cNvPr id="23" name="Rectangle 12"/>
          <p:cNvSpPr>
            <a:spLocks noChangeArrowheads="1"/>
          </p:cNvSpPr>
          <p:nvPr/>
        </p:nvSpPr>
        <p:spPr bwMode="auto">
          <a:xfrm>
            <a:off x="7404702" y="4262735"/>
            <a:ext cx="809626" cy="21336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endParaRPr lang="en-US" sz="2400">
              <a:latin typeface="Times New Roman" pitchFamily="18" charset="0"/>
            </a:endParaRPr>
          </a:p>
        </p:txBody>
      </p:sp>
      <p:sp>
        <p:nvSpPr>
          <p:cNvPr id="25" name="Rectangle 24"/>
          <p:cNvSpPr/>
          <p:nvPr/>
        </p:nvSpPr>
        <p:spPr>
          <a:xfrm>
            <a:off x="4572000" y="5710535"/>
            <a:ext cx="1295400" cy="381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24400" y="5862935"/>
            <a:ext cx="1295400" cy="381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76800" y="6015335"/>
            <a:ext cx="1295400" cy="381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BHR</a:t>
            </a:r>
            <a:endParaRPr lang="en-US" sz="2800" dirty="0">
              <a:solidFill>
                <a:schemeClr val="tx1"/>
              </a:solidFill>
            </a:endParaRPr>
          </a:p>
        </p:txBody>
      </p:sp>
      <p:cxnSp>
        <p:nvCxnSpPr>
          <p:cNvPr id="29" name="Straight Arrow Connector 28"/>
          <p:cNvCxnSpPr/>
          <p:nvPr/>
        </p:nvCxnSpPr>
        <p:spPr>
          <a:xfrm rot="10800000">
            <a:off x="4419601" y="4872335"/>
            <a:ext cx="3000375" cy="1588"/>
          </a:xfrm>
          <a:prstGeom prst="straightConnector1">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a:off x="4419600" y="6243935"/>
            <a:ext cx="457200" cy="1588"/>
          </a:xfrm>
          <a:prstGeom prst="straightConnector1">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3200003" y="5024338"/>
            <a:ext cx="2438400" cy="794"/>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flipH="1" flipV="1">
            <a:off x="5742781" y="5634335"/>
            <a:ext cx="1219200" cy="1588"/>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172200" y="6243935"/>
            <a:ext cx="180975" cy="1588"/>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Flowchart: Connector 45"/>
          <p:cNvSpPr/>
          <p:nvPr/>
        </p:nvSpPr>
        <p:spPr>
          <a:xfrm>
            <a:off x="6124575" y="4567535"/>
            <a:ext cx="457200" cy="457200"/>
          </a:xfrm>
          <a:prstGeom prst="flowChartConnector">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n>
                  <a:solidFill>
                    <a:schemeClr val="bg1"/>
                  </a:solidFill>
                </a:ln>
                <a:solidFill>
                  <a:schemeClr val="tx1"/>
                </a:solidFill>
              </a:rPr>
              <a:t>f</a:t>
            </a:r>
            <a:endParaRPr lang="en-US" sz="2800" b="1" dirty="0">
              <a:ln>
                <a:solidFill>
                  <a:schemeClr val="bg1"/>
                </a:solidFill>
              </a:ln>
              <a:solidFill>
                <a:schemeClr val="tx1"/>
              </a:solidFill>
            </a:endParaRPr>
          </a:p>
        </p:txBody>
      </p:sp>
      <p:sp>
        <p:nvSpPr>
          <p:cNvPr id="47" name="Rectangle 14"/>
          <p:cNvSpPr>
            <a:spLocks noChangeArrowheads="1"/>
          </p:cNvSpPr>
          <p:nvPr/>
        </p:nvSpPr>
        <p:spPr bwMode="auto">
          <a:xfrm>
            <a:off x="7822403" y="4796134"/>
            <a:ext cx="330997" cy="156865"/>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cxnSp>
        <p:nvCxnSpPr>
          <p:cNvPr id="49" name="Straight Arrow Connector 48"/>
          <p:cNvCxnSpPr>
            <a:stCxn id="21" idx="1"/>
            <a:endCxn id="47" idx="3"/>
          </p:cNvCxnSpPr>
          <p:nvPr/>
        </p:nvCxnSpPr>
        <p:spPr>
          <a:xfrm flipH="1" flipV="1">
            <a:off x="8153400" y="4874567"/>
            <a:ext cx="322571" cy="1"/>
          </a:xfrm>
          <a:prstGeom prst="straightConnector1">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7206219" y="6396335"/>
            <a:ext cx="947181" cy="461665"/>
          </a:xfrm>
          <a:prstGeom prst="rect">
            <a:avLst/>
          </a:prstGeom>
        </p:spPr>
        <p:txBody>
          <a:bodyPr wrap="square">
            <a:spAutoFit/>
          </a:bodyPr>
          <a:lstStyle/>
          <a:p>
            <a:pPr algn="ctr"/>
            <a:r>
              <a:rPr lang="en-US" sz="2400" dirty="0" smtClean="0"/>
              <a:t>PHT</a:t>
            </a:r>
            <a:endParaRPr lang="en-US" sz="2400" dirty="0"/>
          </a:p>
        </p:txBody>
      </p:sp>
      <p:sp>
        <p:nvSpPr>
          <p:cNvPr id="62" name="Rectangle 14"/>
          <p:cNvSpPr>
            <a:spLocks noChangeArrowheads="1"/>
          </p:cNvSpPr>
          <p:nvPr/>
        </p:nvSpPr>
        <p:spPr bwMode="auto">
          <a:xfrm>
            <a:off x="7412829" y="4796134"/>
            <a:ext cx="330997" cy="156865"/>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cxnSp>
        <p:nvCxnSpPr>
          <p:cNvPr id="66" name="Straight Arrow Connector 65"/>
          <p:cNvCxnSpPr/>
          <p:nvPr/>
        </p:nvCxnSpPr>
        <p:spPr>
          <a:xfrm rot="10800000" flipH="1">
            <a:off x="7415212" y="5861346"/>
            <a:ext cx="809626" cy="1588"/>
          </a:xfrm>
          <a:prstGeom prst="straightConnector1">
            <a:avLst/>
          </a:prstGeom>
          <a:ln w="63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16200000" flipV="1">
            <a:off x="6216138" y="5285597"/>
            <a:ext cx="2053794" cy="8070"/>
          </a:xfrm>
          <a:prstGeom prst="straightConnector1">
            <a:avLst/>
          </a:prstGeom>
          <a:ln w="63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7722391" y="5615584"/>
            <a:ext cx="185181" cy="461665"/>
          </a:xfrm>
          <a:prstGeom prst="rect">
            <a:avLst/>
          </a:prstGeom>
          <a:solidFill>
            <a:schemeClr val="bg1"/>
          </a:solidFill>
        </p:spPr>
        <p:txBody>
          <a:bodyPr wrap="square">
            <a:spAutoFit/>
          </a:bodyPr>
          <a:lstStyle/>
          <a:p>
            <a:pPr algn="ctr"/>
            <a:r>
              <a:rPr lang="en-US" sz="2400" i="1" dirty="0" smtClean="0"/>
              <a:t>n</a:t>
            </a:r>
            <a:endParaRPr lang="en-US" sz="2400" i="1" dirty="0"/>
          </a:p>
        </p:txBody>
      </p:sp>
      <p:sp>
        <p:nvSpPr>
          <p:cNvPr id="67" name="Rectangle 66"/>
          <p:cNvSpPr/>
          <p:nvPr/>
        </p:nvSpPr>
        <p:spPr>
          <a:xfrm rot="16200000">
            <a:off x="6705600" y="5105401"/>
            <a:ext cx="766465" cy="461665"/>
          </a:xfrm>
          <a:prstGeom prst="rect">
            <a:avLst/>
          </a:prstGeom>
          <a:solidFill>
            <a:schemeClr val="accent5">
              <a:lumMod val="75000"/>
            </a:schemeClr>
          </a:solidFill>
          <a:ln>
            <a:noFill/>
          </a:ln>
        </p:spPr>
        <p:txBody>
          <a:bodyPr wrap="square">
            <a:spAutoFit/>
          </a:bodyPr>
          <a:lstStyle/>
          <a:p>
            <a:pPr algn="ctr"/>
            <a:r>
              <a:rPr lang="en-US" sz="2400" i="1" dirty="0" smtClean="0"/>
              <a:t>2^m</a:t>
            </a:r>
            <a:endParaRPr lang="en-US" sz="2400" i="1" dirty="0"/>
          </a:p>
        </p:txBody>
      </p:sp>
      <p:sp>
        <p:nvSpPr>
          <p:cNvPr id="71" name="Content Placeholder 2"/>
          <p:cNvSpPr txBox="1">
            <a:spLocks/>
          </p:cNvSpPr>
          <p:nvPr/>
        </p:nvSpPr>
        <p:spPr>
          <a:xfrm>
            <a:off x="0" y="3276600"/>
            <a:ext cx="4495800" cy="2743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r>
              <a:rPr lang="en-US" smtClean="0"/>
              <a:t>Edited by Dr. Yuzhe Tang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fontScale="90000"/>
          </a:bodyPr>
          <a:lstStyle/>
          <a:p>
            <a:r>
              <a:rPr lang="en-US" dirty="0" smtClean="0"/>
              <a:t>Branch Hazard &amp; Prediction (Overview)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3" name="Footer Placeholder 2"/>
          <p:cNvSpPr>
            <a:spLocks noGrp="1"/>
          </p:cNvSpPr>
          <p:nvPr>
            <p:ph type="ftr" sz="quarter" idx="11"/>
          </p:nvPr>
        </p:nvSpPr>
        <p:spPr/>
        <p:txBody>
          <a:bodyPr/>
          <a:lstStyle/>
          <a:p>
            <a:r>
              <a:rPr lang="en-US" smtClean="0"/>
              <a:t>Edited by Dr. Yuzhe Tang</a:t>
            </a:r>
            <a:endParaRPr lang="en-US"/>
          </a:p>
        </p:txBody>
      </p:sp>
    </p:spTree>
    <p:extLst>
      <p:ext uri="{BB962C8B-B14F-4D97-AF65-F5344CB8AC3E}">
        <p14:creationId xmlns:p14="http://schemas.microsoft.com/office/powerpoint/2010/main" val="38399402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normAutofit/>
          </a:bodyPr>
          <a:lstStyle/>
          <a:p>
            <a:r>
              <a:rPr lang="en-US" dirty="0" smtClean="0"/>
              <a:t>0xDC50 with two-level predictor</a:t>
            </a:r>
            <a:endParaRPr lang="en-US" dirty="0"/>
          </a:p>
        </p:txBody>
      </p:sp>
      <p:sp>
        <p:nvSpPr>
          <p:cNvPr id="225300" name="Text Box 20"/>
          <p:cNvSpPr txBox="1">
            <a:spLocks noChangeArrowheads="1"/>
          </p:cNvSpPr>
          <p:nvPr/>
        </p:nvSpPr>
        <p:spPr bwMode="auto">
          <a:xfrm>
            <a:off x="421902" y="2006025"/>
            <a:ext cx="1483098" cy="584775"/>
          </a:xfrm>
          <a:prstGeom prst="rect">
            <a:avLst/>
          </a:prstGeom>
          <a:noFill/>
          <a:ln w="9525">
            <a:noFill/>
            <a:miter lim="800000"/>
            <a:headEnd/>
            <a:tailEnd/>
          </a:ln>
          <a:effectLst/>
        </p:spPr>
        <p:txBody>
          <a:bodyPr wrap="square">
            <a:spAutoFit/>
          </a:bodyPr>
          <a:lstStyle/>
          <a:p>
            <a:r>
              <a:rPr lang="en-US" sz="2400" b="1" dirty="0" smtClean="0">
                <a:latin typeface="Arial" pitchFamily="34" charset="0"/>
                <a:cs typeface="Arial" pitchFamily="34" charset="0"/>
              </a:rPr>
              <a:t>DC50</a:t>
            </a:r>
            <a:r>
              <a:rPr lang="en-US" sz="3200" b="1" dirty="0" smtClean="0">
                <a:latin typeface="Arial" pitchFamily="34" charset="0"/>
                <a:cs typeface="Arial" pitchFamily="34" charset="0"/>
              </a:rPr>
              <a:t>: </a:t>
            </a:r>
          </a:p>
        </p:txBody>
      </p:sp>
      <p:sp>
        <p:nvSpPr>
          <p:cNvPr id="33" name="Slide Number Placeholder 32"/>
          <p:cNvSpPr>
            <a:spLocks noGrp="1"/>
          </p:cNvSpPr>
          <p:nvPr>
            <p:ph type="sldNum" sz="quarter" idx="12"/>
          </p:nvPr>
        </p:nvSpPr>
        <p:spPr>
          <a:xfrm>
            <a:off x="6934200" y="6477000"/>
            <a:ext cx="2133600" cy="365125"/>
          </a:xfrm>
        </p:spPr>
        <p:txBody>
          <a:bodyPr/>
          <a:lstStyle/>
          <a:p>
            <a:fld id="{B6F15528-21DE-4FAA-801E-634DDDAF4B2B}" type="slidenum">
              <a:rPr lang="en-US" smtClean="0"/>
              <a:pPr/>
              <a:t>20</a:t>
            </a:fld>
            <a:endParaRPr lang="en-US" dirty="0"/>
          </a:p>
        </p:txBody>
      </p:sp>
      <p:grpSp>
        <p:nvGrpSpPr>
          <p:cNvPr id="3" name="Group 3"/>
          <p:cNvGrpSpPr>
            <a:grpSpLocks/>
          </p:cNvGrpSpPr>
          <p:nvPr/>
        </p:nvGrpSpPr>
        <p:grpSpPr bwMode="auto">
          <a:xfrm>
            <a:off x="1812939" y="2413573"/>
            <a:ext cx="293688" cy="612775"/>
            <a:chOff x="3638" y="2352"/>
            <a:chExt cx="185" cy="386"/>
          </a:xfrm>
        </p:grpSpPr>
        <p:sp>
          <p:nvSpPr>
            <p:cNvPr id="50" name="Text Box 5"/>
            <p:cNvSpPr txBox="1">
              <a:spLocks noChangeArrowheads="1"/>
            </p:cNvSpPr>
            <p:nvPr/>
          </p:nvSpPr>
          <p:spPr bwMode="auto">
            <a:xfrm>
              <a:off x="3638" y="2544"/>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51" name="Line 6"/>
            <p:cNvSpPr>
              <a:spLocks noChangeShapeType="1"/>
            </p:cNvSpPr>
            <p:nvPr/>
          </p:nvSpPr>
          <p:spPr bwMode="auto">
            <a:xfrm>
              <a:off x="3792"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grpSp>
      <p:grpSp>
        <p:nvGrpSpPr>
          <p:cNvPr id="4" name="Group 18"/>
          <p:cNvGrpSpPr>
            <a:grpSpLocks/>
          </p:cNvGrpSpPr>
          <p:nvPr/>
        </p:nvGrpSpPr>
        <p:grpSpPr bwMode="auto">
          <a:xfrm>
            <a:off x="1279542" y="2413575"/>
            <a:ext cx="314326" cy="612775"/>
            <a:chOff x="3302" y="2352"/>
            <a:chExt cx="198" cy="386"/>
          </a:xfrm>
        </p:grpSpPr>
        <p:sp>
          <p:nvSpPr>
            <p:cNvPr id="65" name="Text Box 20"/>
            <p:cNvSpPr txBox="1">
              <a:spLocks noChangeArrowheads="1"/>
            </p:cNvSpPr>
            <p:nvPr/>
          </p:nvSpPr>
          <p:spPr bwMode="auto">
            <a:xfrm>
              <a:off x="3302" y="2544"/>
              <a:ext cx="198" cy="194"/>
            </a:xfrm>
            <a:prstGeom prst="rect">
              <a:avLst/>
            </a:prstGeom>
            <a:noFill/>
            <a:ln w="9525">
              <a:noFill/>
              <a:miter lim="800000"/>
              <a:headEnd/>
              <a:tailEnd/>
            </a:ln>
            <a:effectLst/>
          </p:spPr>
          <p:txBody>
            <a:bodyPr wrap="none">
              <a:spAutoFit/>
            </a:bodyPr>
            <a:lstStyle/>
            <a:p>
              <a:r>
                <a:rPr lang="en-US" sz="1400" dirty="0" smtClean="0">
                  <a:latin typeface="Arial" pitchFamily="34" charset="0"/>
                  <a:cs typeface="Arial" pitchFamily="34" charset="0"/>
                </a:rPr>
                <a:t>N</a:t>
              </a:r>
              <a:endParaRPr lang="en-US" sz="1400" dirty="0">
                <a:latin typeface="Arial" pitchFamily="34" charset="0"/>
                <a:cs typeface="Arial" pitchFamily="34" charset="0"/>
              </a:endParaRPr>
            </a:p>
          </p:txBody>
        </p:sp>
        <p:sp>
          <p:nvSpPr>
            <p:cNvPr id="66" name="Line 21"/>
            <p:cNvSpPr>
              <a:spLocks noChangeShapeType="1"/>
            </p:cNvSpPr>
            <p:nvPr/>
          </p:nvSpPr>
          <p:spPr bwMode="auto">
            <a:xfrm>
              <a:off x="3456"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grpSp>
      <p:grpSp>
        <p:nvGrpSpPr>
          <p:cNvPr id="5" name="Group 3"/>
          <p:cNvGrpSpPr>
            <a:grpSpLocks/>
          </p:cNvGrpSpPr>
          <p:nvPr/>
        </p:nvGrpSpPr>
        <p:grpSpPr bwMode="auto">
          <a:xfrm>
            <a:off x="2667010" y="2413575"/>
            <a:ext cx="506413" cy="1052513"/>
            <a:chOff x="3504" y="2352"/>
            <a:chExt cx="319" cy="663"/>
          </a:xfrm>
        </p:grpSpPr>
        <p:sp>
          <p:nvSpPr>
            <p:cNvPr id="98" name="Oval 4"/>
            <p:cNvSpPr>
              <a:spLocks noChangeArrowheads="1"/>
            </p:cNvSpPr>
            <p:nvPr/>
          </p:nvSpPr>
          <p:spPr bwMode="auto">
            <a:xfrm>
              <a:off x="3504"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smtClean="0">
                  <a:latin typeface="Arial" pitchFamily="34" charset="0"/>
                  <a:cs typeface="Arial" pitchFamily="34" charset="0"/>
                </a:rPr>
                <a:t>3</a:t>
              </a:r>
              <a:endParaRPr lang="en-US" sz="1400" dirty="0">
                <a:latin typeface="Arial" pitchFamily="34" charset="0"/>
                <a:cs typeface="Arial" pitchFamily="34" charset="0"/>
              </a:endParaRPr>
            </a:p>
          </p:txBody>
        </p:sp>
        <p:sp>
          <p:nvSpPr>
            <p:cNvPr id="99" name="Text Box 5"/>
            <p:cNvSpPr txBox="1">
              <a:spLocks noChangeArrowheads="1"/>
            </p:cNvSpPr>
            <p:nvPr/>
          </p:nvSpPr>
          <p:spPr bwMode="auto">
            <a:xfrm>
              <a:off x="3638" y="2544"/>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100" name="Line 6"/>
            <p:cNvSpPr>
              <a:spLocks noChangeShapeType="1"/>
            </p:cNvSpPr>
            <p:nvPr/>
          </p:nvSpPr>
          <p:spPr bwMode="auto">
            <a:xfrm>
              <a:off x="3792"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101" name="Text Box 7"/>
            <p:cNvSpPr txBox="1">
              <a:spLocks noChangeArrowheads="1"/>
            </p:cNvSpPr>
            <p:nvPr/>
          </p:nvSpPr>
          <p:spPr bwMode="auto">
            <a:xfrm>
              <a:off x="3515" y="2784"/>
              <a:ext cx="229"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grpSp>
      <p:grpSp>
        <p:nvGrpSpPr>
          <p:cNvPr id="6" name="Group 18"/>
          <p:cNvGrpSpPr>
            <a:grpSpLocks/>
          </p:cNvGrpSpPr>
          <p:nvPr/>
        </p:nvGrpSpPr>
        <p:grpSpPr bwMode="auto">
          <a:xfrm>
            <a:off x="2108200" y="2413575"/>
            <a:ext cx="552450" cy="1066800"/>
            <a:chOff x="3152" y="2352"/>
            <a:chExt cx="348" cy="672"/>
          </a:xfrm>
        </p:grpSpPr>
        <p:sp>
          <p:nvSpPr>
            <p:cNvPr id="103" name="Oval 19"/>
            <p:cNvSpPr>
              <a:spLocks noChangeArrowheads="1"/>
            </p:cNvSpPr>
            <p:nvPr/>
          </p:nvSpPr>
          <p:spPr bwMode="auto">
            <a:xfrm>
              <a:off x="3168"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smtClean="0">
                  <a:latin typeface="Arial" pitchFamily="34" charset="0"/>
                  <a:cs typeface="Arial" pitchFamily="34" charset="0"/>
                </a:rPr>
                <a:t>3</a:t>
              </a:r>
              <a:endParaRPr lang="en-US" sz="1400" dirty="0">
                <a:latin typeface="Arial" pitchFamily="34" charset="0"/>
                <a:cs typeface="Arial" pitchFamily="34" charset="0"/>
              </a:endParaRPr>
            </a:p>
          </p:txBody>
        </p:sp>
        <p:sp>
          <p:nvSpPr>
            <p:cNvPr id="104" name="Text Box 20"/>
            <p:cNvSpPr txBox="1">
              <a:spLocks noChangeArrowheads="1"/>
            </p:cNvSpPr>
            <p:nvPr/>
          </p:nvSpPr>
          <p:spPr bwMode="auto">
            <a:xfrm>
              <a:off x="3302" y="2544"/>
              <a:ext cx="198"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N</a:t>
              </a:r>
            </a:p>
          </p:txBody>
        </p:sp>
        <p:sp>
          <p:nvSpPr>
            <p:cNvPr id="105" name="Line 21"/>
            <p:cNvSpPr>
              <a:spLocks noChangeShapeType="1"/>
            </p:cNvSpPr>
            <p:nvPr/>
          </p:nvSpPr>
          <p:spPr bwMode="auto">
            <a:xfrm>
              <a:off x="3456"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106" name="Text Box 22"/>
            <p:cNvSpPr txBox="1">
              <a:spLocks noChangeArrowheads="1"/>
            </p:cNvSpPr>
            <p:nvPr/>
          </p:nvSpPr>
          <p:spPr bwMode="auto">
            <a:xfrm>
              <a:off x="3152" y="2793"/>
              <a:ext cx="208"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grpSp>
      <p:grpSp>
        <p:nvGrpSpPr>
          <p:cNvPr id="7" name="Group 3"/>
          <p:cNvGrpSpPr>
            <a:grpSpLocks/>
          </p:cNvGrpSpPr>
          <p:nvPr/>
        </p:nvGrpSpPr>
        <p:grpSpPr bwMode="auto">
          <a:xfrm>
            <a:off x="3735387" y="2413575"/>
            <a:ext cx="506413" cy="1052513"/>
            <a:chOff x="3504" y="2352"/>
            <a:chExt cx="319" cy="663"/>
          </a:xfrm>
        </p:grpSpPr>
        <p:sp>
          <p:nvSpPr>
            <p:cNvPr id="108" name="Oval 4"/>
            <p:cNvSpPr>
              <a:spLocks noChangeArrowheads="1"/>
            </p:cNvSpPr>
            <p:nvPr/>
          </p:nvSpPr>
          <p:spPr bwMode="auto">
            <a:xfrm>
              <a:off x="3504"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smtClean="0">
                  <a:latin typeface="Arial" pitchFamily="34" charset="0"/>
                  <a:cs typeface="Arial" pitchFamily="34" charset="0"/>
                </a:rPr>
                <a:t>3</a:t>
              </a:r>
              <a:endParaRPr lang="en-US" sz="1400" dirty="0">
                <a:latin typeface="Arial" pitchFamily="34" charset="0"/>
                <a:cs typeface="Arial" pitchFamily="34" charset="0"/>
              </a:endParaRPr>
            </a:p>
          </p:txBody>
        </p:sp>
        <p:sp>
          <p:nvSpPr>
            <p:cNvPr id="109" name="Text Box 5"/>
            <p:cNvSpPr txBox="1">
              <a:spLocks noChangeArrowheads="1"/>
            </p:cNvSpPr>
            <p:nvPr/>
          </p:nvSpPr>
          <p:spPr bwMode="auto">
            <a:xfrm>
              <a:off x="3638" y="2544"/>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110" name="Line 6"/>
            <p:cNvSpPr>
              <a:spLocks noChangeShapeType="1"/>
            </p:cNvSpPr>
            <p:nvPr/>
          </p:nvSpPr>
          <p:spPr bwMode="auto">
            <a:xfrm>
              <a:off x="3792"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111" name="Text Box 7"/>
            <p:cNvSpPr txBox="1">
              <a:spLocks noChangeArrowheads="1"/>
            </p:cNvSpPr>
            <p:nvPr/>
          </p:nvSpPr>
          <p:spPr bwMode="auto">
            <a:xfrm>
              <a:off x="3515" y="2784"/>
              <a:ext cx="229"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grpSp>
      <p:grpSp>
        <p:nvGrpSpPr>
          <p:cNvPr id="8" name="Group 18"/>
          <p:cNvGrpSpPr>
            <a:grpSpLocks/>
          </p:cNvGrpSpPr>
          <p:nvPr/>
        </p:nvGrpSpPr>
        <p:grpSpPr bwMode="auto">
          <a:xfrm>
            <a:off x="3176577" y="2413575"/>
            <a:ext cx="552450" cy="1066800"/>
            <a:chOff x="3152" y="2352"/>
            <a:chExt cx="348" cy="672"/>
          </a:xfrm>
        </p:grpSpPr>
        <p:sp>
          <p:nvSpPr>
            <p:cNvPr id="113" name="Oval 19"/>
            <p:cNvSpPr>
              <a:spLocks noChangeArrowheads="1"/>
            </p:cNvSpPr>
            <p:nvPr/>
          </p:nvSpPr>
          <p:spPr bwMode="auto">
            <a:xfrm>
              <a:off x="3168"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smtClean="0">
                  <a:latin typeface="Arial" pitchFamily="34" charset="0"/>
                  <a:cs typeface="Arial" pitchFamily="34" charset="0"/>
                </a:rPr>
                <a:t>2</a:t>
              </a:r>
              <a:endParaRPr lang="en-US" sz="1400" dirty="0">
                <a:latin typeface="Arial" pitchFamily="34" charset="0"/>
                <a:cs typeface="Arial" pitchFamily="34" charset="0"/>
              </a:endParaRPr>
            </a:p>
          </p:txBody>
        </p:sp>
        <p:sp>
          <p:nvSpPr>
            <p:cNvPr id="114" name="Text Box 20"/>
            <p:cNvSpPr txBox="1">
              <a:spLocks noChangeArrowheads="1"/>
            </p:cNvSpPr>
            <p:nvPr/>
          </p:nvSpPr>
          <p:spPr bwMode="auto">
            <a:xfrm>
              <a:off x="3302" y="2544"/>
              <a:ext cx="198"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N</a:t>
              </a:r>
            </a:p>
          </p:txBody>
        </p:sp>
        <p:sp>
          <p:nvSpPr>
            <p:cNvPr id="115" name="Line 21"/>
            <p:cNvSpPr>
              <a:spLocks noChangeShapeType="1"/>
            </p:cNvSpPr>
            <p:nvPr/>
          </p:nvSpPr>
          <p:spPr bwMode="auto">
            <a:xfrm>
              <a:off x="3456"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116" name="Text Box 22"/>
            <p:cNvSpPr txBox="1">
              <a:spLocks noChangeArrowheads="1"/>
            </p:cNvSpPr>
            <p:nvPr/>
          </p:nvSpPr>
          <p:spPr bwMode="auto">
            <a:xfrm>
              <a:off x="3152" y="2793"/>
              <a:ext cx="208"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grpSp>
      <p:sp>
        <p:nvSpPr>
          <p:cNvPr id="53" name="Rectangle 52"/>
          <p:cNvSpPr/>
          <p:nvPr/>
        </p:nvSpPr>
        <p:spPr>
          <a:xfrm>
            <a:off x="2771775" y="3915370"/>
            <a:ext cx="4038600" cy="2743200"/>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54" name="Text Box 9"/>
          <p:cNvSpPr txBox="1">
            <a:spLocks noChangeArrowheads="1"/>
          </p:cNvSpPr>
          <p:nvPr/>
        </p:nvSpPr>
        <p:spPr bwMode="auto">
          <a:xfrm>
            <a:off x="990600" y="4495800"/>
            <a:ext cx="942975"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r>
              <a:rPr lang="en-US" sz="2400" dirty="0" smtClean="0">
                <a:solidFill>
                  <a:schemeClr val="tx1"/>
                </a:solidFill>
                <a:latin typeface="+mj-lt"/>
                <a:cs typeface="Arial" pitchFamily="34" charset="0"/>
              </a:rPr>
              <a:t>DC50</a:t>
            </a:r>
            <a:endParaRPr lang="en-US" sz="2400" dirty="0">
              <a:solidFill>
                <a:schemeClr val="tx1"/>
              </a:solidFill>
              <a:latin typeface="+mj-lt"/>
              <a:cs typeface="Arial" pitchFamily="34" charset="0"/>
            </a:endParaRPr>
          </a:p>
        </p:txBody>
      </p:sp>
      <p:sp>
        <p:nvSpPr>
          <p:cNvPr id="55" name="Text Box 11"/>
          <p:cNvSpPr txBox="1">
            <a:spLocks noChangeArrowheads="1"/>
          </p:cNvSpPr>
          <p:nvPr/>
        </p:nvSpPr>
        <p:spPr bwMode="auto">
          <a:xfrm>
            <a:off x="4448175" y="4072235"/>
            <a:ext cx="867673" cy="461665"/>
          </a:xfrm>
          <a:prstGeom prst="rect">
            <a:avLst/>
          </a:prstGeom>
          <a:noFill/>
          <a:ln w="9525">
            <a:noFill/>
            <a:miter lim="800000"/>
            <a:headEnd/>
            <a:tailEnd/>
          </a:ln>
          <a:effectLst/>
        </p:spPr>
        <p:txBody>
          <a:bodyPr wrap="none">
            <a:spAutoFit/>
          </a:bodyPr>
          <a:lstStyle/>
          <a:p>
            <a:r>
              <a:rPr lang="en-US" sz="2400" dirty="0">
                <a:latin typeface="+mj-lt"/>
              </a:rPr>
              <a:t>Index</a:t>
            </a:r>
          </a:p>
        </p:txBody>
      </p:sp>
      <p:sp>
        <p:nvSpPr>
          <p:cNvPr id="57" name="Rectangle 12"/>
          <p:cNvSpPr>
            <a:spLocks noChangeArrowheads="1"/>
          </p:cNvSpPr>
          <p:nvPr/>
        </p:nvSpPr>
        <p:spPr bwMode="auto">
          <a:xfrm>
            <a:off x="5909277" y="4148435"/>
            <a:ext cx="809626" cy="21336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endParaRPr lang="en-US" sz="2400">
              <a:latin typeface="Times New Roman" pitchFamily="18" charset="0"/>
            </a:endParaRPr>
          </a:p>
        </p:txBody>
      </p:sp>
      <p:sp>
        <p:nvSpPr>
          <p:cNvPr id="58" name="Rectangle 57"/>
          <p:cNvSpPr/>
          <p:nvPr/>
        </p:nvSpPr>
        <p:spPr>
          <a:xfrm>
            <a:off x="3076575" y="5596235"/>
            <a:ext cx="1295400" cy="381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228975" y="5748635"/>
            <a:ext cx="1295400" cy="381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381375" y="5901035"/>
            <a:ext cx="1295400" cy="381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NT/TN</a:t>
            </a:r>
            <a:endParaRPr lang="en-US" sz="2800" dirty="0">
              <a:solidFill>
                <a:schemeClr val="tx1"/>
              </a:solidFill>
            </a:endParaRPr>
          </a:p>
        </p:txBody>
      </p:sp>
      <p:cxnSp>
        <p:nvCxnSpPr>
          <p:cNvPr id="61" name="Straight Arrow Connector 60"/>
          <p:cNvCxnSpPr>
            <a:endCxn id="54" idx="3"/>
          </p:cNvCxnSpPr>
          <p:nvPr/>
        </p:nvCxnSpPr>
        <p:spPr>
          <a:xfrm rot="10800000">
            <a:off x="1933576" y="4726633"/>
            <a:ext cx="3990985" cy="32990"/>
          </a:xfrm>
          <a:prstGeom prst="straightConnector1">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a:off x="2924175" y="6129635"/>
            <a:ext cx="457200" cy="1588"/>
          </a:xfrm>
          <a:prstGeom prst="straightConnector1">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2244974" y="5402809"/>
            <a:ext cx="1405237" cy="4842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flipH="1" flipV="1">
            <a:off x="4247356" y="5520035"/>
            <a:ext cx="1219200" cy="1588"/>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676775" y="6129635"/>
            <a:ext cx="180975" cy="1588"/>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Flowchart: Connector 69"/>
          <p:cNvSpPr/>
          <p:nvPr/>
        </p:nvSpPr>
        <p:spPr>
          <a:xfrm>
            <a:off x="4629150" y="4453235"/>
            <a:ext cx="457200" cy="457200"/>
          </a:xfrm>
          <a:prstGeom prst="flowChartConnector">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n>
                  <a:solidFill>
                    <a:schemeClr val="bg1"/>
                  </a:solidFill>
                </a:ln>
                <a:solidFill>
                  <a:schemeClr val="tx1"/>
                </a:solidFill>
              </a:rPr>
              <a:t>f</a:t>
            </a:r>
            <a:endParaRPr lang="en-US" sz="2800" b="1" dirty="0">
              <a:ln>
                <a:solidFill>
                  <a:schemeClr val="bg1"/>
                </a:solidFill>
              </a:ln>
              <a:solidFill>
                <a:schemeClr val="tx1"/>
              </a:solidFill>
            </a:endParaRPr>
          </a:p>
        </p:txBody>
      </p:sp>
      <p:sp>
        <p:nvSpPr>
          <p:cNvPr id="71" name="Rectangle 14"/>
          <p:cNvSpPr>
            <a:spLocks noChangeArrowheads="1"/>
          </p:cNvSpPr>
          <p:nvPr/>
        </p:nvSpPr>
        <p:spPr bwMode="auto">
          <a:xfrm>
            <a:off x="6455568" y="4681835"/>
            <a:ext cx="257178" cy="152400"/>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74" name="Rectangle 73"/>
          <p:cNvSpPr/>
          <p:nvPr/>
        </p:nvSpPr>
        <p:spPr>
          <a:xfrm>
            <a:off x="5853669" y="6243935"/>
            <a:ext cx="947181" cy="461665"/>
          </a:xfrm>
          <a:prstGeom prst="rect">
            <a:avLst/>
          </a:prstGeom>
        </p:spPr>
        <p:txBody>
          <a:bodyPr wrap="square">
            <a:spAutoFit/>
          </a:bodyPr>
          <a:lstStyle/>
          <a:p>
            <a:pPr algn="ctr"/>
            <a:r>
              <a:rPr lang="en-US" sz="2400" dirty="0" smtClean="0"/>
              <a:t>PHT</a:t>
            </a:r>
            <a:endParaRPr lang="en-US" sz="2400" dirty="0"/>
          </a:p>
        </p:txBody>
      </p:sp>
      <p:sp>
        <p:nvSpPr>
          <p:cNvPr id="75" name="Rectangle 14"/>
          <p:cNvSpPr>
            <a:spLocks noChangeArrowheads="1"/>
          </p:cNvSpPr>
          <p:nvPr/>
        </p:nvSpPr>
        <p:spPr bwMode="auto">
          <a:xfrm>
            <a:off x="6198394" y="4681835"/>
            <a:ext cx="257178" cy="152400"/>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cxnSp>
        <p:nvCxnSpPr>
          <p:cNvPr id="76" name="Straight Arrow Connector 75"/>
          <p:cNvCxnSpPr/>
          <p:nvPr/>
        </p:nvCxnSpPr>
        <p:spPr>
          <a:xfrm rot="10800000" flipH="1">
            <a:off x="5919787" y="5747046"/>
            <a:ext cx="809626" cy="1588"/>
          </a:xfrm>
          <a:prstGeom prst="straightConnector1">
            <a:avLst/>
          </a:prstGeom>
          <a:ln w="63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16200000" flipV="1">
            <a:off x="4720713" y="5171297"/>
            <a:ext cx="2053794" cy="8070"/>
          </a:xfrm>
          <a:prstGeom prst="straightConnector1">
            <a:avLst/>
          </a:prstGeom>
          <a:ln w="63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226966" y="5501284"/>
            <a:ext cx="185181" cy="461665"/>
          </a:xfrm>
          <a:prstGeom prst="rect">
            <a:avLst/>
          </a:prstGeom>
          <a:solidFill>
            <a:schemeClr val="bg1"/>
          </a:solidFill>
        </p:spPr>
        <p:txBody>
          <a:bodyPr wrap="square">
            <a:spAutoFit/>
          </a:bodyPr>
          <a:lstStyle/>
          <a:p>
            <a:pPr algn="ctr"/>
            <a:r>
              <a:rPr lang="en-US" sz="2400" i="1" dirty="0" smtClean="0"/>
              <a:t>n</a:t>
            </a:r>
            <a:endParaRPr lang="en-US" sz="2400" i="1" dirty="0"/>
          </a:p>
        </p:txBody>
      </p:sp>
      <p:sp>
        <p:nvSpPr>
          <p:cNvPr id="79" name="Rectangle 78"/>
          <p:cNvSpPr/>
          <p:nvPr/>
        </p:nvSpPr>
        <p:spPr>
          <a:xfrm rot="16200000">
            <a:off x="5577017" y="4924593"/>
            <a:ext cx="185181" cy="461665"/>
          </a:xfrm>
          <a:prstGeom prst="rect">
            <a:avLst/>
          </a:prstGeom>
          <a:solidFill>
            <a:schemeClr val="accent5">
              <a:lumMod val="75000"/>
            </a:schemeClr>
          </a:solidFill>
          <a:ln>
            <a:noFill/>
          </a:ln>
        </p:spPr>
        <p:txBody>
          <a:bodyPr wrap="square">
            <a:spAutoFit/>
          </a:bodyPr>
          <a:lstStyle/>
          <a:p>
            <a:pPr algn="ctr"/>
            <a:r>
              <a:rPr lang="en-US" sz="2400" i="1" dirty="0" smtClean="0"/>
              <a:t>m</a:t>
            </a:r>
            <a:endParaRPr lang="en-US" sz="2400" i="1" dirty="0"/>
          </a:p>
        </p:txBody>
      </p:sp>
      <p:sp>
        <p:nvSpPr>
          <p:cNvPr id="80" name="Rectangle 14"/>
          <p:cNvSpPr>
            <a:spLocks noChangeArrowheads="1"/>
          </p:cNvSpPr>
          <p:nvPr/>
        </p:nvSpPr>
        <p:spPr bwMode="auto">
          <a:xfrm>
            <a:off x="6454137" y="5295900"/>
            <a:ext cx="257178" cy="152400"/>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82" name="Rectangle 14"/>
          <p:cNvSpPr>
            <a:spLocks noChangeArrowheads="1"/>
          </p:cNvSpPr>
          <p:nvPr/>
        </p:nvSpPr>
        <p:spPr bwMode="auto">
          <a:xfrm>
            <a:off x="6196963" y="5295900"/>
            <a:ext cx="257178" cy="152400"/>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83" name="Rectangle 82"/>
          <p:cNvSpPr/>
          <p:nvPr/>
        </p:nvSpPr>
        <p:spPr>
          <a:xfrm>
            <a:off x="5798731" y="4384238"/>
            <a:ext cx="659219" cy="369332"/>
          </a:xfrm>
          <a:prstGeom prst="rect">
            <a:avLst/>
          </a:prstGeom>
        </p:spPr>
        <p:txBody>
          <a:bodyPr wrap="none">
            <a:spAutoFit/>
          </a:bodyPr>
          <a:lstStyle/>
          <a:p>
            <a:r>
              <a:rPr lang="en-US" b="1" dirty="0" smtClean="0">
                <a:latin typeface="Arial" pitchFamily="34" charset="0"/>
                <a:cs typeface="Arial" pitchFamily="34" charset="0"/>
              </a:rPr>
              <a:t> </a:t>
            </a:r>
            <a:r>
              <a:rPr lang="en-US" dirty="0" smtClean="0">
                <a:latin typeface="Arial" pitchFamily="34" charset="0"/>
                <a:cs typeface="Arial" pitchFamily="34" charset="0"/>
              </a:rPr>
              <a:t>NT: </a:t>
            </a:r>
            <a:endParaRPr lang="en-US" dirty="0"/>
          </a:p>
        </p:txBody>
      </p:sp>
      <p:sp>
        <p:nvSpPr>
          <p:cNvPr id="84" name="Rectangle 83"/>
          <p:cNvSpPr/>
          <p:nvPr/>
        </p:nvSpPr>
        <p:spPr>
          <a:xfrm>
            <a:off x="5843590" y="4982170"/>
            <a:ext cx="620683" cy="369332"/>
          </a:xfrm>
          <a:prstGeom prst="rect">
            <a:avLst/>
          </a:prstGeom>
        </p:spPr>
        <p:txBody>
          <a:bodyPr wrap="none">
            <a:spAutoFit/>
          </a:bodyPr>
          <a:lstStyle/>
          <a:p>
            <a:r>
              <a:rPr lang="en-US" dirty="0" smtClean="0">
                <a:latin typeface="Arial" pitchFamily="34" charset="0"/>
                <a:cs typeface="Arial" pitchFamily="34" charset="0"/>
              </a:rPr>
              <a:t>TN: </a:t>
            </a:r>
            <a:endParaRPr lang="en-US" dirty="0"/>
          </a:p>
        </p:txBody>
      </p:sp>
      <p:sp>
        <p:nvSpPr>
          <p:cNvPr id="85" name="Rectangle 84"/>
          <p:cNvSpPr/>
          <p:nvPr/>
        </p:nvSpPr>
        <p:spPr>
          <a:xfrm>
            <a:off x="3609975" y="6239470"/>
            <a:ext cx="710452" cy="461665"/>
          </a:xfrm>
          <a:prstGeom prst="rect">
            <a:avLst/>
          </a:prstGeom>
        </p:spPr>
        <p:txBody>
          <a:bodyPr wrap="none">
            <a:spAutoFit/>
          </a:bodyPr>
          <a:lstStyle/>
          <a:p>
            <a:pPr algn="ctr"/>
            <a:r>
              <a:rPr lang="en-US" sz="2400" dirty="0" smtClean="0"/>
              <a:t>BHR</a:t>
            </a:r>
            <a:endParaRPr lang="en-US" sz="2400" dirty="0"/>
          </a:p>
        </p:txBody>
      </p:sp>
      <p:sp>
        <p:nvSpPr>
          <p:cNvPr id="87" name="Rectangle 86"/>
          <p:cNvSpPr/>
          <p:nvPr/>
        </p:nvSpPr>
        <p:spPr>
          <a:xfrm>
            <a:off x="5819775" y="4448770"/>
            <a:ext cx="990600" cy="4381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10"/>
          <p:cNvGrpSpPr>
            <a:grpSpLocks/>
          </p:cNvGrpSpPr>
          <p:nvPr/>
        </p:nvGrpSpPr>
        <p:grpSpPr bwMode="auto">
          <a:xfrm>
            <a:off x="7877175" y="4143970"/>
            <a:ext cx="1114425" cy="1113830"/>
            <a:chOff x="3456" y="1584"/>
            <a:chExt cx="1104" cy="1104"/>
          </a:xfrm>
        </p:grpSpPr>
        <p:sp>
          <p:nvSpPr>
            <p:cNvPr id="90" name="Oval 11"/>
            <p:cNvSpPr>
              <a:spLocks noChangeArrowheads="1"/>
            </p:cNvSpPr>
            <p:nvPr/>
          </p:nvSpPr>
          <p:spPr bwMode="auto">
            <a:xfrm>
              <a:off x="3504" y="2400"/>
              <a:ext cx="288" cy="288"/>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050">
                  <a:latin typeface="Arial" pitchFamily="34" charset="0"/>
                  <a:cs typeface="Arial" pitchFamily="34" charset="0"/>
                </a:rPr>
                <a:t>0</a:t>
              </a:r>
            </a:p>
          </p:txBody>
        </p:sp>
        <p:sp>
          <p:nvSpPr>
            <p:cNvPr id="91" name="Oval 12"/>
            <p:cNvSpPr>
              <a:spLocks noChangeArrowheads="1"/>
            </p:cNvSpPr>
            <p:nvPr/>
          </p:nvSpPr>
          <p:spPr bwMode="auto">
            <a:xfrm>
              <a:off x="4272" y="2400"/>
              <a:ext cx="288" cy="288"/>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050">
                  <a:latin typeface="Arial" pitchFamily="34" charset="0"/>
                  <a:cs typeface="Arial" pitchFamily="34" charset="0"/>
                </a:rPr>
                <a:t>1</a:t>
              </a:r>
            </a:p>
          </p:txBody>
        </p:sp>
        <p:sp>
          <p:nvSpPr>
            <p:cNvPr id="92" name="Oval 13"/>
            <p:cNvSpPr>
              <a:spLocks noChangeArrowheads="1"/>
            </p:cNvSpPr>
            <p:nvPr/>
          </p:nvSpPr>
          <p:spPr bwMode="auto">
            <a:xfrm>
              <a:off x="3456" y="1584"/>
              <a:ext cx="288" cy="288"/>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050" dirty="0">
                  <a:latin typeface="Arial" pitchFamily="34" charset="0"/>
                  <a:cs typeface="Arial" pitchFamily="34" charset="0"/>
                </a:rPr>
                <a:t>2</a:t>
              </a:r>
            </a:p>
          </p:txBody>
        </p:sp>
        <p:sp>
          <p:nvSpPr>
            <p:cNvPr id="93" name="Oval 14"/>
            <p:cNvSpPr>
              <a:spLocks noChangeArrowheads="1"/>
            </p:cNvSpPr>
            <p:nvPr/>
          </p:nvSpPr>
          <p:spPr bwMode="auto">
            <a:xfrm>
              <a:off x="4224" y="1584"/>
              <a:ext cx="288" cy="288"/>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050" dirty="0">
                  <a:latin typeface="Arial" pitchFamily="34" charset="0"/>
                  <a:cs typeface="Arial" pitchFamily="34" charset="0"/>
                </a:rPr>
                <a:t>3</a:t>
              </a:r>
            </a:p>
          </p:txBody>
        </p:sp>
        <p:cxnSp>
          <p:nvCxnSpPr>
            <p:cNvPr id="94" name="AutoShape 15"/>
            <p:cNvCxnSpPr>
              <a:cxnSpLocks noChangeShapeType="1"/>
              <a:stCxn id="90" idx="6"/>
              <a:endCxn id="91" idx="2"/>
            </p:cNvCxnSpPr>
            <p:nvPr/>
          </p:nvCxnSpPr>
          <p:spPr bwMode="auto">
            <a:xfrm>
              <a:off x="3792" y="2544"/>
              <a:ext cx="480" cy="0"/>
            </a:xfrm>
            <a:prstGeom prst="straightConnector1">
              <a:avLst/>
            </a:prstGeom>
            <a:noFill/>
            <a:ln w="19050">
              <a:solidFill>
                <a:srgbClr val="008000"/>
              </a:solidFill>
              <a:round/>
              <a:headEnd/>
              <a:tailEnd type="triangle" w="med" len="med"/>
            </a:ln>
            <a:effectLst/>
          </p:spPr>
        </p:cxnSp>
        <p:cxnSp>
          <p:nvCxnSpPr>
            <p:cNvPr id="95" name="AutoShape 16"/>
            <p:cNvCxnSpPr>
              <a:cxnSpLocks noChangeShapeType="1"/>
              <a:stCxn id="91" idx="0"/>
              <a:endCxn id="92" idx="5"/>
            </p:cNvCxnSpPr>
            <p:nvPr/>
          </p:nvCxnSpPr>
          <p:spPr bwMode="auto">
            <a:xfrm flipH="1" flipV="1">
              <a:off x="3702" y="1830"/>
              <a:ext cx="714" cy="570"/>
            </a:xfrm>
            <a:prstGeom prst="straightConnector1">
              <a:avLst/>
            </a:prstGeom>
            <a:noFill/>
            <a:ln w="19050">
              <a:solidFill>
                <a:srgbClr val="008000"/>
              </a:solidFill>
              <a:round/>
              <a:headEnd/>
              <a:tailEnd type="triangle" w="med" len="med"/>
            </a:ln>
            <a:effectLst/>
          </p:spPr>
        </p:cxnSp>
        <p:cxnSp>
          <p:nvCxnSpPr>
            <p:cNvPr id="96" name="AutoShape 17"/>
            <p:cNvCxnSpPr>
              <a:cxnSpLocks noChangeShapeType="1"/>
              <a:stCxn id="92" idx="7"/>
              <a:endCxn id="93" idx="1"/>
            </p:cNvCxnSpPr>
            <p:nvPr/>
          </p:nvCxnSpPr>
          <p:spPr bwMode="auto">
            <a:xfrm>
              <a:off x="3702" y="1626"/>
              <a:ext cx="564" cy="0"/>
            </a:xfrm>
            <a:prstGeom prst="straightConnector1">
              <a:avLst/>
            </a:prstGeom>
            <a:noFill/>
            <a:ln w="19050">
              <a:solidFill>
                <a:srgbClr val="008000"/>
              </a:solidFill>
              <a:round/>
              <a:headEnd/>
              <a:tailEnd type="triangle" w="med" len="med"/>
            </a:ln>
            <a:effectLst/>
          </p:spPr>
        </p:cxnSp>
        <p:cxnSp>
          <p:nvCxnSpPr>
            <p:cNvPr id="97" name="AutoShape 18"/>
            <p:cNvCxnSpPr>
              <a:cxnSpLocks noChangeShapeType="1"/>
              <a:stCxn id="91" idx="3"/>
              <a:endCxn id="90" idx="5"/>
            </p:cNvCxnSpPr>
            <p:nvPr/>
          </p:nvCxnSpPr>
          <p:spPr bwMode="auto">
            <a:xfrm flipH="1">
              <a:off x="3750" y="2646"/>
              <a:ext cx="564" cy="0"/>
            </a:xfrm>
            <a:prstGeom prst="straightConnector1">
              <a:avLst/>
            </a:prstGeom>
            <a:noFill/>
            <a:ln w="19050">
              <a:solidFill>
                <a:srgbClr val="FF0000"/>
              </a:solidFill>
              <a:round/>
              <a:headEnd/>
              <a:tailEnd type="triangle" w="med" len="med"/>
            </a:ln>
            <a:effectLst/>
          </p:spPr>
        </p:cxnSp>
        <p:cxnSp>
          <p:nvCxnSpPr>
            <p:cNvPr id="102" name="AutoShape 19"/>
            <p:cNvCxnSpPr>
              <a:cxnSpLocks noChangeShapeType="1"/>
              <a:stCxn id="93" idx="2"/>
              <a:endCxn id="92" idx="6"/>
            </p:cNvCxnSpPr>
            <p:nvPr/>
          </p:nvCxnSpPr>
          <p:spPr bwMode="auto">
            <a:xfrm flipH="1">
              <a:off x="3744" y="1728"/>
              <a:ext cx="480" cy="0"/>
            </a:xfrm>
            <a:prstGeom prst="straightConnector1">
              <a:avLst/>
            </a:prstGeom>
            <a:noFill/>
            <a:ln w="19050">
              <a:solidFill>
                <a:srgbClr val="FF0000"/>
              </a:solidFill>
              <a:round/>
              <a:headEnd/>
              <a:tailEnd type="triangle" w="med" len="med"/>
            </a:ln>
            <a:effectLst/>
          </p:spPr>
        </p:cxnSp>
        <p:cxnSp>
          <p:nvCxnSpPr>
            <p:cNvPr id="107" name="AutoShape 20"/>
            <p:cNvCxnSpPr>
              <a:cxnSpLocks noChangeShapeType="1"/>
              <a:stCxn id="92" idx="4"/>
              <a:endCxn id="91" idx="1"/>
            </p:cNvCxnSpPr>
            <p:nvPr/>
          </p:nvCxnSpPr>
          <p:spPr bwMode="auto">
            <a:xfrm>
              <a:off x="3600" y="1872"/>
              <a:ext cx="714" cy="570"/>
            </a:xfrm>
            <a:prstGeom prst="straightConnector1">
              <a:avLst/>
            </a:prstGeom>
            <a:noFill/>
            <a:ln w="19050">
              <a:solidFill>
                <a:srgbClr val="FF0000"/>
              </a:solidFill>
              <a:round/>
              <a:headEnd/>
              <a:tailEnd type="triangle" w="med" len="med"/>
            </a:ln>
            <a:effectLst/>
          </p:spPr>
        </p:cxnSp>
        <p:cxnSp>
          <p:nvCxnSpPr>
            <p:cNvPr id="112" name="AutoShape 21"/>
            <p:cNvCxnSpPr>
              <a:cxnSpLocks noChangeShapeType="1"/>
              <a:stCxn id="93" idx="7"/>
              <a:endCxn id="93" idx="5"/>
            </p:cNvCxnSpPr>
            <p:nvPr/>
          </p:nvCxnSpPr>
          <p:spPr bwMode="auto">
            <a:xfrm rot="5400000" flipV="1">
              <a:off x="4369" y="1727"/>
              <a:ext cx="204" cy="1"/>
            </a:xfrm>
            <a:prstGeom prst="curvedConnector5">
              <a:avLst>
                <a:gd name="adj1" fmla="val -26963"/>
                <a:gd name="adj2" fmla="val 23900000"/>
                <a:gd name="adj3" fmla="val 117153"/>
              </a:avLst>
            </a:prstGeom>
            <a:noFill/>
            <a:ln w="19050">
              <a:solidFill>
                <a:srgbClr val="008000"/>
              </a:solidFill>
              <a:round/>
              <a:headEnd/>
              <a:tailEnd type="triangle" w="med" len="med"/>
            </a:ln>
            <a:effectLst/>
          </p:spPr>
        </p:cxnSp>
        <p:cxnSp>
          <p:nvCxnSpPr>
            <p:cNvPr id="118" name="AutoShape 22"/>
            <p:cNvCxnSpPr>
              <a:cxnSpLocks noChangeShapeType="1"/>
              <a:stCxn id="90" idx="1"/>
              <a:endCxn id="90" idx="3"/>
            </p:cNvCxnSpPr>
            <p:nvPr/>
          </p:nvCxnSpPr>
          <p:spPr bwMode="auto">
            <a:xfrm rot="5400000" flipV="1">
              <a:off x="3445" y="2543"/>
              <a:ext cx="204" cy="1"/>
            </a:xfrm>
            <a:prstGeom prst="curvedConnector5">
              <a:avLst>
                <a:gd name="adj1" fmla="val -16667"/>
                <a:gd name="adj2" fmla="val -22500000"/>
                <a:gd name="adj3" fmla="val 117153"/>
              </a:avLst>
            </a:prstGeom>
            <a:noFill/>
            <a:ln w="19050">
              <a:solidFill>
                <a:srgbClr val="FF0000"/>
              </a:solidFill>
              <a:round/>
              <a:headEnd type="triangle" w="med" len="med"/>
              <a:tailEnd/>
            </a:ln>
            <a:effectLst/>
          </p:spPr>
        </p:cxnSp>
      </p:grpSp>
      <p:sp>
        <p:nvSpPr>
          <p:cNvPr id="126" name="Oval 14"/>
          <p:cNvSpPr>
            <a:spLocks noChangeArrowheads="1"/>
          </p:cNvSpPr>
          <p:nvPr/>
        </p:nvSpPr>
        <p:spPr bwMode="auto">
          <a:xfrm>
            <a:off x="6934200" y="4510036"/>
            <a:ext cx="290720" cy="29056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050" dirty="0">
                <a:latin typeface="Arial" pitchFamily="34" charset="0"/>
                <a:cs typeface="Arial" pitchFamily="34" charset="0"/>
              </a:rPr>
              <a:t>3</a:t>
            </a:r>
          </a:p>
        </p:txBody>
      </p:sp>
      <p:sp>
        <p:nvSpPr>
          <p:cNvPr id="127" name="Oval 13"/>
          <p:cNvSpPr>
            <a:spLocks noChangeArrowheads="1"/>
          </p:cNvSpPr>
          <p:nvPr/>
        </p:nvSpPr>
        <p:spPr bwMode="auto">
          <a:xfrm>
            <a:off x="6921500" y="4510036"/>
            <a:ext cx="290720" cy="29056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050" dirty="0">
                <a:latin typeface="Arial" pitchFamily="34" charset="0"/>
                <a:cs typeface="Arial" pitchFamily="34" charset="0"/>
              </a:rPr>
              <a:t>2</a:t>
            </a:r>
          </a:p>
        </p:txBody>
      </p:sp>
      <p:sp>
        <p:nvSpPr>
          <p:cNvPr id="128" name="Oval 14"/>
          <p:cNvSpPr>
            <a:spLocks noChangeArrowheads="1"/>
          </p:cNvSpPr>
          <p:nvPr/>
        </p:nvSpPr>
        <p:spPr bwMode="auto">
          <a:xfrm>
            <a:off x="6934200" y="5257800"/>
            <a:ext cx="290720" cy="29056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050" dirty="0">
                <a:latin typeface="Arial" pitchFamily="34" charset="0"/>
                <a:cs typeface="Arial" pitchFamily="34" charset="0"/>
              </a:rPr>
              <a:t>3</a:t>
            </a:r>
          </a:p>
        </p:txBody>
      </p:sp>
      <p:sp>
        <p:nvSpPr>
          <p:cNvPr id="129" name="Oval 12"/>
          <p:cNvSpPr>
            <a:spLocks noChangeArrowheads="1"/>
          </p:cNvSpPr>
          <p:nvPr/>
        </p:nvSpPr>
        <p:spPr bwMode="auto">
          <a:xfrm>
            <a:off x="6921500" y="4508500"/>
            <a:ext cx="290720" cy="290564"/>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050">
                <a:latin typeface="Arial" pitchFamily="34" charset="0"/>
                <a:cs typeface="Arial" pitchFamily="34" charset="0"/>
              </a:rPr>
              <a:t>1</a:t>
            </a:r>
          </a:p>
        </p:txBody>
      </p:sp>
      <p:sp>
        <p:nvSpPr>
          <p:cNvPr id="130" name="Rectangle 129"/>
          <p:cNvSpPr/>
          <p:nvPr/>
        </p:nvSpPr>
        <p:spPr>
          <a:xfrm>
            <a:off x="5842000" y="5054600"/>
            <a:ext cx="990600" cy="4381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3"/>
          <p:cNvGrpSpPr>
            <a:grpSpLocks/>
          </p:cNvGrpSpPr>
          <p:nvPr/>
        </p:nvGrpSpPr>
        <p:grpSpPr bwMode="auto">
          <a:xfrm>
            <a:off x="4826010" y="2400300"/>
            <a:ext cx="506413" cy="1052513"/>
            <a:chOff x="3504" y="2352"/>
            <a:chExt cx="319" cy="663"/>
          </a:xfrm>
        </p:grpSpPr>
        <p:sp>
          <p:nvSpPr>
            <p:cNvPr id="132" name="Oval 4"/>
            <p:cNvSpPr>
              <a:spLocks noChangeArrowheads="1"/>
            </p:cNvSpPr>
            <p:nvPr/>
          </p:nvSpPr>
          <p:spPr bwMode="auto">
            <a:xfrm>
              <a:off x="3504"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smtClean="0">
                  <a:latin typeface="Arial" pitchFamily="34" charset="0"/>
                  <a:cs typeface="Arial" pitchFamily="34" charset="0"/>
                </a:rPr>
                <a:t>3</a:t>
              </a:r>
              <a:endParaRPr lang="en-US" sz="1400" dirty="0">
                <a:latin typeface="Arial" pitchFamily="34" charset="0"/>
                <a:cs typeface="Arial" pitchFamily="34" charset="0"/>
              </a:endParaRPr>
            </a:p>
          </p:txBody>
        </p:sp>
        <p:sp>
          <p:nvSpPr>
            <p:cNvPr id="133" name="Text Box 5"/>
            <p:cNvSpPr txBox="1">
              <a:spLocks noChangeArrowheads="1"/>
            </p:cNvSpPr>
            <p:nvPr/>
          </p:nvSpPr>
          <p:spPr bwMode="auto">
            <a:xfrm>
              <a:off x="3638" y="2544"/>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134" name="Line 6"/>
            <p:cNvSpPr>
              <a:spLocks noChangeShapeType="1"/>
            </p:cNvSpPr>
            <p:nvPr/>
          </p:nvSpPr>
          <p:spPr bwMode="auto">
            <a:xfrm>
              <a:off x="3792"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135" name="Text Box 7"/>
            <p:cNvSpPr txBox="1">
              <a:spLocks noChangeArrowheads="1"/>
            </p:cNvSpPr>
            <p:nvPr/>
          </p:nvSpPr>
          <p:spPr bwMode="auto">
            <a:xfrm>
              <a:off x="3515" y="2784"/>
              <a:ext cx="229"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grpSp>
      <p:grpSp>
        <p:nvGrpSpPr>
          <p:cNvPr id="142" name="Group 141"/>
          <p:cNvGrpSpPr/>
          <p:nvPr/>
        </p:nvGrpSpPr>
        <p:grpSpPr>
          <a:xfrm>
            <a:off x="4267200" y="2400300"/>
            <a:ext cx="552450" cy="1069975"/>
            <a:chOff x="4267200" y="2400300"/>
            <a:chExt cx="552450" cy="1069975"/>
          </a:xfrm>
        </p:grpSpPr>
        <p:grpSp>
          <p:nvGrpSpPr>
            <p:cNvPr id="136" name="Group 18"/>
            <p:cNvGrpSpPr>
              <a:grpSpLocks/>
            </p:cNvGrpSpPr>
            <p:nvPr/>
          </p:nvGrpSpPr>
          <p:grpSpPr bwMode="auto">
            <a:xfrm>
              <a:off x="4267200" y="2400300"/>
              <a:ext cx="552450" cy="1069975"/>
              <a:chOff x="3152" y="2352"/>
              <a:chExt cx="348" cy="674"/>
            </a:xfrm>
          </p:grpSpPr>
          <p:sp>
            <p:nvSpPr>
              <p:cNvPr id="138" name="Text Box 20"/>
              <p:cNvSpPr txBox="1">
                <a:spLocks noChangeArrowheads="1"/>
              </p:cNvSpPr>
              <p:nvPr/>
            </p:nvSpPr>
            <p:spPr bwMode="auto">
              <a:xfrm>
                <a:off x="3302" y="2544"/>
                <a:ext cx="198"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N</a:t>
                </a:r>
              </a:p>
            </p:txBody>
          </p:sp>
          <p:sp>
            <p:nvSpPr>
              <p:cNvPr id="139" name="Line 21"/>
              <p:cNvSpPr>
                <a:spLocks noChangeShapeType="1"/>
              </p:cNvSpPr>
              <p:nvPr/>
            </p:nvSpPr>
            <p:spPr bwMode="auto">
              <a:xfrm>
                <a:off x="3456"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140" name="Text Box 22"/>
              <p:cNvSpPr txBox="1">
                <a:spLocks noChangeArrowheads="1"/>
              </p:cNvSpPr>
              <p:nvPr/>
            </p:nvSpPr>
            <p:spPr bwMode="auto">
              <a:xfrm>
                <a:off x="3152" y="2793"/>
                <a:ext cx="230" cy="233"/>
              </a:xfrm>
              <a:prstGeom prst="rect">
                <a:avLst/>
              </a:prstGeom>
              <a:noFill/>
              <a:ln w="9525">
                <a:noFill/>
                <a:miter lim="800000"/>
                <a:headEnd/>
                <a:tailEnd/>
              </a:ln>
              <a:effectLst/>
            </p:spPr>
            <p:txBody>
              <a:bodyPr wrap="none">
                <a:spAutoFit/>
              </a:bodyPr>
              <a:lstStyle/>
              <a:p>
                <a:r>
                  <a:rPr lang="en-US" b="1" dirty="0" smtClean="0">
                    <a:solidFill>
                      <a:srgbClr val="0000FF"/>
                    </a:solidFill>
                    <a:latin typeface="Arial" pitchFamily="34" charset="0"/>
                    <a:cs typeface="Arial" pitchFamily="34" charset="0"/>
                    <a:sym typeface="Wingdings" pitchFamily="2" charset="2"/>
                  </a:rPr>
                  <a:t></a:t>
                </a:r>
                <a:endParaRPr lang="en-US" b="1" dirty="0">
                  <a:solidFill>
                    <a:srgbClr val="0000FF"/>
                  </a:solidFill>
                  <a:latin typeface="Arial" pitchFamily="34" charset="0"/>
                  <a:cs typeface="Arial" pitchFamily="34" charset="0"/>
                  <a:sym typeface="Wingdings" pitchFamily="2" charset="2"/>
                </a:endParaRPr>
              </a:p>
            </p:txBody>
          </p:sp>
        </p:grpSp>
        <p:sp>
          <p:nvSpPr>
            <p:cNvPr id="141" name="Oval 12"/>
            <p:cNvSpPr>
              <a:spLocks noChangeArrowheads="1"/>
            </p:cNvSpPr>
            <p:nvPr/>
          </p:nvSpPr>
          <p:spPr bwMode="auto">
            <a:xfrm>
              <a:off x="4310059" y="2495548"/>
              <a:ext cx="228600" cy="228600"/>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050" dirty="0">
                  <a:latin typeface="Arial" pitchFamily="34" charset="0"/>
                  <a:cs typeface="Arial" pitchFamily="34" charset="0"/>
                </a:rPr>
                <a:t>1</a:t>
              </a:r>
            </a:p>
          </p:txBody>
        </p:sp>
      </p:grpSp>
      <p:grpSp>
        <p:nvGrpSpPr>
          <p:cNvPr id="143" name="Group 3"/>
          <p:cNvGrpSpPr>
            <a:grpSpLocks/>
          </p:cNvGrpSpPr>
          <p:nvPr/>
        </p:nvGrpSpPr>
        <p:grpSpPr bwMode="auto">
          <a:xfrm>
            <a:off x="5892810" y="2406650"/>
            <a:ext cx="506413" cy="1052513"/>
            <a:chOff x="3504" y="2352"/>
            <a:chExt cx="319" cy="663"/>
          </a:xfrm>
        </p:grpSpPr>
        <p:sp>
          <p:nvSpPr>
            <p:cNvPr id="144" name="Oval 4"/>
            <p:cNvSpPr>
              <a:spLocks noChangeArrowheads="1"/>
            </p:cNvSpPr>
            <p:nvPr/>
          </p:nvSpPr>
          <p:spPr bwMode="auto">
            <a:xfrm>
              <a:off x="3504"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smtClean="0">
                  <a:latin typeface="Arial" pitchFamily="34" charset="0"/>
                  <a:cs typeface="Arial" pitchFamily="34" charset="0"/>
                </a:rPr>
                <a:t>3</a:t>
              </a:r>
              <a:endParaRPr lang="en-US" sz="1400" dirty="0">
                <a:latin typeface="Arial" pitchFamily="34" charset="0"/>
                <a:cs typeface="Arial" pitchFamily="34" charset="0"/>
              </a:endParaRPr>
            </a:p>
          </p:txBody>
        </p:sp>
        <p:sp>
          <p:nvSpPr>
            <p:cNvPr id="145" name="Text Box 5"/>
            <p:cNvSpPr txBox="1">
              <a:spLocks noChangeArrowheads="1"/>
            </p:cNvSpPr>
            <p:nvPr/>
          </p:nvSpPr>
          <p:spPr bwMode="auto">
            <a:xfrm>
              <a:off x="3638" y="2544"/>
              <a:ext cx="185"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T</a:t>
              </a:r>
            </a:p>
          </p:txBody>
        </p:sp>
        <p:sp>
          <p:nvSpPr>
            <p:cNvPr id="146" name="Line 6"/>
            <p:cNvSpPr>
              <a:spLocks noChangeShapeType="1"/>
            </p:cNvSpPr>
            <p:nvPr/>
          </p:nvSpPr>
          <p:spPr bwMode="auto">
            <a:xfrm>
              <a:off x="3792"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147" name="Text Box 7"/>
            <p:cNvSpPr txBox="1">
              <a:spLocks noChangeArrowheads="1"/>
            </p:cNvSpPr>
            <p:nvPr/>
          </p:nvSpPr>
          <p:spPr bwMode="auto">
            <a:xfrm>
              <a:off x="3515" y="2784"/>
              <a:ext cx="229" cy="231"/>
            </a:xfrm>
            <a:prstGeom prst="rect">
              <a:avLst/>
            </a:prstGeom>
            <a:noFill/>
            <a:ln w="9525">
              <a:noFill/>
              <a:miter lim="800000"/>
              <a:headEnd/>
              <a:tailEnd/>
            </a:ln>
            <a:effectLst/>
          </p:spPr>
          <p:txBody>
            <a:bodyPr wrap="none">
              <a:spAutoFit/>
            </a:bodyPr>
            <a:lstStyle/>
            <a:p>
              <a:r>
                <a:rPr lang="en-US" b="1" dirty="0">
                  <a:solidFill>
                    <a:srgbClr val="0000FF"/>
                  </a:solidFill>
                  <a:latin typeface="Arial" pitchFamily="34" charset="0"/>
                  <a:cs typeface="Arial" pitchFamily="34" charset="0"/>
                  <a:sym typeface="Wingdings" pitchFamily="2" charset="2"/>
                </a:rPr>
                <a:t></a:t>
              </a:r>
            </a:p>
          </p:txBody>
        </p:sp>
      </p:grpSp>
      <p:grpSp>
        <p:nvGrpSpPr>
          <p:cNvPr id="148" name="Group 147"/>
          <p:cNvGrpSpPr/>
          <p:nvPr/>
        </p:nvGrpSpPr>
        <p:grpSpPr>
          <a:xfrm>
            <a:off x="5334000" y="2406650"/>
            <a:ext cx="552450" cy="1069975"/>
            <a:chOff x="4267200" y="2400300"/>
            <a:chExt cx="552450" cy="1069975"/>
          </a:xfrm>
        </p:grpSpPr>
        <p:grpSp>
          <p:nvGrpSpPr>
            <p:cNvPr id="149" name="Group 18"/>
            <p:cNvGrpSpPr>
              <a:grpSpLocks/>
            </p:cNvGrpSpPr>
            <p:nvPr/>
          </p:nvGrpSpPr>
          <p:grpSpPr bwMode="auto">
            <a:xfrm>
              <a:off x="4267200" y="2400300"/>
              <a:ext cx="552450" cy="1069975"/>
              <a:chOff x="3152" y="2352"/>
              <a:chExt cx="348" cy="674"/>
            </a:xfrm>
          </p:grpSpPr>
          <p:sp>
            <p:nvSpPr>
              <p:cNvPr id="151" name="Text Box 20"/>
              <p:cNvSpPr txBox="1">
                <a:spLocks noChangeArrowheads="1"/>
              </p:cNvSpPr>
              <p:nvPr/>
            </p:nvSpPr>
            <p:spPr bwMode="auto">
              <a:xfrm>
                <a:off x="3302" y="2544"/>
                <a:ext cx="198" cy="194"/>
              </a:xfrm>
              <a:prstGeom prst="rect">
                <a:avLst/>
              </a:prstGeom>
              <a:noFill/>
              <a:ln w="9525">
                <a:noFill/>
                <a:miter lim="800000"/>
                <a:headEnd/>
                <a:tailEnd/>
              </a:ln>
              <a:effectLst/>
            </p:spPr>
            <p:txBody>
              <a:bodyPr wrap="none">
                <a:spAutoFit/>
              </a:bodyPr>
              <a:lstStyle/>
              <a:p>
                <a:r>
                  <a:rPr lang="en-US" sz="1400">
                    <a:latin typeface="Arial" pitchFamily="34" charset="0"/>
                    <a:cs typeface="Arial" pitchFamily="34" charset="0"/>
                  </a:rPr>
                  <a:t>N</a:t>
                </a:r>
              </a:p>
            </p:txBody>
          </p:sp>
          <p:sp>
            <p:nvSpPr>
              <p:cNvPr id="152" name="Line 21"/>
              <p:cNvSpPr>
                <a:spLocks noChangeShapeType="1"/>
              </p:cNvSpPr>
              <p:nvPr/>
            </p:nvSpPr>
            <p:spPr bwMode="auto">
              <a:xfrm>
                <a:off x="3456" y="2352"/>
                <a:ext cx="0" cy="384"/>
              </a:xfrm>
              <a:prstGeom prst="line">
                <a:avLst/>
              </a:prstGeom>
              <a:noFill/>
              <a:ln w="25400">
                <a:solidFill>
                  <a:srgbClr val="000080"/>
                </a:solidFill>
                <a:round/>
                <a:headEnd/>
                <a:tailEnd/>
              </a:ln>
              <a:effectLst/>
            </p:spPr>
            <p:txBody>
              <a:bodyPr/>
              <a:lstStyle/>
              <a:p>
                <a:endParaRPr lang="en-US">
                  <a:latin typeface="Arial" pitchFamily="34" charset="0"/>
                  <a:cs typeface="Arial" pitchFamily="34" charset="0"/>
                </a:endParaRPr>
              </a:p>
            </p:txBody>
          </p:sp>
          <p:sp>
            <p:nvSpPr>
              <p:cNvPr id="153" name="Text Box 22"/>
              <p:cNvSpPr txBox="1">
                <a:spLocks noChangeArrowheads="1"/>
              </p:cNvSpPr>
              <p:nvPr/>
            </p:nvSpPr>
            <p:spPr bwMode="auto">
              <a:xfrm>
                <a:off x="3152" y="2793"/>
                <a:ext cx="230" cy="233"/>
              </a:xfrm>
              <a:prstGeom prst="rect">
                <a:avLst/>
              </a:prstGeom>
              <a:noFill/>
              <a:ln w="9525">
                <a:noFill/>
                <a:miter lim="800000"/>
                <a:headEnd/>
                <a:tailEnd/>
              </a:ln>
              <a:effectLst/>
            </p:spPr>
            <p:txBody>
              <a:bodyPr wrap="none">
                <a:spAutoFit/>
              </a:bodyPr>
              <a:lstStyle/>
              <a:p>
                <a:r>
                  <a:rPr lang="en-US" b="1" dirty="0" smtClean="0">
                    <a:solidFill>
                      <a:srgbClr val="0000FF"/>
                    </a:solidFill>
                    <a:latin typeface="Arial" pitchFamily="34" charset="0"/>
                    <a:cs typeface="Arial" pitchFamily="34" charset="0"/>
                    <a:sym typeface="Wingdings" pitchFamily="2" charset="2"/>
                  </a:rPr>
                  <a:t></a:t>
                </a:r>
                <a:endParaRPr lang="en-US" b="1" dirty="0">
                  <a:solidFill>
                    <a:srgbClr val="0000FF"/>
                  </a:solidFill>
                  <a:latin typeface="Arial" pitchFamily="34" charset="0"/>
                  <a:cs typeface="Arial" pitchFamily="34" charset="0"/>
                  <a:sym typeface="Wingdings" pitchFamily="2" charset="2"/>
                </a:endParaRPr>
              </a:p>
            </p:txBody>
          </p:sp>
        </p:grpSp>
        <p:sp>
          <p:nvSpPr>
            <p:cNvPr id="150" name="Oval 12"/>
            <p:cNvSpPr>
              <a:spLocks noChangeArrowheads="1"/>
            </p:cNvSpPr>
            <p:nvPr/>
          </p:nvSpPr>
          <p:spPr bwMode="auto">
            <a:xfrm>
              <a:off x="4310059" y="2495548"/>
              <a:ext cx="228600" cy="228600"/>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050" dirty="0" smtClean="0">
                  <a:latin typeface="Arial" pitchFamily="34" charset="0"/>
                  <a:cs typeface="Arial" pitchFamily="34" charset="0"/>
                </a:rPr>
                <a:t>0</a:t>
              </a:r>
              <a:endParaRPr lang="en-US" sz="1050" dirty="0">
                <a:latin typeface="Arial" pitchFamily="34" charset="0"/>
                <a:cs typeface="Arial" pitchFamily="34" charset="0"/>
              </a:endParaRPr>
            </a:p>
          </p:txBody>
        </p:sp>
      </p:grpSp>
      <p:sp>
        <p:nvSpPr>
          <p:cNvPr id="154" name="TextBox 153"/>
          <p:cNvSpPr txBox="1"/>
          <p:nvPr/>
        </p:nvSpPr>
        <p:spPr>
          <a:xfrm>
            <a:off x="6781800" y="2362200"/>
            <a:ext cx="1219200" cy="646331"/>
          </a:xfrm>
          <a:prstGeom prst="rect">
            <a:avLst/>
          </a:prstGeom>
          <a:noFill/>
        </p:spPr>
        <p:txBody>
          <a:bodyPr wrap="square" rtlCol="0">
            <a:spAutoFit/>
          </a:bodyPr>
          <a:lstStyle/>
          <a:p>
            <a:r>
              <a:rPr lang="en-US" sz="3600" dirty="0" smtClean="0"/>
              <a:t>…</a:t>
            </a:r>
            <a:endParaRPr lang="en-US" sz="3600" dirty="0"/>
          </a:p>
        </p:txBody>
      </p:sp>
      <p:sp>
        <p:nvSpPr>
          <p:cNvPr id="2" name="Footer Placeholder 1"/>
          <p:cNvSpPr>
            <a:spLocks noGrp="1"/>
          </p:cNvSpPr>
          <p:nvPr>
            <p:ph type="ftr" sz="quarter" idx="11"/>
          </p:nvPr>
        </p:nvSpPr>
        <p:spPr/>
        <p:txBody>
          <a:bodyPr/>
          <a:lstStyle/>
          <a:p>
            <a:r>
              <a:rPr lang="en-US" smtClean="0"/>
              <a:t>Edited by Dr. Yuzhe Tang</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linds(horizontal)">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blinds(horizontal)">
                                      <p:cBhvr>
                                        <p:cTn id="12" dur="500"/>
                                        <p:tgtEl>
                                          <p:spTgt spid="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blinds(horizontal)">
                                      <p:cBhvr>
                                        <p:cTn id="17" dur="500"/>
                                        <p:tgtEl>
                                          <p:spTgt spid="126"/>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grpId="1" nodeType="clickEffect">
                                  <p:stCondLst>
                                    <p:cond delay="0"/>
                                  </p:stCondLst>
                                  <p:childTnLst>
                                    <p:animEffect transition="out" filter="blinds(horizontal)">
                                      <p:cBhvr>
                                        <p:cTn id="25" dur="500"/>
                                        <p:tgtEl>
                                          <p:spTgt spid="126"/>
                                        </p:tgtEl>
                                      </p:cBhvr>
                                    </p:animEffect>
                                    <p:set>
                                      <p:cBhvr>
                                        <p:cTn id="26" dur="1" fill="hold">
                                          <p:stCondLst>
                                            <p:cond delay="499"/>
                                          </p:stCondLst>
                                        </p:cTn>
                                        <p:tgtEl>
                                          <p:spTgt spid="126"/>
                                        </p:tgtEl>
                                        <p:attrNameLst>
                                          <p:attrName>style.visibility</p:attrName>
                                        </p:attrNameLst>
                                      </p:cBhvr>
                                      <p:to>
                                        <p:strVal val="hidden"/>
                                      </p:to>
                                    </p:se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127"/>
                                        </p:tgtEl>
                                        <p:attrNameLst>
                                          <p:attrName>style.visibility</p:attrName>
                                        </p:attrNameLst>
                                      </p:cBhvr>
                                      <p:to>
                                        <p:strVal val="visible"/>
                                      </p:to>
                                    </p:set>
                                    <p:animEffect transition="in" filter="blinds(horizontal)">
                                      <p:cBhvr>
                                        <p:cTn id="30" dur="500"/>
                                        <p:tgtEl>
                                          <p:spTgt spid="12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grpId="1" nodeType="clickEffect">
                                  <p:stCondLst>
                                    <p:cond delay="0"/>
                                  </p:stCondLst>
                                  <p:childTnLst>
                                    <p:animEffect transition="out" filter="blinds(horizontal)">
                                      <p:cBhvr>
                                        <p:cTn id="34" dur="500"/>
                                        <p:tgtEl>
                                          <p:spTgt spid="87"/>
                                        </p:tgtEl>
                                      </p:cBhvr>
                                    </p:animEffect>
                                    <p:set>
                                      <p:cBhvr>
                                        <p:cTn id="35" dur="1" fill="hold">
                                          <p:stCondLst>
                                            <p:cond delay="499"/>
                                          </p:stCondLst>
                                        </p:cTn>
                                        <p:tgtEl>
                                          <p:spTgt spid="87"/>
                                        </p:tgtEl>
                                        <p:attrNameLst>
                                          <p:attrName>style.visibility</p:attrName>
                                        </p:attrNameLst>
                                      </p:cBhvr>
                                      <p:to>
                                        <p:strVal val="hidden"/>
                                      </p:to>
                                    </p:set>
                                  </p:childTnLst>
                                </p:cTn>
                              </p:par>
                            </p:childTnLst>
                          </p:cTn>
                        </p:par>
                        <p:par>
                          <p:cTn id="36" fill="hold">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130"/>
                                        </p:tgtEl>
                                        <p:attrNameLst>
                                          <p:attrName>style.visibility</p:attrName>
                                        </p:attrNameLst>
                                      </p:cBhvr>
                                      <p:to>
                                        <p:strVal val="visible"/>
                                      </p:to>
                                    </p:set>
                                    <p:animEffect transition="in" filter="blinds(horizontal)">
                                      <p:cBhvr>
                                        <p:cTn id="39" dur="500"/>
                                        <p:tgtEl>
                                          <p:spTgt spid="130"/>
                                        </p:tgtEl>
                                      </p:cBhvr>
                                    </p:animEffect>
                                  </p:childTnLst>
                                </p:cTn>
                              </p:par>
                            </p:childTnLst>
                          </p:cTn>
                        </p:par>
                        <p:par>
                          <p:cTn id="40" fill="hold">
                            <p:stCondLst>
                              <p:cond delay="1000"/>
                            </p:stCondLst>
                            <p:childTnLst>
                              <p:par>
                                <p:cTn id="41" presetID="3" presetClass="entr" presetSubtype="10" fill="hold" grpId="0" nodeType="afterEffect">
                                  <p:stCondLst>
                                    <p:cond delay="0"/>
                                  </p:stCondLst>
                                  <p:childTnLst>
                                    <p:set>
                                      <p:cBhvr>
                                        <p:cTn id="42" dur="1" fill="hold">
                                          <p:stCondLst>
                                            <p:cond delay="0"/>
                                          </p:stCondLst>
                                        </p:cTn>
                                        <p:tgtEl>
                                          <p:spTgt spid="128"/>
                                        </p:tgtEl>
                                        <p:attrNameLst>
                                          <p:attrName>style.visibility</p:attrName>
                                        </p:attrNameLst>
                                      </p:cBhvr>
                                      <p:to>
                                        <p:strVal val="visible"/>
                                      </p:to>
                                    </p:set>
                                    <p:animEffect transition="in" filter="blinds(horizontal)">
                                      <p:cBhvr>
                                        <p:cTn id="43" dur="500"/>
                                        <p:tgtEl>
                                          <p:spTgt spid="128"/>
                                        </p:tgtEl>
                                      </p:cBhvr>
                                    </p:animEffect>
                                  </p:childTnLst>
                                </p:cTn>
                              </p:par>
                            </p:childTnLst>
                          </p:cTn>
                        </p:par>
                        <p:par>
                          <p:cTn id="44" fill="hold">
                            <p:stCondLst>
                              <p:cond delay="1500"/>
                            </p:stCondLst>
                            <p:childTnLst>
                              <p:par>
                                <p:cTn id="45" presetID="1" presetClass="entr" presetSubtype="0"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3" presetClass="exit" presetSubtype="10" fill="hold" grpId="1" nodeType="clickEffect">
                                  <p:stCondLst>
                                    <p:cond delay="0"/>
                                  </p:stCondLst>
                                  <p:childTnLst>
                                    <p:animEffect transition="out" filter="blinds(horizontal)">
                                      <p:cBhvr>
                                        <p:cTn id="50" dur="500"/>
                                        <p:tgtEl>
                                          <p:spTgt spid="130"/>
                                        </p:tgtEl>
                                      </p:cBhvr>
                                    </p:animEffect>
                                    <p:set>
                                      <p:cBhvr>
                                        <p:cTn id="51" dur="1" fill="hold">
                                          <p:stCondLst>
                                            <p:cond delay="499"/>
                                          </p:stCondLst>
                                        </p:cTn>
                                        <p:tgtEl>
                                          <p:spTgt spid="13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1" nodeType="clickEffect">
                                  <p:stCondLst>
                                    <p:cond delay="0"/>
                                  </p:stCondLst>
                                  <p:childTnLst>
                                    <p:animEffect transition="out" filter="blinds(horizontal)">
                                      <p:cBhvr>
                                        <p:cTn id="59" dur="500"/>
                                        <p:tgtEl>
                                          <p:spTgt spid="127"/>
                                        </p:tgtEl>
                                      </p:cBhvr>
                                    </p:animEffect>
                                    <p:set>
                                      <p:cBhvr>
                                        <p:cTn id="60" dur="1" fill="hold">
                                          <p:stCondLst>
                                            <p:cond delay="499"/>
                                          </p:stCondLst>
                                        </p:cTn>
                                        <p:tgtEl>
                                          <p:spTgt spid="127"/>
                                        </p:tgtEl>
                                        <p:attrNameLst>
                                          <p:attrName>style.visibility</p:attrName>
                                        </p:attrNameLst>
                                      </p:cBhvr>
                                      <p:to>
                                        <p:strVal val="hidden"/>
                                      </p:to>
                                    </p:set>
                                  </p:childTnLst>
                                </p:cTn>
                              </p:par>
                            </p:childTnLst>
                          </p:cTn>
                        </p:par>
                        <p:par>
                          <p:cTn id="61" fill="hold">
                            <p:stCondLst>
                              <p:cond delay="500"/>
                            </p:stCondLst>
                            <p:childTnLst>
                              <p:par>
                                <p:cTn id="62" presetID="3" presetClass="entr" presetSubtype="10" fill="hold" grpId="0" nodeType="afterEffect">
                                  <p:stCondLst>
                                    <p:cond delay="0"/>
                                  </p:stCondLst>
                                  <p:childTnLst>
                                    <p:set>
                                      <p:cBhvr>
                                        <p:cTn id="63" dur="1" fill="hold">
                                          <p:stCondLst>
                                            <p:cond delay="0"/>
                                          </p:stCondLst>
                                        </p:cTn>
                                        <p:tgtEl>
                                          <p:spTgt spid="129"/>
                                        </p:tgtEl>
                                        <p:attrNameLst>
                                          <p:attrName>style.visibility</p:attrName>
                                        </p:attrNameLst>
                                      </p:cBhvr>
                                      <p:to>
                                        <p:strVal val="visible"/>
                                      </p:to>
                                    </p:set>
                                    <p:animEffect transition="in" filter="blinds(horizontal)">
                                      <p:cBhvr>
                                        <p:cTn id="64" dur="500"/>
                                        <p:tgtEl>
                                          <p:spTgt spid="129"/>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142"/>
                                        </p:tgtEl>
                                        <p:attrNameLst>
                                          <p:attrName>style.visibility</p:attrName>
                                        </p:attrNameLst>
                                      </p:cBhvr>
                                      <p:to>
                                        <p:strVal val="visible"/>
                                      </p:to>
                                    </p:set>
                                    <p:animEffect transition="in" filter="blinds(horizontal)">
                                      <p:cBhvr>
                                        <p:cTn id="73" dur="500"/>
                                        <p:tgtEl>
                                          <p:spTgt spid="142"/>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31"/>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48"/>
                                        </p:tgtEl>
                                        <p:attrNameLst>
                                          <p:attrName>style.visibility</p:attrName>
                                        </p:attrNameLst>
                                      </p:cBhvr>
                                      <p:to>
                                        <p:strVal val="visible"/>
                                      </p:to>
                                    </p:set>
                                    <p:animEffect transition="in" filter="blinds(horizontal)">
                                      <p:cBhvr>
                                        <p:cTn id="82" dur="500"/>
                                        <p:tgtEl>
                                          <p:spTgt spid="148"/>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4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54"/>
                                        </p:tgtEl>
                                        <p:attrNameLst>
                                          <p:attrName>style.visibility</p:attrName>
                                        </p:attrNameLst>
                                      </p:cBhvr>
                                      <p:to>
                                        <p:strVal val="visible"/>
                                      </p:to>
                                    </p:set>
                                    <p:animEffect transition="in" filter="blinds(horizontal)">
                                      <p:cBhvr>
                                        <p:cTn id="91"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P spid="126" grpId="0" animBg="1"/>
      <p:bldP spid="126" grpId="1" animBg="1"/>
      <p:bldP spid="127" grpId="0" animBg="1"/>
      <p:bldP spid="127" grpId="1" animBg="1"/>
      <p:bldP spid="128" grpId="0" animBg="1"/>
      <p:bldP spid="129" grpId="0" animBg="1"/>
      <p:bldP spid="130" grpId="0" animBg="1"/>
      <p:bldP spid="130" grpId="1" animBg="1"/>
      <p:bldP spid="15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noAutofit/>
          </a:bodyPr>
          <a:lstStyle/>
          <a:p>
            <a:r>
              <a:rPr lang="en-US" sz="3200" dirty="0" smtClean="0"/>
              <a:t>Further Improve: Interplay between branches?</a:t>
            </a:r>
            <a:endParaRPr lang="en-US" sz="3200" dirty="0"/>
          </a:p>
        </p:txBody>
      </p:sp>
      <p:sp>
        <p:nvSpPr>
          <p:cNvPr id="233475" name="Rectangle 3"/>
          <p:cNvSpPr>
            <a:spLocks noGrp="1" noChangeArrowheads="1"/>
          </p:cNvSpPr>
          <p:nvPr>
            <p:ph type="body" idx="1"/>
          </p:nvPr>
        </p:nvSpPr>
        <p:spPr>
          <a:xfrm>
            <a:off x="398463" y="1303338"/>
            <a:ext cx="8288337" cy="5010150"/>
          </a:xfrm>
        </p:spPr>
        <p:txBody>
          <a:bodyPr/>
          <a:lstStyle/>
          <a:p>
            <a:r>
              <a:rPr lang="en-US" sz="2800" dirty="0" smtClean="0"/>
              <a:t>Example: related branch conditions</a:t>
            </a:r>
          </a:p>
          <a:p>
            <a:endParaRPr lang="en-US" sz="2800" dirty="0" smtClean="0"/>
          </a:p>
          <a:p>
            <a:pPr lvl="1">
              <a:buFontTx/>
              <a:buNone/>
            </a:pPr>
            <a:r>
              <a:rPr lang="en-US" sz="2400" dirty="0" smtClean="0"/>
              <a:t>	p = </a:t>
            </a:r>
            <a:r>
              <a:rPr lang="en-US" sz="2400" dirty="0" err="1" smtClean="0"/>
              <a:t>findNode</a:t>
            </a:r>
            <a:r>
              <a:rPr lang="en-US" sz="2400" dirty="0" smtClean="0"/>
              <a:t>(</a:t>
            </a:r>
            <a:r>
              <a:rPr lang="en-US" sz="2400" dirty="0" err="1" smtClean="0"/>
              <a:t>foo</a:t>
            </a:r>
            <a:r>
              <a:rPr lang="en-US" sz="2400" dirty="0" smtClean="0"/>
              <a:t>);	</a:t>
            </a:r>
          </a:p>
          <a:p>
            <a:pPr lvl="1">
              <a:buFontTx/>
              <a:buNone/>
            </a:pPr>
            <a:r>
              <a:rPr lang="en-US" sz="2400" dirty="0" smtClean="0"/>
              <a:t>	if ( p is parent )</a:t>
            </a:r>
          </a:p>
          <a:p>
            <a:pPr lvl="1">
              <a:buFontTx/>
              <a:buNone/>
            </a:pPr>
            <a:r>
              <a:rPr lang="en-US" sz="2400" dirty="0" smtClean="0"/>
              <a:t>		do something;</a:t>
            </a:r>
          </a:p>
          <a:p>
            <a:pPr lvl="1">
              <a:buFontTx/>
              <a:buNone/>
            </a:pPr>
            <a:endParaRPr lang="en-US" sz="2400" dirty="0" smtClean="0"/>
          </a:p>
          <a:p>
            <a:pPr lvl="1">
              <a:buFontTx/>
              <a:buNone/>
            </a:pPr>
            <a:r>
              <a:rPr lang="en-US" sz="2400" dirty="0" smtClean="0"/>
              <a:t>	do other stuff;  </a:t>
            </a:r>
            <a:r>
              <a:rPr lang="en-US" sz="1600" dirty="0" smtClean="0">
                <a:solidFill>
                  <a:srgbClr val="0000FF"/>
                </a:solidFill>
              </a:rPr>
              <a:t>/* may contain more branches */</a:t>
            </a:r>
          </a:p>
          <a:p>
            <a:pPr lvl="1">
              <a:buFontTx/>
              <a:buNone/>
            </a:pPr>
            <a:endParaRPr lang="en-US" sz="2400" dirty="0" smtClean="0"/>
          </a:p>
          <a:p>
            <a:pPr lvl="1">
              <a:buFontTx/>
              <a:buNone/>
            </a:pPr>
            <a:r>
              <a:rPr lang="en-US" sz="2400" dirty="0" smtClean="0"/>
              <a:t>	if ( p is a child )</a:t>
            </a:r>
          </a:p>
          <a:p>
            <a:pPr lvl="1">
              <a:buFontTx/>
              <a:buNone/>
            </a:pPr>
            <a:r>
              <a:rPr lang="en-US" sz="2400" dirty="0" smtClean="0"/>
              <a:t>		do something else;</a:t>
            </a:r>
            <a:endParaRPr lang="en-US" sz="2400" dirty="0"/>
          </a:p>
        </p:txBody>
      </p:sp>
      <p:sp>
        <p:nvSpPr>
          <p:cNvPr id="233476" name="Line 4"/>
          <p:cNvSpPr>
            <a:spLocks noChangeShapeType="1"/>
          </p:cNvSpPr>
          <p:nvPr/>
        </p:nvSpPr>
        <p:spPr bwMode="auto">
          <a:xfrm flipH="1">
            <a:off x="3505200" y="5181600"/>
            <a:ext cx="2133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233477" name="Text Box 5"/>
          <p:cNvSpPr txBox="1">
            <a:spLocks noChangeArrowheads="1"/>
          </p:cNvSpPr>
          <p:nvPr/>
        </p:nvSpPr>
        <p:spPr bwMode="auto">
          <a:xfrm>
            <a:off x="5683250" y="4495800"/>
            <a:ext cx="2185214" cy="1200329"/>
          </a:xfrm>
          <a:prstGeom prst="rect">
            <a:avLst/>
          </a:prstGeom>
          <a:noFill/>
          <a:ln w="9525">
            <a:noFill/>
            <a:miter lim="800000"/>
            <a:headEnd/>
            <a:tailEnd/>
          </a:ln>
          <a:effectLst/>
        </p:spPr>
        <p:txBody>
          <a:bodyPr wrap="none">
            <a:spAutoFit/>
          </a:bodyPr>
          <a:lstStyle/>
          <a:p>
            <a:pPr algn="ctr"/>
            <a:r>
              <a:rPr lang="en-US" dirty="0">
                <a:latin typeface="Arial" pitchFamily="34" charset="0"/>
                <a:cs typeface="Arial" pitchFamily="34" charset="0"/>
              </a:rPr>
              <a:t>Outcome of second</a:t>
            </a:r>
          </a:p>
          <a:p>
            <a:pPr algn="ctr"/>
            <a:r>
              <a:rPr lang="en-US" dirty="0">
                <a:latin typeface="Arial" pitchFamily="34" charset="0"/>
                <a:cs typeface="Arial" pitchFamily="34" charset="0"/>
              </a:rPr>
              <a:t>branch is always</a:t>
            </a:r>
          </a:p>
          <a:p>
            <a:pPr algn="ctr"/>
            <a:r>
              <a:rPr lang="en-US" dirty="0">
                <a:latin typeface="Arial" pitchFamily="34" charset="0"/>
                <a:cs typeface="Arial" pitchFamily="34" charset="0"/>
              </a:rPr>
              <a:t>opposite of the first</a:t>
            </a:r>
          </a:p>
          <a:p>
            <a:pPr algn="ctr"/>
            <a:r>
              <a:rPr lang="en-US" dirty="0">
                <a:latin typeface="Arial" pitchFamily="34" charset="0"/>
                <a:cs typeface="Arial" pitchFamily="34" charset="0"/>
              </a:rPr>
              <a:t>branch</a:t>
            </a:r>
          </a:p>
        </p:txBody>
      </p:sp>
      <p:sp>
        <p:nvSpPr>
          <p:cNvPr id="233478" name="Freeform 6"/>
          <p:cNvSpPr>
            <a:spLocks/>
          </p:cNvSpPr>
          <p:nvPr/>
        </p:nvSpPr>
        <p:spPr bwMode="auto">
          <a:xfrm>
            <a:off x="3505200" y="2971800"/>
            <a:ext cx="3276600" cy="1447800"/>
          </a:xfrm>
          <a:custGeom>
            <a:avLst/>
            <a:gdLst/>
            <a:ahLst/>
            <a:cxnLst>
              <a:cxn ang="0">
                <a:pos x="2016" y="720"/>
              </a:cxn>
              <a:cxn ang="0">
                <a:pos x="1344" y="144"/>
              </a:cxn>
              <a:cxn ang="0">
                <a:pos x="0" y="0"/>
              </a:cxn>
            </a:cxnLst>
            <a:rect l="0" t="0" r="r" b="b"/>
            <a:pathLst>
              <a:path w="2016" h="720">
                <a:moveTo>
                  <a:pt x="2016" y="720"/>
                </a:moveTo>
                <a:cubicBezTo>
                  <a:pt x="1848" y="492"/>
                  <a:pt x="1680" y="264"/>
                  <a:pt x="1344" y="144"/>
                </a:cubicBezTo>
                <a:cubicBezTo>
                  <a:pt x="1008" y="24"/>
                  <a:pt x="504" y="12"/>
                  <a:pt x="0" y="0"/>
                </a:cubicBezTo>
              </a:path>
            </a:pathLst>
          </a:cu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233479" name="Text Box 7"/>
          <p:cNvSpPr txBox="1">
            <a:spLocks noChangeArrowheads="1"/>
          </p:cNvSpPr>
          <p:nvPr/>
        </p:nvSpPr>
        <p:spPr bwMode="auto">
          <a:xfrm>
            <a:off x="790575" y="2438400"/>
            <a:ext cx="400050" cy="366713"/>
          </a:xfrm>
          <a:prstGeom prst="rect">
            <a:avLst/>
          </a:prstGeom>
          <a:noFill/>
          <a:ln w="9525">
            <a:noFill/>
            <a:miter lim="800000"/>
            <a:headEnd/>
            <a:tailEnd/>
          </a:ln>
          <a:effectLst/>
        </p:spPr>
        <p:txBody>
          <a:bodyPr wrap="none">
            <a:spAutoFit/>
          </a:bodyPr>
          <a:lstStyle/>
          <a:p>
            <a:r>
              <a:rPr lang="en-US">
                <a:latin typeface="Arial" pitchFamily="34" charset="0"/>
                <a:cs typeface="Arial" pitchFamily="34" charset="0"/>
              </a:rPr>
              <a:t>A:</a:t>
            </a:r>
          </a:p>
        </p:txBody>
      </p:sp>
      <p:sp>
        <p:nvSpPr>
          <p:cNvPr id="233480" name="Text Box 8"/>
          <p:cNvSpPr txBox="1">
            <a:spLocks noChangeArrowheads="1"/>
          </p:cNvSpPr>
          <p:nvPr/>
        </p:nvSpPr>
        <p:spPr bwMode="auto">
          <a:xfrm>
            <a:off x="790575" y="5029200"/>
            <a:ext cx="400050" cy="366713"/>
          </a:xfrm>
          <a:prstGeom prst="rect">
            <a:avLst/>
          </a:prstGeom>
          <a:noFill/>
          <a:ln w="9525">
            <a:noFill/>
            <a:miter lim="800000"/>
            <a:headEnd/>
            <a:tailEnd/>
          </a:ln>
          <a:effectLst/>
        </p:spPr>
        <p:txBody>
          <a:bodyPr wrap="none">
            <a:spAutoFit/>
          </a:bodyPr>
          <a:lstStyle/>
          <a:p>
            <a:r>
              <a:rPr lang="en-US">
                <a:latin typeface="Arial" pitchFamily="34" charset="0"/>
                <a:cs typeface="Arial" pitchFamily="34" charset="0"/>
              </a:rPr>
              <a:t>B:</a:t>
            </a:r>
          </a:p>
        </p:txBody>
      </p:sp>
      <p:sp>
        <p:nvSpPr>
          <p:cNvPr id="13" name="Rectangle 6"/>
          <p:cNvSpPr>
            <a:spLocks noChangeArrowheads="1"/>
          </p:cNvSpPr>
          <p:nvPr/>
        </p:nvSpPr>
        <p:spPr bwMode="auto">
          <a:xfrm>
            <a:off x="76200" y="67056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21</a:t>
            </a:fld>
            <a:endParaRPr lang="en-US"/>
          </a:p>
        </p:txBody>
      </p:sp>
      <p:sp>
        <p:nvSpPr>
          <p:cNvPr id="2" name="Footer Placeholder 1"/>
          <p:cNvSpPr>
            <a:spLocks noGrp="1"/>
          </p:cNvSpPr>
          <p:nvPr>
            <p:ph type="ftr" sz="quarter" idx="11"/>
          </p:nvPr>
        </p:nvSpPr>
        <p:spPr/>
        <p:txBody>
          <a:bodyPr/>
          <a:lstStyle/>
          <a:p>
            <a:r>
              <a:rPr lang="en-US" smtClean="0"/>
              <a:t>Edited by Dr. Yuzhe Tang</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4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34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3478"/>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animBg="1"/>
      <p:bldP spid="233477" grpId="0"/>
      <p:bldP spid="233478"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t>Other Global Correlations</a:t>
            </a:r>
          </a:p>
        </p:txBody>
      </p:sp>
      <p:sp>
        <p:nvSpPr>
          <p:cNvPr id="234499" name="Rectangle 3"/>
          <p:cNvSpPr>
            <a:spLocks noGrp="1" noChangeArrowheads="1"/>
          </p:cNvSpPr>
          <p:nvPr>
            <p:ph type="body" idx="1"/>
          </p:nvPr>
        </p:nvSpPr>
        <p:spPr/>
        <p:txBody>
          <a:bodyPr/>
          <a:lstStyle/>
          <a:p>
            <a:pPr>
              <a:lnSpc>
                <a:spcPct val="90000"/>
              </a:lnSpc>
            </a:pPr>
            <a:r>
              <a:rPr lang="en-US" sz="2800"/>
              <a:t>Testing same/similar conditions</a:t>
            </a:r>
          </a:p>
          <a:p>
            <a:pPr lvl="1">
              <a:lnSpc>
                <a:spcPct val="90000"/>
              </a:lnSpc>
            </a:pPr>
            <a:r>
              <a:rPr lang="en-US" sz="2400"/>
              <a:t>code might test for NULL before a function call, and the function might test for NULL again</a:t>
            </a:r>
          </a:p>
          <a:p>
            <a:pPr lvl="1">
              <a:lnSpc>
                <a:spcPct val="90000"/>
              </a:lnSpc>
            </a:pPr>
            <a:r>
              <a:rPr lang="en-US" sz="2400"/>
              <a:t>in some cases it may be faster to recompute a condition rather than save a previous computation in memory and re-load it</a:t>
            </a:r>
          </a:p>
          <a:p>
            <a:pPr lvl="1">
              <a:lnSpc>
                <a:spcPct val="90000"/>
              </a:lnSpc>
            </a:pPr>
            <a:r>
              <a:rPr lang="en-US" sz="2400"/>
              <a:t>partial correlations: one branch could test for cond</a:t>
            </a:r>
            <a:r>
              <a:rPr lang="en-US" sz="2400" baseline="-25000"/>
              <a:t>1</a:t>
            </a:r>
            <a:r>
              <a:rPr lang="en-US" sz="2400"/>
              <a:t>, and another branch could test for cond</a:t>
            </a:r>
            <a:r>
              <a:rPr lang="en-US" sz="2400" baseline="-25000"/>
              <a:t>1</a:t>
            </a:r>
            <a:r>
              <a:rPr lang="en-US" sz="2400"/>
              <a:t> &amp;&amp; cond</a:t>
            </a:r>
            <a:r>
              <a:rPr lang="en-US" sz="2400" baseline="-25000"/>
              <a:t>2</a:t>
            </a:r>
            <a:r>
              <a:rPr lang="en-US" sz="2400"/>
              <a:t>  (if cond</a:t>
            </a:r>
            <a:r>
              <a:rPr lang="en-US" sz="2400" baseline="-25000"/>
              <a:t>1</a:t>
            </a:r>
            <a:r>
              <a:rPr lang="en-US" sz="2400"/>
              <a:t> is false, then the second branch can be predicted as false)</a:t>
            </a:r>
          </a:p>
          <a:p>
            <a:pPr lvl="1">
              <a:lnSpc>
                <a:spcPct val="90000"/>
              </a:lnSpc>
            </a:pPr>
            <a:r>
              <a:rPr lang="en-US" sz="2400"/>
              <a:t>multiple correlations: one branch tests cond</a:t>
            </a:r>
            <a:r>
              <a:rPr lang="en-US" sz="2400" baseline="-25000"/>
              <a:t>1</a:t>
            </a:r>
            <a:r>
              <a:rPr lang="en-US" sz="2400"/>
              <a:t>, a second tests cond</a:t>
            </a:r>
            <a:r>
              <a:rPr lang="en-US" sz="2400" baseline="-25000"/>
              <a:t>2</a:t>
            </a:r>
            <a:r>
              <a:rPr lang="en-US" sz="2400"/>
              <a:t>, and a third tests cond</a:t>
            </a:r>
            <a:r>
              <a:rPr lang="en-US" sz="2400" baseline="-25000"/>
              <a:t>1</a:t>
            </a:r>
            <a:r>
              <a:rPr lang="en-US" sz="2400"/>
              <a:t> </a:t>
            </a:r>
            <a:r>
              <a:rPr lang="en-US" sz="2400">
                <a:sym typeface="Symbol" pitchFamily="18" charset="2"/>
              </a:rPr>
              <a:t> </a:t>
            </a:r>
            <a:r>
              <a:rPr lang="en-US" sz="2400"/>
              <a:t>cond</a:t>
            </a:r>
            <a:r>
              <a:rPr lang="en-US" sz="2400" baseline="-25000"/>
              <a:t>2</a:t>
            </a:r>
            <a:r>
              <a:rPr lang="en-US" sz="2400"/>
              <a:t> (which can always be predicted if the first two branches are known).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2" name="Footer Placeholder 1"/>
          <p:cNvSpPr>
            <a:spLocks noGrp="1"/>
          </p:cNvSpPr>
          <p:nvPr>
            <p:ph type="ftr" sz="quarter" idx="11"/>
          </p:nvPr>
        </p:nvSpPr>
        <p:spPr/>
        <p:txBody>
          <a:bodyPr/>
          <a:lstStyle/>
          <a:p>
            <a:r>
              <a:rPr lang="en-US" smtClean="0"/>
              <a:t>Edited by Dr. Yuzhe Tang</a:t>
            </a: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Global/Local Predictor</a:t>
            </a:r>
            <a:endParaRPr lang="en-US" dirty="0"/>
          </a:p>
        </p:txBody>
      </p:sp>
      <p:sp>
        <p:nvSpPr>
          <p:cNvPr id="3" name="Content Placeholder 2"/>
          <p:cNvSpPr>
            <a:spLocks noGrp="1"/>
          </p:cNvSpPr>
          <p:nvPr>
            <p:ph idx="1"/>
          </p:nvPr>
        </p:nvSpPr>
        <p:spPr>
          <a:xfrm>
            <a:off x="457200" y="1371600"/>
            <a:ext cx="8229600" cy="5029200"/>
          </a:xfrm>
        </p:spPr>
        <p:txBody>
          <a:bodyPr>
            <a:normAutofit lnSpcReduction="10000"/>
          </a:bodyPr>
          <a:lstStyle/>
          <a:p>
            <a:r>
              <a:rPr lang="en-US" dirty="0" smtClean="0"/>
              <a:t>Local predictor</a:t>
            </a:r>
          </a:p>
          <a:p>
            <a:pPr lvl="1"/>
            <a:r>
              <a:rPr lang="en-US" dirty="0" smtClean="0"/>
              <a:t>What is the predicted direction of Branch A given the outcomes of previous instances of Branch A?</a:t>
            </a:r>
          </a:p>
          <a:p>
            <a:pPr lvl="1"/>
            <a:r>
              <a:rPr lang="en-US" dirty="0" smtClean="0"/>
              <a:t>Each PHT entry recording </a:t>
            </a:r>
            <a:r>
              <a:rPr lang="en-US" b="1" dirty="0" smtClean="0">
                <a:solidFill>
                  <a:srgbClr val="C00000"/>
                </a:solidFill>
              </a:rPr>
              <a:t>the last </a:t>
            </a:r>
            <a:r>
              <a:rPr lang="en-US" b="1" i="1" dirty="0" smtClean="0">
                <a:solidFill>
                  <a:srgbClr val="C00000"/>
                </a:solidFill>
              </a:rPr>
              <a:t>n</a:t>
            </a:r>
            <a:r>
              <a:rPr lang="en-US" b="1" dirty="0" smtClean="0">
                <a:solidFill>
                  <a:srgbClr val="C00000"/>
                </a:solidFill>
              </a:rPr>
              <a:t> outcomes of the branch</a:t>
            </a:r>
            <a:endParaRPr lang="en-US" dirty="0" smtClean="0"/>
          </a:p>
          <a:p>
            <a:r>
              <a:rPr lang="en-US" dirty="0" smtClean="0"/>
              <a:t>Global predictor</a:t>
            </a:r>
          </a:p>
          <a:p>
            <a:pPr lvl="1"/>
            <a:r>
              <a:rPr lang="en-US" dirty="0" smtClean="0"/>
              <a:t>What is the predicted direction of Branch Z given the outcomes of </a:t>
            </a:r>
            <a:r>
              <a:rPr lang="en-US" i="1" dirty="0" smtClean="0"/>
              <a:t>all*</a:t>
            </a:r>
            <a:r>
              <a:rPr lang="en-US" dirty="0" smtClean="0"/>
              <a:t> previous branches A, B, …, X and Y?</a:t>
            </a:r>
          </a:p>
          <a:p>
            <a:pPr lvl="1"/>
            <a:r>
              <a:rPr lang="en-US" dirty="0" smtClean="0"/>
              <a:t>Each PHT entry recording </a:t>
            </a:r>
            <a:r>
              <a:rPr lang="en-US" b="1" dirty="0" smtClean="0">
                <a:solidFill>
                  <a:srgbClr val="0070C0"/>
                </a:solidFill>
              </a:rPr>
              <a:t>the outcomes of preceding </a:t>
            </a:r>
            <a:r>
              <a:rPr lang="en-US" b="1" i="1" dirty="0" smtClean="0">
                <a:solidFill>
                  <a:srgbClr val="0070C0"/>
                </a:solidFill>
              </a:rPr>
              <a:t>n</a:t>
            </a:r>
            <a:r>
              <a:rPr lang="en-US" b="1" dirty="0" smtClean="0">
                <a:solidFill>
                  <a:srgbClr val="0070C0"/>
                </a:solidFill>
              </a:rPr>
              <a:t> branches</a:t>
            </a:r>
          </a:p>
          <a:p>
            <a:endParaRPr lang="en-US" dirty="0"/>
          </a:p>
        </p:txBody>
      </p:sp>
      <p:sp>
        <p:nvSpPr>
          <p:cNvPr id="32" name="Slide Number Placeholder 31"/>
          <p:cNvSpPr>
            <a:spLocks noGrp="1"/>
          </p:cNvSpPr>
          <p:nvPr>
            <p:ph type="sldNum" sz="quarter" idx="12"/>
          </p:nvPr>
        </p:nvSpPr>
        <p:spPr/>
        <p:txBody>
          <a:bodyPr/>
          <a:lstStyle/>
          <a:p>
            <a:fld id="{B6F15528-21DE-4FAA-801E-634DDDAF4B2B}" type="slidenum">
              <a:rPr lang="en-US" smtClean="0"/>
              <a:pPr/>
              <a:t>23</a:t>
            </a:fld>
            <a:endParaRPr lang="en-US"/>
          </a:p>
        </p:txBody>
      </p:sp>
      <p:sp>
        <p:nvSpPr>
          <p:cNvPr id="4" name="Footer Placeholder 3"/>
          <p:cNvSpPr>
            <a:spLocks noGrp="1"/>
          </p:cNvSpPr>
          <p:nvPr>
            <p:ph type="ftr" sz="quarter" idx="11"/>
          </p:nvPr>
        </p:nvSpPr>
        <p:spPr/>
        <p:txBody>
          <a:bodyPr/>
          <a:lstStyle/>
          <a:p>
            <a:r>
              <a:rPr lang="en-US" smtClean="0"/>
              <a:t>Edited by Dr. Yuzhe Tang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Global/Local predictor implementation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Rectangle 4"/>
          <p:cNvSpPr/>
          <p:nvPr/>
        </p:nvSpPr>
        <p:spPr>
          <a:xfrm>
            <a:off x="2870200" y="3962400"/>
            <a:ext cx="4038600" cy="2743200"/>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Text Box 9"/>
          <p:cNvSpPr txBox="1">
            <a:spLocks noChangeArrowheads="1"/>
          </p:cNvSpPr>
          <p:nvPr/>
        </p:nvSpPr>
        <p:spPr bwMode="auto">
          <a:xfrm>
            <a:off x="1066800" y="4525665"/>
            <a:ext cx="1476375"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r>
              <a:rPr lang="en-US" sz="2400" dirty="0" smtClean="0">
                <a:solidFill>
                  <a:schemeClr val="tx1"/>
                </a:solidFill>
                <a:latin typeface="+mj-lt"/>
                <a:cs typeface="Arial" pitchFamily="34" charset="0"/>
              </a:rPr>
              <a:t>Branch PC</a:t>
            </a:r>
            <a:endParaRPr lang="en-US" sz="2400" dirty="0">
              <a:solidFill>
                <a:schemeClr val="tx1"/>
              </a:solidFill>
              <a:latin typeface="+mj-lt"/>
              <a:cs typeface="Arial" pitchFamily="34" charset="0"/>
            </a:endParaRPr>
          </a:p>
        </p:txBody>
      </p:sp>
      <p:sp>
        <p:nvSpPr>
          <p:cNvPr id="7" name="Text Box 11"/>
          <p:cNvSpPr txBox="1">
            <a:spLocks noChangeArrowheads="1"/>
          </p:cNvSpPr>
          <p:nvPr/>
        </p:nvSpPr>
        <p:spPr bwMode="auto">
          <a:xfrm>
            <a:off x="4495800" y="4064000"/>
            <a:ext cx="867673" cy="461665"/>
          </a:xfrm>
          <a:prstGeom prst="rect">
            <a:avLst/>
          </a:prstGeom>
          <a:noFill/>
          <a:ln w="9525">
            <a:noFill/>
            <a:miter lim="800000"/>
            <a:headEnd/>
            <a:tailEnd/>
          </a:ln>
          <a:effectLst/>
        </p:spPr>
        <p:txBody>
          <a:bodyPr wrap="none">
            <a:spAutoFit/>
          </a:bodyPr>
          <a:lstStyle/>
          <a:p>
            <a:r>
              <a:rPr lang="en-US" sz="2400" dirty="0">
                <a:latin typeface="+mj-lt"/>
              </a:rPr>
              <a:t>Index</a:t>
            </a:r>
          </a:p>
        </p:txBody>
      </p:sp>
      <p:sp>
        <p:nvSpPr>
          <p:cNvPr id="8" name="Text Box 16"/>
          <p:cNvSpPr txBox="1">
            <a:spLocks noChangeArrowheads="1"/>
          </p:cNvSpPr>
          <p:nvPr/>
        </p:nvSpPr>
        <p:spPr bwMode="auto">
          <a:xfrm>
            <a:off x="7028171" y="4521200"/>
            <a:ext cx="591829"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r>
              <a:rPr lang="en-US" sz="2400" dirty="0" smtClean="0">
                <a:solidFill>
                  <a:schemeClr val="tx1"/>
                </a:solidFill>
                <a:latin typeface="Arial Narrow" pitchFamily="34" charset="0"/>
              </a:rPr>
              <a:t>T/N</a:t>
            </a:r>
            <a:endParaRPr lang="en-US" sz="2400" dirty="0">
              <a:solidFill>
                <a:schemeClr val="tx1"/>
              </a:solidFill>
              <a:latin typeface="Arial Narrow" pitchFamily="34" charset="0"/>
            </a:endParaRPr>
          </a:p>
        </p:txBody>
      </p:sp>
      <p:sp>
        <p:nvSpPr>
          <p:cNvPr id="9" name="Rectangle 12"/>
          <p:cNvSpPr>
            <a:spLocks noChangeArrowheads="1"/>
          </p:cNvSpPr>
          <p:nvPr/>
        </p:nvSpPr>
        <p:spPr bwMode="auto">
          <a:xfrm>
            <a:off x="5967412" y="4140200"/>
            <a:ext cx="809626" cy="21336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endParaRPr lang="en-US" sz="2400">
              <a:latin typeface="Times New Roman" pitchFamily="18" charset="0"/>
            </a:endParaRPr>
          </a:p>
        </p:txBody>
      </p:sp>
      <p:sp>
        <p:nvSpPr>
          <p:cNvPr id="10" name="Rectangle 9"/>
          <p:cNvSpPr/>
          <p:nvPr/>
        </p:nvSpPr>
        <p:spPr>
          <a:xfrm>
            <a:off x="3124200" y="5588000"/>
            <a:ext cx="1295400" cy="381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276600" y="5740400"/>
            <a:ext cx="1295400" cy="381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29000" y="5892800"/>
            <a:ext cx="1295400" cy="381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BHR</a:t>
            </a:r>
            <a:endParaRPr lang="en-US" sz="2800" dirty="0">
              <a:solidFill>
                <a:schemeClr val="tx1"/>
              </a:solidFill>
            </a:endParaRPr>
          </a:p>
        </p:txBody>
      </p:sp>
      <p:cxnSp>
        <p:nvCxnSpPr>
          <p:cNvPr id="13" name="Straight Arrow Connector 12"/>
          <p:cNvCxnSpPr>
            <a:endCxn id="6" idx="3"/>
          </p:cNvCxnSpPr>
          <p:nvPr/>
        </p:nvCxnSpPr>
        <p:spPr>
          <a:xfrm rot="10800000" flipV="1">
            <a:off x="2543175" y="4751388"/>
            <a:ext cx="3429002" cy="5110"/>
          </a:xfrm>
          <a:prstGeom prst="straightConnector1">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2971800" y="6121400"/>
            <a:ext cx="457200" cy="1588"/>
          </a:xfrm>
          <a:prstGeom prst="straightConnector1">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2287836" y="5437436"/>
            <a:ext cx="1367136" cy="795"/>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4294981" y="5511800"/>
            <a:ext cx="1219200" cy="1588"/>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724400" y="6121400"/>
            <a:ext cx="180975" cy="1588"/>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Flowchart: Connector 17"/>
          <p:cNvSpPr/>
          <p:nvPr/>
        </p:nvSpPr>
        <p:spPr>
          <a:xfrm>
            <a:off x="4676775" y="4445000"/>
            <a:ext cx="457200" cy="457200"/>
          </a:xfrm>
          <a:prstGeom prst="flowChartConnector">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n>
                  <a:solidFill>
                    <a:schemeClr val="bg1"/>
                  </a:solidFill>
                </a:ln>
                <a:solidFill>
                  <a:schemeClr val="tx1"/>
                </a:solidFill>
              </a:rPr>
              <a:t>f</a:t>
            </a:r>
            <a:endParaRPr lang="en-US" sz="2800" b="1" dirty="0">
              <a:ln>
                <a:solidFill>
                  <a:schemeClr val="bg1"/>
                </a:solidFill>
              </a:ln>
              <a:solidFill>
                <a:schemeClr val="tx1"/>
              </a:solidFill>
            </a:endParaRPr>
          </a:p>
        </p:txBody>
      </p:sp>
      <p:sp>
        <p:nvSpPr>
          <p:cNvPr id="19" name="Rectangle 14"/>
          <p:cNvSpPr>
            <a:spLocks noChangeArrowheads="1"/>
          </p:cNvSpPr>
          <p:nvPr/>
        </p:nvSpPr>
        <p:spPr bwMode="auto">
          <a:xfrm>
            <a:off x="6503193" y="4673600"/>
            <a:ext cx="257178" cy="152400"/>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cxnSp>
        <p:nvCxnSpPr>
          <p:cNvPr id="20" name="Straight Arrow Connector 19"/>
          <p:cNvCxnSpPr>
            <a:stCxn id="8" idx="1"/>
            <a:endCxn id="19" idx="3"/>
          </p:cNvCxnSpPr>
          <p:nvPr/>
        </p:nvCxnSpPr>
        <p:spPr>
          <a:xfrm rot="10800000">
            <a:off x="6760371" y="4749801"/>
            <a:ext cx="267800" cy="2233"/>
          </a:xfrm>
          <a:prstGeom prst="straightConnector1">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angle 14"/>
          <p:cNvSpPr>
            <a:spLocks noChangeArrowheads="1"/>
          </p:cNvSpPr>
          <p:nvPr/>
        </p:nvSpPr>
        <p:spPr bwMode="auto">
          <a:xfrm>
            <a:off x="5989044" y="4673600"/>
            <a:ext cx="257178" cy="152400"/>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22" name="Rectangle 21"/>
          <p:cNvSpPr/>
          <p:nvPr/>
        </p:nvSpPr>
        <p:spPr>
          <a:xfrm>
            <a:off x="5866149" y="6273800"/>
            <a:ext cx="947181" cy="461665"/>
          </a:xfrm>
          <a:prstGeom prst="rect">
            <a:avLst/>
          </a:prstGeom>
        </p:spPr>
        <p:txBody>
          <a:bodyPr wrap="square">
            <a:spAutoFit/>
          </a:bodyPr>
          <a:lstStyle/>
          <a:p>
            <a:pPr algn="ctr"/>
            <a:r>
              <a:rPr lang="en-US" sz="2400" dirty="0" smtClean="0"/>
              <a:t>PHT</a:t>
            </a:r>
            <a:endParaRPr lang="en-US" sz="2400" dirty="0"/>
          </a:p>
        </p:txBody>
      </p:sp>
      <p:sp>
        <p:nvSpPr>
          <p:cNvPr id="23" name="Rectangle 14"/>
          <p:cNvSpPr>
            <a:spLocks noChangeArrowheads="1"/>
          </p:cNvSpPr>
          <p:nvPr/>
        </p:nvSpPr>
        <p:spPr bwMode="auto">
          <a:xfrm>
            <a:off x="6246019" y="4673600"/>
            <a:ext cx="257178" cy="152400"/>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cxnSp>
        <p:nvCxnSpPr>
          <p:cNvPr id="24" name="Straight Arrow Connector 23"/>
          <p:cNvCxnSpPr/>
          <p:nvPr/>
        </p:nvCxnSpPr>
        <p:spPr>
          <a:xfrm rot="10800000" flipH="1">
            <a:off x="5967412" y="5738811"/>
            <a:ext cx="809626" cy="1588"/>
          </a:xfrm>
          <a:prstGeom prst="straightConnector1">
            <a:avLst/>
          </a:prstGeom>
          <a:ln w="63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V="1">
            <a:off x="4768338" y="5163062"/>
            <a:ext cx="2053794" cy="8070"/>
          </a:xfrm>
          <a:prstGeom prst="straightConnector1">
            <a:avLst/>
          </a:prstGeom>
          <a:ln w="63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74591" y="5493049"/>
            <a:ext cx="185181" cy="461665"/>
          </a:xfrm>
          <a:prstGeom prst="rect">
            <a:avLst/>
          </a:prstGeom>
          <a:solidFill>
            <a:schemeClr val="bg1"/>
          </a:solidFill>
        </p:spPr>
        <p:txBody>
          <a:bodyPr wrap="square">
            <a:spAutoFit/>
          </a:bodyPr>
          <a:lstStyle/>
          <a:p>
            <a:pPr algn="ctr"/>
            <a:r>
              <a:rPr lang="en-US" sz="2400" i="1" dirty="0" smtClean="0"/>
              <a:t>n</a:t>
            </a:r>
            <a:endParaRPr lang="en-US" sz="2400" i="1" dirty="0"/>
          </a:p>
        </p:txBody>
      </p:sp>
      <p:sp>
        <p:nvSpPr>
          <p:cNvPr id="27" name="Rectangle 26"/>
          <p:cNvSpPr/>
          <p:nvPr/>
        </p:nvSpPr>
        <p:spPr>
          <a:xfrm rot="16200000">
            <a:off x="5624642" y="4916358"/>
            <a:ext cx="185181" cy="461665"/>
          </a:xfrm>
          <a:prstGeom prst="rect">
            <a:avLst/>
          </a:prstGeom>
          <a:solidFill>
            <a:schemeClr val="accent5">
              <a:lumMod val="75000"/>
            </a:schemeClr>
          </a:solidFill>
          <a:ln>
            <a:noFill/>
          </a:ln>
        </p:spPr>
        <p:txBody>
          <a:bodyPr wrap="square">
            <a:spAutoFit/>
          </a:bodyPr>
          <a:lstStyle/>
          <a:p>
            <a:pPr algn="ctr"/>
            <a:r>
              <a:rPr lang="en-US" sz="2400" i="1" dirty="0" smtClean="0"/>
              <a:t>m</a:t>
            </a:r>
            <a:endParaRPr lang="en-US" sz="2400" i="1" dirty="0"/>
          </a:p>
        </p:txBody>
      </p:sp>
      <p:sp>
        <p:nvSpPr>
          <p:cNvPr id="31" name="Content Placeholder 2"/>
          <p:cNvSpPr txBox="1">
            <a:spLocks/>
          </p:cNvSpPr>
          <p:nvPr/>
        </p:nvSpPr>
        <p:spPr>
          <a:xfrm>
            <a:off x="533400" y="1371600"/>
            <a:ext cx="8382000" cy="1981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BHR:</a:t>
            </a:r>
            <a:r>
              <a:rPr lang="en-US" sz="3200" dirty="0"/>
              <a:t> </a:t>
            </a:r>
            <a:r>
              <a:rPr lang="en-US" sz="3200" dirty="0" smtClean="0"/>
              <a:t>recent outcomes</a:t>
            </a:r>
          </a:p>
          <a:p>
            <a:pPr marL="800100" lvl="1" indent="-342900">
              <a:spcBef>
                <a:spcPct val="20000"/>
              </a:spcBef>
              <a:buFont typeface="Arial" pitchFamily="34" charset="0"/>
              <a:buChar cha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Global: one entry (by </a:t>
            </a:r>
            <a:r>
              <a:rPr kumimoji="0" lang="en-US" sz="3200" b="0" i="0" u="none" strike="noStrike" kern="1200" cap="none" spc="0" normalizeH="0" baseline="0" noProof="0" dirty="0" smtClean="0">
                <a:ln>
                  <a:noFill/>
                </a:ln>
                <a:solidFill>
                  <a:schemeClr val="accent3">
                    <a:lumMod val="50000"/>
                  </a:schemeClr>
                </a:solidFill>
                <a:effectLst/>
                <a:uLnTx/>
                <a:uFillTx/>
                <a:latin typeface="+mn-lt"/>
                <a:ea typeface="+mn-ea"/>
                <a:cs typeface="+mn-cs"/>
              </a:rPr>
              <a:t>Intel</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p>
          <a:p>
            <a:pPr marL="800100" lvl="1" indent="-342900">
              <a:spcBef>
                <a:spcPct val="20000"/>
              </a:spcBef>
              <a:buFont typeface="Arial" pitchFamily="34" charset="0"/>
              <a:buChar char="•"/>
            </a:pPr>
            <a:r>
              <a:rPr lang="en-US" sz="3200" dirty="0" smtClean="0"/>
              <a:t>Local: multi-entries, one per branch</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r>
              <a:rPr lang="en-US" smtClean="0"/>
              <a:t>Edited by Dr. Yuzhe Tang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fontScale="90000"/>
          </a:bodyPr>
          <a:lstStyle/>
          <a:p>
            <a:r>
              <a:rPr lang="en-US" dirty="0" smtClean="0"/>
              <a:t>Direction Prediction by Tournament Predictor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3" name="Footer Placeholder 2"/>
          <p:cNvSpPr>
            <a:spLocks noGrp="1"/>
          </p:cNvSpPr>
          <p:nvPr>
            <p:ph type="ftr" sz="quarter" idx="11"/>
          </p:nvPr>
        </p:nvSpPr>
        <p:spPr/>
        <p:txBody>
          <a:bodyPr/>
          <a:lstStyle/>
          <a:p>
            <a:r>
              <a:rPr lang="en-US" smtClean="0"/>
              <a:t>Edited by Dr. Yuzhe Tang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smtClean="0"/>
              <a:t>Tournament Predictors</a:t>
            </a:r>
            <a:endParaRPr lang="en-US"/>
          </a:p>
        </p:txBody>
      </p:sp>
      <p:sp>
        <p:nvSpPr>
          <p:cNvPr id="176131" name="Rectangle 3"/>
          <p:cNvSpPr>
            <a:spLocks noGrp="1" noChangeArrowheads="1"/>
          </p:cNvSpPr>
          <p:nvPr>
            <p:ph idx="1"/>
          </p:nvPr>
        </p:nvSpPr>
        <p:spPr/>
        <p:txBody>
          <a:bodyPr/>
          <a:lstStyle/>
          <a:p>
            <a:r>
              <a:rPr lang="en-US" dirty="0" smtClean="0"/>
              <a:t>No predictor is clearly the best</a:t>
            </a:r>
          </a:p>
          <a:p>
            <a:pPr lvl="1"/>
            <a:r>
              <a:rPr lang="en-US" dirty="0" smtClean="0"/>
              <a:t>Different branches exhibit different behaviors</a:t>
            </a:r>
          </a:p>
          <a:p>
            <a:pPr lvl="2"/>
            <a:r>
              <a:rPr lang="en-US" dirty="0" smtClean="0"/>
              <a:t>Some “constant”, some global, some local</a:t>
            </a:r>
          </a:p>
          <a:p>
            <a:r>
              <a:rPr lang="en-US" dirty="0" smtClean="0"/>
              <a:t>Idea:</a:t>
            </a:r>
            <a:br>
              <a:rPr lang="en-US" dirty="0" smtClean="0"/>
            </a:br>
            <a:r>
              <a:rPr lang="en-US" dirty="0" smtClean="0"/>
              <a:t>Let’s have a meta-predictor to predict</a:t>
            </a:r>
            <a:br>
              <a:rPr lang="en-US" dirty="0" smtClean="0"/>
            </a:br>
            <a:r>
              <a:rPr lang="en-US" dirty="0" smtClean="0"/>
              <a:t>which predictor will do a better job? </a:t>
            </a:r>
            <a:r>
              <a:rPr lang="en-US" dirty="0" smtClean="0">
                <a:sym typeface="Wingdings" pitchFamily="2" charset="2"/>
              </a:rPr>
              <a: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2" name="Footer Placeholder 1"/>
          <p:cNvSpPr>
            <a:spLocks noGrp="1"/>
          </p:cNvSpPr>
          <p:nvPr>
            <p:ph type="ftr" sz="quarter" idx="11"/>
          </p:nvPr>
        </p:nvSpPr>
        <p:spPr/>
        <p:txBody>
          <a:bodyPr/>
          <a:lstStyle/>
          <a:p>
            <a:r>
              <a:rPr lang="en-US" smtClean="0"/>
              <a:t>Edited by Dr. Yuzhe Tang</a:t>
            </a: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Rectangle 4"/>
          <p:cNvSpPr>
            <a:spLocks noGrp="1" noChangeArrowheads="1"/>
          </p:cNvSpPr>
          <p:nvPr>
            <p:ph type="title"/>
          </p:nvPr>
        </p:nvSpPr>
        <p:spPr/>
        <p:txBody>
          <a:bodyPr/>
          <a:lstStyle/>
          <a:p>
            <a:r>
              <a:rPr lang="en-US" smtClean="0"/>
              <a:t>Tournament Hybrid Predictors</a:t>
            </a:r>
            <a:endParaRPr lang="en-US"/>
          </a:p>
        </p:txBody>
      </p:sp>
      <p:graphicFrame>
        <p:nvGraphicFramePr>
          <p:cNvPr id="235567" name="Group 47"/>
          <p:cNvGraphicFramePr>
            <a:graphicFrameLocks noGrp="1"/>
          </p:cNvGraphicFramePr>
          <p:nvPr>
            <p:ph idx="1"/>
            <p:extLst>
              <p:ext uri="{D42A27DB-BD31-4B8C-83A1-F6EECF244321}">
                <p14:modId xmlns:p14="http://schemas.microsoft.com/office/powerpoint/2010/main" val="3045112955"/>
              </p:ext>
            </p:extLst>
          </p:nvPr>
        </p:nvGraphicFramePr>
        <p:xfrm>
          <a:off x="4267200" y="3124200"/>
          <a:ext cx="4402138" cy="2973765"/>
        </p:xfrm>
        <a:graphic>
          <a:graphicData uri="http://schemas.openxmlformats.org/drawingml/2006/table">
            <a:tbl>
              <a:tblPr/>
              <a:tblGrid>
                <a:gridCol w="1422584"/>
                <a:gridCol w="1376507"/>
                <a:gridCol w="1603047"/>
              </a:tblGrid>
              <a:tr h="901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Pred</a:t>
                      </a:r>
                      <a:r>
                        <a:rPr kumimoji="0" lang="en-US" sz="2800" b="0" i="0" u="none" strike="noStrike" cap="none" normalizeH="0" baseline="-25000" dirty="0" smtClean="0">
                          <a:ln>
                            <a:noFill/>
                          </a:ln>
                          <a:solidFill>
                            <a:schemeClr val="tx1"/>
                          </a:solidFill>
                          <a:effectLst/>
                          <a:latin typeface="Arial" pitchFamily="34" charset="0"/>
                          <a:cs typeface="Arial" pitchFamily="34" charset="0"/>
                        </a:rPr>
                        <a:t>0</a:t>
                      </a:r>
                    </a:p>
                  </a:txBody>
                  <a:tcPr marL="209678" marR="20967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Pred</a:t>
                      </a:r>
                      <a:r>
                        <a:rPr kumimoji="0" lang="en-US" sz="2800" b="0" i="0" u="none" strike="noStrike" cap="none" normalizeH="0" baseline="-25000" dirty="0" smtClean="0">
                          <a:ln>
                            <a:noFill/>
                          </a:ln>
                          <a:solidFill>
                            <a:schemeClr val="tx1"/>
                          </a:solidFill>
                          <a:effectLst/>
                          <a:latin typeface="Arial" pitchFamily="34" charset="0"/>
                          <a:cs typeface="Arial" pitchFamily="34" charset="0"/>
                        </a:rPr>
                        <a:t>1</a:t>
                      </a:r>
                    </a:p>
                  </a:txBody>
                  <a:tcPr marL="209678" marR="2096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cs typeface="Arial" pitchFamily="34" charset="0"/>
                        </a:rPr>
                        <a:t>Meta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cs typeface="Arial" pitchFamily="34" charset="0"/>
                        </a:rPr>
                        <a:t>Update</a:t>
                      </a:r>
                    </a:p>
                  </a:txBody>
                  <a:tcPr marL="209678" marR="20967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0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00FF"/>
                          </a:solidFill>
                          <a:effectLst/>
                          <a:latin typeface="Arial" pitchFamily="34" charset="0"/>
                          <a:cs typeface="Arial" pitchFamily="34" charset="0"/>
                          <a:sym typeface="Wingdings" pitchFamily="2" charset="2"/>
                        </a:rPr>
                        <a:t></a:t>
                      </a:r>
                    </a:p>
                  </a:txBody>
                  <a:tcPr marL="209678" marR="20967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00FF"/>
                          </a:solidFill>
                          <a:effectLst/>
                          <a:latin typeface="Arial" pitchFamily="34" charset="0"/>
                          <a:cs typeface="Arial" pitchFamily="34" charset="0"/>
                          <a:sym typeface="Wingdings" pitchFamily="2" charset="2"/>
                        </a:rPr>
                        <a:t></a:t>
                      </a:r>
                    </a:p>
                  </a:txBody>
                  <a:tcPr marL="209678" marR="2096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marL="209678" marR="20967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0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00FF"/>
                          </a:solidFill>
                          <a:effectLst/>
                          <a:latin typeface="Arial" pitchFamily="34" charset="0"/>
                          <a:cs typeface="Arial" pitchFamily="34" charset="0"/>
                          <a:sym typeface="Wingdings" pitchFamily="2" charset="2"/>
                        </a:rPr>
                        <a:t></a:t>
                      </a:r>
                    </a:p>
                  </a:txBody>
                  <a:tcPr marL="209678" marR="20967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00FF"/>
                          </a:solidFill>
                          <a:effectLst/>
                          <a:latin typeface="Arial" pitchFamily="34" charset="0"/>
                          <a:cs typeface="Arial" pitchFamily="34" charset="0"/>
                          <a:sym typeface="Wingdings" pitchFamily="2" charset="2"/>
                        </a:rPr>
                        <a:t></a:t>
                      </a:r>
                    </a:p>
                  </a:txBody>
                  <a:tcPr marL="209678" marR="2096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Inc</a:t>
                      </a:r>
                    </a:p>
                  </a:txBody>
                  <a:tcPr marL="209678" marR="20967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0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00FF"/>
                          </a:solidFill>
                          <a:effectLst/>
                          <a:latin typeface="Arial" pitchFamily="34" charset="0"/>
                          <a:cs typeface="Arial" pitchFamily="34" charset="0"/>
                          <a:sym typeface="Wingdings" pitchFamily="2" charset="2"/>
                        </a:rPr>
                        <a:t></a:t>
                      </a:r>
                    </a:p>
                  </a:txBody>
                  <a:tcPr marL="209678" marR="20967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00FF"/>
                          </a:solidFill>
                          <a:effectLst/>
                          <a:latin typeface="Arial" pitchFamily="34" charset="0"/>
                          <a:cs typeface="Arial" pitchFamily="34" charset="0"/>
                          <a:sym typeface="Wingdings" pitchFamily="2" charset="2"/>
                        </a:rPr>
                        <a:t></a:t>
                      </a:r>
                    </a:p>
                  </a:txBody>
                  <a:tcPr marL="209678" marR="2096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Dec</a:t>
                      </a:r>
                    </a:p>
                  </a:txBody>
                  <a:tcPr marL="209678" marR="20967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0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00FF"/>
                          </a:solidFill>
                          <a:effectLst/>
                          <a:latin typeface="Arial" pitchFamily="34" charset="0"/>
                          <a:cs typeface="Arial" pitchFamily="34" charset="0"/>
                          <a:sym typeface="Wingdings" pitchFamily="2" charset="2"/>
                        </a:rPr>
                        <a:t></a:t>
                      </a:r>
                    </a:p>
                  </a:txBody>
                  <a:tcPr marL="209678" marR="20967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00FF"/>
                          </a:solidFill>
                          <a:effectLst/>
                          <a:latin typeface="Arial" pitchFamily="34" charset="0"/>
                          <a:cs typeface="Arial" pitchFamily="34" charset="0"/>
                          <a:sym typeface="Wingdings" pitchFamily="2" charset="2"/>
                        </a:rPr>
                        <a:t></a:t>
                      </a:r>
                    </a:p>
                  </a:txBody>
                  <a:tcPr marL="209678" marR="2096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marL="209678" marR="20967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522" name="Rectangle 2"/>
          <p:cNvSpPr>
            <a:spLocks noChangeArrowheads="1"/>
          </p:cNvSpPr>
          <p:nvPr/>
        </p:nvSpPr>
        <p:spPr bwMode="auto">
          <a:xfrm>
            <a:off x="1600200" y="2667000"/>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latin typeface="Arial" pitchFamily="34" charset="0"/>
              <a:cs typeface="Arial" pitchFamily="34" charset="0"/>
            </a:endParaRPr>
          </a:p>
        </p:txBody>
      </p:sp>
      <p:sp>
        <p:nvSpPr>
          <p:cNvPr id="235523" name="Rectangle 3"/>
          <p:cNvSpPr>
            <a:spLocks noChangeArrowheads="1"/>
          </p:cNvSpPr>
          <p:nvPr/>
        </p:nvSpPr>
        <p:spPr bwMode="auto">
          <a:xfrm>
            <a:off x="1219200" y="2667000"/>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latin typeface="Arial" pitchFamily="34" charset="0"/>
              <a:cs typeface="Arial" pitchFamily="34" charset="0"/>
            </a:endParaRPr>
          </a:p>
        </p:txBody>
      </p:sp>
      <p:sp>
        <p:nvSpPr>
          <p:cNvPr id="235525" name="Rectangle 5"/>
          <p:cNvSpPr>
            <a:spLocks noChangeArrowheads="1"/>
          </p:cNvSpPr>
          <p:nvPr/>
        </p:nvSpPr>
        <p:spPr bwMode="auto">
          <a:xfrm>
            <a:off x="457200" y="1295400"/>
            <a:ext cx="914400" cy="1066800"/>
          </a:xfrm>
          <a:prstGeom prst="rect">
            <a:avLst/>
          </a:prstGeom>
          <a:solidFill>
            <a:schemeClr val="accent1"/>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Arial" pitchFamily="34" charset="0"/>
                <a:cs typeface="Arial" pitchFamily="34" charset="0"/>
              </a:rPr>
              <a:t>Pred</a:t>
            </a:r>
            <a:r>
              <a:rPr lang="en-US" baseline="-25000">
                <a:latin typeface="Arial" pitchFamily="34" charset="0"/>
                <a:cs typeface="Arial" pitchFamily="34" charset="0"/>
              </a:rPr>
              <a:t>0</a:t>
            </a:r>
          </a:p>
        </p:txBody>
      </p:sp>
      <p:sp>
        <p:nvSpPr>
          <p:cNvPr id="235526" name="Rectangle 6"/>
          <p:cNvSpPr>
            <a:spLocks noChangeArrowheads="1"/>
          </p:cNvSpPr>
          <p:nvPr/>
        </p:nvSpPr>
        <p:spPr bwMode="auto">
          <a:xfrm>
            <a:off x="1600200" y="1295400"/>
            <a:ext cx="914400" cy="1066800"/>
          </a:xfrm>
          <a:prstGeom prst="rect">
            <a:avLst/>
          </a:prstGeom>
          <a:solidFill>
            <a:schemeClr val="accent1"/>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Arial" pitchFamily="34" charset="0"/>
                <a:cs typeface="Arial" pitchFamily="34" charset="0"/>
              </a:rPr>
              <a:t>Pred</a:t>
            </a:r>
            <a:r>
              <a:rPr lang="en-US" baseline="-25000">
                <a:latin typeface="Arial" pitchFamily="34" charset="0"/>
                <a:cs typeface="Arial" pitchFamily="34" charset="0"/>
              </a:rPr>
              <a:t>1</a:t>
            </a:r>
          </a:p>
        </p:txBody>
      </p:sp>
      <p:sp>
        <p:nvSpPr>
          <p:cNvPr id="235527" name="AutoShape 7"/>
          <p:cNvSpPr>
            <a:spLocks noChangeArrowheads="1"/>
          </p:cNvSpPr>
          <p:nvPr/>
        </p:nvSpPr>
        <p:spPr bwMode="auto">
          <a:xfrm>
            <a:off x="990600" y="2667000"/>
            <a:ext cx="9144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endParaRPr lang="en-US">
              <a:latin typeface="Arial" pitchFamily="34" charset="0"/>
              <a:cs typeface="Arial" pitchFamily="34" charset="0"/>
            </a:endParaRPr>
          </a:p>
        </p:txBody>
      </p:sp>
      <p:cxnSp>
        <p:nvCxnSpPr>
          <p:cNvPr id="235528" name="AutoShape 8"/>
          <p:cNvCxnSpPr>
            <a:cxnSpLocks noChangeShapeType="1"/>
            <a:stCxn id="235525" idx="2"/>
            <a:endCxn id="235523" idx="0"/>
          </p:cNvCxnSpPr>
          <p:nvPr/>
        </p:nvCxnSpPr>
        <p:spPr bwMode="auto">
          <a:xfrm rot="16200000" flipH="1">
            <a:off x="933450" y="2343150"/>
            <a:ext cx="304800" cy="342900"/>
          </a:xfrm>
          <a:prstGeom prst="bentConnector3">
            <a:avLst>
              <a:gd name="adj1" fmla="val 50000"/>
            </a:avLst>
          </a:prstGeom>
          <a:noFill/>
          <a:ln w="9525">
            <a:solidFill>
              <a:schemeClr val="tx1"/>
            </a:solidFill>
            <a:miter lim="800000"/>
            <a:headEnd/>
            <a:tailEnd type="triangle" w="med" len="med"/>
          </a:ln>
          <a:effectLst/>
        </p:spPr>
      </p:cxnSp>
      <p:cxnSp>
        <p:nvCxnSpPr>
          <p:cNvPr id="235529" name="AutoShape 9"/>
          <p:cNvCxnSpPr>
            <a:cxnSpLocks noChangeShapeType="1"/>
            <a:stCxn id="235526" idx="2"/>
            <a:endCxn id="235522" idx="0"/>
          </p:cNvCxnSpPr>
          <p:nvPr/>
        </p:nvCxnSpPr>
        <p:spPr bwMode="auto">
          <a:xfrm rot="5400000">
            <a:off x="1695450" y="2305050"/>
            <a:ext cx="304800" cy="419100"/>
          </a:xfrm>
          <a:prstGeom prst="bentConnector3">
            <a:avLst>
              <a:gd name="adj1" fmla="val 50000"/>
            </a:avLst>
          </a:prstGeom>
          <a:noFill/>
          <a:ln w="9525">
            <a:solidFill>
              <a:schemeClr val="tx1"/>
            </a:solidFill>
            <a:miter lim="800000"/>
            <a:headEnd/>
            <a:tailEnd type="triangle" w="med" len="med"/>
          </a:ln>
          <a:effectLst/>
        </p:spPr>
      </p:cxnSp>
      <p:sp>
        <p:nvSpPr>
          <p:cNvPr id="235530" name="Rectangle 10"/>
          <p:cNvSpPr>
            <a:spLocks noChangeArrowheads="1"/>
          </p:cNvSpPr>
          <p:nvPr/>
        </p:nvSpPr>
        <p:spPr bwMode="auto">
          <a:xfrm>
            <a:off x="3124200" y="1295400"/>
            <a:ext cx="1143000" cy="1066800"/>
          </a:xfrm>
          <a:prstGeom prst="rect">
            <a:avLst/>
          </a:prstGeom>
          <a:solidFill>
            <a:srgbClr val="0000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smtClean="0">
                <a:solidFill>
                  <a:srgbClr val="FFFFFF"/>
                </a:solidFill>
                <a:latin typeface="Arial" pitchFamily="34" charset="0"/>
                <a:cs typeface="Arial" pitchFamily="34" charset="0"/>
              </a:rPr>
              <a:t>Selector</a:t>
            </a:r>
            <a:endParaRPr lang="en-US" dirty="0">
              <a:solidFill>
                <a:srgbClr val="FFFFFF"/>
              </a:solidFill>
              <a:latin typeface="Arial" pitchFamily="34" charset="0"/>
              <a:cs typeface="Arial" pitchFamily="34" charset="0"/>
            </a:endParaRPr>
          </a:p>
        </p:txBody>
      </p:sp>
      <p:cxnSp>
        <p:nvCxnSpPr>
          <p:cNvPr id="235531" name="AutoShape 11"/>
          <p:cNvCxnSpPr>
            <a:cxnSpLocks noChangeShapeType="1"/>
            <a:stCxn id="235530" idx="2"/>
            <a:endCxn id="235527" idx="0"/>
          </p:cNvCxnSpPr>
          <p:nvPr/>
        </p:nvCxnSpPr>
        <p:spPr bwMode="auto">
          <a:xfrm rot="5400000">
            <a:off x="2533650" y="1619250"/>
            <a:ext cx="419100" cy="1905000"/>
          </a:xfrm>
          <a:prstGeom prst="bentConnector2">
            <a:avLst/>
          </a:prstGeom>
          <a:noFill/>
          <a:ln w="9525">
            <a:solidFill>
              <a:schemeClr val="tx1"/>
            </a:solidFill>
            <a:miter lim="800000"/>
            <a:headEnd/>
            <a:tailEnd type="triangle" w="med" len="med"/>
          </a:ln>
          <a:effectLst/>
        </p:spPr>
      </p:cxnSp>
      <p:sp>
        <p:nvSpPr>
          <p:cNvPr id="235532" name="Line 12"/>
          <p:cNvSpPr>
            <a:spLocks noChangeShapeType="1"/>
          </p:cNvSpPr>
          <p:nvPr/>
        </p:nvSpPr>
        <p:spPr bwMode="auto">
          <a:xfrm>
            <a:off x="1447800" y="2895600"/>
            <a:ext cx="0" cy="22860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235533" name="Text Box 13"/>
          <p:cNvSpPr txBox="1">
            <a:spLocks noChangeArrowheads="1"/>
          </p:cNvSpPr>
          <p:nvPr/>
        </p:nvSpPr>
        <p:spPr bwMode="auto">
          <a:xfrm>
            <a:off x="568325" y="3160713"/>
            <a:ext cx="1774845" cy="369332"/>
          </a:xfrm>
          <a:prstGeom prst="rect">
            <a:avLst/>
          </a:prstGeom>
          <a:noFill/>
          <a:ln w="9525">
            <a:noFill/>
            <a:miter lim="800000"/>
            <a:headEnd/>
            <a:tailEnd/>
          </a:ln>
          <a:effectLst/>
        </p:spPr>
        <p:txBody>
          <a:bodyPr wrap="none">
            <a:spAutoFit/>
          </a:bodyPr>
          <a:lstStyle/>
          <a:p>
            <a:pPr algn="ctr"/>
            <a:r>
              <a:rPr lang="en-US">
                <a:latin typeface="Arial" pitchFamily="34" charset="0"/>
                <a:cs typeface="Arial" pitchFamily="34" charset="0"/>
              </a:rPr>
              <a:t>Final Prediction</a:t>
            </a:r>
          </a:p>
        </p:txBody>
      </p:sp>
      <p:sp>
        <p:nvSpPr>
          <p:cNvPr id="235534" name="Text Box 14"/>
          <p:cNvSpPr txBox="1">
            <a:spLocks noChangeArrowheads="1"/>
          </p:cNvSpPr>
          <p:nvPr/>
        </p:nvSpPr>
        <p:spPr bwMode="auto">
          <a:xfrm>
            <a:off x="4572000" y="1447800"/>
            <a:ext cx="2672527" cy="369332"/>
          </a:xfrm>
          <a:prstGeom prst="rect">
            <a:avLst/>
          </a:prstGeom>
          <a:noFill/>
          <a:ln w="9525">
            <a:noFill/>
            <a:miter lim="800000"/>
            <a:headEnd/>
            <a:tailEnd/>
          </a:ln>
          <a:effectLst/>
        </p:spPr>
        <p:txBody>
          <a:bodyPr wrap="none">
            <a:spAutoFit/>
          </a:bodyPr>
          <a:lstStyle/>
          <a:p>
            <a:pPr algn="ctr"/>
            <a:r>
              <a:rPr lang="en-US">
                <a:latin typeface="Arial" pitchFamily="34" charset="0"/>
                <a:cs typeface="Arial" pitchFamily="34" charset="0"/>
              </a:rPr>
              <a:t>table of 2-/3-bit counters</a:t>
            </a:r>
          </a:p>
        </p:txBody>
      </p:sp>
      <p:sp>
        <p:nvSpPr>
          <p:cNvPr id="235535" name="Line 15"/>
          <p:cNvSpPr>
            <a:spLocks noChangeShapeType="1"/>
          </p:cNvSpPr>
          <p:nvPr/>
        </p:nvSpPr>
        <p:spPr bwMode="auto">
          <a:xfrm flipH="1">
            <a:off x="4267200" y="1600200"/>
            <a:ext cx="3048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235562" name="Oval 42"/>
          <p:cNvSpPr>
            <a:spLocks noChangeArrowheads="1"/>
          </p:cNvSpPr>
          <p:nvPr/>
        </p:nvSpPr>
        <p:spPr bwMode="auto">
          <a:xfrm>
            <a:off x="2895600" y="2667000"/>
            <a:ext cx="76200" cy="228600"/>
          </a:xfrm>
          <a:prstGeom prst="ellipse">
            <a:avLst/>
          </a:prstGeom>
          <a:noFill/>
          <a:ln w="9525">
            <a:solidFill>
              <a:srgbClr val="FF0000"/>
            </a:solidFill>
            <a:round/>
            <a:headEnd/>
            <a:tailEnd/>
          </a:ln>
          <a:effectLst/>
        </p:spPr>
        <p:txBody>
          <a:bodyPr wrap="none" anchor="ctr"/>
          <a:lstStyle/>
          <a:p>
            <a:endParaRPr lang="en-US">
              <a:latin typeface="Arial" pitchFamily="34" charset="0"/>
              <a:cs typeface="Arial" pitchFamily="34" charset="0"/>
            </a:endParaRPr>
          </a:p>
        </p:txBody>
      </p:sp>
      <p:sp>
        <p:nvSpPr>
          <p:cNvPr id="235563" name="Text Box 43"/>
          <p:cNvSpPr txBox="1">
            <a:spLocks noChangeArrowheads="1"/>
          </p:cNvSpPr>
          <p:nvPr/>
        </p:nvSpPr>
        <p:spPr bwMode="auto">
          <a:xfrm>
            <a:off x="1377950" y="3846513"/>
            <a:ext cx="2755883" cy="64633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ctr"/>
            <a:r>
              <a:rPr lang="en-US" dirty="0">
                <a:latin typeface="Arial" pitchFamily="34" charset="0"/>
                <a:cs typeface="Arial" pitchFamily="34" charset="0"/>
              </a:rPr>
              <a:t>If meta-counter </a:t>
            </a:r>
            <a:r>
              <a:rPr lang="en-US" dirty="0" smtClean="0">
                <a:latin typeface="Arial" pitchFamily="34" charset="0"/>
                <a:cs typeface="Arial" pitchFamily="34" charset="0"/>
              </a:rPr>
              <a:t>MSB = </a:t>
            </a:r>
            <a:r>
              <a:rPr lang="en-US" dirty="0">
                <a:latin typeface="Arial" pitchFamily="34" charset="0"/>
                <a:cs typeface="Arial" pitchFamily="34" charset="0"/>
              </a:rPr>
              <a:t>0,</a:t>
            </a:r>
          </a:p>
          <a:p>
            <a:pPr algn="ctr"/>
            <a:r>
              <a:rPr lang="en-US" dirty="0">
                <a:latin typeface="Arial" pitchFamily="34" charset="0"/>
                <a:cs typeface="Arial" pitchFamily="34" charset="0"/>
              </a:rPr>
              <a:t>use pred</a:t>
            </a:r>
            <a:r>
              <a:rPr lang="en-US" baseline="-25000" dirty="0">
                <a:latin typeface="Arial" pitchFamily="34" charset="0"/>
                <a:cs typeface="Arial" pitchFamily="34" charset="0"/>
              </a:rPr>
              <a:t>0</a:t>
            </a:r>
            <a:r>
              <a:rPr lang="en-US" dirty="0">
                <a:latin typeface="Arial" pitchFamily="34" charset="0"/>
                <a:cs typeface="Arial" pitchFamily="34" charset="0"/>
              </a:rPr>
              <a:t> else use pred</a:t>
            </a:r>
            <a:r>
              <a:rPr lang="en-US" baseline="-25000" dirty="0">
                <a:latin typeface="Arial" pitchFamily="34" charset="0"/>
                <a:cs typeface="Arial" pitchFamily="34" charset="0"/>
              </a:rPr>
              <a:t>1</a:t>
            </a:r>
          </a:p>
        </p:txBody>
      </p:sp>
      <p:cxnSp>
        <p:nvCxnSpPr>
          <p:cNvPr id="235564" name="AutoShape 44"/>
          <p:cNvCxnSpPr>
            <a:cxnSpLocks noChangeShapeType="1"/>
            <a:stCxn id="235562" idx="4"/>
            <a:endCxn id="235563" idx="0"/>
          </p:cNvCxnSpPr>
          <p:nvPr/>
        </p:nvCxnSpPr>
        <p:spPr bwMode="auto">
          <a:xfrm rot="5400000">
            <a:off x="2369340" y="3282152"/>
            <a:ext cx="950913" cy="177808"/>
          </a:xfrm>
          <a:prstGeom prst="straightConnector1">
            <a:avLst/>
          </a:prstGeom>
          <a:noFill/>
          <a:ln w="9525">
            <a:solidFill>
              <a:srgbClr val="FF0000"/>
            </a:solidFill>
            <a:round/>
            <a:headEnd/>
            <a:tailEnd/>
          </a:ln>
          <a:effectLst/>
        </p:spPr>
      </p:cxnSp>
      <p:sp>
        <p:nvSpPr>
          <p:cNvPr id="21" name="Slide Number Placeholder 20"/>
          <p:cNvSpPr>
            <a:spLocks noGrp="1"/>
          </p:cNvSpPr>
          <p:nvPr>
            <p:ph type="sldNum" sz="quarter" idx="12"/>
          </p:nvPr>
        </p:nvSpPr>
        <p:spPr/>
        <p:txBody>
          <a:bodyPr/>
          <a:lstStyle/>
          <a:p>
            <a:fld id="{B6F15528-21DE-4FAA-801E-634DDDAF4B2B}" type="slidenum">
              <a:rPr lang="en-US" smtClean="0"/>
              <a:pPr/>
              <a:t>27</a:t>
            </a:fld>
            <a:endParaRPr lang="en-US"/>
          </a:p>
        </p:txBody>
      </p:sp>
      <p:sp>
        <p:nvSpPr>
          <p:cNvPr id="2" name="Footer Placeholder 1"/>
          <p:cNvSpPr>
            <a:spLocks noGrp="1"/>
          </p:cNvSpPr>
          <p:nvPr>
            <p:ph type="ftr" sz="quarter" idx="11"/>
          </p:nvPr>
        </p:nvSpPr>
        <p:spPr/>
        <p:txBody>
          <a:bodyPr/>
          <a:lstStyle/>
          <a:p>
            <a:r>
              <a:rPr lang="en-US" smtClean="0"/>
              <a:t>Edited by Dr. Yuzhe Tang</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smtClean="0"/>
              <a:t>Common Combinations</a:t>
            </a:r>
            <a:endParaRPr lang="en-US"/>
          </a:p>
        </p:txBody>
      </p:sp>
      <p:sp>
        <p:nvSpPr>
          <p:cNvPr id="236547" name="Rectangle 3"/>
          <p:cNvSpPr>
            <a:spLocks noGrp="1" noChangeArrowheads="1"/>
          </p:cNvSpPr>
          <p:nvPr>
            <p:ph idx="1"/>
          </p:nvPr>
        </p:nvSpPr>
        <p:spPr/>
        <p:txBody>
          <a:bodyPr/>
          <a:lstStyle/>
          <a:p>
            <a:r>
              <a:rPr lang="en-US" dirty="0" smtClean="0"/>
              <a:t>Global history + Local history</a:t>
            </a:r>
          </a:p>
          <a:p>
            <a:r>
              <a:rPr lang="en-US" dirty="0" smtClean="0"/>
              <a:t>“Easy” branches + global history</a:t>
            </a:r>
          </a:p>
          <a:p>
            <a:pPr lvl="1"/>
            <a:r>
              <a:rPr lang="en-US" dirty="0" smtClean="0"/>
              <a:t>2bC and </a:t>
            </a:r>
            <a:r>
              <a:rPr lang="en-US" dirty="0" err="1" smtClean="0"/>
              <a:t>gshare</a:t>
            </a:r>
            <a:endParaRPr lang="en-US" dirty="0" smtClean="0"/>
          </a:p>
          <a:p>
            <a:r>
              <a:rPr lang="en-US" dirty="0" smtClean="0"/>
              <a:t>Short history + long history</a:t>
            </a:r>
          </a:p>
          <a:p>
            <a:endParaRPr lang="en-US" dirty="0" smtClean="0"/>
          </a:p>
          <a:p>
            <a:r>
              <a:rPr lang="en-US" dirty="0" smtClean="0"/>
              <a:t>Many types of behaviors, many combinations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2" name="Footer Placeholder 1"/>
          <p:cNvSpPr>
            <a:spLocks noGrp="1"/>
          </p:cNvSpPr>
          <p:nvPr>
            <p:ph type="ftr" sz="quarter" idx="11"/>
          </p:nvPr>
        </p:nvSpPr>
        <p:spPr/>
        <p:txBody>
          <a:bodyPr/>
          <a:lstStyle/>
          <a:p>
            <a:r>
              <a:rPr lang="en-US" smtClean="0"/>
              <a:t>Edited by Dr. Yuzhe Tang</a:t>
            </a:r>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09677"/>
            <a:ext cx="8281987" cy="707886"/>
          </a:xfrm>
        </p:spPr>
        <p:txBody>
          <a:bodyPr>
            <a:normAutofit fontScale="90000"/>
          </a:bodyPr>
          <a:lstStyle/>
          <a:p>
            <a:r>
              <a:rPr lang="en-AU" dirty="0" smtClean="0"/>
              <a:t>Branch Prediction Performance</a:t>
            </a:r>
            <a:endParaRPr lang="en-AU" dirty="0"/>
          </a:p>
        </p:txBody>
      </p:sp>
      <p:sp>
        <p:nvSpPr>
          <p:cNvPr id="8" name="Rectangle 3"/>
          <p:cNvSpPr txBox="1">
            <a:spLocks noChangeArrowheads="1"/>
          </p:cNvSpPr>
          <p:nvPr/>
        </p:nvSpPr>
        <p:spPr bwMode="auto">
          <a:xfrm>
            <a:off x="684213" y="1125538"/>
            <a:ext cx="8270875" cy="5111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90000"/>
              </a:lnSpc>
              <a:spcBef>
                <a:spcPct val="20000"/>
              </a:spcBef>
              <a:spcAft>
                <a:spcPct val="0"/>
              </a:spcAft>
              <a:buClr>
                <a:srgbClr val="0033CC"/>
              </a:buClr>
              <a:buSzPct val="60000"/>
              <a:tabLst/>
              <a:defRPr/>
            </a:pPr>
            <a:endParaRPr kumimoji="0" lang="en-US" sz="2400" b="0" i="0" u="none" strike="noStrike" kern="0" cap="none" spc="0" normalizeH="0" baseline="0" noProof="0" dirty="0" smtClean="0">
              <a:ln>
                <a:noFill/>
              </a:ln>
              <a:solidFill>
                <a:srgbClr val="003399"/>
              </a:solidFill>
              <a:effectLst/>
              <a:uLnTx/>
              <a:uFillTx/>
              <a:latin typeface="+mn-lt"/>
              <a:ea typeface="+mn-ea"/>
              <a:cs typeface="+mn-cs"/>
            </a:endParaRPr>
          </a:p>
          <a:p>
            <a:pPr marL="342900" marR="0" lvl="0" indent="-342900" algn="ctr" defTabSz="914400" rtl="0" eaLnBrk="1" fontAlgn="base" latinLnBrk="0" hangingPunct="1">
              <a:lnSpc>
                <a:spcPct val="90000"/>
              </a:lnSpc>
              <a:spcBef>
                <a:spcPct val="20000"/>
              </a:spcBef>
              <a:spcAft>
                <a:spcPct val="0"/>
              </a:spcAft>
              <a:buClr>
                <a:srgbClr val="0033CC"/>
              </a:buClr>
              <a:buSzPct val="60000"/>
              <a:tabLst/>
              <a:defRPr/>
            </a:pPr>
            <a:endParaRPr lang="en-US" sz="2400" kern="0" dirty="0" smtClean="0">
              <a:solidFill>
                <a:srgbClr val="003399"/>
              </a:solidFill>
              <a:latin typeface="+mn-lt"/>
            </a:endParaRPr>
          </a:p>
          <a:p>
            <a:pPr marL="342900" marR="0" lvl="0" indent="-342900" algn="ctr" defTabSz="914400" rtl="0" eaLnBrk="1" fontAlgn="base" latinLnBrk="0" hangingPunct="1">
              <a:lnSpc>
                <a:spcPct val="90000"/>
              </a:lnSpc>
              <a:spcBef>
                <a:spcPct val="20000"/>
              </a:spcBef>
              <a:spcAft>
                <a:spcPct val="0"/>
              </a:spcAft>
              <a:buClr>
                <a:srgbClr val="0033CC"/>
              </a:buClr>
              <a:buSzPct val="60000"/>
              <a:tabLst/>
              <a:defRPr/>
            </a:pPr>
            <a:endParaRPr kumimoji="0" lang="en-US" sz="2400" b="0" i="0" u="none" strike="noStrike" kern="0" cap="none" spc="0" normalizeH="0" baseline="0" noProof="0" dirty="0" smtClean="0">
              <a:ln>
                <a:noFill/>
              </a:ln>
              <a:solidFill>
                <a:srgbClr val="003399"/>
              </a:solidFill>
              <a:effectLst/>
              <a:uLnTx/>
              <a:uFillTx/>
              <a:latin typeface="+mn-lt"/>
              <a:ea typeface="+mn-ea"/>
              <a:cs typeface="+mn-cs"/>
            </a:endParaRPr>
          </a:p>
          <a:p>
            <a:pPr marL="342900" marR="0" lvl="0" indent="-342900" algn="ctr" defTabSz="914400" rtl="0" eaLnBrk="1" fontAlgn="base" latinLnBrk="0" hangingPunct="1">
              <a:lnSpc>
                <a:spcPct val="90000"/>
              </a:lnSpc>
              <a:spcBef>
                <a:spcPct val="20000"/>
              </a:spcBef>
              <a:spcAft>
                <a:spcPct val="0"/>
              </a:spcAft>
              <a:buClr>
                <a:srgbClr val="0033CC"/>
              </a:buClr>
              <a:buSzPct val="60000"/>
              <a:tabLst/>
              <a:defRPr/>
            </a:pPr>
            <a:endParaRPr lang="en-US" sz="2400" kern="0" dirty="0" smtClean="0">
              <a:solidFill>
                <a:srgbClr val="003399"/>
              </a:solidFill>
              <a:latin typeface="+mn-lt"/>
            </a:endParaRPr>
          </a:p>
          <a:p>
            <a:pPr marL="342900" marR="0" lvl="0" indent="-342900" algn="ctr" defTabSz="914400" rtl="0" eaLnBrk="1" fontAlgn="base" latinLnBrk="0" hangingPunct="1">
              <a:lnSpc>
                <a:spcPct val="90000"/>
              </a:lnSpc>
              <a:spcBef>
                <a:spcPct val="20000"/>
              </a:spcBef>
              <a:spcAft>
                <a:spcPct val="0"/>
              </a:spcAft>
              <a:buClr>
                <a:srgbClr val="0033CC"/>
              </a:buClr>
              <a:buSzPct val="60000"/>
              <a:tabLst/>
              <a:defRPr/>
            </a:pPr>
            <a:endParaRPr kumimoji="0" lang="en-US" sz="2400" b="0" i="0" u="none" strike="noStrike" kern="0" cap="none" spc="0" normalizeH="0" baseline="0" noProof="0" dirty="0" smtClean="0">
              <a:ln>
                <a:noFill/>
              </a:ln>
              <a:solidFill>
                <a:srgbClr val="003399"/>
              </a:solidFill>
              <a:effectLst/>
              <a:uLnTx/>
              <a:uFillTx/>
              <a:latin typeface="+mn-lt"/>
              <a:ea typeface="+mn-ea"/>
              <a:cs typeface="+mn-cs"/>
            </a:endParaRPr>
          </a:p>
          <a:p>
            <a:pPr marL="342900" marR="0" lvl="0" indent="-342900" algn="ctr" defTabSz="914400" rtl="0" eaLnBrk="1" fontAlgn="base" latinLnBrk="0" hangingPunct="1">
              <a:lnSpc>
                <a:spcPct val="90000"/>
              </a:lnSpc>
              <a:spcBef>
                <a:spcPct val="20000"/>
              </a:spcBef>
              <a:spcAft>
                <a:spcPct val="0"/>
              </a:spcAft>
              <a:buClr>
                <a:srgbClr val="0033CC"/>
              </a:buClr>
              <a:buSzPct val="60000"/>
              <a:tabLst/>
              <a:defRPr/>
            </a:pPr>
            <a:endParaRPr lang="en-US" sz="2400" kern="0" dirty="0" smtClean="0">
              <a:solidFill>
                <a:srgbClr val="003399"/>
              </a:solidFill>
              <a:latin typeface="+mn-lt"/>
            </a:endParaRPr>
          </a:p>
          <a:p>
            <a:pPr marL="342900" marR="0" lvl="0" indent="-342900" algn="ctr" defTabSz="914400" rtl="0" eaLnBrk="1" fontAlgn="base" latinLnBrk="0" hangingPunct="1">
              <a:lnSpc>
                <a:spcPct val="90000"/>
              </a:lnSpc>
              <a:spcBef>
                <a:spcPct val="20000"/>
              </a:spcBef>
              <a:spcAft>
                <a:spcPct val="0"/>
              </a:spcAft>
              <a:buClr>
                <a:srgbClr val="0033CC"/>
              </a:buClr>
              <a:buSzPct val="60000"/>
              <a:tabLst/>
              <a:defRPr/>
            </a:pPr>
            <a:endParaRPr kumimoji="0" lang="en-US" sz="2400" b="0" i="0" u="none" strike="noStrike" kern="0" cap="none" spc="0" normalizeH="0" baseline="0" noProof="0" dirty="0" smtClean="0">
              <a:ln>
                <a:noFill/>
              </a:ln>
              <a:solidFill>
                <a:srgbClr val="003399"/>
              </a:solidFill>
              <a:effectLst/>
              <a:uLnTx/>
              <a:uFillTx/>
              <a:latin typeface="+mn-lt"/>
              <a:ea typeface="+mn-ea"/>
              <a:cs typeface="+mn-cs"/>
            </a:endParaRPr>
          </a:p>
          <a:p>
            <a:pPr marL="342900" marR="0" lvl="0" indent="-342900" algn="ctr" defTabSz="914400" rtl="0" eaLnBrk="1" fontAlgn="base" latinLnBrk="0" hangingPunct="1">
              <a:lnSpc>
                <a:spcPct val="90000"/>
              </a:lnSpc>
              <a:spcBef>
                <a:spcPct val="20000"/>
              </a:spcBef>
              <a:spcAft>
                <a:spcPct val="0"/>
              </a:spcAft>
              <a:buClr>
                <a:srgbClr val="0033CC"/>
              </a:buClr>
              <a:buSzPct val="60000"/>
              <a:tabLst/>
              <a:defRPr/>
            </a:pPr>
            <a:endParaRPr lang="en-US" sz="2400" kern="0" dirty="0" smtClean="0">
              <a:solidFill>
                <a:srgbClr val="003399"/>
              </a:solidFill>
              <a:latin typeface="+mn-lt"/>
            </a:endParaRPr>
          </a:p>
          <a:p>
            <a:pPr marL="342900" marR="0" lvl="0" indent="-342900" algn="ctr" defTabSz="914400" rtl="0" eaLnBrk="1" fontAlgn="base" latinLnBrk="0" hangingPunct="1">
              <a:lnSpc>
                <a:spcPct val="90000"/>
              </a:lnSpc>
              <a:spcBef>
                <a:spcPct val="20000"/>
              </a:spcBef>
              <a:spcAft>
                <a:spcPct val="0"/>
              </a:spcAft>
              <a:buClr>
                <a:srgbClr val="0033CC"/>
              </a:buClr>
              <a:buSzPct val="60000"/>
              <a:tabLst/>
              <a:defRPr/>
            </a:pPr>
            <a:endParaRPr kumimoji="0" lang="en-US" sz="2400" b="0" i="0" u="none" strike="noStrike" kern="0" cap="none" spc="0" normalizeH="0" baseline="0" noProof="0" dirty="0" smtClean="0">
              <a:ln>
                <a:noFill/>
              </a:ln>
              <a:solidFill>
                <a:srgbClr val="003399"/>
              </a:solidFill>
              <a:effectLst/>
              <a:uLnTx/>
              <a:uFillTx/>
              <a:latin typeface="+mn-lt"/>
              <a:ea typeface="+mn-ea"/>
              <a:cs typeface="+mn-cs"/>
            </a:endParaRPr>
          </a:p>
          <a:p>
            <a:pPr marL="342900" marR="0" lvl="0" indent="-342900" algn="ctr" defTabSz="914400" rtl="0" eaLnBrk="1" fontAlgn="base" latinLnBrk="0" hangingPunct="1">
              <a:lnSpc>
                <a:spcPct val="90000"/>
              </a:lnSpc>
              <a:spcBef>
                <a:spcPct val="20000"/>
              </a:spcBef>
              <a:spcAft>
                <a:spcPct val="0"/>
              </a:spcAft>
              <a:buClr>
                <a:srgbClr val="0033CC"/>
              </a:buClr>
              <a:buSzPct val="60000"/>
              <a:tabLst/>
              <a:defRPr/>
            </a:pPr>
            <a:endParaRPr lang="en-US" sz="2400" kern="0" dirty="0" smtClean="0">
              <a:solidFill>
                <a:srgbClr val="003399"/>
              </a:solidFill>
              <a:latin typeface="+mn-lt"/>
            </a:endParaRPr>
          </a:p>
          <a:p>
            <a:pPr marL="342900" marR="0" lvl="0" indent="-342900" algn="ctr" defTabSz="914400" rtl="0" eaLnBrk="1" fontAlgn="base" latinLnBrk="0" hangingPunct="1">
              <a:lnSpc>
                <a:spcPct val="90000"/>
              </a:lnSpc>
              <a:spcBef>
                <a:spcPct val="20000"/>
              </a:spcBef>
              <a:spcAft>
                <a:spcPct val="0"/>
              </a:spcAft>
              <a:buClr>
                <a:srgbClr val="0033CC"/>
              </a:buClr>
              <a:buSzPct val="60000"/>
              <a:tabLst/>
              <a:defRPr/>
            </a:pPr>
            <a:endParaRPr kumimoji="0" lang="en-US" sz="2400" b="0" i="0" u="none" strike="noStrike" kern="0" cap="none" spc="0" normalizeH="0" baseline="0" noProof="0" dirty="0" smtClean="0">
              <a:ln>
                <a:noFill/>
              </a:ln>
              <a:solidFill>
                <a:srgbClr val="003399"/>
              </a:solidFill>
              <a:effectLst/>
              <a:uLnTx/>
              <a:uFillTx/>
              <a:latin typeface="+mn-lt"/>
              <a:ea typeface="+mn-ea"/>
              <a:cs typeface="+mn-cs"/>
            </a:endParaRPr>
          </a:p>
          <a:p>
            <a:pPr marL="342900" marR="0" lvl="0" indent="-342900" algn="ctr" defTabSz="914400" rtl="0" eaLnBrk="1" fontAlgn="base" latinLnBrk="0" hangingPunct="1">
              <a:lnSpc>
                <a:spcPct val="90000"/>
              </a:lnSpc>
              <a:spcBef>
                <a:spcPct val="20000"/>
              </a:spcBef>
              <a:spcAft>
                <a:spcPct val="0"/>
              </a:spcAft>
              <a:buClr>
                <a:srgbClr val="0033CC"/>
              </a:buClr>
              <a:buSzPct val="60000"/>
              <a:tabLst/>
              <a:defRPr/>
            </a:pPr>
            <a:r>
              <a:rPr kumimoji="0" lang="en-US" sz="2400" b="0" i="0" u="none" strike="noStrike" kern="0" cap="none" spc="0" normalizeH="0" baseline="0" noProof="0" dirty="0" smtClean="0">
                <a:ln>
                  <a:noFill/>
                </a:ln>
                <a:solidFill>
                  <a:srgbClr val="003399"/>
                </a:solidFill>
                <a:effectLst/>
                <a:uLnTx/>
                <a:uFillTx/>
                <a:latin typeface="+mn-lt"/>
                <a:ea typeface="+mn-ea"/>
                <a:cs typeface="+mn-cs"/>
              </a:rPr>
              <a:t>Branch predictor</a:t>
            </a:r>
            <a:r>
              <a:rPr kumimoji="0" lang="en-US" sz="2400" b="0" i="0" u="none" strike="noStrike" kern="0" cap="none" spc="0" normalizeH="0" noProof="0" dirty="0" smtClean="0">
                <a:ln>
                  <a:noFill/>
                </a:ln>
                <a:solidFill>
                  <a:srgbClr val="003399"/>
                </a:solidFill>
                <a:effectLst/>
                <a:uLnTx/>
                <a:uFillTx/>
                <a:latin typeface="+mn-lt"/>
                <a:ea typeface="+mn-ea"/>
                <a:cs typeface="+mn-cs"/>
              </a:rPr>
              <a:t> performance</a:t>
            </a:r>
            <a:endParaRPr kumimoji="0" lang="en-US" sz="2000" b="0" i="0" u="none" strike="noStrike" kern="0" cap="none" spc="0" normalizeH="0" baseline="0" noProof="0" dirty="0" smtClean="0">
              <a:ln>
                <a:noFill/>
              </a:ln>
              <a:solidFill>
                <a:srgbClr val="0033CC"/>
              </a:solidFill>
              <a:effectLst/>
              <a:uLnTx/>
              <a:uFillTx/>
              <a:latin typeface="+mn-lt"/>
            </a:endParaRPr>
          </a:p>
        </p:txBody>
      </p:sp>
      <p:pic>
        <p:nvPicPr>
          <p:cNvPr id="2" name="Picture 2"/>
          <p:cNvPicPr>
            <a:picLocks noChangeAspect="1" noChangeArrowheads="1"/>
          </p:cNvPicPr>
          <p:nvPr/>
        </p:nvPicPr>
        <p:blipFill>
          <a:blip r:embed="rId3" cstate="print"/>
          <a:srcRect/>
          <a:stretch>
            <a:fillRect/>
          </a:stretch>
        </p:blipFill>
        <p:spPr bwMode="auto">
          <a:xfrm>
            <a:off x="323528" y="787499"/>
            <a:ext cx="8362950" cy="465772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29</a:t>
            </a:fld>
            <a:endParaRPr lang="en-US"/>
          </a:p>
        </p:txBody>
      </p:sp>
      <p:sp>
        <p:nvSpPr>
          <p:cNvPr id="3" name="Footer Placeholder 2"/>
          <p:cNvSpPr>
            <a:spLocks noGrp="1"/>
          </p:cNvSpPr>
          <p:nvPr>
            <p:ph type="ftr" sz="quarter" idx="11"/>
          </p:nvPr>
        </p:nvSpPr>
        <p:spPr/>
        <p:txBody>
          <a:bodyPr/>
          <a:lstStyle/>
          <a:p>
            <a:r>
              <a:rPr lang="en-US" smtClean="0"/>
              <a:t>Edited by Dr. Yuzhe Tang</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Hazards</a:t>
            </a:r>
            <a:endParaRPr lang="en-US" dirty="0"/>
          </a:p>
        </p:txBody>
      </p:sp>
      <p:sp>
        <p:nvSpPr>
          <p:cNvPr id="3" name="Content Placeholder 2"/>
          <p:cNvSpPr>
            <a:spLocks noGrp="1"/>
          </p:cNvSpPr>
          <p:nvPr>
            <p:ph idx="1"/>
          </p:nvPr>
        </p:nvSpPr>
        <p:spPr/>
        <p:txBody>
          <a:bodyPr>
            <a:noAutofit/>
          </a:bodyPr>
          <a:lstStyle/>
          <a:p>
            <a:r>
              <a:rPr lang="en-US" sz="3600" dirty="0" smtClean="0">
                <a:solidFill>
                  <a:srgbClr val="FF0000"/>
                </a:solidFill>
              </a:rPr>
              <a:t>Branch instruction is fundamentally hard to execute inside pipeline</a:t>
            </a:r>
          </a:p>
          <a:p>
            <a:pPr lvl="1"/>
            <a:r>
              <a:rPr lang="en-US" sz="3200" dirty="0" smtClean="0"/>
              <a:t>Don’t know which instruction to fetch after the branch</a:t>
            </a:r>
          </a:p>
          <a:p>
            <a:pPr lvl="2"/>
            <a:r>
              <a:rPr lang="en-US" sz="2800" dirty="0" smtClean="0"/>
              <a:t>Branch outcome only known after the EX stage</a:t>
            </a:r>
            <a:endParaRPr lang="en-US" sz="2400" dirty="0" smtClean="0"/>
          </a:p>
          <a:p>
            <a:pPr lvl="2"/>
            <a:r>
              <a:rPr lang="en-US" sz="2800" dirty="0" smtClean="0"/>
              <a:t>Don’t know which instruction to continue before the EX stage.</a:t>
            </a:r>
          </a:p>
          <a:p>
            <a:pPr lvl="1"/>
            <a:r>
              <a:rPr lang="en-US" sz="3200" dirty="0" smtClean="0"/>
              <a:t>And </a:t>
            </a:r>
            <a:r>
              <a:rPr lang="en-US" sz="3200" dirty="0"/>
              <a:t>it matters! Approx. 20% of all </a:t>
            </a:r>
            <a:r>
              <a:rPr lang="en-US" sz="3200" dirty="0" smtClean="0"/>
              <a:t>instructions are branches</a:t>
            </a:r>
            <a:endParaRPr lang="en-US" sz="3200" dirty="0"/>
          </a:p>
          <a:p>
            <a:pPr lvl="1"/>
            <a:endParaRPr lang="en-US" sz="3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4" name="Footer Placeholder 3"/>
          <p:cNvSpPr>
            <a:spLocks noGrp="1"/>
          </p:cNvSpPr>
          <p:nvPr>
            <p:ph type="ftr" sz="quarter" idx="11"/>
          </p:nvPr>
        </p:nvSpPr>
        <p:spPr/>
        <p:txBody>
          <a:bodyPr/>
          <a:lstStyle/>
          <a:p>
            <a:r>
              <a:rPr lang="en-US" smtClean="0"/>
              <a:t>Edited by Dr. Yuzhe Tang</a:t>
            </a:r>
            <a:endParaRPr lang="en-US"/>
          </a:p>
        </p:txBody>
      </p:sp>
    </p:spTree>
    <p:extLst>
      <p:ext uri="{BB962C8B-B14F-4D97-AF65-F5344CB8AC3E}">
        <p14:creationId xmlns:p14="http://schemas.microsoft.com/office/powerpoint/2010/main" val="36033459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304800" y="274638"/>
            <a:ext cx="6096000" cy="1143000"/>
          </a:xfrm>
        </p:spPr>
        <p:txBody>
          <a:bodyPr/>
          <a:lstStyle/>
          <a:p>
            <a:r>
              <a:rPr lang="en-US" dirty="0" smtClean="0"/>
              <a:t>Examples</a:t>
            </a:r>
            <a:endParaRPr lang="en-US" dirty="0"/>
          </a:p>
        </p:txBody>
      </p:sp>
      <p:sp>
        <p:nvSpPr>
          <p:cNvPr id="237573" name="Rectangle 5"/>
          <p:cNvSpPr>
            <a:spLocks noGrp="1" noChangeArrowheads="1"/>
          </p:cNvSpPr>
          <p:nvPr>
            <p:ph type="body" idx="1"/>
          </p:nvPr>
        </p:nvSpPr>
        <p:spPr>
          <a:xfrm>
            <a:off x="381000" y="1535112"/>
            <a:ext cx="8347075" cy="4179888"/>
          </a:xfrm>
        </p:spPr>
        <p:txBody>
          <a:bodyPr>
            <a:noAutofit/>
          </a:bodyPr>
          <a:lstStyle/>
          <a:p>
            <a:r>
              <a:rPr lang="en-US" dirty="0" smtClean="0"/>
              <a:t>Alpha 21264 (RISC): Tournament predictor</a:t>
            </a:r>
          </a:p>
          <a:p>
            <a:pPr lvl="1"/>
            <a:r>
              <a:rPr lang="en-US" dirty="0" smtClean="0"/>
              <a:t>Combines local and global history components with a meta-predictor</a:t>
            </a:r>
          </a:p>
          <a:p>
            <a:r>
              <a:rPr lang="en-US" dirty="0" smtClean="0"/>
              <a:t>Pentium M:</a:t>
            </a:r>
          </a:p>
          <a:p>
            <a:pPr lvl="1"/>
            <a:r>
              <a:rPr lang="en-US" dirty="0" smtClean="0"/>
              <a:t>Hybrid: uses tag-based selection mechanism</a:t>
            </a:r>
          </a:p>
          <a:p>
            <a:pPr lvl="1"/>
            <a:r>
              <a:rPr lang="en-US" dirty="0" smtClean="0"/>
              <a:t>Local component for loops</a:t>
            </a:r>
          </a:p>
          <a:p>
            <a:pPr lvl="2"/>
            <a:r>
              <a:rPr lang="en-US" sz="2000" dirty="0" smtClean="0"/>
              <a:t>It accurately predicts branches of form (</a:t>
            </a:r>
            <a:r>
              <a:rPr lang="en-US" sz="2000" dirty="0" err="1" smtClean="0"/>
              <a:t>T</a:t>
            </a:r>
            <a:r>
              <a:rPr lang="en-US" sz="2000" baseline="30000" dirty="0" err="1" smtClean="0"/>
              <a:t>k</a:t>
            </a:r>
            <a:r>
              <a:rPr lang="en-US" sz="2000" dirty="0" err="1" smtClean="0"/>
              <a:t>N</a:t>
            </a:r>
            <a:r>
              <a:rPr lang="en-US" sz="2000" dirty="0" smtClean="0"/>
              <a:t>)*</a:t>
            </a:r>
          </a:p>
        </p:txBody>
      </p:sp>
      <p:pic>
        <p:nvPicPr>
          <p:cNvPr id="237572" name="Picture 4"/>
          <p:cNvPicPr>
            <a:picLocks noChangeAspect="1" noChangeArrowheads="1"/>
          </p:cNvPicPr>
          <p:nvPr/>
        </p:nvPicPr>
        <p:blipFill>
          <a:blip r:embed="rId2" cstate="print"/>
          <a:srcRect/>
          <a:stretch>
            <a:fillRect/>
          </a:stretch>
        </p:blipFill>
        <p:spPr bwMode="auto">
          <a:xfrm>
            <a:off x="5257800" y="76200"/>
            <a:ext cx="3810000" cy="1567447"/>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pic>
        <p:nvPicPr>
          <p:cNvPr id="7" name="Picture 4"/>
          <p:cNvPicPr>
            <a:picLocks noChangeAspect="1" noChangeArrowheads="1"/>
          </p:cNvPicPr>
          <p:nvPr/>
        </p:nvPicPr>
        <p:blipFill>
          <a:blip r:embed="rId3" cstate="print"/>
          <a:srcRect/>
          <a:stretch>
            <a:fillRect/>
          </a:stretch>
        </p:blipFill>
        <p:spPr bwMode="auto">
          <a:xfrm>
            <a:off x="2895600" y="5122479"/>
            <a:ext cx="3660371" cy="1735521"/>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r>
              <a:rPr lang="en-US" smtClean="0"/>
              <a:t>Edited by Dr. Yuzhe Tang</a:t>
            </a: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Pentium-M (cont’d)</a:t>
            </a:r>
          </a:p>
        </p:txBody>
      </p:sp>
      <p:sp>
        <p:nvSpPr>
          <p:cNvPr id="242691" name="Rectangle 3"/>
          <p:cNvSpPr>
            <a:spLocks noGrp="1" noChangeArrowheads="1"/>
          </p:cNvSpPr>
          <p:nvPr>
            <p:ph type="body" idx="1"/>
          </p:nvPr>
        </p:nvSpPr>
        <p:spPr>
          <a:xfrm>
            <a:off x="398463" y="4114800"/>
            <a:ext cx="8347075" cy="2198688"/>
          </a:xfrm>
        </p:spPr>
        <p:txBody>
          <a:bodyPr/>
          <a:lstStyle/>
          <a:p>
            <a:r>
              <a:rPr lang="en-US"/>
              <a:t>Special target prediction for indirect branches</a:t>
            </a:r>
          </a:p>
          <a:p>
            <a:pPr lvl="1"/>
            <a:r>
              <a:rPr lang="en-US"/>
              <a:t>common in object-oriented code (vtables)</a:t>
            </a:r>
          </a:p>
          <a:p>
            <a:pPr lvl="1"/>
            <a:r>
              <a:rPr lang="en-US"/>
              <a:t>assumes correlation with global history</a:t>
            </a:r>
          </a:p>
        </p:txBody>
      </p:sp>
      <p:pic>
        <p:nvPicPr>
          <p:cNvPr id="242692" name="Picture 4"/>
          <p:cNvPicPr>
            <a:picLocks noChangeAspect="1" noChangeArrowheads="1"/>
          </p:cNvPicPr>
          <p:nvPr/>
        </p:nvPicPr>
        <p:blipFill>
          <a:blip r:embed="rId2" cstate="print"/>
          <a:srcRect/>
          <a:stretch>
            <a:fillRect/>
          </a:stretch>
        </p:blipFill>
        <p:spPr bwMode="auto">
          <a:xfrm>
            <a:off x="2514600" y="1104900"/>
            <a:ext cx="3886200" cy="2801938"/>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2" name="Footer Placeholder 1"/>
          <p:cNvSpPr>
            <a:spLocks noGrp="1"/>
          </p:cNvSpPr>
          <p:nvPr>
            <p:ph type="ftr" sz="quarter" idx="11"/>
          </p:nvPr>
        </p:nvSpPr>
        <p:spPr/>
        <p:txBody>
          <a:bodyPr/>
          <a:lstStyle/>
          <a:p>
            <a:r>
              <a:rPr lang="en-US" smtClean="0"/>
              <a:t>Edited by Dr. Yuzhe Tang</a:t>
            </a: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a:bodyPr>
          <a:lstStyle/>
          <a:p>
            <a:r>
              <a:rPr lang="en-US" dirty="0" smtClean="0"/>
              <a:t>Branch Target Prediction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3" name="Footer Placeholder 2"/>
          <p:cNvSpPr>
            <a:spLocks noGrp="1"/>
          </p:cNvSpPr>
          <p:nvPr>
            <p:ph type="ftr" sz="quarter" idx="11"/>
          </p:nvPr>
        </p:nvSpPr>
        <p:spPr/>
        <p:txBody>
          <a:bodyPr/>
          <a:lstStyle/>
          <a:p>
            <a:r>
              <a:rPr lang="en-US" smtClean="0"/>
              <a:t>Edited by Dr. Yuzhe Tang</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dirty="0" smtClean="0"/>
              <a:t>Target Address Prediction</a:t>
            </a:r>
            <a:endParaRPr lang="en-US" dirty="0"/>
          </a:p>
        </p:txBody>
      </p:sp>
      <p:sp>
        <p:nvSpPr>
          <p:cNvPr id="175107" name="Rectangle 3"/>
          <p:cNvSpPr>
            <a:spLocks noGrp="1" noChangeArrowheads="1"/>
          </p:cNvSpPr>
          <p:nvPr>
            <p:ph type="body" idx="1"/>
          </p:nvPr>
        </p:nvSpPr>
        <p:spPr>
          <a:xfrm>
            <a:off x="228600" y="1600200"/>
            <a:ext cx="8686800" cy="4953000"/>
          </a:xfrm>
        </p:spPr>
        <p:txBody>
          <a:bodyPr>
            <a:normAutofit/>
          </a:bodyPr>
          <a:lstStyle/>
          <a:p>
            <a:r>
              <a:rPr lang="en-US" sz="2800" dirty="0" smtClean="0"/>
              <a:t>To maintain pipeline, target </a:t>
            </a:r>
            <a:r>
              <a:rPr lang="en-US" sz="2800" dirty="0" err="1" smtClean="0"/>
              <a:t>addr</a:t>
            </a:r>
            <a:r>
              <a:rPr lang="en-US" sz="2800" dirty="0" smtClean="0"/>
              <a:t>. needs known right after IF</a:t>
            </a:r>
          </a:p>
          <a:p>
            <a:r>
              <a:rPr lang="en-US" sz="2800" dirty="0" smtClean="0"/>
              <a:t>For direct branch, target only known after ID; too late</a:t>
            </a:r>
          </a:p>
          <a:p>
            <a:pPr lvl="1"/>
            <a:endParaRPr lang="en-US" sz="2400" dirty="0" smtClean="0"/>
          </a:p>
          <a:p>
            <a:pPr lvl="1"/>
            <a:endParaRPr lang="en-US" sz="2400" dirty="0"/>
          </a:p>
          <a:p>
            <a:pPr lvl="1"/>
            <a:endParaRPr lang="en-US" sz="2400" dirty="0" smtClean="0"/>
          </a:p>
          <a:p>
            <a:r>
              <a:rPr lang="en-US" sz="2800" dirty="0" smtClean="0"/>
              <a:t>For indirect branch, target known after EX/MEM stage; way too late</a:t>
            </a:r>
          </a:p>
          <a:p>
            <a:r>
              <a:rPr lang="en-US" sz="2800" dirty="0" smtClean="0"/>
              <a:t>So, we need a quick-and-dirty predictor for the target </a:t>
            </a:r>
            <a:r>
              <a:rPr lang="en-US" sz="2800" dirty="0" err="1" smtClean="0"/>
              <a:t>addr</a:t>
            </a:r>
            <a:r>
              <a:rPr lang="en-US" sz="2800" dirty="0" smtClean="0"/>
              <a:t>.</a:t>
            </a:r>
            <a:endParaRPr lang="en-US" sz="28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2" name="Footer Placeholder 1"/>
          <p:cNvSpPr>
            <a:spLocks noGrp="1"/>
          </p:cNvSpPr>
          <p:nvPr>
            <p:ph type="ftr" sz="quarter" idx="11"/>
          </p:nvPr>
        </p:nvSpPr>
        <p:spPr/>
        <p:txBody>
          <a:bodyPr/>
          <a:lstStyle/>
          <a:p>
            <a:r>
              <a:rPr lang="en-US" smtClean="0"/>
              <a:t>Edited by Dr. Yuzhe Tang</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512531832"/>
              </p:ext>
            </p:extLst>
          </p:nvPr>
        </p:nvGraphicFramePr>
        <p:xfrm>
          <a:off x="1447800" y="3215640"/>
          <a:ext cx="6095999" cy="1112520"/>
        </p:xfrm>
        <a:graphic>
          <a:graphicData uri="http://schemas.openxmlformats.org/drawingml/2006/table">
            <a:tbl>
              <a:tblPr firstRow="1" bandRow="1">
                <a:tableStyleId>{5C22544A-7EE6-4342-B048-85BDC9FD1C3A}</a:tableStyleId>
              </a:tblPr>
              <a:tblGrid>
                <a:gridCol w="990600"/>
                <a:gridCol w="751114"/>
                <a:gridCol w="870857"/>
                <a:gridCol w="870857"/>
                <a:gridCol w="870857"/>
                <a:gridCol w="870857"/>
                <a:gridCol w="870857"/>
              </a:tblGrid>
              <a:tr h="370840">
                <a:tc>
                  <a:txBody>
                    <a:bodyPr/>
                    <a:lstStyle/>
                    <a:p>
                      <a:endParaRPr lang="en-US" dirty="0"/>
                    </a:p>
                  </a:txBody>
                  <a:tcPr/>
                </a:tc>
                <a:tc>
                  <a:txBody>
                    <a:bodyPr/>
                    <a:lstStyle/>
                    <a:p>
                      <a:r>
                        <a:rPr lang="en-US" dirty="0" smtClean="0"/>
                        <a:t>CC1</a:t>
                      </a:r>
                      <a:endParaRPr lang="en-US" dirty="0"/>
                    </a:p>
                  </a:txBody>
                  <a:tcPr/>
                </a:tc>
                <a:tc>
                  <a:txBody>
                    <a:bodyPr/>
                    <a:lstStyle/>
                    <a:p>
                      <a:r>
                        <a:rPr lang="en-US" dirty="0" smtClean="0"/>
                        <a:t>CC2</a:t>
                      </a:r>
                      <a:endParaRPr lang="en-US" dirty="0"/>
                    </a:p>
                  </a:txBody>
                  <a:tcPr/>
                </a:tc>
                <a:tc>
                  <a:txBody>
                    <a:bodyPr/>
                    <a:lstStyle/>
                    <a:p>
                      <a:r>
                        <a:rPr lang="en-US" dirty="0" smtClean="0"/>
                        <a:t>CC3</a:t>
                      </a:r>
                      <a:endParaRPr lang="en-US" dirty="0"/>
                    </a:p>
                  </a:txBody>
                  <a:tcPr/>
                </a:tc>
                <a:tc>
                  <a:txBody>
                    <a:bodyPr/>
                    <a:lstStyle/>
                    <a:p>
                      <a:r>
                        <a:rPr lang="en-US" dirty="0" smtClean="0"/>
                        <a:t>CC4</a:t>
                      </a:r>
                      <a:endParaRPr lang="en-US" dirty="0"/>
                    </a:p>
                  </a:txBody>
                  <a:tcPr/>
                </a:tc>
                <a:tc>
                  <a:txBody>
                    <a:bodyPr/>
                    <a:lstStyle/>
                    <a:p>
                      <a:r>
                        <a:rPr lang="en-US" dirty="0" smtClean="0"/>
                        <a:t>CC5</a:t>
                      </a:r>
                      <a:endParaRPr lang="en-US" dirty="0"/>
                    </a:p>
                  </a:txBody>
                  <a:tcPr/>
                </a:tc>
                <a:tc>
                  <a:txBody>
                    <a:bodyPr/>
                    <a:lstStyle/>
                    <a:p>
                      <a:r>
                        <a:rPr lang="en-US" dirty="0" smtClean="0"/>
                        <a:t>CC6</a:t>
                      </a:r>
                      <a:endParaRPr lang="en-US" dirty="0"/>
                    </a:p>
                  </a:txBody>
                  <a:tcPr/>
                </a:tc>
              </a:tr>
              <a:tr h="370840">
                <a:tc>
                  <a:txBody>
                    <a:bodyPr/>
                    <a:lstStyle/>
                    <a:p>
                      <a:r>
                        <a:rPr lang="en-US" dirty="0" smtClean="0"/>
                        <a:t>CALL foo</a:t>
                      </a:r>
                      <a:endParaRPr lang="en-US" dirty="0"/>
                    </a:p>
                  </a:txBody>
                  <a:tcPr/>
                </a:tc>
                <a:tc>
                  <a:txBody>
                    <a:bodyPr/>
                    <a:lstStyle/>
                    <a:p>
                      <a:r>
                        <a:rPr lang="en-US" dirty="0" smtClean="0"/>
                        <a:t>IF</a:t>
                      </a:r>
                      <a:endParaRPr lang="en-US" dirty="0"/>
                    </a:p>
                  </a:txBody>
                  <a:tcPr/>
                </a:tc>
                <a:tc>
                  <a:txBody>
                    <a:bodyPr/>
                    <a:lstStyle/>
                    <a:p>
                      <a:r>
                        <a:rPr lang="en-US" dirty="0" smtClean="0"/>
                        <a:t>ID</a:t>
                      </a:r>
                      <a:endParaRPr lang="en-US" dirty="0"/>
                    </a:p>
                  </a:txBody>
                  <a:tcPr/>
                </a:tc>
                <a:tc>
                  <a:txBody>
                    <a:bodyPr/>
                    <a:lstStyle/>
                    <a:p>
                      <a:r>
                        <a:rPr lang="en-US" dirty="0" smtClean="0"/>
                        <a:t>EX</a:t>
                      </a:r>
                      <a:endParaRPr lang="en-US" dirty="0"/>
                    </a:p>
                  </a:txBody>
                  <a:tcPr/>
                </a:tc>
                <a:tc>
                  <a:txBody>
                    <a:bodyPr/>
                    <a:lstStyle/>
                    <a:p>
                      <a:r>
                        <a:rPr lang="en-US" dirty="0" smtClean="0"/>
                        <a:t>MEM</a:t>
                      </a:r>
                      <a:endParaRPr lang="en-US" dirty="0"/>
                    </a:p>
                  </a:txBody>
                  <a:tcPr/>
                </a:tc>
                <a:tc>
                  <a:txBody>
                    <a:bodyPr/>
                    <a:lstStyle/>
                    <a:p>
                      <a:r>
                        <a:rPr lang="en-US" dirty="0" smtClean="0"/>
                        <a:t>WB</a:t>
                      </a:r>
                      <a:endParaRPr lang="en-US" dirty="0"/>
                    </a:p>
                  </a:txBody>
                  <a:tcPr/>
                </a:tc>
                <a:tc>
                  <a:txBody>
                    <a:bodyPr/>
                    <a:lstStyle/>
                    <a:p>
                      <a:endParaRPr lang="en-US"/>
                    </a:p>
                  </a:txBody>
                  <a:tcPr/>
                </a:tc>
              </a:tr>
              <a:tr h="370840">
                <a:tc>
                  <a:txBody>
                    <a:bodyPr/>
                    <a:lstStyle/>
                    <a:p>
                      <a:r>
                        <a:rPr lang="en-US" dirty="0" smtClean="0"/>
                        <a:t>foo</a:t>
                      </a:r>
                      <a:endParaRPr lang="en-US" dirty="0"/>
                    </a:p>
                  </a:txBody>
                  <a:tcPr/>
                </a:tc>
                <a:tc>
                  <a:txBody>
                    <a:bodyPr/>
                    <a:lstStyle/>
                    <a:p>
                      <a:endParaRPr lang="en-US" dirty="0"/>
                    </a:p>
                  </a:txBody>
                  <a:tcPr/>
                </a:tc>
                <a:tc>
                  <a:txBody>
                    <a:bodyPr/>
                    <a:lstStyle/>
                    <a:p>
                      <a:r>
                        <a:rPr lang="en-US" dirty="0" smtClean="0"/>
                        <a:t>IF</a:t>
                      </a:r>
                      <a:endParaRPr lang="en-US" dirty="0"/>
                    </a:p>
                  </a:txBody>
                  <a:tcPr/>
                </a:tc>
                <a:tc>
                  <a:txBody>
                    <a:bodyPr/>
                    <a:lstStyle/>
                    <a:p>
                      <a:r>
                        <a:rPr lang="en-US" dirty="0" smtClean="0"/>
                        <a:t>ID</a:t>
                      </a:r>
                      <a:endParaRPr lang="en-US" dirty="0"/>
                    </a:p>
                  </a:txBody>
                  <a:tcPr/>
                </a:tc>
                <a:tc>
                  <a:txBody>
                    <a:bodyPr/>
                    <a:lstStyle/>
                    <a:p>
                      <a:r>
                        <a:rPr lang="en-US" dirty="0" smtClean="0"/>
                        <a:t>EX</a:t>
                      </a:r>
                      <a:endParaRPr lang="en-US" dirty="0"/>
                    </a:p>
                  </a:txBody>
                  <a:tcPr/>
                </a:tc>
                <a:tc>
                  <a:txBody>
                    <a:bodyPr/>
                    <a:lstStyle/>
                    <a:p>
                      <a:r>
                        <a:rPr lang="en-US" dirty="0" smtClean="0"/>
                        <a:t>MEM</a:t>
                      </a:r>
                      <a:endParaRPr lang="en-US" dirty="0"/>
                    </a:p>
                  </a:txBody>
                  <a:tcPr/>
                </a:tc>
                <a:tc>
                  <a:txBody>
                    <a:bodyPr/>
                    <a:lstStyle/>
                    <a:p>
                      <a:r>
                        <a:rPr lang="en-US" dirty="0" smtClean="0"/>
                        <a:t>WB</a:t>
                      </a:r>
                      <a:endParaRPr lang="en-US" dirty="0"/>
                    </a:p>
                  </a:txBody>
                  <a:tcPr/>
                </a:tc>
              </a:tr>
            </a:tbl>
          </a:graphicData>
        </a:graphic>
      </p:graphicFrame>
      <p:sp>
        <p:nvSpPr>
          <p:cNvPr id="9" name="Explosion 1 8"/>
          <p:cNvSpPr/>
          <p:nvPr/>
        </p:nvSpPr>
        <p:spPr>
          <a:xfrm>
            <a:off x="2758440" y="4038600"/>
            <a:ext cx="518160" cy="457200"/>
          </a:xfrm>
          <a:prstGeom prst="irregularSeal1">
            <a:avLst/>
          </a:prstGeom>
          <a:solidFill>
            <a:srgbClr val="FF6600"/>
          </a:solidFill>
          <a:ln>
            <a:solidFill>
              <a:srgbClr val="80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dirty="0" smtClean="0"/>
              <a:t>Branch Target Buffer for CALL/JMP</a:t>
            </a:r>
            <a:endParaRPr lang="en-US" dirty="0"/>
          </a:p>
        </p:txBody>
      </p:sp>
      <p:sp>
        <p:nvSpPr>
          <p:cNvPr id="180227" name="Rectangle 3"/>
          <p:cNvSpPr>
            <a:spLocks noGrp="1" noChangeArrowheads="1"/>
          </p:cNvSpPr>
          <p:nvPr>
            <p:ph idx="1"/>
          </p:nvPr>
        </p:nvSpPr>
        <p:spPr/>
        <p:txBody>
          <a:bodyPr>
            <a:normAutofit fontScale="92500" lnSpcReduction="10000"/>
          </a:bodyPr>
          <a:lstStyle/>
          <a:p>
            <a:r>
              <a:rPr lang="en-US" dirty="0" smtClean="0"/>
              <a:t>BTB indexed by instruction address</a:t>
            </a:r>
          </a:p>
          <a:p>
            <a:pPr lvl="1"/>
            <a:r>
              <a:rPr lang="en-US" dirty="0" smtClean="0"/>
              <a:t>We don’t even know if it is a branch!</a:t>
            </a:r>
          </a:p>
          <a:p>
            <a:pPr lvl="1"/>
            <a:r>
              <a:rPr lang="en-US" dirty="0" smtClean="0"/>
              <a:t>If address matches a BTB entry, it is</a:t>
            </a:r>
            <a:br>
              <a:rPr lang="en-US" dirty="0" smtClean="0"/>
            </a:br>
            <a:r>
              <a:rPr lang="en-US" i="1" dirty="0" smtClean="0"/>
              <a:t>predicted to be a branch</a:t>
            </a:r>
          </a:p>
          <a:p>
            <a:r>
              <a:rPr lang="en-US" dirty="0" smtClean="0"/>
              <a:t>BTB entry tells whether it is taken (direction) and where it goes if taken</a:t>
            </a:r>
          </a:p>
          <a:p>
            <a:r>
              <a:rPr lang="en-US" dirty="0" smtClean="0"/>
              <a:t>BTB takes only the instruction address, so</a:t>
            </a:r>
            <a:br>
              <a:rPr lang="en-US" dirty="0" smtClean="0"/>
            </a:br>
            <a:r>
              <a:rPr lang="en-US" dirty="0" smtClean="0"/>
              <a:t>while we fetch one instruction in the IF stage</a:t>
            </a:r>
            <a:br>
              <a:rPr lang="en-US" dirty="0" smtClean="0"/>
            </a:br>
            <a:r>
              <a:rPr lang="en-US" dirty="0" smtClean="0"/>
              <a:t>we are predicting where to fetch the next one from</a:t>
            </a:r>
            <a:endParaRPr lang="en-US" dirty="0"/>
          </a:p>
        </p:txBody>
      </p:sp>
      <p:sp>
        <p:nvSpPr>
          <p:cNvPr id="180229" name="AutoShape 5"/>
          <p:cNvSpPr>
            <a:spLocks noChangeArrowheads="1"/>
          </p:cNvSpPr>
          <p:nvPr/>
        </p:nvSpPr>
        <p:spPr bwMode="auto">
          <a:xfrm>
            <a:off x="6723062" y="1981200"/>
            <a:ext cx="2344738" cy="990600"/>
          </a:xfrm>
          <a:prstGeom prst="wedgeRoundRectCallout">
            <a:avLst>
              <a:gd name="adj1" fmla="val -39505"/>
              <a:gd name="adj2" fmla="val 89745"/>
              <a:gd name="adj3" fmla="val 16667"/>
            </a:avLst>
          </a:prstGeom>
          <a:solidFill>
            <a:srgbClr val="0000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dirty="0">
                <a:solidFill>
                  <a:schemeClr val="bg1"/>
                </a:solidFill>
                <a:latin typeface="Arial" pitchFamily="34" charset="0"/>
                <a:cs typeface="Arial" pitchFamily="34" charset="0"/>
              </a:rPr>
              <a:t>Direction prediction can be factored out into separate table</a:t>
            </a:r>
          </a:p>
        </p:txBody>
      </p:sp>
      <p:sp>
        <p:nvSpPr>
          <p:cNvPr id="6" name="Rectangle 6"/>
          <p:cNvSpPr>
            <a:spLocks noChangeArrowheads="1"/>
          </p:cNvSpPr>
          <p:nvPr/>
        </p:nvSpPr>
        <p:spPr bwMode="auto">
          <a:xfrm>
            <a:off x="76200" y="67056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34</a:t>
            </a:fld>
            <a:endParaRPr lang="en-US"/>
          </a:p>
        </p:txBody>
      </p:sp>
      <p:sp>
        <p:nvSpPr>
          <p:cNvPr id="2" name="Footer Placeholder 1"/>
          <p:cNvSpPr>
            <a:spLocks noGrp="1"/>
          </p:cNvSpPr>
          <p:nvPr>
            <p:ph type="ftr" sz="quarter" idx="11"/>
          </p:nvPr>
        </p:nvSpPr>
        <p:spPr/>
        <p:txBody>
          <a:bodyPr/>
          <a:lstStyle/>
          <a:p>
            <a:r>
              <a:rPr lang="en-US" smtClean="0"/>
              <a:t>Edited by Dr. Yuzhe Tang</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0229"/>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80227">
                                            <p:txEl>
                                              <p:pRg st="4" end="4"/>
                                            </p:txEl>
                                          </p:spTgt>
                                        </p:tgtEl>
                                        <p:attrNameLst>
                                          <p:attrName>style.visibility</p:attrName>
                                        </p:attrNameLst>
                                      </p:cBhvr>
                                      <p:to>
                                        <p:strVal val="visible"/>
                                      </p:to>
                                    </p:set>
                                    <p:animEffect transition="in" filter="blinds(horizontal)">
                                      <p:cBhvr>
                                        <p:cTn id="13" dur="500"/>
                                        <p:tgtEl>
                                          <p:spTgt spid="180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9"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smtClean="0"/>
              <a:t>Branch Target Buffer</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pic>
        <p:nvPicPr>
          <p:cNvPr id="6" name="Picture 2"/>
          <p:cNvPicPr>
            <a:picLocks noChangeAspect="1" noChangeArrowheads="1"/>
          </p:cNvPicPr>
          <p:nvPr/>
        </p:nvPicPr>
        <p:blipFill>
          <a:blip r:embed="rId2" cstate="print"/>
          <a:srcRect/>
          <a:stretch>
            <a:fillRect/>
          </a:stretch>
        </p:blipFill>
        <p:spPr bwMode="auto">
          <a:xfrm>
            <a:off x="914400" y="1328853"/>
            <a:ext cx="7315200" cy="4995747"/>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Edited by Dr. Yuzhe Tang</a:t>
            </a:r>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3962400" cy="5029200"/>
          </a:xfrm>
        </p:spPr>
        <p:txBody>
          <a:bodyPr>
            <a:normAutofit/>
          </a:bodyPr>
          <a:lstStyle/>
          <a:p>
            <a:pPr marL="0" indent="0">
              <a:buNone/>
            </a:pPr>
            <a:r>
              <a:rPr lang="en-US" sz="2400" dirty="0" smtClean="0"/>
              <a:t>Situation </a:t>
            </a:r>
          </a:p>
          <a:p>
            <a:r>
              <a:rPr lang="en-US" sz="2400" dirty="0" smtClean="0"/>
              <a:t>The pipeline for instruction predicted to run after a taken branch</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pic>
        <p:nvPicPr>
          <p:cNvPr id="1026" name="Picture 2"/>
          <p:cNvPicPr>
            <a:picLocks noChangeAspect="1" noChangeArrowheads="1"/>
          </p:cNvPicPr>
          <p:nvPr/>
        </p:nvPicPr>
        <p:blipFill>
          <a:blip r:embed="rId2"/>
          <a:srcRect/>
          <a:stretch>
            <a:fillRect/>
          </a:stretch>
        </p:blipFill>
        <p:spPr bwMode="auto">
          <a:xfrm>
            <a:off x="3810000" y="828203"/>
            <a:ext cx="5136589" cy="5473537"/>
          </a:xfrm>
          <a:prstGeom prst="rect">
            <a:avLst/>
          </a:prstGeom>
          <a:noFill/>
          <a:ln w="9525">
            <a:noFill/>
            <a:miter lim="800000"/>
            <a:headEnd/>
            <a:tailEnd/>
          </a:ln>
          <a:effectLst/>
        </p:spPr>
      </p:pic>
      <p:sp>
        <p:nvSpPr>
          <p:cNvPr id="2" name="Title 1"/>
          <p:cNvSpPr>
            <a:spLocks noGrp="1"/>
          </p:cNvSpPr>
          <p:nvPr>
            <p:ph type="title"/>
          </p:nvPr>
        </p:nvSpPr>
        <p:spPr>
          <a:xfrm>
            <a:off x="457200" y="-76200"/>
            <a:ext cx="8229600" cy="1143000"/>
          </a:xfrm>
        </p:spPr>
        <p:txBody>
          <a:bodyPr>
            <a:normAutofit/>
          </a:bodyPr>
          <a:lstStyle/>
          <a:p>
            <a:r>
              <a:rPr lang="en-US" dirty="0" smtClean="0"/>
              <a:t>BTB with Conditional Branch</a:t>
            </a:r>
            <a:endParaRPr lang="en-US" dirty="0"/>
          </a:p>
        </p:txBody>
      </p:sp>
      <p:sp>
        <p:nvSpPr>
          <p:cNvPr id="5" name="Footer Placeholder 4"/>
          <p:cNvSpPr>
            <a:spLocks noGrp="1"/>
          </p:cNvSpPr>
          <p:nvPr>
            <p:ph type="ftr" sz="quarter" idx="11"/>
          </p:nvPr>
        </p:nvSpPr>
        <p:spPr/>
        <p:txBody>
          <a:bodyPr/>
          <a:lstStyle/>
          <a:p>
            <a:r>
              <a:rPr lang="en-US" smtClean="0"/>
              <a:t>Edited by Dr. Yuzhe Tang</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dirty="0" smtClean="0"/>
              <a:t>Return Address Stack (RAS) for RET</a:t>
            </a:r>
            <a:endParaRPr lang="en-US" dirty="0"/>
          </a:p>
        </p:txBody>
      </p:sp>
      <p:sp>
        <p:nvSpPr>
          <p:cNvPr id="182275" name="Rectangle 3"/>
          <p:cNvSpPr>
            <a:spLocks noGrp="1" noChangeArrowheads="1"/>
          </p:cNvSpPr>
          <p:nvPr>
            <p:ph idx="1"/>
          </p:nvPr>
        </p:nvSpPr>
        <p:spPr/>
        <p:txBody>
          <a:bodyPr/>
          <a:lstStyle/>
          <a:p>
            <a:r>
              <a:rPr lang="en-US" smtClean="0"/>
              <a:t>Function returns are frequent, yet</a:t>
            </a:r>
          </a:p>
          <a:p>
            <a:pPr lvl="1"/>
            <a:r>
              <a:rPr lang="en-US" smtClean="0"/>
              <a:t>Address is difficult to compute</a:t>
            </a:r>
            <a:br>
              <a:rPr lang="en-US" smtClean="0"/>
            </a:br>
            <a:r>
              <a:rPr lang="en-US" smtClean="0"/>
              <a:t>(have to wait until EX stage done to know it)</a:t>
            </a:r>
          </a:p>
          <a:p>
            <a:pPr lvl="1"/>
            <a:r>
              <a:rPr lang="en-US" smtClean="0"/>
              <a:t>Address difficult to predict with BTB</a:t>
            </a:r>
            <a:br>
              <a:rPr lang="en-US" smtClean="0"/>
            </a:br>
            <a:r>
              <a:rPr lang="en-US" smtClean="0"/>
              <a:t>(function can be called from multiple places)</a:t>
            </a:r>
          </a:p>
          <a:p>
            <a:r>
              <a:rPr lang="en-US" smtClean="0"/>
              <a:t>But return address is actually easy to predict</a:t>
            </a:r>
          </a:p>
          <a:p>
            <a:pPr lvl="1"/>
            <a:r>
              <a:rPr lang="en-US" smtClean="0"/>
              <a:t>It is the address after the last call instruction</a:t>
            </a:r>
            <a:br>
              <a:rPr lang="en-US" smtClean="0"/>
            </a:br>
            <a:r>
              <a:rPr lang="en-US" smtClean="0"/>
              <a:t>that we haven’t returned from yet</a:t>
            </a:r>
          </a:p>
          <a:p>
            <a:pPr lvl="1"/>
            <a:r>
              <a:rPr lang="en-US" smtClean="0"/>
              <a:t>Hence the Return Address Stack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2" name="Footer Placeholder 1"/>
          <p:cNvSpPr>
            <a:spLocks noGrp="1"/>
          </p:cNvSpPr>
          <p:nvPr>
            <p:ph type="ftr" sz="quarter" idx="11"/>
          </p:nvPr>
        </p:nvSpPr>
        <p:spPr/>
        <p:txBody>
          <a:bodyPr/>
          <a:lstStyle/>
          <a:p>
            <a:r>
              <a:rPr lang="en-US" smtClean="0"/>
              <a:t>Edited by Dr. Yuzhe Tang</a:t>
            </a:r>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Return Address Stack (RAS)</a:t>
            </a:r>
          </a:p>
        </p:txBody>
      </p:sp>
      <p:sp>
        <p:nvSpPr>
          <p:cNvPr id="183299" name="Rectangle 3"/>
          <p:cNvSpPr>
            <a:spLocks noGrp="1" noChangeArrowheads="1"/>
          </p:cNvSpPr>
          <p:nvPr>
            <p:ph type="body" idx="1"/>
          </p:nvPr>
        </p:nvSpPr>
        <p:spPr>
          <a:xfrm>
            <a:off x="398463" y="1303338"/>
            <a:ext cx="8347075" cy="2217737"/>
          </a:xfrm>
          <a:noFill/>
          <a:ln/>
        </p:spPr>
        <p:txBody>
          <a:bodyPr/>
          <a:lstStyle/>
          <a:p>
            <a:r>
              <a:rPr lang="en-US" sz="2800" dirty="0"/>
              <a:t>Call pushes return address into the RAS</a:t>
            </a:r>
          </a:p>
          <a:p>
            <a:r>
              <a:rPr lang="en-US" sz="2800" dirty="0"/>
              <a:t>When a return instruction decoded,</a:t>
            </a:r>
            <a:br>
              <a:rPr lang="en-US" sz="2800" dirty="0"/>
            </a:br>
            <a:r>
              <a:rPr lang="en-US" sz="2800" dirty="0"/>
              <a:t>pop the predicted return address from RAS</a:t>
            </a:r>
          </a:p>
          <a:p>
            <a:r>
              <a:rPr lang="en-US" sz="2800" dirty="0"/>
              <a:t>Accurate prediction even w/ small RAS</a:t>
            </a:r>
          </a:p>
        </p:txBody>
      </p:sp>
      <p:pic>
        <p:nvPicPr>
          <p:cNvPr id="183300" name="Picture 4" descr="Ch3-fig22"/>
          <p:cNvPicPr>
            <a:picLocks noChangeAspect="1" noChangeArrowheads="1"/>
          </p:cNvPicPr>
          <p:nvPr/>
        </p:nvPicPr>
        <p:blipFill>
          <a:blip r:embed="rId2" cstate="print"/>
          <a:srcRect/>
          <a:stretch>
            <a:fillRect/>
          </a:stretch>
        </p:blipFill>
        <p:spPr bwMode="auto">
          <a:xfrm>
            <a:off x="1447800" y="3408363"/>
            <a:ext cx="5562600" cy="3449637"/>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2" name="Footer Placeholder 1"/>
          <p:cNvSpPr>
            <a:spLocks noGrp="1"/>
          </p:cNvSpPr>
          <p:nvPr>
            <p:ph type="ftr" sz="quarter" idx="11"/>
          </p:nvPr>
        </p:nvSpPr>
        <p:spPr/>
        <p:txBody>
          <a:bodyPr/>
          <a:lstStyle/>
          <a:p>
            <a:r>
              <a:rPr lang="en-US" smtClean="0"/>
              <a:t>Edited by Dr. Yuzhe Tang</a:t>
            </a:r>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reading lists</a:t>
            </a:r>
            <a:endParaRPr lang="en-US" dirty="0"/>
          </a:p>
        </p:txBody>
      </p:sp>
      <p:sp>
        <p:nvSpPr>
          <p:cNvPr id="3" name="Content Placeholder 2"/>
          <p:cNvSpPr>
            <a:spLocks noGrp="1"/>
          </p:cNvSpPr>
          <p:nvPr>
            <p:ph idx="1"/>
          </p:nvPr>
        </p:nvSpPr>
        <p:spPr/>
        <p:txBody>
          <a:bodyPr/>
          <a:lstStyle/>
          <a:p>
            <a:r>
              <a:rPr lang="en-US" dirty="0" smtClean="0"/>
              <a:t>Dynamic branch direction prediction</a:t>
            </a:r>
          </a:p>
          <a:p>
            <a:pPr lvl="1"/>
            <a:r>
              <a:rPr lang="en-US" dirty="0" smtClean="0"/>
              <a:t>2-bit predictor (Textbook C.2)</a:t>
            </a:r>
          </a:p>
          <a:p>
            <a:pPr lvl="1"/>
            <a:r>
              <a:rPr lang="en-US" dirty="0" smtClean="0"/>
              <a:t>Correlating predictor</a:t>
            </a:r>
          </a:p>
          <a:p>
            <a:pPr lvl="2"/>
            <a:r>
              <a:rPr lang="en-US" dirty="0" smtClean="0"/>
              <a:t>Textbook 3.3</a:t>
            </a:r>
          </a:p>
          <a:p>
            <a:pPr lvl="2"/>
            <a:r>
              <a:rPr lang="en-US" dirty="0" smtClean="0"/>
              <a:t>http://en.wikipedia.org/wiki/Branch_predictor#Global_branch_prediction</a:t>
            </a:r>
          </a:p>
          <a:p>
            <a:pPr lvl="1"/>
            <a:r>
              <a:rPr lang="en-US" dirty="0" smtClean="0"/>
              <a:t>Tournament predictor (Textbook 3.3)</a:t>
            </a:r>
          </a:p>
          <a:p>
            <a:r>
              <a:rPr lang="en-US" dirty="0" smtClean="0"/>
              <a:t>Branch target prediction (Textbook 3.9)</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5" name="TextBox 4"/>
          <p:cNvSpPr txBox="1"/>
          <p:nvPr/>
        </p:nvSpPr>
        <p:spPr>
          <a:xfrm>
            <a:off x="228600" y="6248400"/>
            <a:ext cx="2514600" cy="369332"/>
          </a:xfrm>
          <a:prstGeom prst="rect">
            <a:avLst/>
          </a:prstGeom>
          <a:noFill/>
        </p:spPr>
        <p:txBody>
          <a:bodyPr wrap="square" rtlCol="0">
            <a:spAutoFit/>
          </a:bodyPr>
          <a:lstStyle/>
          <a:p>
            <a:r>
              <a:rPr lang="en-US" dirty="0" err="1" smtClean="0">
                <a:solidFill>
                  <a:schemeClr val="bg1">
                    <a:lumMod val="75000"/>
                  </a:schemeClr>
                </a:solidFill>
              </a:rPr>
              <a:t>Ack</a:t>
            </a:r>
            <a:r>
              <a:rPr lang="en-US" dirty="0" smtClean="0">
                <a:solidFill>
                  <a:schemeClr val="bg1">
                    <a:lumMod val="75000"/>
                  </a:schemeClr>
                </a:solidFill>
              </a:rPr>
              <a:t>: Prof. </a:t>
            </a:r>
            <a:r>
              <a:rPr lang="en-US" dirty="0" err="1" smtClean="0">
                <a:solidFill>
                  <a:schemeClr val="bg1">
                    <a:lumMod val="75000"/>
                  </a:schemeClr>
                </a:solidFill>
              </a:rPr>
              <a:t>Milos’s</a:t>
            </a:r>
            <a:r>
              <a:rPr lang="en-US" dirty="0" smtClean="0">
                <a:solidFill>
                  <a:schemeClr val="bg1">
                    <a:lumMod val="75000"/>
                  </a:schemeClr>
                </a:solidFill>
              </a:rPr>
              <a:t>  slides</a:t>
            </a:r>
            <a:endParaRPr lang="en-US" dirty="0">
              <a:solidFill>
                <a:schemeClr val="bg1">
                  <a:lumMod val="75000"/>
                </a:schemeClr>
              </a:solidFill>
            </a:endParaRPr>
          </a:p>
        </p:txBody>
      </p:sp>
      <p:sp>
        <p:nvSpPr>
          <p:cNvPr id="6" name="Footer Placeholder 5"/>
          <p:cNvSpPr>
            <a:spLocks noGrp="1"/>
          </p:cNvSpPr>
          <p:nvPr>
            <p:ph type="ftr" sz="quarter" idx="11"/>
          </p:nvPr>
        </p:nvSpPr>
        <p:spPr/>
        <p:txBody>
          <a:bodyPr/>
          <a:lstStyle/>
          <a:p>
            <a:r>
              <a:rPr lang="en-US" smtClean="0"/>
              <a:t>Edited by Dr. Yuzhe Tang</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Branch is Hard to Pipeline</a:t>
            </a:r>
            <a:endParaRPr lang="en-US" dirty="0"/>
          </a:p>
        </p:txBody>
      </p:sp>
      <p:sp>
        <p:nvSpPr>
          <p:cNvPr id="3" name="Content Placeholder 2"/>
          <p:cNvSpPr>
            <a:spLocks noGrp="1"/>
          </p:cNvSpPr>
          <p:nvPr>
            <p:ph idx="1"/>
          </p:nvPr>
        </p:nvSpPr>
        <p:spPr>
          <a:xfrm>
            <a:off x="609600" y="5943600"/>
            <a:ext cx="7391400" cy="381000"/>
          </a:xfrm>
        </p:spPr>
        <p:txBody>
          <a:bodyPr>
            <a:normAutofit/>
          </a:bodyPr>
          <a:lstStyle/>
          <a:p>
            <a:pPr marL="0" indent="0">
              <a:buNone/>
            </a:pPr>
            <a:r>
              <a:rPr lang="en-US" sz="1600" dirty="0">
                <a:solidFill>
                  <a:schemeClr val="bg1">
                    <a:lumMod val="65000"/>
                  </a:schemeClr>
                </a:solidFill>
              </a:rPr>
              <a:t>Cite: http://</a:t>
            </a:r>
            <a:r>
              <a:rPr lang="en-US" sz="1600" dirty="0" err="1">
                <a:solidFill>
                  <a:schemeClr val="bg1">
                    <a:lumMod val="65000"/>
                  </a:schemeClr>
                </a:solidFill>
              </a:rPr>
              <a:t>www.cs.fsu.edu</a:t>
            </a:r>
            <a:r>
              <a:rPr lang="en-US" sz="1600" dirty="0">
                <a:solidFill>
                  <a:schemeClr val="bg1">
                    <a:lumMod val="65000"/>
                  </a:schemeClr>
                </a:solidFill>
              </a:rPr>
              <a:t>/~</a:t>
            </a:r>
            <a:r>
              <a:rPr lang="en-US" sz="1600" dirty="0" err="1">
                <a:solidFill>
                  <a:schemeClr val="bg1">
                    <a:lumMod val="65000"/>
                  </a:schemeClr>
                </a:solidFill>
              </a:rPr>
              <a:t>hawkes</a:t>
            </a:r>
            <a:r>
              <a:rPr lang="en-US" sz="1600" dirty="0">
                <a:solidFill>
                  <a:schemeClr val="bg1">
                    <a:lumMod val="65000"/>
                  </a:schemeClr>
                </a:solidFill>
              </a:rPr>
              <a:t>/cda3101lects/chap6/F6.50.gif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5" name="Picture 4"/>
          <p:cNvPicPr>
            <a:picLocks noChangeAspect="1"/>
          </p:cNvPicPr>
          <p:nvPr/>
        </p:nvPicPr>
        <p:blipFill>
          <a:blip r:embed="rId2"/>
          <a:stretch>
            <a:fillRect/>
          </a:stretch>
        </p:blipFill>
        <p:spPr>
          <a:xfrm>
            <a:off x="457200" y="1337322"/>
            <a:ext cx="8382000" cy="4530078"/>
          </a:xfrm>
          <a:prstGeom prst="rect">
            <a:avLst/>
          </a:prstGeom>
        </p:spPr>
      </p:pic>
      <p:sp>
        <p:nvSpPr>
          <p:cNvPr id="6" name="Footer Placeholder 5"/>
          <p:cNvSpPr>
            <a:spLocks noGrp="1"/>
          </p:cNvSpPr>
          <p:nvPr>
            <p:ph type="ftr" sz="quarter" idx="11"/>
          </p:nvPr>
        </p:nvSpPr>
        <p:spPr/>
        <p:txBody>
          <a:bodyPr/>
          <a:lstStyle/>
          <a:p>
            <a:r>
              <a:rPr lang="en-US" smtClean="0"/>
              <a:t>Edited by Dr. Yuzhe Tang</a:t>
            </a:r>
            <a:endParaRPr lang="en-US"/>
          </a:p>
        </p:txBody>
      </p:sp>
    </p:spTree>
    <p:extLst>
      <p:ext uri="{BB962C8B-B14F-4D97-AF65-F5344CB8AC3E}">
        <p14:creationId xmlns:p14="http://schemas.microsoft.com/office/powerpoint/2010/main" val="2205664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normAutofit/>
          </a:bodyPr>
          <a:lstStyle/>
          <a:p>
            <a:r>
              <a:rPr lang="en-US" dirty="0" smtClean="0"/>
              <a:t>Branch Hazard Avoidance</a:t>
            </a:r>
            <a:endParaRPr lang="en-US" dirty="0"/>
          </a:p>
        </p:txBody>
      </p:sp>
      <p:sp>
        <p:nvSpPr>
          <p:cNvPr id="158723" name="Rectangle 3"/>
          <p:cNvSpPr>
            <a:spLocks noGrp="1" noChangeArrowheads="1"/>
          </p:cNvSpPr>
          <p:nvPr>
            <p:ph type="body" idx="1"/>
          </p:nvPr>
        </p:nvSpPr>
        <p:spPr>
          <a:xfrm>
            <a:off x="228600" y="1295400"/>
            <a:ext cx="8991600" cy="5105400"/>
          </a:xfrm>
        </p:spPr>
        <p:txBody>
          <a:bodyPr>
            <a:noAutofit/>
          </a:bodyPr>
          <a:lstStyle/>
          <a:p>
            <a:r>
              <a:rPr lang="en-US" sz="4000" dirty="0" smtClean="0"/>
              <a:t>Stalls (until branch finishes WB)</a:t>
            </a:r>
          </a:p>
          <a:p>
            <a:r>
              <a:rPr lang="en-US" sz="4000" dirty="0" smtClean="0"/>
              <a:t>Predict the branch:</a:t>
            </a:r>
          </a:p>
          <a:p>
            <a:pPr lvl="1"/>
            <a:r>
              <a:rPr lang="en-US" sz="3600" dirty="0" smtClean="0"/>
              <a:t>Fetch/decode on the predicted path</a:t>
            </a:r>
          </a:p>
          <a:p>
            <a:pPr lvl="1"/>
            <a:r>
              <a:rPr lang="en-US" sz="3600" dirty="0" smtClean="0"/>
              <a:t>On EX:</a:t>
            </a:r>
          </a:p>
          <a:p>
            <a:pPr lvl="2"/>
            <a:r>
              <a:rPr lang="en-US" sz="3200" dirty="0" smtClean="0"/>
              <a:t>Option 1: Don</a:t>
            </a:r>
            <a:r>
              <a:rPr lang="fr-FR" sz="3200" dirty="0" smtClean="0"/>
              <a:t>’</a:t>
            </a:r>
            <a:r>
              <a:rPr lang="en-US" sz="3200" dirty="0" smtClean="0"/>
              <a:t>t execute until branch resolved</a:t>
            </a:r>
          </a:p>
          <a:p>
            <a:pPr lvl="2"/>
            <a:r>
              <a:rPr lang="en-US" sz="3200" dirty="0" smtClean="0"/>
              <a:t>Option 2: Execute anyway (speculation)</a:t>
            </a:r>
          </a:p>
          <a:p>
            <a:pPr lvl="1"/>
            <a:r>
              <a:rPr lang="en-US" sz="3600" dirty="0" smtClean="0"/>
              <a:t>Recover from misprediction</a:t>
            </a:r>
          </a:p>
          <a:p>
            <a:pPr lvl="2"/>
            <a:r>
              <a:rPr lang="en-US" sz="3200" dirty="0" smtClean="0"/>
              <a:t>Restart fetch from correct path</a:t>
            </a:r>
            <a:endParaRPr lang="en-US" sz="3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2" name="Footer Placeholder 1"/>
          <p:cNvSpPr>
            <a:spLocks noGrp="1"/>
          </p:cNvSpPr>
          <p:nvPr>
            <p:ph type="ftr" sz="quarter" idx="11"/>
          </p:nvPr>
        </p:nvSpPr>
        <p:spPr/>
        <p:txBody>
          <a:bodyPr/>
          <a:lstStyle/>
          <a:p>
            <a:r>
              <a:rPr lang="en-US" smtClean="0"/>
              <a:t>Edited by Dr. Yuzhe Tang</a:t>
            </a:r>
            <a:endParaRPr lang="en-US"/>
          </a:p>
        </p:txBody>
      </p:sp>
    </p:spTree>
    <p:extLst>
      <p:ext uri="{BB962C8B-B14F-4D97-AF65-F5344CB8AC3E}">
        <p14:creationId xmlns:p14="http://schemas.microsoft.com/office/powerpoint/2010/main" val="355115090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dirty="0" smtClean="0"/>
              <a:t>Branch Prediction</a:t>
            </a:r>
            <a:endParaRPr lang="en-US" dirty="0"/>
          </a:p>
        </p:txBody>
      </p:sp>
      <p:sp>
        <p:nvSpPr>
          <p:cNvPr id="159747" name="Rectangle 3"/>
          <p:cNvSpPr>
            <a:spLocks noGrp="1" noChangeArrowheads="1"/>
          </p:cNvSpPr>
          <p:nvPr>
            <p:ph type="body" idx="1"/>
          </p:nvPr>
        </p:nvSpPr>
        <p:spPr/>
        <p:txBody>
          <a:bodyPr>
            <a:normAutofit fontScale="85000" lnSpcReduction="10000"/>
          </a:bodyPr>
          <a:lstStyle/>
          <a:p>
            <a:r>
              <a:rPr lang="en-US" dirty="0" smtClean="0"/>
              <a:t>Need to know two things</a:t>
            </a:r>
          </a:p>
          <a:p>
            <a:pPr lvl="1"/>
            <a:r>
              <a:rPr lang="en-US" b="1" dirty="0" smtClean="0"/>
              <a:t>Direction</a:t>
            </a:r>
            <a:r>
              <a:rPr lang="en-US" dirty="0" smtClean="0"/>
              <a:t>: Whether the branch is taken or not</a:t>
            </a:r>
          </a:p>
          <a:p>
            <a:pPr lvl="1"/>
            <a:r>
              <a:rPr lang="en-US" b="1" dirty="0" smtClean="0"/>
              <a:t>Target</a:t>
            </a:r>
            <a:r>
              <a:rPr lang="en-US" dirty="0" smtClean="0"/>
              <a:t>: The target address if it is taken</a:t>
            </a:r>
          </a:p>
          <a:p>
            <a:endParaRPr lang="en-US" dirty="0" smtClean="0"/>
          </a:p>
          <a:p>
            <a:r>
              <a:rPr lang="en-US" dirty="0" smtClean="0"/>
              <a:t>Direct jumps, Function calls</a:t>
            </a:r>
          </a:p>
          <a:p>
            <a:pPr lvl="1"/>
            <a:r>
              <a:rPr lang="en-US" dirty="0" smtClean="0"/>
              <a:t>Direction known (always taken), target easy to compute</a:t>
            </a:r>
          </a:p>
          <a:p>
            <a:r>
              <a:rPr lang="en-US" dirty="0" smtClean="0"/>
              <a:t>Indirect jumps, function returns</a:t>
            </a:r>
          </a:p>
          <a:p>
            <a:pPr lvl="1"/>
            <a:r>
              <a:rPr lang="en-US" dirty="0" smtClean="0"/>
              <a:t>Direction known (always taken), </a:t>
            </a:r>
            <a:r>
              <a:rPr lang="en-US" b="1" dirty="0" smtClean="0"/>
              <a:t>target difficult</a:t>
            </a:r>
          </a:p>
          <a:p>
            <a:r>
              <a:rPr lang="en-US" dirty="0" smtClean="0"/>
              <a:t>Conditional Branches (typically PC-relative)</a:t>
            </a:r>
          </a:p>
          <a:p>
            <a:pPr lvl="1"/>
            <a:r>
              <a:rPr lang="en-US" b="1" dirty="0" smtClean="0"/>
              <a:t>Direction difficult to predict</a:t>
            </a:r>
            <a:r>
              <a:rPr lang="en-US" dirty="0" smtClean="0"/>
              <a:t>, target easy to compute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7" name="Rectangle 6"/>
          <p:cNvSpPr/>
          <p:nvPr/>
        </p:nvSpPr>
        <p:spPr>
          <a:xfrm>
            <a:off x="6477000" y="4343400"/>
            <a:ext cx="2438400" cy="18398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tx1"/>
                </a:solidFill>
                <a:latin typeface="Verdana" pitchFamily="34" charset="0"/>
                <a:ea typeface="Verdana" pitchFamily="34" charset="0"/>
                <a:cs typeface="Verdana" pitchFamily="34" charset="0"/>
              </a:rPr>
              <a:t>If (v == 1){</a:t>
            </a:r>
          </a:p>
          <a:p>
            <a:pPr lvl="1"/>
            <a:r>
              <a:rPr lang="en-US" b="1" dirty="0" smtClean="0">
                <a:solidFill>
                  <a:schemeClr val="tx1"/>
                </a:solidFill>
                <a:latin typeface="Verdana" pitchFamily="34" charset="0"/>
                <a:ea typeface="Verdana" pitchFamily="34" charset="0"/>
                <a:cs typeface="Verdana" pitchFamily="34" charset="0"/>
              </a:rPr>
              <a:t>   A; </a:t>
            </a:r>
          </a:p>
          <a:p>
            <a:pPr lvl="1"/>
            <a:r>
              <a:rPr lang="en-US" b="1" dirty="0" smtClean="0">
                <a:solidFill>
                  <a:schemeClr val="tx1"/>
                </a:solidFill>
                <a:latin typeface="Verdana" pitchFamily="34" charset="0"/>
                <a:ea typeface="Verdana" pitchFamily="34" charset="0"/>
                <a:cs typeface="Verdana" pitchFamily="34" charset="0"/>
              </a:rPr>
              <a:t>} Else {</a:t>
            </a:r>
          </a:p>
          <a:p>
            <a:pPr lvl="1"/>
            <a:r>
              <a:rPr lang="en-US" b="1" dirty="0" smtClean="0">
                <a:solidFill>
                  <a:schemeClr val="tx1"/>
                </a:solidFill>
                <a:latin typeface="Verdana" pitchFamily="34" charset="0"/>
                <a:ea typeface="Verdana" pitchFamily="34" charset="0"/>
                <a:cs typeface="Verdana" pitchFamily="34" charset="0"/>
              </a:rPr>
              <a:t>   B;</a:t>
            </a:r>
          </a:p>
          <a:p>
            <a:pPr lvl="1"/>
            <a:r>
              <a:rPr lang="en-US" b="1" dirty="0" smtClean="0">
                <a:solidFill>
                  <a:schemeClr val="tx1"/>
                </a:solidFill>
                <a:latin typeface="Verdana" pitchFamily="34" charset="0"/>
                <a:ea typeface="Verdana" pitchFamily="34" charset="0"/>
                <a:cs typeface="Verdana" pitchFamily="34" charset="0"/>
              </a:rPr>
              <a:t>}</a:t>
            </a:r>
            <a:endParaRPr lang="en-US" b="1"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6781800" y="1905000"/>
            <a:ext cx="2133600" cy="2971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err="1" smtClean="0">
                <a:solidFill>
                  <a:schemeClr val="tx1"/>
                </a:solidFill>
                <a:latin typeface="Verdana" pitchFamily="34" charset="0"/>
                <a:ea typeface="Verdana" pitchFamily="34" charset="0"/>
                <a:cs typeface="Verdana" pitchFamily="34" charset="0"/>
              </a:rPr>
              <a:t>Foo</a:t>
            </a:r>
            <a:r>
              <a:rPr lang="en-US" b="1" dirty="0" smtClean="0">
                <a:solidFill>
                  <a:schemeClr val="tx1"/>
                </a:solidFill>
                <a:latin typeface="Verdana" pitchFamily="34" charset="0"/>
                <a:ea typeface="Verdana" pitchFamily="34" charset="0"/>
                <a:cs typeface="Verdana" pitchFamily="34" charset="0"/>
              </a:rPr>
              <a:t>(){</a:t>
            </a:r>
          </a:p>
          <a:p>
            <a:pPr lvl="1"/>
            <a:r>
              <a:rPr lang="en-US" b="1" dirty="0" smtClean="0">
                <a:solidFill>
                  <a:schemeClr val="tx1"/>
                </a:solidFill>
                <a:latin typeface="Verdana" pitchFamily="34" charset="0"/>
                <a:ea typeface="Verdana" pitchFamily="34" charset="0"/>
                <a:cs typeface="Verdana" pitchFamily="34" charset="0"/>
              </a:rPr>
              <a:t>  B;</a:t>
            </a:r>
          </a:p>
          <a:p>
            <a:pPr lvl="1"/>
            <a:r>
              <a:rPr lang="en-US" b="1" dirty="0" smtClean="0">
                <a:solidFill>
                  <a:schemeClr val="tx1"/>
                </a:solidFill>
                <a:latin typeface="Verdana" pitchFamily="34" charset="0"/>
                <a:ea typeface="Verdana" pitchFamily="34" charset="0"/>
                <a:cs typeface="Verdana" pitchFamily="34" charset="0"/>
              </a:rPr>
              <a:t>  C;</a:t>
            </a:r>
          </a:p>
          <a:p>
            <a:pPr lvl="1"/>
            <a:r>
              <a:rPr lang="en-US" b="1" dirty="0" smtClean="0">
                <a:solidFill>
                  <a:schemeClr val="tx1"/>
                </a:solidFill>
                <a:latin typeface="Verdana" pitchFamily="34" charset="0"/>
                <a:ea typeface="Verdana" pitchFamily="34" charset="0"/>
                <a:cs typeface="Verdana" pitchFamily="34" charset="0"/>
              </a:rPr>
              <a:t>}</a:t>
            </a:r>
          </a:p>
          <a:p>
            <a:pPr lvl="1"/>
            <a:endParaRPr lang="en-US" b="1" dirty="0" smtClean="0">
              <a:solidFill>
                <a:schemeClr val="tx1"/>
              </a:solidFill>
              <a:latin typeface="Verdana" pitchFamily="34" charset="0"/>
              <a:ea typeface="Verdana" pitchFamily="34" charset="0"/>
              <a:cs typeface="Verdana" pitchFamily="34" charset="0"/>
            </a:endParaRPr>
          </a:p>
          <a:p>
            <a:pPr lvl="1"/>
            <a:r>
              <a:rPr lang="en-US" b="1" dirty="0" smtClean="0">
                <a:solidFill>
                  <a:schemeClr val="tx1"/>
                </a:solidFill>
                <a:latin typeface="Verdana" pitchFamily="34" charset="0"/>
                <a:ea typeface="Verdana" pitchFamily="34" charset="0"/>
                <a:cs typeface="Verdana" pitchFamily="34" charset="0"/>
              </a:rPr>
              <a:t>Main(){</a:t>
            </a:r>
          </a:p>
          <a:p>
            <a:pPr lvl="1"/>
            <a:r>
              <a:rPr lang="en-US" b="1" dirty="0" smtClean="0">
                <a:solidFill>
                  <a:schemeClr val="tx1"/>
                </a:solidFill>
                <a:latin typeface="Verdana" pitchFamily="34" charset="0"/>
                <a:ea typeface="Verdana" pitchFamily="34" charset="0"/>
                <a:cs typeface="Verdana" pitchFamily="34" charset="0"/>
              </a:rPr>
              <a:t>    A; </a:t>
            </a:r>
          </a:p>
          <a:p>
            <a:pPr lvl="1"/>
            <a:r>
              <a:rPr lang="en-US" b="1" dirty="0" smtClean="0">
                <a:solidFill>
                  <a:schemeClr val="tx1"/>
                </a:solidFill>
                <a:latin typeface="Verdana" pitchFamily="34" charset="0"/>
                <a:ea typeface="Verdana" pitchFamily="34" charset="0"/>
                <a:cs typeface="Verdana" pitchFamily="34" charset="0"/>
              </a:rPr>
              <a:t>    </a:t>
            </a:r>
            <a:r>
              <a:rPr lang="en-US" b="1" dirty="0" err="1" smtClean="0">
                <a:solidFill>
                  <a:schemeClr val="tx1"/>
                </a:solidFill>
                <a:latin typeface="Verdana" pitchFamily="34" charset="0"/>
                <a:ea typeface="Verdana" pitchFamily="34" charset="0"/>
                <a:cs typeface="Verdana" pitchFamily="34" charset="0"/>
              </a:rPr>
              <a:t>Foo</a:t>
            </a:r>
            <a:r>
              <a:rPr lang="en-US" b="1" dirty="0" smtClean="0">
                <a:solidFill>
                  <a:schemeClr val="tx1"/>
                </a:solidFill>
                <a:latin typeface="Verdana" pitchFamily="34" charset="0"/>
                <a:ea typeface="Verdana" pitchFamily="34" charset="0"/>
                <a:cs typeface="Verdana" pitchFamily="34" charset="0"/>
              </a:rPr>
              <a:t>();</a:t>
            </a:r>
          </a:p>
          <a:p>
            <a:pPr lvl="1"/>
            <a:r>
              <a:rPr lang="en-US" b="1" dirty="0" smtClean="0">
                <a:solidFill>
                  <a:schemeClr val="tx1"/>
                </a:solidFill>
                <a:latin typeface="Verdana" pitchFamily="34" charset="0"/>
                <a:ea typeface="Verdana" pitchFamily="34" charset="0"/>
                <a:cs typeface="Verdana" pitchFamily="34" charset="0"/>
              </a:rPr>
              <a:t>    D;</a:t>
            </a:r>
          </a:p>
          <a:p>
            <a:pPr lvl="1"/>
            <a:r>
              <a:rPr lang="en-US" b="1" dirty="0" smtClean="0">
                <a:solidFill>
                  <a:schemeClr val="tx1"/>
                </a:solidFill>
                <a:latin typeface="Verdana" pitchFamily="34" charset="0"/>
                <a:ea typeface="Verdana" pitchFamily="34" charset="0"/>
                <a:cs typeface="Verdana" pitchFamily="34" charset="0"/>
              </a:rPr>
              <a:t>}</a:t>
            </a:r>
            <a:endParaRPr lang="en-US" b="1" dirty="0">
              <a:solidFill>
                <a:schemeClr val="tx1"/>
              </a:solidFill>
              <a:latin typeface="Verdana" pitchFamily="34" charset="0"/>
              <a:ea typeface="Verdana" pitchFamily="34" charset="0"/>
              <a:cs typeface="Verdana" pitchFamily="34" charset="0"/>
            </a:endParaRPr>
          </a:p>
        </p:txBody>
      </p:sp>
      <p:sp>
        <p:nvSpPr>
          <p:cNvPr id="12" name="Oval 11"/>
          <p:cNvSpPr/>
          <p:nvPr/>
        </p:nvSpPr>
        <p:spPr>
          <a:xfrm>
            <a:off x="7543800" y="3657600"/>
            <a:ext cx="457200" cy="6096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239000" y="2514600"/>
            <a:ext cx="609600" cy="6858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mtClean="0"/>
              <a:t>Edited by Dr. Yuzhe Tang</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par>
                                <p:cTn id="23" presetID="3" presetClass="exit" presetSubtype="10" fill="hold" grpId="1" nodeType="withEffect">
                                  <p:stCondLst>
                                    <p:cond delay="0"/>
                                  </p:stCondLst>
                                  <p:childTnLst>
                                    <p:animEffect transition="out" filter="blinds(horizontal)">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par>
                                <p:cTn id="26" presetID="3" presetClass="exit" presetSubtype="10" fill="hold" grpId="1" nodeType="withEffect">
                                  <p:stCondLst>
                                    <p:cond delay="0"/>
                                  </p:stCondLst>
                                  <p:childTnLst>
                                    <p:animEffect transition="out" filter="blinds(horizontal)">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childTnLst>
                          </p:cTn>
                        </p:par>
                        <p:par>
                          <p:cTn id="29" fill="hold">
                            <p:stCondLst>
                              <p:cond delay="500"/>
                            </p:stCondLst>
                            <p:childTnLst>
                              <p:par>
                                <p:cTn id="30" presetID="3" presetClass="entr" presetSubtype="10" fill="hold" nodeType="afterEffect">
                                  <p:stCondLst>
                                    <p:cond delay="0"/>
                                  </p:stCondLst>
                                  <p:childTnLst>
                                    <p:set>
                                      <p:cBhvr>
                                        <p:cTn id="31" dur="1" fill="hold">
                                          <p:stCondLst>
                                            <p:cond delay="0"/>
                                          </p:stCondLst>
                                        </p:cTn>
                                        <p:tgtEl>
                                          <p:spTgt spid="159747">
                                            <p:txEl>
                                              <p:pRg st="8" end="8"/>
                                            </p:txEl>
                                          </p:spTgt>
                                        </p:tgtEl>
                                        <p:attrNameLst>
                                          <p:attrName>style.visibility</p:attrName>
                                        </p:attrNameLst>
                                      </p:cBhvr>
                                      <p:to>
                                        <p:strVal val="visible"/>
                                      </p:to>
                                    </p:set>
                                    <p:animEffect transition="in" filter="blinds(horizontal)">
                                      <p:cBhvr>
                                        <p:cTn id="32" dur="500"/>
                                        <p:tgtEl>
                                          <p:spTgt spid="159747">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59747">
                                            <p:txEl>
                                              <p:pRg st="9" end="9"/>
                                            </p:txEl>
                                          </p:spTgt>
                                        </p:tgtEl>
                                        <p:attrNameLst>
                                          <p:attrName>style.visibility</p:attrName>
                                        </p:attrNameLst>
                                      </p:cBhvr>
                                      <p:to>
                                        <p:strVal val="visible"/>
                                      </p:to>
                                    </p:set>
                                    <p:animEffect transition="in" filter="blinds(horizontal)">
                                      <p:cBhvr>
                                        <p:cTn id="35" dur="500"/>
                                        <p:tgtEl>
                                          <p:spTgt spid="159747">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1" grpId="1" animBg="1"/>
      <p:bldP spid="12" grpId="0" animBg="1"/>
      <p:bldP spid="12" grpId="1" animBg="1"/>
      <p:bldP spid="13" grpId="0" animBg="1"/>
      <p:bldP spid="1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a:bodyPr>
          <a:lstStyle/>
          <a:p>
            <a:r>
              <a:rPr lang="en-US" dirty="0" smtClean="0"/>
              <a:t>Branch Direction Prediction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3" name="Footer Placeholder 2"/>
          <p:cNvSpPr>
            <a:spLocks noGrp="1"/>
          </p:cNvSpPr>
          <p:nvPr>
            <p:ph type="ftr" sz="quarter" idx="11"/>
          </p:nvPr>
        </p:nvSpPr>
        <p:spPr/>
        <p:txBody>
          <a:bodyPr/>
          <a:lstStyle/>
          <a:p>
            <a:r>
              <a:rPr lang="en-US" smtClean="0"/>
              <a:t>Edited by Dr. Yuzhe Tang</a:t>
            </a:r>
            <a:endParaRPr lang="en-US"/>
          </a:p>
        </p:txBody>
      </p:sp>
    </p:spTree>
    <p:extLst>
      <p:ext uri="{BB962C8B-B14F-4D97-AF65-F5344CB8AC3E}">
        <p14:creationId xmlns:p14="http://schemas.microsoft.com/office/powerpoint/2010/main" val="3839940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dirty="0" smtClean="0"/>
              <a:t>Static Branch Prediction</a:t>
            </a:r>
            <a:endParaRPr lang="en-US" dirty="0"/>
          </a:p>
        </p:txBody>
      </p:sp>
      <p:sp>
        <p:nvSpPr>
          <p:cNvPr id="160771" name="Rectangle 3"/>
          <p:cNvSpPr>
            <a:spLocks noGrp="1" noChangeArrowheads="1"/>
          </p:cNvSpPr>
          <p:nvPr>
            <p:ph type="body" idx="1"/>
          </p:nvPr>
        </p:nvSpPr>
        <p:spPr/>
        <p:txBody>
          <a:bodyPr>
            <a:normAutofit fontScale="77500" lnSpcReduction="20000"/>
          </a:bodyPr>
          <a:lstStyle/>
          <a:p>
            <a:r>
              <a:rPr lang="en-US" sz="3900" dirty="0" smtClean="0"/>
              <a:t>Direction prediction on conditional branches</a:t>
            </a:r>
          </a:p>
          <a:p>
            <a:pPr lvl="1"/>
            <a:r>
              <a:rPr lang="en-US" sz="3500" dirty="0" smtClean="0"/>
              <a:t>Static: fixed rule, or compiler annotation</a:t>
            </a:r>
          </a:p>
          <a:p>
            <a:pPr lvl="1"/>
            <a:r>
              <a:rPr lang="en-US" sz="3500" dirty="0" smtClean="0"/>
              <a:t>NT:</a:t>
            </a:r>
            <a:r>
              <a:rPr lang="en-US" sz="3500" dirty="0"/>
              <a:t> </a:t>
            </a:r>
            <a:r>
              <a:rPr lang="en-US" sz="3500" dirty="0" smtClean="0"/>
              <a:t>Always </a:t>
            </a:r>
            <a:r>
              <a:rPr lang="en-US" sz="3500" dirty="0"/>
              <a:t>predict NT</a:t>
            </a:r>
          </a:p>
          <a:p>
            <a:pPr lvl="2"/>
            <a:r>
              <a:rPr lang="en-US" dirty="0"/>
              <a:t>easy to implement</a:t>
            </a:r>
          </a:p>
          <a:p>
            <a:pPr lvl="2"/>
            <a:r>
              <a:rPr lang="en-US" dirty="0"/>
              <a:t>30-40% accuracy … not so good</a:t>
            </a:r>
          </a:p>
          <a:p>
            <a:pPr lvl="1"/>
            <a:r>
              <a:rPr lang="en-US" sz="3500" dirty="0" smtClean="0"/>
              <a:t>T: Always </a:t>
            </a:r>
            <a:r>
              <a:rPr lang="en-US" sz="3500" dirty="0"/>
              <a:t>predict T</a:t>
            </a:r>
          </a:p>
          <a:p>
            <a:pPr lvl="2"/>
            <a:r>
              <a:rPr lang="en-US" dirty="0"/>
              <a:t>60-70% accuracy</a:t>
            </a:r>
          </a:p>
          <a:p>
            <a:pPr lvl="1"/>
            <a:r>
              <a:rPr lang="en-US" sz="3500" dirty="0"/>
              <a:t>BTFNT (Backward T, Forward NT)</a:t>
            </a:r>
          </a:p>
          <a:p>
            <a:pPr lvl="2"/>
            <a:r>
              <a:rPr lang="en-US" dirty="0" smtClean="0"/>
              <a:t>Going </a:t>
            </a:r>
            <a:r>
              <a:rPr lang="en-US" dirty="0"/>
              <a:t>b</a:t>
            </a:r>
            <a:r>
              <a:rPr lang="en-US" dirty="0" smtClean="0"/>
              <a:t>ackward is a good sign of loop</a:t>
            </a:r>
          </a:p>
          <a:p>
            <a:pPr lvl="2"/>
            <a:r>
              <a:rPr lang="en-US" dirty="0" smtClean="0"/>
              <a:t>Loops </a:t>
            </a:r>
            <a:r>
              <a:rPr lang="en-US" dirty="0"/>
              <a:t>usually have a number of iterations,</a:t>
            </a:r>
            <a:br>
              <a:rPr lang="en-US" dirty="0"/>
            </a:br>
            <a:r>
              <a:rPr lang="en-US" dirty="0"/>
              <a:t>so this is like always predicting that the loop is taken</a:t>
            </a:r>
          </a:p>
          <a:p>
            <a:pPr lvl="1"/>
            <a:r>
              <a:rPr lang="en-US" sz="3800" dirty="0" smtClean="0"/>
              <a:t>“BEQL” is “branch if equal likely”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2" name="Footer Placeholder 1"/>
          <p:cNvSpPr>
            <a:spLocks noGrp="1"/>
          </p:cNvSpPr>
          <p:nvPr>
            <p:ph type="ftr" sz="quarter" idx="11"/>
          </p:nvPr>
        </p:nvSpPr>
        <p:spPr/>
        <p:txBody>
          <a:bodyPr/>
          <a:lstStyle/>
          <a:p>
            <a:r>
              <a:rPr lang="en-US" smtClean="0"/>
              <a:t>Edited by Dr. Yuzhe Tang</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358914"/>
            <a:ext cx="8281987" cy="707886"/>
          </a:xfrm>
        </p:spPr>
        <p:txBody>
          <a:bodyPr>
            <a:normAutofit fontScale="90000"/>
          </a:bodyPr>
          <a:lstStyle/>
          <a:p>
            <a:r>
              <a:rPr lang="en-AU" dirty="0" smtClean="0"/>
              <a:t>Advanced Branch Prediction</a:t>
            </a:r>
            <a:endParaRPr lang="en-AU" dirty="0"/>
          </a:p>
        </p:txBody>
      </p:sp>
      <p:sp>
        <p:nvSpPr>
          <p:cNvPr id="242691" name="Rectangle 3"/>
          <p:cNvSpPr>
            <a:spLocks noGrp="1" noChangeArrowheads="1"/>
          </p:cNvSpPr>
          <p:nvPr>
            <p:ph type="body" idx="1"/>
          </p:nvPr>
        </p:nvSpPr>
        <p:spPr/>
        <p:txBody>
          <a:bodyPr>
            <a:noAutofit/>
          </a:bodyPr>
          <a:lstStyle/>
          <a:p>
            <a:pPr>
              <a:lnSpc>
                <a:spcPct val="90000"/>
              </a:lnSpc>
            </a:pPr>
            <a:r>
              <a:rPr lang="en-US" sz="3600" dirty="0" smtClean="0"/>
              <a:t>Dynamic branch prediction for direction</a:t>
            </a:r>
          </a:p>
          <a:p>
            <a:pPr lvl="1">
              <a:lnSpc>
                <a:spcPct val="90000"/>
              </a:lnSpc>
            </a:pPr>
            <a:r>
              <a:rPr lang="en-US" sz="3200" u="sng" dirty="0" smtClean="0"/>
              <a:t>Basic 2-bit predictor</a:t>
            </a:r>
          </a:p>
          <a:p>
            <a:pPr lvl="1">
              <a:lnSpc>
                <a:spcPct val="90000"/>
              </a:lnSpc>
            </a:pPr>
            <a:r>
              <a:rPr lang="en-US" sz="3200" u="sng" dirty="0" smtClean="0"/>
              <a:t>Two-level predictor</a:t>
            </a:r>
          </a:p>
          <a:p>
            <a:pPr lvl="1">
              <a:lnSpc>
                <a:spcPct val="90000"/>
              </a:lnSpc>
            </a:pPr>
            <a:r>
              <a:rPr lang="en-US" sz="3200" u="sng" dirty="0" smtClean="0"/>
              <a:t>Tournament predictor</a:t>
            </a:r>
          </a:p>
          <a:p>
            <a:pPr lvl="2">
              <a:lnSpc>
                <a:spcPct val="90000"/>
              </a:lnSpc>
            </a:pPr>
            <a:r>
              <a:rPr lang="en-US" dirty="0" smtClean="0"/>
              <a:t>Combine multiple types of predictors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2" name="Footer Placeholder 1"/>
          <p:cNvSpPr>
            <a:spLocks noGrp="1"/>
          </p:cNvSpPr>
          <p:nvPr>
            <p:ph type="ftr" sz="quarter" idx="11"/>
          </p:nvPr>
        </p:nvSpPr>
        <p:spPr/>
        <p:txBody>
          <a:bodyPr/>
          <a:lstStyle/>
          <a:p>
            <a:r>
              <a:rPr lang="en-US" smtClean="0"/>
              <a:t>Edited by Dr. Yuzhe Tang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TotalTime>
  <Words>2320</Words>
  <Application>Microsoft Macintosh PowerPoint</Application>
  <PresentationFormat>On-screen Show (4:3)</PresentationFormat>
  <Paragraphs>600</Paragraphs>
  <Slides>39</Slides>
  <Notes>10</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Arial Narrow</vt:lpstr>
      <vt:lpstr>Calibri</vt:lpstr>
      <vt:lpstr>Mangal</vt:lpstr>
      <vt:lpstr>Symbol</vt:lpstr>
      <vt:lpstr>Times New Roman</vt:lpstr>
      <vt:lpstr>Verdana</vt:lpstr>
      <vt:lpstr>Wingdings</vt:lpstr>
      <vt:lpstr>Office Theme</vt:lpstr>
      <vt:lpstr>CIS 655/CSE 661 - Advanced Computer Architecture</vt:lpstr>
      <vt:lpstr>Branch Hazard &amp; Prediction (Overview)</vt:lpstr>
      <vt:lpstr>Branch Hazards</vt:lpstr>
      <vt:lpstr>Why Branch is Hard to Pipeline</vt:lpstr>
      <vt:lpstr>Branch Hazard Avoidance</vt:lpstr>
      <vt:lpstr>Branch Prediction</vt:lpstr>
      <vt:lpstr>Branch Direction Prediction</vt:lpstr>
      <vt:lpstr>Static Branch Prediction</vt:lpstr>
      <vt:lpstr>Advanced Branch Prediction</vt:lpstr>
      <vt:lpstr>One-Bit Branch Predictor</vt:lpstr>
      <vt:lpstr>One-Bit Branch Predictor (cont’d)</vt:lpstr>
      <vt:lpstr>One-Bit Branch Predictor: Performance</vt:lpstr>
      <vt:lpstr>Two Bits are Better Than One</vt:lpstr>
      <vt:lpstr>Performance</vt:lpstr>
      <vt:lpstr>Performance: How about DC50?</vt:lpstr>
      <vt:lpstr>Importance of Branches</vt:lpstr>
      <vt:lpstr>Still Not Good Enough</vt:lpstr>
      <vt:lpstr>The case of Branch at 0xdc50?</vt:lpstr>
      <vt:lpstr>Using Two-Level Predictor</vt:lpstr>
      <vt:lpstr>0xDC50 with two-level predictor</vt:lpstr>
      <vt:lpstr>Further Improve: Interplay between branches?</vt:lpstr>
      <vt:lpstr>Other Global Correlations</vt:lpstr>
      <vt:lpstr>Global/Local Predictor</vt:lpstr>
      <vt:lpstr>Global/Local predictor implementation</vt:lpstr>
      <vt:lpstr>Direction Prediction by Tournament Predictor</vt:lpstr>
      <vt:lpstr>Tournament Predictors</vt:lpstr>
      <vt:lpstr>Tournament Hybrid Predictors</vt:lpstr>
      <vt:lpstr>Common Combinations</vt:lpstr>
      <vt:lpstr>Branch Prediction Performance</vt:lpstr>
      <vt:lpstr>Examples</vt:lpstr>
      <vt:lpstr>Pentium-M (cont’d)</vt:lpstr>
      <vt:lpstr>Branch Target Prediction</vt:lpstr>
      <vt:lpstr>Target Address Prediction</vt:lpstr>
      <vt:lpstr>Branch Target Buffer for CALL/JMP</vt:lpstr>
      <vt:lpstr>Branch Target Buffer</vt:lpstr>
      <vt:lpstr>BTB with Conditional Branch</vt:lpstr>
      <vt:lpstr>Return Address Stack (RAS) for RET</vt:lpstr>
      <vt:lpstr>Return Address Stack (RAS)</vt:lpstr>
      <vt:lpstr>Conclusion and reading lists</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655/CSE 661 - Advanced Computer Architecture</dc:title>
  <dc:creator>yuzhe</dc:creator>
  <cp:lastModifiedBy>Jashwanth Reddy Gangula</cp:lastModifiedBy>
  <cp:revision>184</cp:revision>
  <dcterms:created xsi:type="dcterms:W3CDTF">2006-08-16T00:00:00Z</dcterms:created>
  <dcterms:modified xsi:type="dcterms:W3CDTF">2017-02-08T21:36:34Z</dcterms:modified>
</cp:coreProperties>
</file>