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03" r:id="rId2"/>
    <p:sldId id="310" r:id="rId3"/>
    <p:sldId id="382" r:id="rId4"/>
    <p:sldId id="386" r:id="rId5"/>
    <p:sldId id="383" r:id="rId6"/>
    <p:sldId id="384" r:id="rId7"/>
    <p:sldId id="385" r:id="rId8"/>
    <p:sldId id="336" r:id="rId9"/>
    <p:sldId id="371" r:id="rId10"/>
    <p:sldId id="320" r:id="rId11"/>
    <p:sldId id="321" r:id="rId12"/>
    <p:sldId id="375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46" r:id="rId22"/>
    <p:sldId id="348" r:id="rId23"/>
    <p:sldId id="347" r:id="rId24"/>
    <p:sldId id="345" r:id="rId25"/>
    <p:sldId id="353" r:id="rId26"/>
    <p:sldId id="354" r:id="rId27"/>
    <p:sldId id="355" r:id="rId28"/>
    <p:sldId id="356" r:id="rId29"/>
    <p:sldId id="357" r:id="rId30"/>
    <p:sldId id="358" r:id="rId31"/>
    <p:sldId id="360" r:id="rId32"/>
    <p:sldId id="361" r:id="rId33"/>
    <p:sldId id="330" r:id="rId34"/>
    <p:sldId id="362" r:id="rId35"/>
    <p:sldId id="364" r:id="rId36"/>
    <p:sldId id="365" r:id="rId37"/>
    <p:sldId id="366" r:id="rId38"/>
    <p:sldId id="367" r:id="rId39"/>
    <p:sldId id="331" r:id="rId40"/>
    <p:sldId id="332" r:id="rId41"/>
    <p:sldId id="378" r:id="rId42"/>
    <p:sldId id="379" r:id="rId43"/>
    <p:sldId id="380" r:id="rId44"/>
    <p:sldId id="381" r:id="rId45"/>
    <p:sldId id="338" r:id="rId4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826" autoAdjust="0"/>
  </p:normalViewPr>
  <p:slideViewPr>
    <p:cSldViewPr>
      <p:cViewPr>
        <p:scale>
          <a:sx n="60" d="100"/>
          <a:sy n="60" d="100"/>
        </p:scale>
        <p:origin x="-3040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193DCFF-A0B0-4D45-AF4E-CEBE5F57BCC1}" type="datetimeFigureOut">
              <a:rPr lang="en-US" smtClean="0"/>
              <a:pPr/>
              <a:t>9/18/15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114D990-D21D-48FB-9B1B-91FAACE2B3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134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6C04861-2355-4DBD-BDC8-7BA4DA5870DF}" type="datetimeFigureOut">
              <a:rPr lang="en-US" smtClean="0"/>
              <a:pPr/>
              <a:t>9/18/15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AB9FE88-8C4D-477B-ABF0-D2657161B6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00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September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instruction (4) finishes first, it can not update the RA</a:t>
            </a:r>
            <a:r>
              <a:rPr lang="en-US" baseline="0" dirty="0" smtClean="0"/>
              <a:t>T and register file, because it is instruction (3) in the RAT entry and it is (3) that should update </a:t>
            </a:r>
            <a:r>
              <a:rPr lang="en-US" baseline="0" dirty="0" err="1" smtClean="0"/>
              <a:t>reg</a:t>
            </a:r>
            <a:r>
              <a:rPr lang="en-US" baseline="0" dirty="0" smtClean="0"/>
              <a:t> file when it finishes.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Thus eventually, result of (3) will be rewritten to F1@RegFile, and result of (4) will be used </a:t>
            </a:r>
            <a:r>
              <a:rPr lang="en-US" baseline="0" smtClean="0"/>
              <a:t>for instruction (2)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9FE88-8C4D-477B-ABF0-D2657161B62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18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Dynamic scheduling</a:t>
            </a:r>
          </a:p>
          <a:p>
            <a:pPr lvl="2"/>
            <a:r>
              <a:rPr lang="en-US" dirty="0" smtClean="0"/>
              <a:t>Enable OOO execution of instructions across branch boundaries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A: </a:t>
            </a:r>
            <a:r>
              <a:rPr lang="en-US" dirty="0" err="1" smtClean="0"/>
              <a:t>i</a:t>
            </a:r>
            <a:r>
              <a:rPr lang="en-US" dirty="0" smtClean="0"/>
              <a:t> = i+1;</a:t>
            </a:r>
          </a:p>
          <a:p>
            <a:r>
              <a:rPr lang="en-US" dirty="0" smtClean="0"/>
              <a:t>B: if(</a:t>
            </a:r>
            <a:r>
              <a:rPr lang="en-US" dirty="0" err="1" smtClean="0"/>
              <a:t>i</a:t>
            </a:r>
            <a:r>
              <a:rPr lang="en-US" dirty="0" smtClean="0"/>
              <a:t>==0){</a:t>
            </a:r>
          </a:p>
          <a:p>
            <a:r>
              <a:rPr lang="en-US" dirty="0" smtClean="0"/>
              <a:t>C:     </a:t>
            </a:r>
            <a:r>
              <a:rPr lang="en-US" dirty="0" err="1" smtClean="0"/>
              <a:t>i</a:t>
            </a:r>
            <a:r>
              <a:rPr lang="en-US" dirty="0" smtClean="0"/>
              <a:t> = i-1;</a:t>
            </a:r>
          </a:p>
          <a:p>
            <a:r>
              <a:rPr lang="en-US" dirty="0" smtClean="0"/>
              <a:t>  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3527C-E19A-41F0-AE10-6EAC15B489C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83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D8C0A8-027C-4379-8489-A233B783D610}" type="slidenum">
              <a:rPr lang="en-US"/>
              <a:pPr/>
              <a:t>43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OOO = Out of Order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8EA5-4743-8345-8FCF-02EB8B681D53}" type="datetime1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BE75-0382-F84B-94A3-291432E9131C}" type="datetime1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1919-44F4-C54D-A0A3-F445D20C2AE6}" type="datetime1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FB53-1039-B449-AB35-6EA8A5619E88}" type="datetime1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AD9-DE7F-3849-904D-3EF70C671AFF}" type="datetime1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8BD-FB7E-1B45-AF9A-0823BF515411}" type="datetime1">
              <a:rPr lang="en-US" smtClean="0"/>
              <a:t>9/18/15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856F-1AAB-DF44-A920-ABE4F06115B9}" type="datetime1">
              <a:rPr lang="en-US" smtClean="0"/>
              <a:t>9/18/15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0D18-1B3F-1048-8672-4322F9CD18A5}" type="datetime1">
              <a:rPr lang="en-US" smtClean="0"/>
              <a:t>9/18/15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A803-76F0-0B44-AAB9-896548CF5F8E}" type="datetime1">
              <a:rPr lang="en-US" smtClean="0"/>
              <a:t>9/18/15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0812-3F83-FE4C-B58E-99972D1E0D88}" type="datetime1">
              <a:rPr lang="en-US" smtClean="0"/>
              <a:t>9/18/15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1DED-73FC-2E4C-AF97-0679424E9945}" type="datetime1">
              <a:rPr lang="en-US" smtClean="0"/>
              <a:t>9/18/15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687E5-10FB-6C4D-82F0-97CB6E1B5BED}" type="datetime1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610600" cy="147002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CIS 655/CSE 661 - Advanced Computer Architecture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Dr. </a:t>
            </a:r>
            <a:r>
              <a:rPr lang="en-US" b="1" dirty="0" err="1" smtClean="0"/>
              <a:t>Yuzhe</a:t>
            </a:r>
            <a:r>
              <a:rPr lang="en-US" b="1" dirty="0" smtClean="0"/>
              <a:t> (Richard) Tang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1806575"/>
            <a:ext cx="861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5400" noProof="0" dirty="0" err="1" smtClean="0"/>
              <a:t>Tomasulo</a:t>
            </a:r>
            <a:r>
              <a:rPr lang="en-US" sz="5400" dirty="0" smtClean="0"/>
              <a:t>’s Algorithm</a:t>
            </a:r>
            <a:r>
              <a:rPr lang="en-US" sz="5400" noProof="0" dirty="0" smtClean="0"/>
              <a:t> </a:t>
            </a:r>
            <a:r>
              <a:rPr lang="en-US" sz="5400" dirty="0" smtClean="0"/>
              <a:t>(2.4)</a:t>
            </a:r>
            <a:endParaRPr kumimoji="0" lang="en-US" sz="4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61838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Textbook: 3.4, 3.5, 3.6, 3.9p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(1)</a:t>
            </a:r>
            <a:endParaRPr lang="en-US" dirty="0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Get next instruction from instruction queue.</a:t>
            </a:r>
          </a:p>
          <a:p>
            <a:pPr lvl="1"/>
            <a:r>
              <a:rPr lang="en-US" dirty="0" smtClean="0"/>
              <a:t>Find a free </a:t>
            </a:r>
            <a:r>
              <a:rPr lang="en-US" i="1" dirty="0" smtClean="0"/>
              <a:t>reservation station</a:t>
            </a:r>
            <a:r>
              <a:rPr lang="en-US" dirty="0" smtClean="0"/>
              <a:t> for it</a:t>
            </a:r>
            <a:br>
              <a:rPr lang="en-US" dirty="0" smtClean="0"/>
            </a:br>
            <a:r>
              <a:rPr lang="en-US" dirty="0" smtClean="0"/>
              <a:t>(if none are free, stall until one is)</a:t>
            </a:r>
          </a:p>
          <a:p>
            <a:pPr lvl="1"/>
            <a:r>
              <a:rPr lang="en-US" dirty="0" smtClean="0"/>
              <a:t>Read operands that are in the registers</a:t>
            </a:r>
          </a:p>
          <a:p>
            <a:pPr lvl="1"/>
            <a:r>
              <a:rPr lang="en-US" dirty="0" smtClean="0"/>
              <a:t>If the operand is not in the register,</a:t>
            </a:r>
            <a:br>
              <a:rPr lang="en-US" dirty="0" smtClean="0"/>
            </a:br>
            <a:r>
              <a:rPr lang="en-US" dirty="0" smtClean="0"/>
              <a:t>find which reservation station will produce it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effect, this step renames registers</a:t>
            </a:r>
            <a:br>
              <a:rPr lang="en-US" dirty="0" smtClean="0"/>
            </a:br>
            <a:r>
              <a:rPr lang="en-US" dirty="0" smtClean="0"/>
              <a:t>(reservation station IDs are “temporary” names)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(2)</a:t>
            </a:r>
            <a:endParaRPr lang="en-US" dirty="0"/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609600" y="16764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F1 = F2 + F3</a:t>
            </a: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609600" y="20574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F4 = F1 – F2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609600" y="24384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F1 = F2 / F3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322263" y="1233488"/>
            <a:ext cx="2039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Instruction Buffers</a:t>
            </a:r>
          </a:p>
        </p:txBody>
      </p: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914400" y="3719513"/>
            <a:ext cx="12192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914400" y="4100513"/>
            <a:ext cx="12192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6314" name="Rectangle 10"/>
          <p:cNvSpPr>
            <a:spLocks noChangeArrowheads="1"/>
          </p:cNvSpPr>
          <p:nvPr/>
        </p:nvSpPr>
        <p:spPr bwMode="auto">
          <a:xfrm>
            <a:off x="914400" y="4481513"/>
            <a:ext cx="12192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26315" name="Rectangle 11"/>
          <p:cNvSpPr>
            <a:spLocks noChangeArrowheads="1"/>
          </p:cNvSpPr>
          <p:nvPr/>
        </p:nvSpPr>
        <p:spPr bwMode="auto">
          <a:xfrm>
            <a:off x="914400" y="4862513"/>
            <a:ext cx="12192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3276600" y="37338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F2=F4+F1</a:t>
            </a:r>
          </a:p>
        </p:txBody>
      </p:sp>
      <p:sp>
        <p:nvSpPr>
          <p:cNvPr id="226317" name="Rectangle 13"/>
          <p:cNvSpPr>
            <a:spLocks noChangeArrowheads="1"/>
          </p:cNvSpPr>
          <p:nvPr/>
        </p:nvSpPr>
        <p:spPr bwMode="auto">
          <a:xfrm>
            <a:off x="3276600" y="41910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18" name="Rectangle 14"/>
          <p:cNvSpPr>
            <a:spLocks noChangeArrowheads="1"/>
          </p:cNvSpPr>
          <p:nvPr/>
        </p:nvSpPr>
        <p:spPr bwMode="auto">
          <a:xfrm>
            <a:off x="3276600" y="46482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19" name="Rectangle 15"/>
          <p:cNvSpPr>
            <a:spLocks noChangeArrowheads="1"/>
          </p:cNvSpPr>
          <p:nvPr/>
        </p:nvSpPr>
        <p:spPr bwMode="auto">
          <a:xfrm>
            <a:off x="6610350" y="37338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6320" name="Rectangle 16"/>
          <p:cNvSpPr>
            <a:spLocks noChangeArrowheads="1"/>
          </p:cNvSpPr>
          <p:nvPr/>
        </p:nvSpPr>
        <p:spPr bwMode="auto">
          <a:xfrm>
            <a:off x="6610350" y="41910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6321" name="AutoShape 17"/>
          <p:cNvSpPr>
            <a:spLocks noChangeArrowheads="1"/>
          </p:cNvSpPr>
          <p:nvPr/>
        </p:nvSpPr>
        <p:spPr bwMode="auto">
          <a:xfrm>
            <a:off x="3276600" y="5486400"/>
            <a:ext cx="1752600" cy="457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scene3d>
            <a:camera prst="perspectiveAbove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Adder</a:t>
            </a:r>
          </a:p>
        </p:txBody>
      </p:sp>
      <p:sp>
        <p:nvSpPr>
          <p:cNvPr id="226322" name="AutoShape 18"/>
          <p:cNvSpPr>
            <a:spLocks noChangeArrowheads="1"/>
          </p:cNvSpPr>
          <p:nvPr/>
        </p:nvSpPr>
        <p:spPr bwMode="auto">
          <a:xfrm>
            <a:off x="6858000" y="5486400"/>
            <a:ext cx="1752600" cy="457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scene3d>
            <a:camera prst="perspectiveAbove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FP-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Cmplx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6323" name="Text Box 19"/>
          <p:cNvSpPr txBox="1">
            <a:spLocks noChangeArrowheads="1"/>
          </p:cNvSpPr>
          <p:nvPr/>
        </p:nvSpPr>
        <p:spPr bwMode="auto">
          <a:xfrm>
            <a:off x="2438400" y="3733800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A1 (1)</a:t>
            </a:r>
          </a:p>
        </p:txBody>
      </p:sp>
      <p:sp>
        <p:nvSpPr>
          <p:cNvPr id="226324" name="Text Box 20"/>
          <p:cNvSpPr txBox="1">
            <a:spLocks noChangeArrowheads="1"/>
          </p:cNvSpPr>
          <p:nvPr/>
        </p:nvSpPr>
        <p:spPr bwMode="auto">
          <a:xfrm>
            <a:off x="2438400" y="4205288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A2 (2)</a:t>
            </a:r>
          </a:p>
        </p:txBody>
      </p:sp>
      <p:sp>
        <p:nvSpPr>
          <p:cNvPr id="226325" name="Text Box 21"/>
          <p:cNvSpPr txBox="1">
            <a:spLocks noChangeArrowheads="1"/>
          </p:cNvSpPr>
          <p:nvPr/>
        </p:nvSpPr>
        <p:spPr bwMode="auto">
          <a:xfrm>
            <a:off x="2438400" y="4648200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A3 (3)</a:t>
            </a:r>
          </a:p>
        </p:txBody>
      </p:sp>
      <p:sp>
        <p:nvSpPr>
          <p:cNvPr id="226326" name="Text Box 22"/>
          <p:cNvSpPr txBox="1">
            <a:spLocks noChangeArrowheads="1"/>
          </p:cNvSpPr>
          <p:nvPr/>
        </p:nvSpPr>
        <p:spPr bwMode="auto">
          <a:xfrm>
            <a:off x="5715000" y="3748088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C1 (4)</a:t>
            </a:r>
          </a:p>
        </p:txBody>
      </p:sp>
      <p:sp>
        <p:nvSpPr>
          <p:cNvPr id="226327" name="Text Box 23"/>
          <p:cNvSpPr txBox="1">
            <a:spLocks noChangeArrowheads="1"/>
          </p:cNvSpPr>
          <p:nvPr/>
        </p:nvSpPr>
        <p:spPr bwMode="auto">
          <a:xfrm>
            <a:off x="5715000" y="4205288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C2 (5)</a:t>
            </a:r>
          </a:p>
        </p:txBody>
      </p:sp>
      <p:sp>
        <p:nvSpPr>
          <p:cNvPr id="226328" name="Text Box 24"/>
          <p:cNvSpPr txBox="1">
            <a:spLocks noChangeArrowheads="1"/>
          </p:cNvSpPr>
          <p:nvPr/>
        </p:nvSpPr>
        <p:spPr bwMode="auto">
          <a:xfrm>
            <a:off x="381000" y="3719513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F1</a:t>
            </a:r>
          </a:p>
        </p:txBody>
      </p:sp>
      <p:sp>
        <p:nvSpPr>
          <p:cNvPr id="226329" name="Text Box 25"/>
          <p:cNvSpPr txBox="1">
            <a:spLocks noChangeArrowheads="1"/>
          </p:cNvSpPr>
          <p:nvPr/>
        </p:nvSpPr>
        <p:spPr bwMode="auto">
          <a:xfrm>
            <a:off x="381000" y="411480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F2</a:t>
            </a:r>
          </a:p>
        </p:txBody>
      </p:sp>
      <p:sp>
        <p:nvSpPr>
          <p:cNvPr id="226330" name="Text Box 26"/>
          <p:cNvSpPr txBox="1">
            <a:spLocks noChangeArrowheads="1"/>
          </p:cNvSpPr>
          <p:nvPr/>
        </p:nvSpPr>
        <p:spPr bwMode="auto">
          <a:xfrm>
            <a:off x="381000" y="449580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F3</a:t>
            </a:r>
          </a:p>
        </p:txBody>
      </p:sp>
      <p:sp>
        <p:nvSpPr>
          <p:cNvPr id="226331" name="Text Box 27"/>
          <p:cNvSpPr txBox="1">
            <a:spLocks noChangeArrowheads="1"/>
          </p:cNvSpPr>
          <p:nvPr/>
        </p:nvSpPr>
        <p:spPr bwMode="auto">
          <a:xfrm>
            <a:off x="381000" y="487680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F4</a:t>
            </a:r>
          </a:p>
        </p:txBody>
      </p:sp>
      <p:sp>
        <p:nvSpPr>
          <p:cNvPr id="226332" name="Text Box 28"/>
          <p:cNvSpPr txBox="1">
            <a:spLocks noChangeArrowheads="1"/>
          </p:cNvSpPr>
          <p:nvPr/>
        </p:nvSpPr>
        <p:spPr bwMode="auto">
          <a:xfrm>
            <a:off x="882650" y="3352800"/>
            <a:ext cx="629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RAT</a:t>
            </a:r>
          </a:p>
        </p:txBody>
      </p:sp>
      <p:sp>
        <p:nvSpPr>
          <p:cNvPr id="226333" name="Rectangle 29"/>
          <p:cNvSpPr>
            <a:spLocks noChangeArrowheads="1"/>
          </p:cNvSpPr>
          <p:nvPr/>
        </p:nvSpPr>
        <p:spPr bwMode="auto">
          <a:xfrm>
            <a:off x="7162800" y="1676400"/>
            <a:ext cx="12192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3.141593</a:t>
            </a:r>
          </a:p>
        </p:txBody>
      </p:sp>
      <p:sp>
        <p:nvSpPr>
          <p:cNvPr id="226334" name="Rectangle 30"/>
          <p:cNvSpPr>
            <a:spLocks noChangeArrowheads="1"/>
          </p:cNvSpPr>
          <p:nvPr/>
        </p:nvSpPr>
        <p:spPr bwMode="auto">
          <a:xfrm>
            <a:off x="7162800" y="2057400"/>
            <a:ext cx="12192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-1.00000</a:t>
            </a:r>
          </a:p>
        </p:txBody>
      </p:sp>
      <p:sp>
        <p:nvSpPr>
          <p:cNvPr id="226335" name="Rectangle 31"/>
          <p:cNvSpPr>
            <a:spLocks noChangeArrowheads="1"/>
          </p:cNvSpPr>
          <p:nvPr/>
        </p:nvSpPr>
        <p:spPr bwMode="auto">
          <a:xfrm>
            <a:off x="7162800" y="2438400"/>
            <a:ext cx="12192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2.718282</a:t>
            </a:r>
          </a:p>
        </p:txBody>
      </p:sp>
      <p:sp>
        <p:nvSpPr>
          <p:cNvPr id="226336" name="Rectangle 32"/>
          <p:cNvSpPr>
            <a:spLocks noChangeArrowheads="1"/>
          </p:cNvSpPr>
          <p:nvPr/>
        </p:nvSpPr>
        <p:spPr bwMode="auto">
          <a:xfrm>
            <a:off x="7162800" y="2819400"/>
            <a:ext cx="12192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0.707107</a:t>
            </a:r>
          </a:p>
        </p:txBody>
      </p:sp>
      <p:sp>
        <p:nvSpPr>
          <p:cNvPr id="226337" name="Text Box 33"/>
          <p:cNvSpPr txBox="1">
            <a:spLocks noChangeArrowheads="1"/>
          </p:cNvSpPr>
          <p:nvPr/>
        </p:nvSpPr>
        <p:spPr bwMode="auto">
          <a:xfrm>
            <a:off x="6629400" y="167640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F1</a:t>
            </a:r>
          </a:p>
        </p:txBody>
      </p:sp>
      <p:sp>
        <p:nvSpPr>
          <p:cNvPr id="226338" name="Text Box 34"/>
          <p:cNvSpPr txBox="1">
            <a:spLocks noChangeArrowheads="1"/>
          </p:cNvSpPr>
          <p:nvPr/>
        </p:nvSpPr>
        <p:spPr bwMode="auto">
          <a:xfrm>
            <a:off x="6629400" y="2071688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F2</a:t>
            </a:r>
          </a:p>
        </p:txBody>
      </p:sp>
      <p:sp>
        <p:nvSpPr>
          <p:cNvPr id="226339" name="Text Box 35"/>
          <p:cNvSpPr txBox="1">
            <a:spLocks noChangeArrowheads="1"/>
          </p:cNvSpPr>
          <p:nvPr/>
        </p:nvSpPr>
        <p:spPr bwMode="auto">
          <a:xfrm>
            <a:off x="6629400" y="2452688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F3</a:t>
            </a:r>
          </a:p>
        </p:txBody>
      </p:sp>
      <p:sp>
        <p:nvSpPr>
          <p:cNvPr id="226340" name="Text Box 36"/>
          <p:cNvSpPr txBox="1">
            <a:spLocks noChangeArrowheads="1"/>
          </p:cNvSpPr>
          <p:nvPr/>
        </p:nvSpPr>
        <p:spPr bwMode="auto">
          <a:xfrm>
            <a:off x="6629400" y="2833688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F4</a:t>
            </a:r>
          </a:p>
        </p:txBody>
      </p:sp>
      <p:sp>
        <p:nvSpPr>
          <p:cNvPr id="226341" name="Text Box 37"/>
          <p:cNvSpPr txBox="1">
            <a:spLocks noChangeArrowheads="1"/>
          </p:cNvSpPr>
          <p:nvPr/>
        </p:nvSpPr>
        <p:spPr bwMode="auto">
          <a:xfrm>
            <a:off x="7131050" y="1309688"/>
            <a:ext cx="1043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Reg</a:t>
            </a:r>
            <a:r>
              <a:rPr lang="en-US" dirty="0">
                <a:latin typeface="Arial" pitchFamily="34" charset="0"/>
                <a:cs typeface="Arial" pitchFamily="34" charset="0"/>
              </a:rPr>
              <a:t> File</a:t>
            </a:r>
          </a:p>
        </p:txBody>
      </p:sp>
      <p:sp>
        <p:nvSpPr>
          <p:cNvPr id="226342" name="Rectangle 38"/>
          <p:cNvSpPr>
            <a:spLocks noChangeArrowheads="1"/>
          </p:cNvSpPr>
          <p:nvPr/>
        </p:nvSpPr>
        <p:spPr bwMode="auto">
          <a:xfrm>
            <a:off x="4267200" y="37338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0.7071</a:t>
            </a:r>
          </a:p>
        </p:txBody>
      </p:sp>
      <p:sp>
        <p:nvSpPr>
          <p:cNvPr id="226343" name="Rectangle 39"/>
          <p:cNvSpPr>
            <a:spLocks noChangeArrowheads="1"/>
          </p:cNvSpPr>
          <p:nvPr/>
        </p:nvSpPr>
        <p:spPr bwMode="auto">
          <a:xfrm>
            <a:off x="4876800" y="37338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latin typeface="Symbol" pitchFamily="18" charset="2"/>
              </a:rPr>
              <a:t>p</a:t>
            </a:r>
          </a:p>
        </p:txBody>
      </p:sp>
      <p:sp>
        <p:nvSpPr>
          <p:cNvPr id="226344" name="Rectangle 40"/>
          <p:cNvSpPr>
            <a:spLocks noChangeArrowheads="1"/>
          </p:cNvSpPr>
          <p:nvPr/>
        </p:nvSpPr>
        <p:spPr bwMode="auto">
          <a:xfrm>
            <a:off x="4267200" y="41910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45" name="Rectangle 41"/>
          <p:cNvSpPr>
            <a:spLocks noChangeArrowheads="1"/>
          </p:cNvSpPr>
          <p:nvPr/>
        </p:nvSpPr>
        <p:spPr bwMode="auto">
          <a:xfrm>
            <a:off x="4876800" y="41910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46" name="Rectangle 42"/>
          <p:cNvSpPr>
            <a:spLocks noChangeArrowheads="1"/>
          </p:cNvSpPr>
          <p:nvPr/>
        </p:nvSpPr>
        <p:spPr bwMode="auto">
          <a:xfrm>
            <a:off x="4267200" y="46482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47" name="Rectangle 43"/>
          <p:cNvSpPr>
            <a:spLocks noChangeArrowheads="1"/>
          </p:cNvSpPr>
          <p:nvPr/>
        </p:nvSpPr>
        <p:spPr bwMode="auto">
          <a:xfrm>
            <a:off x="4876800" y="46482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48" name="AutoShape 44"/>
          <p:cNvSpPr>
            <a:spLocks noChangeArrowheads="1"/>
          </p:cNvSpPr>
          <p:nvPr/>
        </p:nvSpPr>
        <p:spPr bwMode="auto">
          <a:xfrm>
            <a:off x="2590800" y="1152525"/>
            <a:ext cx="3657600" cy="21240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u="sng" dirty="0">
                <a:latin typeface="Arial" pitchFamily="34" charset="0"/>
                <a:cs typeface="Arial" pitchFamily="34" charset="0"/>
              </a:rPr>
              <a:t>To-Do list (from last slide)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Get next inst from IB’s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Find free reservation station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Read operands from RF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Record source of other operands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Update source mapping (RAT)</a:t>
            </a:r>
          </a:p>
        </p:txBody>
      </p:sp>
      <p:sp>
        <p:nvSpPr>
          <p:cNvPr id="226349" name="Rectangle 45"/>
          <p:cNvSpPr>
            <a:spLocks noChangeArrowheads="1"/>
          </p:cNvSpPr>
          <p:nvPr/>
        </p:nvSpPr>
        <p:spPr bwMode="auto">
          <a:xfrm>
            <a:off x="7600950" y="37338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6350" name="Rectangle 46"/>
          <p:cNvSpPr>
            <a:spLocks noChangeArrowheads="1"/>
          </p:cNvSpPr>
          <p:nvPr/>
        </p:nvSpPr>
        <p:spPr bwMode="auto">
          <a:xfrm>
            <a:off x="8210550" y="37338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6351" name="Rectangle 47"/>
          <p:cNvSpPr>
            <a:spLocks noChangeArrowheads="1"/>
          </p:cNvSpPr>
          <p:nvPr/>
        </p:nvSpPr>
        <p:spPr bwMode="auto">
          <a:xfrm>
            <a:off x="7600950" y="41910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6352" name="Rectangle 48"/>
          <p:cNvSpPr>
            <a:spLocks noChangeArrowheads="1"/>
          </p:cNvSpPr>
          <p:nvPr/>
        </p:nvSpPr>
        <p:spPr bwMode="auto">
          <a:xfrm>
            <a:off x="8210550" y="41910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6353" name="Text Box 49"/>
          <p:cNvSpPr txBox="1">
            <a:spLocks noChangeArrowheads="1"/>
          </p:cNvSpPr>
          <p:nvPr/>
        </p:nvSpPr>
        <p:spPr bwMode="auto">
          <a:xfrm>
            <a:off x="228600" y="2438400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1.</a:t>
            </a:r>
          </a:p>
        </p:txBody>
      </p:sp>
      <p:sp>
        <p:nvSpPr>
          <p:cNvPr id="226354" name="Text Box 50"/>
          <p:cNvSpPr txBox="1">
            <a:spLocks noChangeArrowheads="1"/>
          </p:cNvSpPr>
          <p:nvPr/>
        </p:nvSpPr>
        <p:spPr bwMode="auto">
          <a:xfrm>
            <a:off x="228600" y="2057400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2.</a:t>
            </a:r>
          </a:p>
        </p:txBody>
      </p:sp>
      <p:sp>
        <p:nvSpPr>
          <p:cNvPr id="226355" name="Text Box 51"/>
          <p:cNvSpPr txBox="1">
            <a:spLocks noChangeArrowheads="1"/>
          </p:cNvSpPr>
          <p:nvPr/>
        </p:nvSpPr>
        <p:spPr bwMode="auto">
          <a:xfrm>
            <a:off x="228600" y="1676400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3.</a:t>
            </a: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14"/>
          <p:cNvSpPr>
            <a:spLocks noChangeArrowheads="1"/>
          </p:cNvSpPr>
          <p:nvPr/>
        </p:nvSpPr>
        <p:spPr bwMode="auto">
          <a:xfrm>
            <a:off x="6615017" y="3722783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F1=F2/F3</a:t>
            </a:r>
          </a:p>
        </p:txBody>
      </p:sp>
      <p:sp>
        <p:nvSpPr>
          <p:cNvPr id="63" name="Rectangle 44"/>
          <p:cNvSpPr>
            <a:spLocks noChangeArrowheads="1"/>
          </p:cNvSpPr>
          <p:nvPr/>
        </p:nvSpPr>
        <p:spPr bwMode="auto">
          <a:xfrm>
            <a:off x="7605617" y="3722783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2.718</a:t>
            </a:r>
          </a:p>
        </p:txBody>
      </p:sp>
      <p:sp>
        <p:nvSpPr>
          <p:cNvPr id="64" name="Rectangle 45"/>
          <p:cNvSpPr>
            <a:spLocks noChangeArrowheads="1"/>
          </p:cNvSpPr>
          <p:nvPr/>
        </p:nvSpPr>
        <p:spPr bwMode="auto">
          <a:xfrm>
            <a:off x="8215217" y="3722783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itchFamily="34" charset="0"/>
              </a:rPr>
              <a:t>(1)</a:t>
            </a:r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923579" y="3722783"/>
            <a:ext cx="12192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(2)</a:t>
            </a:r>
            <a:endParaRPr lang="en-US" dirty="0"/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609600" y="16764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F1 = F2 + F3</a:t>
            </a: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609600" y="20574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F4 = F1 – F2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609600" y="24384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F1 = F2 / F3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322263" y="1233488"/>
            <a:ext cx="2039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Instruction Buffers</a:t>
            </a:r>
          </a:p>
        </p:txBody>
      </p: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914400" y="3719513"/>
            <a:ext cx="12192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914400" y="4100513"/>
            <a:ext cx="12192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6314" name="Rectangle 10"/>
          <p:cNvSpPr>
            <a:spLocks noChangeArrowheads="1"/>
          </p:cNvSpPr>
          <p:nvPr/>
        </p:nvSpPr>
        <p:spPr bwMode="auto">
          <a:xfrm>
            <a:off x="914400" y="4481513"/>
            <a:ext cx="12192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26315" name="Rectangle 11"/>
          <p:cNvSpPr>
            <a:spLocks noChangeArrowheads="1"/>
          </p:cNvSpPr>
          <p:nvPr/>
        </p:nvSpPr>
        <p:spPr bwMode="auto">
          <a:xfrm>
            <a:off x="914400" y="4862513"/>
            <a:ext cx="12192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3276600" y="37338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F2=F4+F1</a:t>
            </a:r>
          </a:p>
        </p:txBody>
      </p:sp>
      <p:sp>
        <p:nvSpPr>
          <p:cNvPr id="226317" name="Rectangle 13"/>
          <p:cNvSpPr>
            <a:spLocks noChangeArrowheads="1"/>
          </p:cNvSpPr>
          <p:nvPr/>
        </p:nvSpPr>
        <p:spPr bwMode="auto">
          <a:xfrm>
            <a:off x="3276600" y="41910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18" name="Rectangle 14"/>
          <p:cNvSpPr>
            <a:spLocks noChangeArrowheads="1"/>
          </p:cNvSpPr>
          <p:nvPr/>
        </p:nvSpPr>
        <p:spPr bwMode="auto">
          <a:xfrm>
            <a:off x="3276600" y="46482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19" name="Rectangle 15"/>
          <p:cNvSpPr>
            <a:spLocks noChangeArrowheads="1"/>
          </p:cNvSpPr>
          <p:nvPr/>
        </p:nvSpPr>
        <p:spPr bwMode="auto">
          <a:xfrm>
            <a:off x="6610350" y="37338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6320" name="Rectangle 16"/>
          <p:cNvSpPr>
            <a:spLocks noChangeArrowheads="1"/>
          </p:cNvSpPr>
          <p:nvPr/>
        </p:nvSpPr>
        <p:spPr bwMode="auto">
          <a:xfrm>
            <a:off x="6610350" y="41910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6321" name="AutoShape 17"/>
          <p:cNvSpPr>
            <a:spLocks noChangeArrowheads="1"/>
          </p:cNvSpPr>
          <p:nvPr/>
        </p:nvSpPr>
        <p:spPr bwMode="auto">
          <a:xfrm>
            <a:off x="3276600" y="5486400"/>
            <a:ext cx="1752600" cy="457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scene3d>
            <a:camera prst="perspectiveAbove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Adder</a:t>
            </a:r>
          </a:p>
        </p:txBody>
      </p:sp>
      <p:sp>
        <p:nvSpPr>
          <p:cNvPr id="226322" name="AutoShape 18"/>
          <p:cNvSpPr>
            <a:spLocks noChangeArrowheads="1"/>
          </p:cNvSpPr>
          <p:nvPr/>
        </p:nvSpPr>
        <p:spPr bwMode="auto">
          <a:xfrm>
            <a:off x="6858000" y="5486400"/>
            <a:ext cx="1752600" cy="457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scene3d>
            <a:camera prst="perspectiveAbove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FP-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Cmplx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6323" name="Text Box 19"/>
          <p:cNvSpPr txBox="1">
            <a:spLocks noChangeArrowheads="1"/>
          </p:cNvSpPr>
          <p:nvPr/>
        </p:nvSpPr>
        <p:spPr bwMode="auto">
          <a:xfrm>
            <a:off x="2438400" y="3733800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A1 (1)</a:t>
            </a:r>
          </a:p>
        </p:txBody>
      </p:sp>
      <p:sp>
        <p:nvSpPr>
          <p:cNvPr id="226324" name="Text Box 20"/>
          <p:cNvSpPr txBox="1">
            <a:spLocks noChangeArrowheads="1"/>
          </p:cNvSpPr>
          <p:nvPr/>
        </p:nvSpPr>
        <p:spPr bwMode="auto">
          <a:xfrm>
            <a:off x="2438400" y="4205288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A2 (2)</a:t>
            </a:r>
          </a:p>
        </p:txBody>
      </p:sp>
      <p:sp>
        <p:nvSpPr>
          <p:cNvPr id="226325" name="Text Box 21"/>
          <p:cNvSpPr txBox="1">
            <a:spLocks noChangeArrowheads="1"/>
          </p:cNvSpPr>
          <p:nvPr/>
        </p:nvSpPr>
        <p:spPr bwMode="auto">
          <a:xfrm>
            <a:off x="2438400" y="4648200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A3 (3)</a:t>
            </a:r>
          </a:p>
        </p:txBody>
      </p:sp>
      <p:sp>
        <p:nvSpPr>
          <p:cNvPr id="226326" name="Text Box 22"/>
          <p:cNvSpPr txBox="1">
            <a:spLocks noChangeArrowheads="1"/>
          </p:cNvSpPr>
          <p:nvPr/>
        </p:nvSpPr>
        <p:spPr bwMode="auto">
          <a:xfrm>
            <a:off x="5715000" y="3748088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C1 (4)</a:t>
            </a:r>
          </a:p>
        </p:txBody>
      </p:sp>
      <p:sp>
        <p:nvSpPr>
          <p:cNvPr id="226327" name="Text Box 23"/>
          <p:cNvSpPr txBox="1">
            <a:spLocks noChangeArrowheads="1"/>
          </p:cNvSpPr>
          <p:nvPr/>
        </p:nvSpPr>
        <p:spPr bwMode="auto">
          <a:xfrm>
            <a:off x="5715000" y="4205288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C2 (5)</a:t>
            </a:r>
          </a:p>
        </p:txBody>
      </p:sp>
      <p:sp>
        <p:nvSpPr>
          <p:cNvPr id="226328" name="Text Box 24"/>
          <p:cNvSpPr txBox="1">
            <a:spLocks noChangeArrowheads="1"/>
          </p:cNvSpPr>
          <p:nvPr/>
        </p:nvSpPr>
        <p:spPr bwMode="auto">
          <a:xfrm>
            <a:off x="381000" y="3719513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F1</a:t>
            </a:r>
          </a:p>
        </p:txBody>
      </p:sp>
      <p:sp>
        <p:nvSpPr>
          <p:cNvPr id="226329" name="Text Box 25"/>
          <p:cNvSpPr txBox="1">
            <a:spLocks noChangeArrowheads="1"/>
          </p:cNvSpPr>
          <p:nvPr/>
        </p:nvSpPr>
        <p:spPr bwMode="auto">
          <a:xfrm>
            <a:off x="381000" y="411480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F2</a:t>
            </a:r>
          </a:p>
        </p:txBody>
      </p:sp>
      <p:sp>
        <p:nvSpPr>
          <p:cNvPr id="226330" name="Text Box 26"/>
          <p:cNvSpPr txBox="1">
            <a:spLocks noChangeArrowheads="1"/>
          </p:cNvSpPr>
          <p:nvPr/>
        </p:nvSpPr>
        <p:spPr bwMode="auto">
          <a:xfrm>
            <a:off x="381000" y="449580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F3</a:t>
            </a:r>
          </a:p>
        </p:txBody>
      </p:sp>
      <p:sp>
        <p:nvSpPr>
          <p:cNvPr id="226331" name="Text Box 27"/>
          <p:cNvSpPr txBox="1">
            <a:spLocks noChangeArrowheads="1"/>
          </p:cNvSpPr>
          <p:nvPr/>
        </p:nvSpPr>
        <p:spPr bwMode="auto">
          <a:xfrm>
            <a:off x="381000" y="487680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F4</a:t>
            </a:r>
          </a:p>
        </p:txBody>
      </p:sp>
      <p:sp>
        <p:nvSpPr>
          <p:cNvPr id="226332" name="Text Box 28"/>
          <p:cNvSpPr txBox="1">
            <a:spLocks noChangeArrowheads="1"/>
          </p:cNvSpPr>
          <p:nvPr/>
        </p:nvSpPr>
        <p:spPr bwMode="auto">
          <a:xfrm>
            <a:off x="882650" y="3352800"/>
            <a:ext cx="629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RAT</a:t>
            </a:r>
          </a:p>
        </p:txBody>
      </p:sp>
      <p:sp>
        <p:nvSpPr>
          <p:cNvPr id="226333" name="Rectangle 29"/>
          <p:cNvSpPr>
            <a:spLocks noChangeArrowheads="1"/>
          </p:cNvSpPr>
          <p:nvPr/>
        </p:nvSpPr>
        <p:spPr bwMode="auto">
          <a:xfrm>
            <a:off x="7162800" y="1676400"/>
            <a:ext cx="12192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3.141593</a:t>
            </a:r>
          </a:p>
        </p:txBody>
      </p:sp>
      <p:sp>
        <p:nvSpPr>
          <p:cNvPr id="226334" name="Rectangle 30"/>
          <p:cNvSpPr>
            <a:spLocks noChangeArrowheads="1"/>
          </p:cNvSpPr>
          <p:nvPr/>
        </p:nvSpPr>
        <p:spPr bwMode="auto">
          <a:xfrm>
            <a:off x="7162800" y="2057400"/>
            <a:ext cx="12192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-1.00000</a:t>
            </a:r>
          </a:p>
        </p:txBody>
      </p:sp>
      <p:sp>
        <p:nvSpPr>
          <p:cNvPr id="226335" name="Rectangle 31"/>
          <p:cNvSpPr>
            <a:spLocks noChangeArrowheads="1"/>
          </p:cNvSpPr>
          <p:nvPr/>
        </p:nvSpPr>
        <p:spPr bwMode="auto">
          <a:xfrm>
            <a:off x="7162800" y="2438400"/>
            <a:ext cx="12192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2.718282</a:t>
            </a:r>
          </a:p>
        </p:txBody>
      </p:sp>
      <p:sp>
        <p:nvSpPr>
          <p:cNvPr id="226336" name="Rectangle 32"/>
          <p:cNvSpPr>
            <a:spLocks noChangeArrowheads="1"/>
          </p:cNvSpPr>
          <p:nvPr/>
        </p:nvSpPr>
        <p:spPr bwMode="auto">
          <a:xfrm>
            <a:off x="7162800" y="2819400"/>
            <a:ext cx="12192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0.707107</a:t>
            </a:r>
          </a:p>
        </p:txBody>
      </p:sp>
      <p:sp>
        <p:nvSpPr>
          <p:cNvPr id="226337" name="Text Box 33"/>
          <p:cNvSpPr txBox="1">
            <a:spLocks noChangeArrowheads="1"/>
          </p:cNvSpPr>
          <p:nvPr/>
        </p:nvSpPr>
        <p:spPr bwMode="auto">
          <a:xfrm>
            <a:off x="6629400" y="167640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F1</a:t>
            </a:r>
          </a:p>
        </p:txBody>
      </p:sp>
      <p:sp>
        <p:nvSpPr>
          <p:cNvPr id="226338" name="Text Box 34"/>
          <p:cNvSpPr txBox="1">
            <a:spLocks noChangeArrowheads="1"/>
          </p:cNvSpPr>
          <p:nvPr/>
        </p:nvSpPr>
        <p:spPr bwMode="auto">
          <a:xfrm>
            <a:off x="6629400" y="2071688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F2</a:t>
            </a:r>
          </a:p>
        </p:txBody>
      </p:sp>
      <p:sp>
        <p:nvSpPr>
          <p:cNvPr id="226339" name="Text Box 35"/>
          <p:cNvSpPr txBox="1">
            <a:spLocks noChangeArrowheads="1"/>
          </p:cNvSpPr>
          <p:nvPr/>
        </p:nvSpPr>
        <p:spPr bwMode="auto">
          <a:xfrm>
            <a:off x="6629400" y="2452688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F3</a:t>
            </a:r>
          </a:p>
        </p:txBody>
      </p:sp>
      <p:sp>
        <p:nvSpPr>
          <p:cNvPr id="226340" name="Text Box 36"/>
          <p:cNvSpPr txBox="1">
            <a:spLocks noChangeArrowheads="1"/>
          </p:cNvSpPr>
          <p:nvPr/>
        </p:nvSpPr>
        <p:spPr bwMode="auto">
          <a:xfrm>
            <a:off x="6629400" y="2833688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F4</a:t>
            </a:r>
          </a:p>
        </p:txBody>
      </p:sp>
      <p:sp>
        <p:nvSpPr>
          <p:cNvPr id="226341" name="Text Box 37"/>
          <p:cNvSpPr txBox="1">
            <a:spLocks noChangeArrowheads="1"/>
          </p:cNvSpPr>
          <p:nvPr/>
        </p:nvSpPr>
        <p:spPr bwMode="auto">
          <a:xfrm>
            <a:off x="7131050" y="1309688"/>
            <a:ext cx="1043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Reg</a:t>
            </a:r>
            <a:r>
              <a:rPr lang="en-US" dirty="0">
                <a:latin typeface="Arial" pitchFamily="34" charset="0"/>
                <a:cs typeface="Arial" pitchFamily="34" charset="0"/>
              </a:rPr>
              <a:t> File</a:t>
            </a:r>
          </a:p>
        </p:txBody>
      </p:sp>
      <p:sp>
        <p:nvSpPr>
          <p:cNvPr id="226342" name="Rectangle 38"/>
          <p:cNvSpPr>
            <a:spLocks noChangeArrowheads="1"/>
          </p:cNvSpPr>
          <p:nvPr/>
        </p:nvSpPr>
        <p:spPr bwMode="auto">
          <a:xfrm>
            <a:off x="4267200" y="37338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0.7071</a:t>
            </a:r>
          </a:p>
        </p:txBody>
      </p:sp>
      <p:sp>
        <p:nvSpPr>
          <p:cNvPr id="226343" name="Rectangle 39"/>
          <p:cNvSpPr>
            <a:spLocks noChangeArrowheads="1"/>
          </p:cNvSpPr>
          <p:nvPr/>
        </p:nvSpPr>
        <p:spPr bwMode="auto">
          <a:xfrm>
            <a:off x="4876800" y="37338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Symbol" pitchFamily="18" charset="2"/>
              </a:rPr>
              <a:t>p</a:t>
            </a:r>
          </a:p>
        </p:txBody>
      </p:sp>
      <p:sp>
        <p:nvSpPr>
          <p:cNvPr id="226344" name="Rectangle 40"/>
          <p:cNvSpPr>
            <a:spLocks noChangeArrowheads="1"/>
          </p:cNvSpPr>
          <p:nvPr/>
        </p:nvSpPr>
        <p:spPr bwMode="auto">
          <a:xfrm>
            <a:off x="4267200" y="41910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45" name="Rectangle 41"/>
          <p:cNvSpPr>
            <a:spLocks noChangeArrowheads="1"/>
          </p:cNvSpPr>
          <p:nvPr/>
        </p:nvSpPr>
        <p:spPr bwMode="auto">
          <a:xfrm>
            <a:off x="4876800" y="41910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46" name="Rectangle 42"/>
          <p:cNvSpPr>
            <a:spLocks noChangeArrowheads="1"/>
          </p:cNvSpPr>
          <p:nvPr/>
        </p:nvSpPr>
        <p:spPr bwMode="auto">
          <a:xfrm>
            <a:off x="4267200" y="46482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47" name="Rectangle 43"/>
          <p:cNvSpPr>
            <a:spLocks noChangeArrowheads="1"/>
          </p:cNvSpPr>
          <p:nvPr/>
        </p:nvSpPr>
        <p:spPr bwMode="auto">
          <a:xfrm>
            <a:off x="4876800" y="46482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48" name="AutoShape 44"/>
          <p:cNvSpPr>
            <a:spLocks noChangeArrowheads="1"/>
          </p:cNvSpPr>
          <p:nvPr/>
        </p:nvSpPr>
        <p:spPr bwMode="auto">
          <a:xfrm>
            <a:off x="2590800" y="1152525"/>
            <a:ext cx="3657600" cy="21240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u="sng" dirty="0">
                <a:latin typeface="Arial" pitchFamily="34" charset="0"/>
                <a:cs typeface="Arial" pitchFamily="34" charset="0"/>
              </a:rPr>
              <a:t>To-Do list (from last slide)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Get next inst from IB’s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Find free reservation station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Read operands from RF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Record source of other operands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Update source mapping (RAT)</a:t>
            </a:r>
          </a:p>
        </p:txBody>
      </p:sp>
      <p:sp>
        <p:nvSpPr>
          <p:cNvPr id="226349" name="Rectangle 45"/>
          <p:cNvSpPr>
            <a:spLocks noChangeArrowheads="1"/>
          </p:cNvSpPr>
          <p:nvPr/>
        </p:nvSpPr>
        <p:spPr bwMode="auto">
          <a:xfrm>
            <a:off x="7600950" y="37338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6350" name="Rectangle 46"/>
          <p:cNvSpPr>
            <a:spLocks noChangeArrowheads="1"/>
          </p:cNvSpPr>
          <p:nvPr/>
        </p:nvSpPr>
        <p:spPr bwMode="auto">
          <a:xfrm>
            <a:off x="8210550" y="37338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6351" name="Rectangle 47"/>
          <p:cNvSpPr>
            <a:spLocks noChangeArrowheads="1"/>
          </p:cNvSpPr>
          <p:nvPr/>
        </p:nvSpPr>
        <p:spPr bwMode="auto">
          <a:xfrm>
            <a:off x="7600950" y="41910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6352" name="Rectangle 48"/>
          <p:cNvSpPr>
            <a:spLocks noChangeArrowheads="1"/>
          </p:cNvSpPr>
          <p:nvPr/>
        </p:nvSpPr>
        <p:spPr bwMode="auto">
          <a:xfrm>
            <a:off x="8210550" y="41910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6353" name="Text Box 49"/>
          <p:cNvSpPr txBox="1">
            <a:spLocks noChangeArrowheads="1"/>
          </p:cNvSpPr>
          <p:nvPr/>
        </p:nvSpPr>
        <p:spPr bwMode="auto">
          <a:xfrm>
            <a:off x="228600" y="2438400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1.</a:t>
            </a:r>
          </a:p>
        </p:txBody>
      </p:sp>
      <p:sp>
        <p:nvSpPr>
          <p:cNvPr id="226354" name="Text Box 50"/>
          <p:cNvSpPr txBox="1">
            <a:spLocks noChangeArrowheads="1"/>
          </p:cNvSpPr>
          <p:nvPr/>
        </p:nvSpPr>
        <p:spPr bwMode="auto">
          <a:xfrm>
            <a:off x="228600" y="2057400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2.</a:t>
            </a:r>
          </a:p>
        </p:txBody>
      </p:sp>
      <p:sp>
        <p:nvSpPr>
          <p:cNvPr id="226355" name="Text Box 51"/>
          <p:cNvSpPr txBox="1">
            <a:spLocks noChangeArrowheads="1"/>
          </p:cNvSpPr>
          <p:nvPr/>
        </p:nvSpPr>
        <p:spPr bwMode="auto">
          <a:xfrm>
            <a:off x="228600" y="1676400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3.</a:t>
            </a: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6615017" y="3722783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F1=F2/F3</a:t>
            </a:r>
          </a:p>
        </p:txBody>
      </p:sp>
      <p:sp>
        <p:nvSpPr>
          <p:cNvPr id="75" name="Rectangle 44"/>
          <p:cNvSpPr>
            <a:spLocks noChangeArrowheads="1"/>
          </p:cNvSpPr>
          <p:nvPr/>
        </p:nvSpPr>
        <p:spPr bwMode="auto">
          <a:xfrm>
            <a:off x="7605617" y="3722783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2.718</a:t>
            </a:r>
          </a:p>
        </p:txBody>
      </p:sp>
      <p:sp>
        <p:nvSpPr>
          <p:cNvPr id="76" name="Rectangle 45"/>
          <p:cNvSpPr>
            <a:spLocks noChangeArrowheads="1"/>
          </p:cNvSpPr>
          <p:nvPr/>
        </p:nvSpPr>
        <p:spPr bwMode="auto">
          <a:xfrm>
            <a:off x="8215217" y="3722783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(1)</a:t>
            </a:r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3276600" y="41910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F4=F1-F2</a:t>
            </a:r>
          </a:p>
        </p:txBody>
      </p:sp>
      <p:sp>
        <p:nvSpPr>
          <p:cNvPr id="79" name="Rectangle 13"/>
          <p:cNvSpPr>
            <a:spLocks noChangeArrowheads="1"/>
          </p:cNvSpPr>
          <p:nvPr/>
        </p:nvSpPr>
        <p:spPr bwMode="auto">
          <a:xfrm>
            <a:off x="3276600" y="46482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F1=F2+F3</a:t>
            </a:r>
          </a:p>
        </p:txBody>
      </p:sp>
      <p:sp>
        <p:nvSpPr>
          <p:cNvPr id="80" name="Rectangle 39"/>
          <p:cNvSpPr>
            <a:spLocks noChangeArrowheads="1"/>
          </p:cNvSpPr>
          <p:nvPr/>
        </p:nvSpPr>
        <p:spPr bwMode="auto">
          <a:xfrm>
            <a:off x="4267200" y="41910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(4)</a:t>
            </a:r>
          </a:p>
        </p:txBody>
      </p:sp>
      <p:sp>
        <p:nvSpPr>
          <p:cNvPr id="81" name="Rectangle 40"/>
          <p:cNvSpPr>
            <a:spLocks noChangeArrowheads="1"/>
          </p:cNvSpPr>
          <p:nvPr/>
        </p:nvSpPr>
        <p:spPr bwMode="auto">
          <a:xfrm>
            <a:off x="4876800" y="41910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(1)</a:t>
            </a:r>
          </a:p>
        </p:txBody>
      </p:sp>
      <p:sp>
        <p:nvSpPr>
          <p:cNvPr id="82" name="Rectangle 41"/>
          <p:cNvSpPr>
            <a:spLocks noChangeArrowheads="1"/>
          </p:cNvSpPr>
          <p:nvPr/>
        </p:nvSpPr>
        <p:spPr bwMode="auto">
          <a:xfrm>
            <a:off x="4267200" y="46482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(1)</a:t>
            </a:r>
          </a:p>
        </p:txBody>
      </p:sp>
      <p:sp>
        <p:nvSpPr>
          <p:cNvPr id="83" name="Rectangle 42"/>
          <p:cNvSpPr>
            <a:spLocks noChangeArrowheads="1"/>
          </p:cNvSpPr>
          <p:nvPr/>
        </p:nvSpPr>
        <p:spPr bwMode="auto">
          <a:xfrm>
            <a:off x="4876800" y="46482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2.718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(1)</a:t>
            </a:r>
            <a:endParaRPr 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Monitor results as they are produced</a:t>
            </a:r>
          </a:p>
          <a:p>
            <a:pPr lvl="1"/>
            <a:r>
              <a:rPr lang="en-US" dirty="0" smtClean="0"/>
              <a:t>Put a result into all reservation stations waiting for it (missing source operand)</a:t>
            </a:r>
          </a:p>
          <a:p>
            <a:pPr lvl="1"/>
            <a:r>
              <a:rPr lang="en-US" dirty="0" smtClean="0"/>
              <a:t>When all operands available for an instruction,</a:t>
            </a:r>
            <a:br>
              <a:rPr lang="en-US" dirty="0" smtClean="0"/>
            </a:br>
            <a:r>
              <a:rPr lang="en-US" dirty="0" smtClean="0"/>
              <a:t>it is ready for execution </a:t>
            </a:r>
          </a:p>
          <a:p>
            <a:pPr lvl="1"/>
            <a:r>
              <a:rPr lang="en-US" dirty="0" smtClean="0"/>
              <a:t>More than 1 </a:t>
            </a:r>
            <a:r>
              <a:rPr lang="en-US" dirty="0" err="1" smtClean="0"/>
              <a:t>instrs</a:t>
            </a:r>
            <a:r>
              <a:rPr lang="en-US" dirty="0" smtClean="0"/>
              <a:t> ready for one functional unit?</a:t>
            </a:r>
          </a:p>
          <a:p>
            <a:pPr lvl="2"/>
            <a:r>
              <a:rPr lang="en-US" dirty="0" smtClean="0"/>
              <a:t>Pick one instruction, based on some heuristic.</a:t>
            </a:r>
          </a:p>
          <a:p>
            <a:pPr lvl="2"/>
            <a:r>
              <a:rPr lang="en-US" dirty="0" smtClean="0"/>
              <a:t>Except for load/store: Load/Store must be done in the proper order to avoid hazards through memory (not covered)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(2)</a:t>
            </a:r>
            <a:endParaRPr lang="en-US" dirty="0"/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3200400" y="34290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F2=F4+F1</a:t>
            </a: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3200400" y="38862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F4=F1-F2</a:t>
            </a:r>
          </a:p>
        </p:txBody>
      </p:sp>
      <p:sp>
        <p:nvSpPr>
          <p:cNvPr id="228365" name="Rectangle 13"/>
          <p:cNvSpPr>
            <a:spLocks noChangeArrowheads="1"/>
          </p:cNvSpPr>
          <p:nvPr/>
        </p:nvSpPr>
        <p:spPr bwMode="auto">
          <a:xfrm>
            <a:off x="3200400" y="43434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F1=F2+F3</a:t>
            </a:r>
          </a:p>
        </p:txBody>
      </p:sp>
      <p:sp>
        <p:nvSpPr>
          <p:cNvPr id="228366" name="Rectangle 14"/>
          <p:cNvSpPr>
            <a:spLocks noChangeArrowheads="1"/>
          </p:cNvSpPr>
          <p:nvPr/>
        </p:nvSpPr>
        <p:spPr bwMode="auto">
          <a:xfrm>
            <a:off x="6534150" y="34290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F1=F2/F3</a:t>
            </a:r>
          </a:p>
        </p:txBody>
      </p:sp>
      <p:sp>
        <p:nvSpPr>
          <p:cNvPr id="228367" name="Rectangle 15"/>
          <p:cNvSpPr>
            <a:spLocks noChangeArrowheads="1"/>
          </p:cNvSpPr>
          <p:nvPr/>
        </p:nvSpPr>
        <p:spPr bwMode="auto">
          <a:xfrm>
            <a:off x="6534150" y="38862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28368" name="AutoShape 16"/>
          <p:cNvSpPr>
            <a:spLocks noChangeArrowheads="1"/>
          </p:cNvSpPr>
          <p:nvPr/>
        </p:nvSpPr>
        <p:spPr bwMode="auto">
          <a:xfrm>
            <a:off x="3200400" y="5334000"/>
            <a:ext cx="1752600" cy="457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perspectiveAbove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dirty="0">
                <a:latin typeface="Arial" pitchFamily="34" charset="0"/>
              </a:rPr>
              <a:t>Adder</a:t>
            </a:r>
          </a:p>
        </p:txBody>
      </p:sp>
      <p:sp>
        <p:nvSpPr>
          <p:cNvPr id="228369" name="AutoShape 17"/>
          <p:cNvSpPr>
            <a:spLocks noChangeArrowheads="1"/>
          </p:cNvSpPr>
          <p:nvPr/>
        </p:nvSpPr>
        <p:spPr bwMode="auto">
          <a:xfrm>
            <a:off x="6781800" y="5334000"/>
            <a:ext cx="1752600" cy="457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perspectiveAbove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dirty="0">
                <a:latin typeface="Arial" pitchFamily="34" charset="0"/>
              </a:rPr>
              <a:t>FP-</a:t>
            </a:r>
            <a:r>
              <a:rPr lang="en-US" dirty="0" err="1">
                <a:latin typeface="Arial" pitchFamily="34" charset="0"/>
              </a:rPr>
              <a:t>Cmplx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28370" name="Text Box 18"/>
          <p:cNvSpPr txBox="1">
            <a:spLocks noChangeArrowheads="1"/>
          </p:cNvSpPr>
          <p:nvPr/>
        </p:nvSpPr>
        <p:spPr bwMode="auto">
          <a:xfrm>
            <a:off x="2362200" y="3429000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A1 (1)</a:t>
            </a:r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2362200" y="3900488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A2 (2)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2362200" y="4343400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A3 (3)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5638800" y="3443288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C1 (4)</a:t>
            </a:r>
          </a:p>
        </p:txBody>
      </p:sp>
      <p:sp>
        <p:nvSpPr>
          <p:cNvPr id="228374" name="Text Box 22"/>
          <p:cNvSpPr txBox="1">
            <a:spLocks noChangeArrowheads="1"/>
          </p:cNvSpPr>
          <p:nvPr/>
        </p:nvSpPr>
        <p:spPr bwMode="auto">
          <a:xfrm>
            <a:off x="5638800" y="3900488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C2 (5)</a:t>
            </a:r>
          </a:p>
        </p:txBody>
      </p:sp>
      <p:sp>
        <p:nvSpPr>
          <p:cNvPr id="228389" name="Rectangle 37"/>
          <p:cNvSpPr>
            <a:spLocks noChangeArrowheads="1"/>
          </p:cNvSpPr>
          <p:nvPr/>
        </p:nvSpPr>
        <p:spPr bwMode="auto">
          <a:xfrm>
            <a:off x="4191000" y="34290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>
                <a:latin typeface="Arial" pitchFamily="34" charset="0"/>
              </a:rPr>
              <a:t>0.7071</a:t>
            </a:r>
            <a:endParaRPr lang="en-US" sz="1400" dirty="0">
              <a:latin typeface="Arial" pitchFamily="34" charset="0"/>
            </a:endParaRPr>
          </a:p>
        </p:txBody>
      </p:sp>
      <p:sp>
        <p:nvSpPr>
          <p:cNvPr id="228390" name="Rectangle 38"/>
          <p:cNvSpPr>
            <a:spLocks noChangeArrowheads="1"/>
          </p:cNvSpPr>
          <p:nvPr/>
        </p:nvSpPr>
        <p:spPr bwMode="auto">
          <a:xfrm>
            <a:off x="4800600" y="34290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latin typeface="Symbol" pitchFamily="18" charset="2"/>
              </a:rPr>
              <a:t>p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228391" name="Rectangle 39"/>
          <p:cNvSpPr>
            <a:spLocks noChangeArrowheads="1"/>
          </p:cNvSpPr>
          <p:nvPr/>
        </p:nvSpPr>
        <p:spPr bwMode="auto">
          <a:xfrm>
            <a:off x="4191000" y="38862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(4)</a:t>
            </a:r>
          </a:p>
        </p:txBody>
      </p:sp>
      <p:sp>
        <p:nvSpPr>
          <p:cNvPr id="228392" name="Rectangle 40"/>
          <p:cNvSpPr>
            <a:spLocks noChangeArrowheads="1"/>
          </p:cNvSpPr>
          <p:nvPr/>
        </p:nvSpPr>
        <p:spPr bwMode="auto">
          <a:xfrm>
            <a:off x="4800600" y="38862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(1)</a:t>
            </a:r>
          </a:p>
        </p:txBody>
      </p:sp>
      <p:sp>
        <p:nvSpPr>
          <p:cNvPr id="228393" name="Rectangle 41"/>
          <p:cNvSpPr>
            <a:spLocks noChangeArrowheads="1"/>
          </p:cNvSpPr>
          <p:nvPr/>
        </p:nvSpPr>
        <p:spPr bwMode="auto">
          <a:xfrm>
            <a:off x="4191000" y="43434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(1)</a:t>
            </a:r>
          </a:p>
        </p:txBody>
      </p:sp>
      <p:sp>
        <p:nvSpPr>
          <p:cNvPr id="228394" name="Rectangle 42"/>
          <p:cNvSpPr>
            <a:spLocks noChangeArrowheads="1"/>
          </p:cNvSpPr>
          <p:nvPr/>
        </p:nvSpPr>
        <p:spPr bwMode="auto">
          <a:xfrm>
            <a:off x="4800600" y="43434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2.718</a:t>
            </a:r>
          </a:p>
        </p:txBody>
      </p:sp>
      <p:sp>
        <p:nvSpPr>
          <p:cNvPr id="228395" name="AutoShape 43"/>
          <p:cNvSpPr>
            <a:spLocks noChangeArrowheads="1"/>
          </p:cNvSpPr>
          <p:nvPr/>
        </p:nvSpPr>
        <p:spPr bwMode="auto">
          <a:xfrm>
            <a:off x="4629150" y="1295400"/>
            <a:ext cx="3657600" cy="15906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u="sng" dirty="0">
                <a:latin typeface="Arial" pitchFamily="34" charset="0"/>
              </a:rPr>
              <a:t>To-Do list (from last slide)</a:t>
            </a:r>
            <a:r>
              <a:rPr lang="en-US" dirty="0">
                <a:latin typeface="Arial" pitchFamily="34" charset="0"/>
              </a:rPr>
              <a:t>:</a:t>
            </a:r>
          </a:p>
          <a:p>
            <a:r>
              <a:rPr lang="en-US" dirty="0">
                <a:latin typeface="Arial" pitchFamily="34" charset="0"/>
              </a:rPr>
              <a:t>Monitor results from ALUs</a:t>
            </a:r>
          </a:p>
          <a:p>
            <a:r>
              <a:rPr lang="en-US" dirty="0">
                <a:latin typeface="Arial" pitchFamily="34" charset="0"/>
              </a:rPr>
              <a:t>Capture matching operands</a:t>
            </a:r>
          </a:p>
          <a:p>
            <a:r>
              <a:rPr lang="en-US" dirty="0">
                <a:latin typeface="Arial" pitchFamily="34" charset="0"/>
              </a:rPr>
              <a:t>Compete for ALUs</a:t>
            </a:r>
          </a:p>
        </p:txBody>
      </p:sp>
      <p:sp>
        <p:nvSpPr>
          <p:cNvPr id="228396" name="Rectangle 44"/>
          <p:cNvSpPr>
            <a:spLocks noChangeArrowheads="1"/>
          </p:cNvSpPr>
          <p:nvPr/>
        </p:nvSpPr>
        <p:spPr bwMode="auto">
          <a:xfrm>
            <a:off x="7524750" y="34290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2.718</a:t>
            </a:r>
          </a:p>
        </p:txBody>
      </p:sp>
      <p:sp>
        <p:nvSpPr>
          <p:cNvPr id="228397" name="Rectangle 45"/>
          <p:cNvSpPr>
            <a:spLocks noChangeArrowheads="1"/>
          </p:cNvSpPr>
          <p:nvPr/>
        </p:nvSpPr>
        <p:spPr bwMode="auto">
          <a:xfrm>
            <a:off x="8134350" y="34290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(1)</a:t>
            </a:r>
          </a:p>
        </p:txBody>
      </p:sp>
      <p:sp>
        <p:nvSpPr>
          <p:cNvPr id="228398" name="Rectangle 46"/>
          <p:cNvSpPr>
            <a:spLocks noChangeArrowheads="1"/>
          </p:cNvSpPr>
          <p:nvPr/>
        </p:nvSpPr>
        <p:spPr bwMode="auto">
          <a:xfrm>
            <a:off x="7524750" y="38862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28399" name="Rectangle 47"/>
          <p:cNvSpPr>
            <a:spLocks noChangeArrowheads="1"/>
          </p:cNvSpPr>
          <p:nvPr/>
        </p:nvSpPr>
        <p:spPr bwMode="auto">
          <a:xfrm>
            <a:off x="8134350" y="38862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28403" name="Text Box 51"/>
          <p:cNvSpPr txBox="1">
            <a:spLocks noChangeArrowheads="1"/>
          </p:cNvSpPr>
          <p:nvPr/>
        </p:nvSpPr>
        <p:spPr bwMode="auto">
          <a:xfrm>
            <a:off x="381000" y="2743200"/>
            <a:ext cx="137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</a:rPr>
              <a:t>F2=F4+F1</a:t>
            </a:r>
          </a:p>
        </p:txBody>
      </p:sp>
      <p:sp>
        <p:nvSpPr>
          <p:cNvPr id="228404" name="Text Box 52"/>
          <p:cNvSpPr txBox="1">
            <a:spLocks noChangeArrowheads="1"/>
          </p:cNvSpPr>
          <p:nvPr/>
        </p:nvSpPr>
        <p:spPr bwMode="auto">
          <a:xfrm>
            <a:off x="381000" y="3048000"/>
            <a:ext cx="1301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</a:rPr>
              <a:t>(1) 3.8487</a:t>
            </a:r>
          </a:p>
        </p:txBody>
      </p:sp>
      <p:cxnSp>
        <p:nvCxnSpPr>
          <p:cNvPr id="228405" name="AutoShape 53"/>
          <p:cNvCxnSpPr>
            <a:cxnSpLocks noChangeShapeType="1"/>
            <a:stCxn id="228404" idx="3"/>
            <a:endCxn id="228389" idx="0"/>
          </p:cNvCxnSpPr>
          <p:nvPr/>
        </p:nvCxnSpPr>
        <p:spPr bwMode="auto">
          <a:xfrm>
            <a:off x="1682750" y="3232666"/>
            <a:ext cx="2813050" cy="19633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28406" name="AutoShape 54"/>
          <p:cNvCxnSpPr>
            <a:cxnSpLocks noChangeShapeType="1"/>
            <a:stCxn id="228404" idx="3"/>
            <a:endCxn id="228390" idx="0"/>
          </p:cNvCxnSpPr>
          <p:nvPr/>
        </p:nvCxnSpPr>
        <p:spPr bwMode="auto">
          <a:xfrm>
            <a:off x="1682750" y="3232666"/>
            <a:ext cx="3422650" cy="19633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28407" name="AutoShape 55"/>
          <p:cNvCxnSpPr>
            <a:cxnSpLocks noChangeShapeType="1"/>
            <a:stCxn id="228404" idx="3"/>
            <a:endCxn id="228396" idx="0"/>
          </p:cNvCxnSpPr>
          <p:nvPr/>
        </p:nvCxnSpPr>
        <p:spPr bwMode="auto">
          <a:xfrm>
            <a:off x="1682750" y="3232666"/>
            <a:ext cx="6146800" cy="19633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28408" name="AutoShape 56"/>
          <p:cNvCxnSpPr>
            <a:cxnSpLocks noChangeShapeType="1"/>
            <a:stCxn id="228404" idx="3"/>
            <a:endCxn id="228397" idx="0"/>
          </p:cNvCxnSpPr>
          <p:nvPr/>
        </p:nvCxnSpPr>
        <p:spPr bwMode="auto">
          <a:xfrm>
            <a:off x="1682750" y="3232666"/>
            <a:ext cx="6756400" cy="19633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4800600" y="38862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3.8487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4191000" y="43434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3.8487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8131366" y="34290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3.8487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&gt;1 ready inst for the same unit</a:t>
            </a:r>
            <a:endParaRPr lang="en-US" dirty="0"/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3200400" y="34290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F2=F4+F1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3200400" y="38862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F4=F3-F2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3200400" y="43434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F1=F2+F3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6534150" y="34290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F1=F2/F3</a:t>
            </a:r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6534150" y="38862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29384" name="AutoShape 8"/>
          <p:cNvSpPr>
            <a:spLocks noChangeArrowheads="1"/>
          </p:cNvSpPr>
          <p:nvPr/>
        </p:nvSpPr>
        <p:spPr bwMode="auto">
          <a:xfrm>
            <a:off x="3200400" y="5334000"/>
            <a:ext cx="1752600" cy="457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dirty="0">
                <a:latin typeface="Arial" pitchFamily="34" charset="0"/>
              </a:rPr>
              <a:t>Adder</a:t>
            </a:r>
          </a:p>
        </p:txBody>
      </p:sp>
      <p:sp>
        <p:nvSpPr>
          <p:cNvPr id="229385" name="AutoShape 9"/>
          <p:cNvSpPr>
            <a:spLocks noChangeArrowheads="1"/>
          </p:cNvSpPr>
          <p:nvPr/>
        </p:nvSpPr>
        <p:spPr bwMode="auto">
          <a:xfrm>
            <a:off x="6781800" y="5334000"/>
            <a:ext cx="1752600" cy="457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dirty="0">
                <a:latin typeface="Arial" pitchFamily="34" charset="0"/>
              </a:rPr>
              <a:t>FP-</a:t>
            </a:r>
            <a:r>
              <a:rPr lang="en-US" dirty="0" err="1">
                <a:latin typeface="Arial" pitchFamily="34" charset="0"/>
              </a:rPr>
              <a:t>Cmplx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2362200" y="3429000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A1 (1)</a:t>
            </a:r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2362200" y="3900488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A2 (2)</a:t>
            </a:r>
          </a:p>
        </p:txBody>
      </p:sp>
      <p:sp>
        <p:nvSpPr>
          <p:cNvPr id="229388" name="Text Box 12"/>
          <p:cNvSpPr txBox="1">
            <a:spLocks noChangeArrowheads="1"/>
          </p:cNvSpPr>
          <p:nvPr/>
        </p:nvSpPr>
        <p:spPr bwMode="auto">
          <a:xfrm>
            <a:off x="2362200" y="4343400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A3 (3)</a:t>
            </a:r>
          </a:p>
        </p:txBody>
      </p:sp>
      <p:sp>
        <p:nvSpPr>
          <p:cNvPr id="229389" name="Text Box 13"/>
          <p:cNvSpPr txBox="1">
            <a:spLocks noChangeArrowheads="1"/>
          </p:cNvSpPr>
          <p:nvPr/>
        </p:nvSpPr>
        <p:spPr bwMode="auto">
          <a:xfrm>
            <a:off x="5638800" y="3443288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C1 (4)</a:t>
            </a:r>
          </a:p>
        </p:txBody>
      </p:sp>
      <p:sp>
        <p:nvSpPr>
          <p:cNvPr id="229390" name="Text Box 14"/>
          <p:cNvSpPr txBox="1">
            <a:spLocks noChangeArrowheads="1"/>
          </p:cNvSpPr>
          <p:nvPr/>
        </p:nvSpPr>
        <p:spPr bwMode="auto">
          <a:xfrm>
            <a:off x="5638800" y="3900488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C2 (5)</a:t>
            </a:r>
          </a:p>
        </p:txBody>
      </p:sp>
      <p:sp>
        <p:nvSpPr>
          <p:cNvPr id="229391" name="Rectangle 15"/>
          <p:cNvSpPr>
            <a:spLocks noChangeArrowheads="1"/>
          </p:cNvSpPr>
          <p:nvPr/>
        </p:nvSpPr>
        <p:spPr bwMode="auto">
          <a:xfrm>
            <a:off x="4191000" y="34290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0.7071</a:t>
            </a:r>
          </a:p>
        </p:txBody>
      </p:sp>
      <p:sp>
        <p:nvSpPr>
          <p:cNvPr id="229392" name="Rectangle 16"/>
          <p:cNvSpPr>
            <a:spLocks noChangeArrowheads="1"/>
          </p:cNvSpPr>
          <p:nvPr/>
        </p:nvSpPr>
        <p:spPr bwMode="auto">
          <a:xfrm>
            <a:off x="4800600" y="34290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latin typeface="Symbol" pitchFamily="18" charset="2"/>
              </a:rPr>
              <a:t>p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229393" name="Rectangle 17"/>
          <p:cNvSpPr>
            <a:spLocks noChangeArrowheads="1"/>
          </p:cNvSpPr>
          <p:nvPr/>
        </p:nvSpPr>
        <p:spPr bwMode="auto">
          <a:xfrm>
            <a:off x="4191000" y="38862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2.718</a:t>
            </a:r>
          </a:p>
        </p:txBody>
      </p:sp>
      <p:sp>
        <p:nvSpPr>
          <p:cNvPr id="229394" name="Rectangle 18"/>
          <p:cNvSpPr>
            <a:spLocks noChangeArrowheads="1"/>
          </p:cNvSpPr>
          <p:nvPr/>
        </p:nvSpPr>
        <p:spPr bwMode="auto">
          <a:xfrm>
            <a:off x="4800600" y="38862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(1)</a:t>
            </a:r>
          </a:p>
        </p:txBody>
      </p:sp>
      <p:sp>
        <p:nvSpPr>
          <p:cNvPr id="229395" name="Rectangle 19"/>
          <p:cNvSpPr>
            <a:spLocks noChangeArrowheads="1"/>
          </p:cNvSpPr>
          <p:nvPr/>
        </p:nvSpPr>
        <p:spPr bwMode="auto">
          <a:xfrm>
            <a:off x="4191000" y="43434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(1)</a:t>
            </a:r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4800600" y="43434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2.718</a:t>
            </a:r>
          </a:p>
        </p:txBody>
      </p:sp>
      <p:sp>
        <p:nvSpPr>
          <p:cNvPr id="229398" name="Rectangle 22"/>
          <p:cNvSpPr>
            <a:spLocks noChangeArrowheads="1"/>
          </p:cNvSpPr>
          <p:nvPr/>
        </p:nvSpPr>
        <p:spPr bwMode="auto">
          <a:xfrm>
            <a:off x="7524750" y="34290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2.718</a:t>
            </a:r>
          </a:p>
        </p:txBody>
      </p:sp>
      <p:sp>
        <p:nvSpPr>
          <p:cNvPr id="229399" name="Rectangle 23"/>
          <p:cNvSpPr>
            <a:spLocks noChangeArrowheads="1"/>
          </p:cNvSpPr>
          <p:nvPr/>
        </p:nvSpPr>
        <p:spPr bwMode="auto">
          <a:xfrm>
            <a:off x="8134350" y="34290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(1)</a:t>
            </a:r>
          </a:p>
        </p:txBody>
      </p:sp>
      <p:sp>
        <p:nvSpPr>
          <p:cNvPr id="229400" name="Rectangle 24"/>
          <p:cNvSpPr>
            <a:spLocks noChangeArrowheads="1"/>
          </p:cNvSpPr>
          <p:nvPr/>
        </p:nvSpPr>
        <p:spPr bwMode="auto">
          <a:xfrm>
            <a:off x="7524750" y="38862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29401" name="Rectangle 25"/>
          <p:cNvSpPr>
            <a:spLocks noChangeArrowheads="1"/>
          </p:cNvSpPr>
          <p:nvPr/>
        </p:nvSpPr>
        <p:spPr bwMode="auto">
          <a:xfrm>
            <a:off x="8140700" y="38862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374650" y="2743200"/>
            <a:ext cx="8064500" cy="685800"/>
            <a:chOff x="236" y="1728"/>
            <a:chExt cx="5080" cy="432"/>
          </a:xfrm>
        </p:grpSpPr>
        <p:sp>
          <p:nvSpPr>
            <p:cNvPr id="229402" name="Text Box 26"/>
            <p:cNvSpPr txBox="1">
              <a:spLocks noChangeArrowheads="1"/>
            </p:cNvSpPr>
            <p:nvPr/>
          </p:nvSpPr>
          <p:spPr bwMode="auto">
            <a:xfrm>
              <a:off x="240" y="1728"/>
              <a:ext cx="7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</a:rPr>
                <a:t>F2=F4+F1</a:t>
              </a:r>
            </a:p>
          </p:txBody>
        </p:sp>
        <p:sp>
          <p:nvSpPr>
            <p:cNvPr id="229403" name="Text Box 27"/>
            <p:cNvSpPr txBox="1">
              <a:spLocks noChangeArrowheads="1"/>
            </p:cNvSpPr>
            <p:nvPr/>
          </p:nvSpPr>
          <p:spPr bwMode="auto">
            <a:xfrm>
              <a:off x="236" y="1920"/>
              <a:ext cx="7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pitchFamily="34" charset="0"/>
                </a:rPr>
                <a:t>(1) 3.8487</a:t>
              </a:r>
            </a:p>
          </p:txBody>
        </p:sp>
        <p:cxnSp>
          <p:nvCxnSpPr>
            <p:cNvPr id="229404" name="AutoShape 28"/>
            <p:cNvCxnSpPr>
              <a:cxnSpLocks noChangeShapeType="1"/>
              <a:stCxn id="229403" idx="3"/>
              <a:endCxn id="229391" idx="0"/>
            </p:cNvCxnSpPr>
            <p:nvPr/>
          </p:nvCxnSpPr>
          <p:spPr bwMode="auto">
            <a:xfrm>
              <a:off x="1008" y="2037"/>
              <a:ext cx="1824" cy="12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229405" name="AutoShape 29"/>
            <p:cNvCxnSpPr>
              <a:cxnSpLocks noChangeShapeType="1"/>
              <a:stCxn id="229403" idx="3"/>
              <a:endCxn id="229392" idx="0"/>
            </p:cNvCxnSpPr>
            <p:nvPr/>
          </p:nvCxnSpPr>
          <p:spPr bwMode="auto">
            <a:xfrm>
              <a:off x="1008" y="2037"/>
              <a:ext cx="2208" cy="12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229406" name="AutoShape 30"/>
            <p:cNvCxnSpPr>
              <a:cxnSpLocks noChangeShapeType="1"/>
              <a:stCxn id="229403" idx="3"/>
              <a:endCxn id="229398" idx="0"/>
            </p:cNvCxnSpPr>
            <p:nvPr/>
          </p:nvCxnSpPr>
          <p:spPr bwMode="auto">
            <a:xfrm>
              <a:off x="1008" y="2037"/>
              <a:ext cx="3924" cy="12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229407" name="AutoShape 31"/>
            <p:cNvCxnSpPr>
              <a:cxnSpLocks noChangeShapeType="1"/>
              <a:stCxn id="229403" idx="3"/>
              <a:endCxn id="229399" idx="0"/>
            </p:cNvCxnSpPr>
            <p:nvPr/>
          </p:nvCxnSpPr>
          <p:spPr bwMode="auto">
            <a:xfrm>
              <a:off x="1008" y="2037"/>
              <a:ext cx="4308" cy="12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sp>
        <p:nvSpPr>
          <p:cNvPr id="229408" name="Rectangle 32"/>
          <p:cNvSpPr>
            <a:spLocks noChangeArrowheads="1"/>
          </p:cNvSpPr>
          <p:nvPr/>
        </p:nvSpPr>
        <p:spPr bwMode="auto">
          <a:xfrm>
            <a:off x="4800600" y="38862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3.8487</a:t>
            </a:r>
          </a:p>
        </p:txBody>
      </p:sp>
      <p:sp>
        <p:nvSpPr>
          <p:cNvPr id="229409" name="Rectangle 33"/>
          <p:cNvSpPr>
            <a:spLocks noChangeArrowheads="1"/>
          </p:cNvSpPr>
          <p:nvPr/>
        </p:nvSpPr>
        <p:spPr bwMode="auto">
          <a:xfrm>
            <a:off x="4191000" y="43434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3.8487</a:t>
            </a:r>
          </a:p>
        </p:txBody>
      </p:sp>
      <p:sp>
        <p:nvSpPr>
          <p:cNvPr id="229410" name="Rectangle 34"/>
          <p:cNvSpPr>
            <a:spLocks noChangeArrowheads="1"/>
          </p:cNvSpPr>
          <p:nvPr/>
        </p:nvSpPr>
        <p:spPr bwMode="auto">
          <a:xfrm>
            <a:off x="8140700" y="34290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3.8487</a:t>
            </a:r>
          </a:p>
        </p:txBody>
      </p:sp>
      <p:sp>
        <p:nvSpPr>
          <p:cNvPr id="229412" name="AutoShape 36"/>
          <p:cNvSpPr>
            <a:spLocks noChangeArrowheads="1"/>
          </p:cNvSpPr>
          <p:nvPr/>
        </p:nvSpPr>
        <p:spPr bwMode="auto">
          <a:xfrm>
            <a:off x="914400" y="1143000"/>
            <a:ext cx="3276600" cy="6096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Common heuristic: oldest first</a:t>
            </a:r>
          </a:p>
        </p:txBody>
      </p:sp>
      <p:sp>
        <p:nvSpPr>
          <p:cNvPr id="229413" name="AutoShape 37"/>
          <p:cNvSpPr>
            <a:spLocks noChangeArrowheads="1"/>
          </p:cNvSpPr>
          <p:nvPr/>
        </p:nvSpPr>
        <p:spPr bwMode="auto">
          <a:xfrm>
            <a:off x="4800600" y="1371600"/>
            <a:ext cx="3733800" cy="1524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Optimal is impossible:</a:t>
            </a:r>
          </a:p>
          <a:p>
            <a:pPr algn="ctr"/>
            <a:r>
              <a:rPr lang="en-US" dirty="0">
                <a:latin typeface="Arial" pitchFamily="34" charset="0"/>
              </a:rPr>
              <a:t>Precedence constrained scheduling</a:t>
            </a:r>
          </a:p>
          <a:p>
            <a:pPr algn="ctr"/>
            <a:r>
              <a:rPr lang="en-US" dirty="0">
                <a:latin typeface="Arial" pitchFamily="34" charset="0"/>
              </a:rPr>
              <a:t>problem is NP-complete [GJ,p239]</a:t>
            </a:r>
          </a:p>
          <a:p>
            <a:pPr algn="ctr"/>
            <a:r>
              <a:rPr lang="en-US" dirty="0">
                <a:latin typeface="Arial" pitchFamily="34" charset="0"/>
              </a:rPr>
              <a:t>… and that assumes you have</a:t>
            </a:r>
          </a:p>
          <a:p>
            <a:pPr algn="ctr"/>
            <a:r>
              <a:rPr lang="en-US" dirty="0">
                <a:latin typeface="Arial" pitchFamily="34" charset="0"/>
              </a:rPr>
              <a:t>access to the entire graph</a:t>
            </a:r>
          </a:p>
        </p:txBody>
      </p:sp>
      <p:sp>
        <p:nvSpPr>
          <p:cNvPr id="229414" name="AutoShape 38"/>
          <p:cNvSpPr>
            <a:spLocks noChangeArrowheads="1"/>
          </p:cNvSpPr>
          <p:nvPr/>
        </p:nvSpPr>
        <p:spPr bwMode="auto">
          <a:xfrm>
            <a:off x="609600" y="1828800"/>
            <a:ext cx="4038600" cy="8382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You can do whatever: it only</a:t>
            </a:r>
          </a:p>
          <a:p>
            <a:pPr algn="ctr"/>
            <a:r>
              <a:rPr lang="en-US" dirty="0">
                <a:latin typeface="Arial" pitchFamily="34" charset="0"/>
              </a:rPr>
              <a:t>affects performance, not correctness</a:t>
            </a: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319051" y="3853149"/>
            <a:ext cx="838200" cy="914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4" grpId="0" animBg="1"/>
      <p:bldP spid="229395" grpId="0" animBg="1"/>
      <p:bldP spid="229399" grpId="0" animBg="1"/>
      <p:bldP spid="229408" grpId="0" animBg="1"/>
      <p:bldP spid="229409" grpId="0" animBg="1"/>
      <p:bldP spid="229410" grpId="0" animBg="1"/>
      <p:bldP spid="229412" grpId="0" animBg="1"/>
      <p:bldP spid="229413" grpId="0" animBg="1"/>
      <p:bldP spid="229414" grpId="0" animBg="1"/>
      <p:bldP spid="43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Result (1)</a:t>
            </a:r>
            <a:endParaRPr 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When result is computed, make it available</a:t>
            </a:r>
            <a:br>
              <a:rPr lang="en-US" dirty="0" smtClean="0"/>
            </a:br>
            <a:r>
              <a:rPr lang="en-US" dirty="0" smtClean="0"/>
              <a:t>on the “common data bus” (CDB), where</a:t>
            </a:r>
            <a:br>
              <a:rPr lang="en-US" dirty="0" smtClean="0"/>
            </a:br>
            <a:r>
              <a:rPr lang="en-US" dirty="0" smtClean="0"/>
              <a:t>waiting reservation stations can pick it up</a:t>
            </a:r>
          </a:p>
          <a:p>
            <a:pPr lvl="1"/>
            <a:r>
              <a:rPr lang="en-US" dirty="0" smtClean="0"/>
              <a:t>Stores write to memory</a:t>
            </a:r>
          </a:p>
          <a:p>
            <a:pPr lvl="1"/>
            <a:r>
              <a:rPr lang="en-US" dirty="0" smtClean="0"/>
              <a:t>Result stored in the register file</a:t>
            </a:r>
          </a:p>
          <a:p>
            <a:pPr lvl="1"/>
            <a:r>
              <a:rPr lang="en-US" dirty="0" smtClean="0"/>
              <a:t>This step frees the reservation station</a:t>
            </a:r>
          </a:p>
          <a:p>
            <a:pPr lvl="1"/>
            <a:r>
              <a:rPr lang="en-US" dirty="0" smtClean="0"/>
              <a:t>For our register renaming,</a:t>
            </a:r>
            <a:br>
              <a:rPr lang="en-US" dirty="0" smtClean="0"/>
            </a:br>
            <a:r>
              <a:rPr lang="en-US" dirty="0" smtClean="0"/>
              <a:t>this recycles the temporary name</a:t>
            </a:r>
            <a:br>
              <a:rPr lang="en-US" dirty="0" smtClean="0"/>
            </a:br>
            <a:r>
              <a:rPr lang="en-US" dirty="0" smtClean="0"/>
              <a:t>(future instructions can again find the value in the actual register, until it is renamed again)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92" name="AutoShape 92"/>
          <p:cNvSpPr>
            <a:spLocks noChangeArrowheads="1"/>
          </p:cNvSpPr>
          <p:nvPr/>
        </p:nvSpPr>
        <p:spPr bwMode="auto">
          <a:xfrm>
            <a:off x="6172200" y="1219200"/>
            <a:ext cx="2667000" cy="1524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Only update RAT</a:t>
            </a:r>
          </a:p>
          <a:p>
            <a:pPr algn="ctr"/>
            <a:r>
              <a:rPr lang="en-US" dirty="0">
                <a:latin typeface="Arial" pitchFamily="34" charset="0"/>
              </a:rPr>
              <a:t>(and RF) if RAT still</a:t>
            </a:r>
          </a:p>
          <a:p>
            <a:pPr algn="ctr"/>
            <a:r>
              <a:rPr lang="en-US" dirty="0">
                <a:latin typeface="Arial" pitchFamily="34" charset="0"/>
              </a:rPr>
              <a:t>contains your mapping</a:t>
            </a:r>
            <a:r>
              <a:rPr lang="en-US" dirty="0" smtClean="0">
                <a:latin typeface="Arial" pitchFamily="34" charset="0"/>
              </a:rPr>
              <a:t>! </a:t>
            </a:r>
            <a:br>
              <a:rPr lang="en-US" dirty="0" smtClean="0">
                <a:latin typeface="Arial" pitchFamily="34" charset="0"/>
              </a:rPr>
            </a:br>
            <a:r>
              <a:rPr lang="en-US" dirty="0" smtClean="0">
                <a:latin typeface="Arial" pitchFamily="34" charset="0"/>
              </a:rPr>
              <a:t>(Prevent WAW hazard)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Result (2)</a:t>
            </a:r>
          </a:p>
        </p:txBody>
      </p:sp>
      <p:sp>
        <p:nvSpPr>
          <p:cNvPr id="230489" name="Rectangle 89"/>
          <p:cNvSpPr>
            <a:spLocks noChangeArrowheads="1"/>
          </p:cNvSpPr>
          <p:nvPr/>
        </p:nvSpPr>
        <p:spPr bwMode="auto">
          <a:xfrm>
            <a:off x="914400" y="4851400"/>
            <a:ext cx="12192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0</a:t>
            </a:r>
          </a:p>
        </p:txBody>
      </p:sp>
      <p:sp>
        <p:nvSpPr>
          <p:cNvPr id="230475" name="Rectangle 75"/>
          <p:cNvSpPr>
            <a:spLocks noChangeArrowheads="1"/>
          </p:cNvSpPr>
          <p:nvPr/>
        </p:nvSpPr>
        <p:spPr bwMode="auto">
          <a:xfrm>
            <a:off x="914400" y="5232400"/>
            <a:ext cx="12192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0</a:t>
            </a:r>
          </a:p>
        </p:txBody>
      </p:sp>
      <p:sp>
        <p:nvSpPr>
          <p:cNvPr id="230473" name="Rectangle 73"/>
          <p:cNvSpPr>
            <a:spLocks noChangeArrowheads="1"/>
          </p:cNvSpPr>
          <p:nvPr/>
        </p:nvSpPr>
        <p:spPr bwMode="auto">
          <a:xfrm>
            <a:off x="855663" y="3263900"/>
            <a:ext cx="12192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3.8486994</a:t>
            </a:r>
          </a:p>
        </p:txBody>
      </p:sp>
      <p:sp>
        <p:nvSpPr>
          <p:cNvPr id="230462" name="Rectangle 62"/>
          <p:cNvSpPr>
            <a:spLocks noChangeArrowheads="1"/>
          </p:cNvSpPr>
          <p:nvPr/>
        </p:nvSpPr>
        <p:spPr bwMode="auto">
          <a:xfrm>
            <a:off x="3200400" y="34290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30463" name="Rectangle 63"/>
          <p:cNvSpPr>
            <a:spLocks noChangeArrowheads="1"/>
          </p:cNvSpPr>
          <p:nvPr/>
        </p:nvSpPr>
        <p:spPr bwMode="auto">
          <a:xfrm>
            <a:off x="4191000" y="34290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30464" name="Rectangle 64"/>
          <p:cNvSpPr>
            <a:spLocks noChangeArrowheads="1"/>
          </p:cNvSpPr>
          <p:nvPr/>
        </p:nvSpPr>
        <p:spPr bwMode="auto">
          <a:xfrm>
            <a:off x="4800600" y="34290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3200400" y="38862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F4=F1-F2</a:t>
            </a:r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3200400" y="43434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F1=F2+F3</a:t>
            </a: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6534150" y="34290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F1=F2/F3</a:t>
            </a: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6534150" y="3886200"/>
            <a:ext cx="990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30408" name="AutoShape 8"/>
          <p:cNvSpPr>
            <a:spLocks noChangeArrowheads="1"/>
          </p:cNvSpPr>
          <p:nvPr/>
        </p:nvSpPr>
        <p:spPr bwMode="auto">
          <a:xfrm>
            <a:off x="3200400" y="5334000"/>
            <a:ext cx="1752600" cy="457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perspectiveAbove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dirty="0">
                <a:latin typeface="Arial" pitchFamily="34" charset="0"/>
              </a:rPr>
              <a:t>Adder</a:t>
            </a:r>
          </a:p>
        </p:txBody>
      </p:sp>
      <p:sp>
        <p:nvSpPr>
          <p:cNvPr id="230409" name="AutoShape 9"/>
          <p:cNvSpPr>
            <a:spLocks noChangeArrowheads="1"/>
          </p:cNvSpPr>
          <p:nvPr/>
        </p:nvSpPr>
        <p:spPr bwMode="auto">
          <a:xfrm>
            <a:off x="6781800" y="5334000"/>
            <a:ext cx="1752600" cy="457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perspectiveAbove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dirty="0">
                <a:latin typeface="Arial" pitchFamily="34" charset="0"/>
              </a:rPr>
              <a:t>FP-</a:t>
            </a:r>
            <a:r>
              <a:rPr lang="en-US" dirty="0" err="1">
                <a:latin typeface="Arial" pitchFamily="34" charset="0"/>
              </a:rPr>
              <a:t>Cmplx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2362200" y="3429000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A1 (1)</a:t>
            </a:r>
          </a:p>
        </p:txBody>
      </p:sp>
      <p:sp>
        <p:nvSpPr>
          <p:cNvPr id="230411" name="Text Box 11"/>
          <p:cNvSpPr txBox="1">
            <a:spLocks noChangeArrowheads="1"/>
          </p:cNvSpPr>
          <p:nvPr/>
        </p:nvSpPr>
        <p:spPr bwMode="auto">
          <a:xfrm>
            <a:off x="2362200" y="3900488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A2 (2)</a:t>
            </a:r>
          </a:p>
        </p:txBody>
      </p:sp>
      <p:sp>
        <p:nvSpPr>
          <p:cNvPr id="230412" name="Text Box 12"/>
          <p:cNvSpPr txBox="1">
            <a:spLocks noChangeArrowheads="1"/>
          </p:cNvSpPr>
          <p:nvPr/>
        </p:nvSpPr>
        <p:spPr bwMode="auto">
          <a:xfrm>
            <a:off x="2362200" y="4343400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A3 (3)</a:t>
            </a:r>
          </a:p>
        </p:txBody>
      </p:sp>
      <p:sp>
        <p:nvSpPr>
          <p:cNvPr id="230413" name="Text Box 13"/>
          <p:cNvSpPr txBox="1">
            <a:spLocks noChangeArrowheads="1"/>
          </p:cNvSpPr>
          <p:nvPr/>
        </p:nvSpPr>
        <p:spPr bwMode="auto">
          <a:xfrm>
            <a:off x="5638800" y="3443288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C1 (4)</a:t>
            </a:r>
          </a:p>
        </p:txBody>
      </p:sp>
      <p:sp>
        <p:nvSpPr>
          <p:cNvPr id="230414" name="Text Box 14"/>
          <p:cNvSpPr txBox="1">
            <a:spLocks noChangeArrowheads="1"/>
          </p:cNvSpPr>
          <p:nvPr/>
        </p:nvSpPr>
        <p:spPr bwMode="auto">
          <a:xfrm>
            <a:off x="5638800" y="3900488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C2 (5)</a:t>
            </a:r>
          </a:p>
        </p:txBody>
      </p:sp>
      <p:sp>
        <p:nvSpPr>
          <p:cNvPr id="230417" name="Rectangle 17"/>
          <p:cNvSpPr>
            <a:spLocks noChangeArrowheads="1"/>
          </p:cNvSpPr>
          <p:nvPr/>
        </p:nvSpPr>
        <p:spPr bwMode="auto">
          <a:xfrm>
            <a:off x="4191000" y="38862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(4)</a:t>
            </a:r>
          </a:p>
        </p:txBody>
      </p:sp>
      <p:sp>
        <p:nvSpPr>
          <p:cNvPr id="230420" name="Rectangle 20"/>
          <p:cNvSpPr>
            <a:spLocks noChangeArrowheads="1"/>
          </p:cNvSpPr>
          <p:nvPr/>
        </p:nvSpPr>
        <p:spPr bwMode="auto">
          <a:xfrm>
            <a:off x="4800600" y="43434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2.718</a:t>
            </a:r>
          </a:p>
        </p:txBody>
      </p:sp>
      <p:sp>
        <p:nvSpPr>
          <p:cNvPr id="230421" name="AutoShape 21"/>
          <p:cNvSpPr>
            <a:spLocks noChangeArrowheads="1"/>
          </p:cNvSpPr>
          <p:nvPr/>
        </p:nvSpPr>
        <p:spPr bwMode="auto">
          <a:xfrm>
            <a:off x="2362200" y="1219200"/>
            <a:ext cx="3657600" cy="15906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u="sng" dirty="0">
                <a:latin typeface="Arial" pitchFamily="34" charset="0"/>
              </a:rPr>
              <a:t>To-Do list (from last slide)</a:t>
            </a:r>
            <a:r>
              <a:rPr lang="en-US" dirty="0">
                <a:latin typeface="Arial" pitchFamily="34" charset="0"/>
              </a:rPr>
              <a:t>:</a:t>
            </a:r>
          </a:p>
          <a:p>
            <a:r>
              <a:rPr lang="en-US" dirty="0">
                <a:latin typeface="Arial" pitchFamily="34" charset="0"/>
              </a:rPr>
              <a:t>Broadcast on CDB</a:t>
            </a:r>
          </a:p>
          <a:p>
            <a:r>
              <a:rPr lang="en-US" dirty="0" err="1">
                <a:latin typeface="Arial" pitchFamily="34" charset="0"/>
              </a:rPr>
              <a:t>Writeback</a:t>
            </a:r>
            <a:r>
              <a:rPr lang="en-US" dirty="0">
                <a:latin typeface="Arial" pitchFamily="34" charset="0"/>
              </a:rPr>
              <a:t> to RF</a:t>
            </a:r>
          </a:p>
          <a:p>
            <a:r>
              <a:rPr lang="en-US" dirty="0">
                <a:latin typeface="Arial" pitchFamily="34" charset="0"/>
              </a:rPr>
              <a:t>Update Mapping</a:t>
            </a:r>
          </a:p>
          <a:p>
            <a:r>
              <a:rPr lang="en-US" dirty="0">
                <a:latin typeface="Arial" pitchFamily="34" charset="0"/>
              </a:rPr>
              <a:t>Free reservation station</a:t>
            </a:r>
          </a:p>
        </p:txBody>
      </p:sp>
      <p:sp>
        <p:nvSpPr>
          <p:cNvPr id="230422" name="Rectangle 22"/>
          <p:cNvSpPr>
            <a:spLocks noChangeArrowheads="1"/>
          </p:cNvSpPr>
          <p:nvPr/>
        </p:nvSpPr>
        <p:spPr bwMode="auto">
          <a:xfrm>
            <a:off x="7524750" y="34290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2.718</a:t>
            </a:r>
          </a:p>
        </p:txBody>
      </p:sp>
      <p:sp>
        <p:nvSpPr>
          <p:cNvPr id="230424" name="Rectangle 24"/>
          <p:cNvSpPr>
            <a:spLocks noChangeArrowheads="1"/>
          </p:cNvSpPr>
          <p:nvPr/>
        </p:nvSpPr>
        <p:spPr bwMode="auto">
          <a:xfrm>
            <a:off x="7524750" y="38862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30425" name="Rectangle 25"/>
          <p:cNvSpPr>
            <a:spLocks noChangeArrowheads="1"/>
          </p:cNvSpPr>
          <p:nvPr/>
        </p:nvSpPr>
        <p:spPr bwMode="auto">
          <a:xfrm>
            <a:off x="8134350" y="38862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30436" name="Rectangle 36"/>
          <p:cNvSpPr>
            <a:spLocks noChangeArrowheads="1"/>
          </p:cNvSpPr>
          <p:nvPr/>
        </p:nvSpPr>
        <p:spPr bwMode="auto">
          <a:xfrm>
            <a:off x="855663" y="2881313"/>
            <a:ext cx="12192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3.141593</a:t>
            </a:r>
          </a:p>
        </p:txBody>
      </p:sp>
      <p:sp>
        <p:nvSpPr>
          <p:cNvPr id="230437" name="Rectangle 37"/>
          <p:cNvSpPr>
            <a:spLocks noChangeArrowheads="1"/>
          </p:cNvSpPr>
          <p:nvPr/>
        </p:nvSpPr>
        <p:spPr bwMode="auto">
          <a:xfrm>
            <a:off x="855663" y="3262313"/>
            <a:ext cx="12192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-1.00000</a:t>
            </a:r>
          </a:p>
        </p:txBody>
      </p:sp>
      <p:sp>
        <p:nvSpPr>
          <p:cNvPr id="230438" name="Rectangle 38"/>
          <p:cNvSpPr>
            <a:spLocks noChangeArrowheads="1"/>
          </p:cNvSpPr>
          <p:nvPr/>
        </p:nvSpPr>
        <p:spPr bwMode="auto">
          <a:xfrm>
            <a:off x="855663" y="3643313"/>
            <a:ext cx="12192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2.718282</a:t>
            </a:r>
          </a:p>
        </p:txBody>
      </p:sp>
      <p:sp>
        <p:nvSpPr>
          <p:cNvPr id="230439" name="Rectangle 39"/>
          <p:cNvSpPr>
            <a:spLocks noChangeArrowheads="1"/>
          </p:cNvSpPr>
          <p:nvPr/>
        </p:nvSpPr>
        <p:spPr bwMode="auto">
          <a:xfrm>
            <a:off x="855663" y="4024313"/>
            <a:ext cx="12192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0.707107</a:t>
            </a:r>
          </a:p>
        </p:txBody>
      </p:sp>
      <p:sp>
        <p:nvSpPr>
          <p:cNvPr id="230440" name="Text Box 40"/>
          <p:cNvSpPr txBox="1">
            <a:spLocks noChangeArrowheads="1"/>
          </p:cNvSpPr>
          <p:nvPr/>
        </p:nvSpPr>
        <p:spPr bwMode="auto">
          <a:xfrm>
            <a:off x="322263" y="2881313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F1</a:t>
            </a:r>
          </a:p>
        </p:txBody>
      </p:sp>
      <p:sp>
        <p:nvSpPr>
          <p:cNvPr id="230441" name="Text Box 41"/>
          <p:cNvSpPr txBox="1">
            <a:spLocks noChangeArrowheads="1"/>
          </p:cNvSpPr>
          <p:nvPr/>
        </p:nvSpPr>
        <p:spPr bwMode="auto">
          <a:xfrm>
            <a:off x="322263" y="327660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F2</a:t>
            </a:r>
          </a:p>
        </p:txBody>
      </p:sp>
      <p:sp>
        <p:nvSpPr>
          <p:cNvPr id="230442" name="Text Box 42"/>
          <p:cNvSpPr txBox="1">
            <a:spLocks noChangeArrowheads="1"/>
          </p:cNvSpPr>
          <p:nvPr/>
        </p:nvSpPr>
        <p:spPr bwMode="auto">
          <a:xfrm>
            <a:off x="322263" y="365760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F3</a:t>
            </a:r>
          </a:p>
        </p:txBody>
      </p:sp>
      <p:sp>
        <p:nvSpPr>
          <p:cNvPr id="230443" name="Text Box 43"/>
          <p:cNvSpPr txBox="1">
            <a:spLocks noChangeArrowheads="1"/>
          </p:cNvSpPr>
          <p:nvPr/>
        </p:nvSpPr>
        <p:spPr bwMode="auto">
          <a:xfrm>
            <a:off x="322263" y="403860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F4</a:t>
            </a:r>
          </a:p>
        </p:txBody>
      </p:sp>
      <p:sp>
        <p:nvSpPr>
          <p:cNvPr id="230444" name="Text Box 44"/>
          <p:cNvSpPr txBox="1">
            <a:spLocks noChangeArrowheads="1"/>
          </p:cNvSpPr>
          <p:nvPr/>
        </p:nvSpPr>
        <p:spPr bwMode="auto">
          <a:xfrm>
            <a:off x="823913" y="2514600"/>
            <a:ext cx="1043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Arial" pitchFamily="34" charset="0"/>
              </a:rPr>
              <a:t>Reg</a:t>
            </a:r>
            <a:r>
              <a:rPr lang="en-US" dirty="0">
                <a:latin typeface="Arial" pitchFamily="34" charset="0"/>
              </a:rPr>
              <a:t> File</a:t>
            </a:r>
          </a:p>
        </p:txBody>
      </p:sp>
      <p:sp>
        <p:nvSpPr>
          <p:cNvPr id="230445" name="Rectangle 45"/>
          <p:cNvSpPr>
            <a:spLocks noChangeArrowheads="1"/>
          </p:cNvSpPr>
          <p:nvPr/>
        </p:nvSpPr>
        <p:spPr bwMode="auto">
          <a:xfrm>
            <a:off x="914400" y="4851400"/>
            <a:ext cx="12192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3</a:t>
            </a:r>
          </a:p>
        </p:txBody>
      </p:sp>
      <p:sp>
        <p:nvSpPr>
          <p:cNvPr id="230446" name="Rectangle 46"/>
          <p:cNvSpPr>
            <a:spLocks noChangeArrowheads="1"/>
          </p:cNvSpPr>
          <p:nvPr/>
        </p:nvSpPr>
        <p:spPr bwMode="auto">
          <a:xfrm>
            <a:off x="914400" y="5229225"/>
            <a:ext cx="12192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1</a:t>
            </a:r>
          </a:p>
        </p:txBody>
      </p:sp>
      <p:sp>
        <p:nvSpPr>
          <p:cNvPr id="230447" name="Rectangle 47"/>
          <p:cNvSpPr>
            <a:spLocks noChangeArrowheads="1"/>
          </p:cNvSpPr>
          <p:nvPr/>
        </p:nvSpPr>
        <p:spPr bwMode="auto">
          <a:xfrm>
            <a:off x="914400" y="5610225"/>
            <a:ext cx="12192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0</a:t>
            </a:r>
          </a:p>
        </p:txBody>
      </p:sp>
      <p:sp>
        <p:nvSpPr>
          <p:cNvPr id="230448" name="Rectangle 48"/>
          <p:cNvSpPr>
            <a:spLocks noChangeArrowheads="1"/>
          </p:cNvSpPr>
          <p:nvPr/>
        </p:nvSpPr>
        <p:spPr bwMode="auto">
          <a:xfrm>
            <a:off x="914400" y="5991225"/>
            <a:ext cx="12192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2</a:t>
            </a:r>
          </a:p>
        </p:txBody>
      </p:sp>
      <p:sp>
        <p:nvSpPr>
          <p:cNvPr id="230449" name="Text Box 49"/>
          <p:cNvSpPr txBox="1">
            <a:spLocks noChangeArrowheads="1"/>
          </p:cNvSpPr>
          <p:nvPr/>
        </p:nvSpPr>
        <p:spPr bwMode="auto">
          <a:xfrm>
            <a:off x="381000" y="4848225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F1</a:t>
            </a:r>
          </a:p>
        </p:txBody>
      </p:sp>
      <p:sp>
        <p:nvSpPr>
          <p:cNvPr id="230450" name="Text Box 50"/>
          <p:cNvSpPr txBox="1">
            <a:spLocks noChangeArrowheads="1"/>
          </p:cNvSpPr>
          <p:nvPr/>
        </p:nvSpPr>
        <p:spPr bwMode="auto">
          <a:xfrm>
            <a:off x="381000" y="5243513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F2</a:t>
            </a:r>
          </a:p>
        </p:txBody>
      </p:sp>
      <p:sp>
        <p:nvSpPr>
          <p:cNvPr id="230451" name="Text Box 51"/>
          <p:cNvSpPr txBox="1">
            <a:spLocks noChangeArrowheads="1"/>
          </p:cNvSpPr>
          <p:nvPr/>
        </p:nvSpPr>
        <p:spPr bwMode="auto">
          <a:xfrm>
            <a:off x="381000" y="5624513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F3</a:t>
            </a:r>
          </a:p>
        </p:txBody>
      </p:sp>
      <p:sp>
        <p:nvSpPr>
          <p:cNvPr id="230452" name="Text Box 52"/>
          <p:cNvSpPr txBox="1">
            <a:spLocks noChangeArrowheads="1"/>
          </p:cNvSpPr>
          <p:nvPr/>
        </p:nvSpPr>
        <p:spPr bwMode="auto">
          <a:xfrm>
            <a:off x="381000" y="6005513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F4</a:t>
            </a:r>
          </a:p>
        </p:txBody>
      </p:sp>
      <p:sp>
        <p:nvSpPr>
          <p:cNvPr id="230453" name="Text Box 53"/>
          <p:cNvSpPr txBox="1">
            <a:spLocks noChangeArrowheads="1"/>
          </p:cNvSpPr>
          <p:nvPr/>
        </p:nvSpPr>
        <p:spPr bwMode="auto">
          <a:xfrm>
            <a:off x="882650" y="4481513"/>
            <a:ext cx="629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RAT</a:t>
            </a:r>
          </a:p>
        </p:txBody>
      </p:sp>
      <p:sp>
        <p:nvSpPr>
          <p:cNvPr id="230454" name="Rectangle 54"/>
          <p:cNvSpPr>
            <a:spLocks noChangeArrowheads="1"/>
          </p:cNvSpPr>
          <p:nvPr/>
        </p:nvSpPr>
        <p:spPr bwMode="auto">
          <a:xfrm>
            <a:off x="4191000" y="43434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(1)</a:t>
            </a:r>
          </a:p>
        </p:txBody>
      </p:sp>
      <p:sp>
        <p:nvSpPr>
          <p:cNvPr id="230455" name="Rectangle 55"/>
          <p:cNvSpPr>
            <a:spLocks noChangeArrowheads="1"/>
          </p:cNvSpPr>
          <p:nvPr/>
        </p:nvSpPr>
        <p:spPr bwMode="auto">
          <a:xfrm>
            <a:off x="4800600" y="38862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(1)</a:t>
            </a:r>
          </a:p>
        </p:txBody>
      </p:sp>
      <p:sp>
        <p:nvSpPr>
          <p:cNvPr id="230456" name="Rectangle 56"/>
          <p:cNvSpPr>
            <a:spLocks noChangeArrowheads="1"/>
          </p:cNvSpPr>
          <p:nvPr/>
        </p:nvSpPr>
        <p:spPr bwMode="auto">
          <a:xfrm>
            <a:off x="8140700" y="3429000"/>
            <a:ext cx="60325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(1)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3200400" y="3429000"/>
            <a:ext cx="2209800" cy="457200"/>
            <a:chOff x="2016" y="2160"/>
            <a:chExt cx="1392" cy="288"/>
          </a:xfrm>
        </p:grpSpPr>
        <p:sp>
          <p:nvSpPr>
            <p:cNvPr id="230457" name="Rectangle 57"/>
            <p:cNvSpPr>
              <a:spLocks noChangeArrowheads="1"/>
            </p:cNvSpPr>
            <p:nvPr/>
          </p:nvSpPr>
          <p:spPr bwMode="auto">
            <a:xfrm>
              <a:off x="2016" y="2160"/>
              <a:ext cx="624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dirty="0">
                  <a:latin typeface="Arial" pitchFamily="34" charset="0"/>
                </a:rPr>
                <a:t>F2=F4+F1</a:t>
              </a:r>
            </a:p>
          </p:txBody>
        </p:sp>
        <p:sp>
          <p:nvSpPr>
            <p:cNvPr id="230458" name="Rectangle 58"/>
            <p:cNvSpPr>
              <a:spLocks noChangeArrowheads="1"/>
            </p:cNvSpPr>
            <p:nvPr/>
          </p:nvSpPr>
          <p:spPr bwMode="auto">
            <a:xfrm>
              <a:off x="2640" y="2160"/>
              <a:ext cx="384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 pitchFamily="34" charset="0"/>
                </a:rPr>
                <a:t>0.7071</a:t>
              </a:r>
            </a:p>
          </p:txBody>
        </p:sp>
        <p:sp>
          <p:nvSpPr>
            <p:cNvPr id="230459" name="Rectangle 59"/>
            <p:cNvSpPr>
              <a:spLocks noChangeArrowheads="1"/>
            </p:cNvSpPr>
            <p:nvPr/>
          </p:nvSpPr>
          <p:spPr bwMode="auto">
            <a:xfrm>
              <a:off x="3024" y="2160"/>
              <a:ext cx="384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Symbol" pitchFamily="18" charset="2"/>
                </a:rPr>
                <a:t>p</a:t>
              </a:r>
            </a:p>
          </p:txBody>
        </p:sp>
        <p:sp>
          <p:nvSpPr>
            <p:cNvPr id="230460" name="Rectangle 60"/>
            <p:cNvSpPr>
              <a:spLocks noChangeArrowheads="1"/>
            </p:cNvSpPr>
            <p:nvPr/>
          </p:nvSpPr>
          <p:spPr bwMode="auto">
            <a:xfrm>
              <a:off x="2016" y="2160"/>
              <a:ext cx="1392" cy="288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0461" name="Text Box 61"/>
          <p:cNvSpPr txBox="1">
            <a:spLocks noChangeArrowheads="1"/>
          </p:cNvSpPr>
          <p:nvPr/>
        </p:nvSpPr>
        <p:spPr bwMode="auto">
          <a:xfrm>
            <a:off x="4792209" y="5486400"/>
            <a:ext cx="12009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(1) 0.7071+</a:t>
            </a:r>
            <a:r>
              <a:rPr lang="en-US" sz="1400" dirty="0">
                <a:latin typeface="Symbol" pitchFamily="18" charset="2"/>
              </a:rPr>
              <a:t>p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2362200" y="3200400"/>
            <a:ext cx="6096000" cy="3048000"/>
            <a:chOff x="1488" y="2016"/>
            <a:chExt cx="3840" cy="1920"/>
          </a:xfrm>
        </p:grpSpPr>
        <p:sp>
          <p:nvSpPr>
            <p:cNvPr id="230466" name="Freeform 66"/>
            <p:cNvSpPr>
              <a:spLocks/>
            </p:cNvSpPr>
            <p:nvPr/>
          </p:nvSpPr>
          <p:spPr bwMode="auto">
            <a:xfrm>
              <a:off x="1488" y="2016"/>
              <a:ext cx="3840" cy="1920"/>
            </a:xfrm>
            <a:custGeom>
              <a:avLst/>
              <a:gdLst/>
              <a:ahLst/>
              <a:cxnLst>
                <a:cxn ang="0">
                  <a:pos x="1104" y="1632"/>
                </a:cxn>
                <a:cxn ang="0">
                  <a:pos x="1104" y="1920"/>
                </a:cxn>
                <a:cxn ang="0">
                  <a:pos x="0" y="1920"/>
                </a:cxn>
                <a:cxn ang="0">
                  <a:pos x="0" y="0"/>
                </a:cxn>
                <a:cxn ang="0">
                  <a:pos x="3840" y="0"/>
                </a:cxn>
              </a:cxnLst>
              <a:rect l="0" t="0" r="r" b="b"/>
              <a:pathLst>
                <a:path w="3840" h="1920">
                  <a:moveTo>
                    <a:pt x="1104" y="1632"/>
                  </a:moveTo>
                  <a:lnTo>
                    <a:pt x="1104" y="1920"/>
                  </a:lnTo>
                  <a:lnTo>
                    <a:pt x="0" y="1920"/>
                  </a:lnTo>
                  <a:lnTo>
                    <a:pt x="0" y="0"/>
                  </a:lnTo>
                  <a:lnTo>
                    <a:pt x="384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67" name="Line 67"/>
            <p:cNvSpPr>
              <a:spLocks noChangeShapeType="1"/>
            </p:cNvSpPr>
            <p:nvPr/>
          </p:nvSpPr>
          <p:spPr bwMode="auto">
            <a:xfrm>
              <a:off x="5328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68" name="Line 68"/>
            <p:cNvSpPr>
              <a:spLocks noChangeShapeType="1"/>
            </p:cNvSpPr>
            <p:nvPr/>
          </p:nvSpPr>
          <p:spPr bwMode="auto">
            <a:xfrm>
              <a:off x="4944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69" name="Line 69"/>
            <p:cNvSpPr>
              <a:spLocks noChangeShapeType="1"/>
            </p:cNvSpPr>
            <p:nvPr/>
          </p:nvSpPr>
          <p:spPr bwMode="auto">
            <a:xfrm>
              <a:off x="3216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70" name="Line 70"/>
            <p:cNvSpPr>
              <a:spLocks noChangeShapeType="1"/>
            </p:cNvSpPr>
            <p:nvPr/>
          </p:nvSpPr>
          <p:spPr bwMode="auto">
            <a:xfrm>
              <a:off x="2832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0472" name="Line 72"/>
          <p:cNvSpPr>
            <a:spLocks noChangeShapeType="1"/>
          </p:cNvSpPr>
          <p:nvPr/>
        </p:nvSpPr>
        <p:spPr bwMode="auto">
          <a:xfrm flipH="1">
            <a:off x="2070100" y="3443288"/>
            <a:ext cx="28733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30474" name="Line 74"/>
          <p:cNvSpPr>
            <a:spLocks noChangeShapeType="1"/>
          </p:cNvSpPr>
          <p:nvPr/>
        </p:nvSpPr>
        <p:spPr bwMode="auto">
          <a:xfrm flipH="1">
            <a:off x="2133600" y="5410200"/>
            <a:ext cx="228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30476" name="Rectangle 76"/>
          <p:cNvSpPr>
            <a:spLocks noChangeArrowheads="1"/>
          </p:cNvSpPr>
          <p:nvPr/>
        </p:nvSpPr>
        <p:spPr bwMode="auto">
          <a:xfrm>
            <a:off x="762000" y="19812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F1 = F2 + F3</a:t>
            </a:r>
          </a:p>
        </p:txBody>
      </p:sp>
      <p:sp>
        <p:nvSpPr>
          <p:cNvPr id="230477" name="Rectangle 77"/>
          <p:cNvSpPr>
            <a:spLocks noChangeArrowheads="1"/>
          </p:cNvSpPr>
          <p:nvPr/>
        </p:nvSpPr>
        <p:spPr bwMode="auto">
          <a:xfrm>
            <a:off x="762000" y="16764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F4 = F1 – F2</a:t>
            </a:r>
          </a:p>
        </p:txBody>
      </p:sp>
      <p:sp>
        <p:nvSpPr>
          <p:cNvPr id="230478" name="Rectangle 78"/>
          <p:cNvSpPr>
            <a:spLocks noChangeArrowheads="1"/>
          </p:cNvSpPr>
          <p:nvPr/>
        </p:nvSpPr>
        <p:spPr bwMode="auto">
          <a:xfrm>
            <a:off x="723900" y="13716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F1 = F2 / F3</a:t>
            </a:r>
          </a:p>
        </p:txBody>
      </p:sp>
      <p:sp>
        <p:nvSpPr>
          <p:cNvPr id="230479" name="Text Box 79"/>
          <p:cNvSpPr txBox="1">
            <a:spLocks noChangeArrowheads="1"/>
          </p:cNvSpPr>
          <p:nvPr/>
        </p:nvSpPr>
        <p:spPr bwMode="auto">
          <a:xfrm>
            <a:off x="381000" y="1371600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1.</a:t>
            </a:r>
          </a:p>
        </p:txBody>
      </p:sp>
      <p:sp>
        <p:nvSpPr>
          <p:cNvPr id="230480" name="Text Box 80"/>
          <p:cNvSpPr txBox="1">
            <a:spLocks noChangeArrowheads="1"/>
          </p:cNvSpPr>
          <p:nvPr/>
        </p:nvSpPr>
        <p:spPr bwMode="auto">
          <a:xfrm>
            <a:off x="381000" y="1676400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2.</a:t>
            </a:r>
          </a:p>
        </p:txBody>
      </p:sp>
      <p:sp>
        <p:nvSpPr>
          <p:cNvPr id="230481" name="Text Box 81"/>
          <p:cNvSpPr txBox="1">
            <a:spLocks noChangeArrowheads="1"/>
          </p:cNvSpPr>
          <p:nvPr/>
        </p:nvSpPr>
        <p:spPr bwMode="auto">
          <a:xfrm>
            <a:off x="381000" y="1981200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3.</a:t>
            </a:r>
          </a:p>
        </p:txBody>
      </p:sp>
      <p:sp>
        <p:nvSpPr>
          <p:cNvPr id="230482" name="Rectangle 82"/>
          <p:cNvSpPr>
            <a:spLocks noChangeArrowheads="1"/>
          </p:cNvSpPr>
          <p:nvPr/>
        </p:nvSpPr>
        <p:spPr bwMode="auto">
          <a:xfrm>
            <a:off x="762000" y="1066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F2 = F4 + F1</a:t>
            </a:r>
          </a:p>
        </p:txBody>
      </p:sp>
      <p:sp>
        <p:nvSpPr>
          <p:cNvPr id="230483" name="Text Box 83"/>
          <p:cNvSpPr txBox="1">
            <a:spLocks noChangeArrowheads="1"/>
          </p:cNvSpPr>
          <p:nvPr/>
        </p:nvSpPr>
        <p:spPr bwMode="auto">
          <a:xfrm>
            <a:off x="381000" y="1066800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0.</a:t>
            </a:r>
          </a:p>
        </p:txBody>
      </p:sp>
      <p:sp>
        <p:nvSpPr>
          <p:cNvPr id="230484" name="Rectangle 84"/>
          <p:cNvSpPr>
            <a:spLocks noChangeArrowheads="1"/>
          </p:cNvSpPr>
          <p:nvPr/>
        </p:nvSpPr>
        <p:spPr bwMode="auto">
          <a:xfrm>
            <a:off x="4800600" y="38862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3.8487</a:t>
            </a:r>
          </a:p>
        </p:txBody>
      </p:sp>
      <p:sp>
        <p:nvSpPr>
          <p:cNvPr id="230485" name="Rectangle 85"/>
          <p:cNvSpPr>
            <a:spLocks noChangeArrowheads="1"/>
          </p:cNvSpPr>
          <p:nvPr/>
        </p:nvSpPr>
        <p:spPr bwMode="auto">
          <a:xfrm>
            <a:off x="4191000" y="43434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3.8487</a:t>
            </a:r>
          </a:p>
        </p:txBody>
      </p:sp>
      <p:sp>
        <p:nvSpPr>
          <p:cNvPr id="230486" name="Rectangle 86"/>
          <p:cNvSpPr>
            <a:spLocks noChangeArrowheads="1"/>
          </p:cNvSpPr>
          <p:nvPr/>
        </p:nvSpPr>
        <p:spPr bwMode="auto">
          <a:xfrm>
            <a:off x="8140700" y="3429000"/>
            <a:ext cx="609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3.8487</a:t>
            </a:r>
          </a:p>
        </p:txBody>
      </p:sp>
      <p:sp>
        <p:nvSpPr>
          <p:cNvPr id="230488" name="Freeform 88"/>
          <p:cNvSpPr>
            <a:spLocks/>
          </p:cNvSpPr>
          <p:nvPr/>
        </p:nvSpPr>
        <p:spPr bwMode="auto">
          <a:xfrm>
            <a:off x="1981200" y="4724400"/>
            <a:ext cx="2286000" cy="1701800"/>
          </a:xfrm>
          <a:custGeom>
            <a:avLst/>
            <a:gdLst/>
            <a:ahLst/>
            <a:cxnLst>
              <a:cxn ang="0">
                <a:pos x="1104" y="0"/>
              </a:cxn>
              <a:cxn ang="0">
                <a:pos x="1296" y="384"/>
              </a:cxn>
              <a:cxn ang="0">
                <a:pos x="1296" y="960"/>
              </a:cxn>
              <a:cxn ang="0">
                <a:pos x="432" y="960"/>
              </a:cxn>
              <a:cxn ang="0">
                <a:pos x="288" y="288"/>
              </a:cxn>
              <a:cxn ang="0">
                <a:pos x="0" y="192"/>
              </a:cxn>
            </a:cxnLst>
            <a:rect l="0" t="0" r="r" b="b"/>
            <a:pathLst>
              <a:path w="1440" h="1072">
                <a:moveTo>
                  <a:pt x="1104" y="0"/>
                </a:moveTo>
                <a:cubicBezTo>
                  <a:pt x="1184" y="112"/>
                  <a:pt x="1264" y="224"/>
                  <a:pt x="1296" y="384"/>
                </a:cubicBezTo>
                <a:cubicBezTo>
                  <a:pt x="1328" y="544"/>
                  <a:pt x="1440" y="864"/>
                  <a:pt x="1296" y="960"/>
                </a:cubicBezTo>
                <a:cubicBezTo>
                  <a:pt x="1152" y="1056"/>
                  <a:pt x="600" y="1072"/>
                  <a:pt x="432" y="960"/>
                </a:cubicBezTo>
                <a:cubicBezTo>
                  <a:pt x="264" y="848"/>
                  <a:pt x="360" y="416"/>
                  <a:pt x="288" y="288"/>
                </a:cubicBezTo>
                <a:cubicBezTo>
                  <a:pt x="216" y="160"/>
                  <a:pt x="108" y="176"/>
                  <a:pt x="0" y="192"/>
                </a:cubicBezTo>
              </a:path>
            </a:pathLst>
          </a:cu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0491" name="Freeform 91"/>
          <p:cNvSpPr>
            <a:spLocks/>
          </p:cNvSpPr>
          <p:nvPr/>
        </p:nvSpPr>
        <p:spPr bwMode="auto">
          <a:xfrm>
            <a:off x="1981200" y="4191000"/>
            <a:ext cx="5829300" cy="2374900"/>
          </a:xfrm>
          <a:custGeom>
            <a:avLst/>
            <a:gdLst/>
            <a:ahLst/>
            <a:cxnLst>
              <a:cxn ang="0">
                <a:pos x="3072" y="0"/>
              </a:cxn>
              <a:cxn ang="0">
                <a:pos x="3552" y="816"/>
              </a:cxn>
              <a:cxn ang="0">
                <a:pos x="3168" y="1248"/>
              </a:cxn>
              <a:cxn ang="0">
                <a:pos x="528" y="1392"/>
              </a:cxn>
              <a:cxn ang="0">
                <a:pos x="288" y="624"/>
              </a:cxn>
              <a:cxn ang="0">
                <a:pos x="0" y="528"/>
              </a:cxn>
            </a:cxnLst>
            <a:rect l="0" t="0" r="r" b="b"/>
            <a:pathLst>
              <a:path w="3672" h="1496">
                <a:moveTo>
                  <a:pt x="3072" y="0"/>
                </a:moveTo>
                <a:cubicBezTo>
                  <a:pt x="3304" y="304"/>
                  <a:pt x="3536" y="608"/>
                  <a:pt x="3552" y="816"/>
                </a:cubicBezTo>
                <a:cubicBezTo>
                  <a:pt x="3568" y="1024"/>
                  <a:pt x="3672" y="1152"/>
                  <a:pt x="3168" y="1248"/>
                </a:cubicBezTo>
                <a:cubicBezTo>
                  <a:pt x="2664" y="1344"/>
                  <a:pt x="1008" y="1496"/>
                  <a:pt x="528" y="1392"/>
                </a:cubicBezTo>
                <a:cubicBezTo>
                  <a:pt x="48" y="1288"/>
                  <a:pt x="376" y="768"/>
                  <a:pt x="288" y="624"/>
                </a:cubicBezTo>
                <a:cubicBezTo>
                  <a:pt x="200" y="480"/>
                  <a:pt x="100" y="504"/>
                  <a:pt x="0" y="528"/>
                </a:cubicBez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0493" name="Text Box 93"/>
          <p:cNvSpPr txBox="1">
            <a:spLocks noChangeArrowheads="1"/>
          </p:cNvSpPr>
          <p:nvPr/>
        </p:nvSpPr>
        <p:spPr bwMode="auto">
          <a:xfrm>
            <a:off x="1676400" y="47863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7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30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30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30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30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92" grpId="0" animBg="1"/>
      <p:bldP spid="230437" grpId="0" animBg="1"/>
      <p:bldP spid="230445" grpId="0" animBg="1"/>
      <p:bldP spid="230446" grpId="0" animBg="1"/>
      <p:bldP spid="230461" grpId="0"/>
      <p:bldP spid="230472" grpId="0" animBg="1"/>
      <p:bldP spid="230474" grpId="0" animBg="1"/>
      <p:bldP spid="230484" grpId="0" animBg="1"/>
      <p:bldP spid="230485" grpId="0" animBg="1"/>
      <p:bldP spid="230486" grpId="0" animBg="1"/>
      <p:bldP spid="230488" grpId="0" animBg="1"/>
      <p:bldP spid="230491" grpId="0" animBg="1"/>
      <p:bldP spid="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Tomasulo’s Algorithm: Load/Store</a:t>
            </a:r>
            <a:endParaRPr 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reservation stations take care of RAW dependences through registers.</a:t>
            </a:r>
          </a:p>
          <a:p>
            <a:r>
              <a:rPr lang="en-US" dirty="0" smtClean="0"/>
              <a:t>Dependences also possible through memory</a:t>
            </a:r>
          </a:p>
          <a:p>
            <a:pPr lvl="1"/>
            <a:r>
              <a:rPr lang="en-US" dirty="0" smtClean="0"/>
              <a:t>Loads/stores not reordered in original IBM 360</a:t>
            </a:r>
          </a:p>
          <a:p>
            <a:pPr lvl="1"/>
            <a:r>
              <a:rPr lang="en-US" dirty="0" smtClean="0"/>
              <a:t>We’ll talk about how to do load-store reordering later</a:t>
            </a:r>
            <a:endParaRPr lang="en-US" dirty="0"/>
          </a:p>
        </p:txBody>
      </p:sp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1863725" y="5867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Example: Cycle 0</a:t>
            </a:r>
            <a:endParaRPr lang="en-US" dirty="0"/>
          </a:p>
        </p:txBody>
      </p:sp>
      <p:sp>
        <p:nvSpPr>
          <p:cNvPr id="231496" name="Text Box 72"/>
          <p:cNvSpPr txBox="1">
            <a:spLocks noChangeArrowheads="1"/>
          </p:cNvSpPr>
          <p:nvPr/>
        </p:nvSpPr>
        <p:spPr bwMode="auto">
          <a:xfrm>
            <a:off x="5181600" y="3200400"/>
            <a:ext cx="2480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</a:rPr>
              <a:t>Reservation Stations</a:t>
            </a:r>
          </a:p>
        </p:txBody>
      </p:sp>
      <p:sp>
        <p:nvSpPr>
          <p:cNvPr id="231513" name="Text Box 89"/>
          <p:cNvSpPr txBox="1">
            <a:spLocks noChangeArrowheads="1"/>
          </p:cNvSpPr>
          <p:nvPr/>
        </p:nvSpPr>
        <p:spPr bwMode="auto">
          <a:xfrm>
            <a:off x="5638800" y="39624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</a:rPr>
              <a:t>Register Status:</a:t>
            </a:r>
          </a:p>
        </p:txBody>
      </p:sp>
      <p:sp>
        <p:nvSpPr>
          <p:cNvPr id="231521" name="Rectangle 97"/>
          <p:cNvSpPr>
            <a:spLocks noChangeArrowheads="1"/>
          </p:cNvSpPr>
          <p:nvPr/>
        </p:nvSpPr>
        <p:spPr bwMode="auto">
          <a:xfrm>
            <a:off x="6610350" y="56388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31522" name="Text Box 98"/>
          <p:cNvSpPr txBox="1">
            <a:spLocks noChangeArrowheads="1"/>
          </p:cNvSpPr>
          <p:nvPr/>
        </p:nvSpPr>
        <p:spPr bwMode="auto">
          <a:xfrm>
            <a:off x="5638800" y="5638800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Cycle:</a:t>
            </a:r>
          </a:p>
        </p:txBody>
      </p:sp>
      <p:sp>
        <p:nvSpPr>
          <p:cNvPr id="231523" name="AutoShape 99"/>
          <p:cNvSpPr>
            <a:spLocks noChangeArrowheads="1"/>
          </p:cNvSpPr>
          <p:nvPr/>
        </p:nvSpPr>
        <p:spPr bwMode="auto">
          <a:xfrm>
            <a:off x="381000" y="1143000"/>
            <a:ext cx="2432050" cy="26670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Load: 2 cycles</a:t>
            </a:r>
          </a:p>
          <a:p>
            <a:pPr algn="ctr"/>
            <a:r>
              <a:rPr lang="en-US" dirty="0">
                <a:latin typeface="Arial" pitchFamily="34" charset="0"/>
              </a:rPr>
              <a:t>Add: 2 cycles</a:t>
            </a:r>
          </a:p>
          <a:p>
            <a:pPr algn="ctr"/>
            <a:r>
              <a:rPr lang="en-US" dirty="0" err="1">
                <a:latin typeface="Arial" pitchFamily="34" charset="0"/>
              </a:rPr>
              <a:t>Mult</a:t>
            </a:r>
            <a:r>
              <a:rPr lang="en-US" dirty="0">
                <a:latin typeface="Arial" pitchFamily="34" charset="0"/>
              </a:rPr>
              <a:t>: 10 cycles</a:t>
            </a:r>
          </a:p>
          <a:p>
            <a:pPr algn="ctr"/>
            <a:r>
              <a:rPr lang="en-US" dirty="0">
                <a:latin typeface="Arial" pitchFamily="34" charset="0"/>
              </a:rPr>
              <a:t>Divide: 40 </a:t>
            </a:r>
            <a:r>
              <a:rPr lang="en-US" dirty="0" smtClean="0">
                <a:latin typeface="Arial" pitchFamily="34" charset="0"/>
              </a:rPr>
              <a:t>cycles</a:t>
            </a:r>
          </a:p>
          <a:p>
            <a:pPr algn="ctr"/>
            <a:endParaRPr lang="en-US" dirty="0" smtClean="0">
              <a:latin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</a:rPr>
              <a:t>R2 is 100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R3 is 200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F4 is 2.5</a:t>
            </a:r>
          </a:p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3276600" y="1127760"/>
          <a:ext cx="5638800" cy="21945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04850"/>
                <a:gridCol w="865046"/>
                <a:gridCol w="544654"/>
                <a:gridCol w="704850"/>
                <a:gridCol w="704850"/>
                <a:gridCol w="704850"/>
                <a:gridCol w="704850"/>
                <a:gridCol w="704850"/>
              </a:tblGrid>
              <a:tr h="268605"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Busy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Op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AD3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4343400" y="4343400"/>
          <a:ext cx="4572000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F6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F8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F6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F8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228600" y="3962400"/>
          <a:ext cx="38862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"/>
                <a:gridCol w="19050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Instruction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Wr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L.D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F6, 34(R2)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L.D   F2, 45(R3)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MUL.D F0, F2, F4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F8, F2,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DIV.D F10,F0,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F6, F8, F2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rot="5400000">
            <a:off x="1806766" y="5485606"/>
            <a:ext cx="1981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2569560" y="5256212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3217260" y="5065712"/>
            <a:ext cx="1143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98954" y="4495006"/>
            <a:ext cx="9890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5105400" y="1828800"/>
            <a:ext cx="3200400" cy="1219200"/>
          </a:xfrm>
          <a:prstGeom prst="wedgeEllipseCallout">
            <a:avLst>
              <a:gd name="adj1" fmla="val -68308"/>
              <a:gd name="adj2" fmla="val -69445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The </a:t>
            </a:r>
            <a:r>
              <a:rPr lang="en-US" sz="1400" b="1" dirty="0">
                <a:solidFill>
                  <a:srgbClr val="000000"/>
                </a:solidFill>
              </a:rPr>
              <a:t>’busy’ </a:t>
            </a:r>
            <a:r>
              <a:rPr lang="en-US" sz="1400" b="1" dirty="0" smtClean="0">
                <a:solidFill>
                  <a:srgbClr val="000000"/>
                </a:solidFill>
              </a:rPr>
              <a:t>tag says </a:t>
            </a:r>
            <a:r>
              <a:rPr lang="en-US" sz="1400" b="1" dirty="0">
                <a:solidFill>
                  <a:srgbClr val="000000"/>
                </a:solidFill>
              </a:rPr>
              <a:t>RS line is occupied</a:t>
            </a:r>
            <a:r>
              <a:rPr lang="en-US" sz="1400" b="1" dirty="0" smtClean="0">
                <a:solidFill>
                  <a:srgbClr val="000000"/>
                </a:solidFill>
              </a:rPr>
              <a:t>. Also says </a:t>
            </a:r>
            <a:r>
              <a:rPr lang="en-US" sz="1400" b="1" dirty="0">
                <a:solidFill>
                  <a:srgbClr val="000000"/>
                </a:solidFill>
              </a:rPr>
              <a:t>the instruction is in </a:t>
            </a:r>
            <a:r>
              <a:rPr lang="en-US" sz="1400" b="1" dirty="0" smtClean="0">
                <a:solidFill>
                  <a:srgbClr val="000000"/>
                </a:solidFill>
              </a:rPr>
              <a:t>IS/EX, </a:t>
            </a:r>
            <a:r>
              <a:rPr lang="en-US" sz="1400" b="1" dirty="0">
                <a:solidFill>
                  <a:srgbClr val="000000"/>
                </a:solidFill>
              </a:rPr>
              <a:t>but </a:t>
            </a:r>
            <a:r>
              <a:rPr lang="en-US" sz="1400" b="1" dirty="0" smtClean="0">
                <a:solidFill>
                  <a:srgbClr val="000000"/>
                </a:solidFill>
              </a:rPr>
              <a:t>not IF/WB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err="1" smtClean="0"/>
              <a:t>Tomasulo’s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Example: Cycle 1</a:t>
            </a:r>
            <a:endParaRPr lang="en-US" dirty="0"/>
          </a:p>
        </p:txBody>
      </p:sp>
      <p:sp>
        <p:nvSpPr>
          <p:cNvPr id="231496" name="Text Box 72"/>
          <p:cNvSpPr txBox="1">
            <a:spLocks noChangeArrowheads="1"/>
          </p:cNvSpPr>
          <p:nvPr/>
        </p:nvSpPr>
        <p:spPr bwMode="auto">
          <a:xfrm>
            <a:off x="5181600" y="3200400"/>
            <a:ext cx="2480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</a:rPr>
              <a:t>Reservation Stations</a:t>
            </a:r>
          </a:p>
        </p:txBody>
      </p:sp>
      <p:sp>
        <p:nvSpPr>
          <p:cNvPr id="231513" name="Text Box 89"/>
          <p:cNvSpPr txBox="1">
            <a:spLocks noChangeArrowheads="1"/>
          </p:cNvSpPr>
          <p:nvPr/>
        </p:nvSpPr>
        <p:spPr bwMode="auto">
          <a:xfrm>
            <a:off x="5638800" y="39624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</a:rPr>
              <a:t>Register Status:</a:t>
            </a:r>
          </a:p>
        </p:txBody>
      </p:sp>
      <p:sp>
        <p:nvSpPr>
          <p:cNvPr id="231521" name="Rectangle 97"/>
          <p:cNvSpPr>
            <a:spLocks noChangeArrowheads="1"/>
          </p:cNvSpPr>
          <p:nvPr/>
        </p:nvSpPr>
        <p:spPr bwMode="auto">
          <a:xfrm>
            <a:off x="6610350" y="56388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31522" name="Text Box 98"/>
          <p:cNvSpPr txBox="1">
            <a:spLocks noChangeArrowheads="1"/>
          </p:cNvSpPr>
          <p:nvPr/>
        </p:nvSpPr>
        <p:spPr bwMode="auto">
          <a:xfrm>
            <a:off x="5638800" y="5638800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Cycle:</a:t>
            </a:r>
          </a:p>
        </p:txBody>
      </p:sp>
      <p:sp>
        <p:nvSpPr>
          <p:cNvPr id="231523" name="AutoShape 99"/>
          <p:cNvSpPr>
            <a:spLocks noChangeArrowheads="1"/>
          </p:cNvSpPr>
          <p:nvPr/>
        </p:nvSpPr>
        <p:spPr bwMode="auto">
          <a:xfrm>
            <a:off x="381000" y="1143000"/>
            <a:ext cx="2432050" cy="26670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Load: 2 cycles</a:t>
            </a:r>
          </a:p>
          <a:p>
            <a:pPr algn="ctr"/>
            <a:r>
              <a:rPr lang="en-US" dirty="0">
                <a:latin typeface="Arial" pitchFamily="34" charset="0"/>
              </a:rPr>
              <a:t>Add: 2 cycles</a:t>
            </a:r>
          </a:p>
          <a:p>
            <a:pPr algn="ctr"/>
            <a:r>
              <a:rPr lang="en-US" dirty="0" err="1">
                <a:latin typeface="Arial" pitchFamily="34" charset="0"/>
              </a:rPr>
              <a:t>Mult</a:t>
            </a:r>
            <a:r>
              <a:rPr lang="en-US" dirty="0">
                <a:latin typeface="Arial" pitchFamily="34" charset="0"/>
              </a:rPr>
              <a:t>: 10 cycles</a:t>
            </a:r>
          </a:p>
          <a:p>
            <a:pPr algn="ctr"/>
            <a:r>
              <a:rPr lang="en-US" dirty="0">
                <a:latin typeface="Arial" pitchFamily="34" charset="0"/>
              </a:rPr>
              <a:t>Divide: 40 </a:t>
            </a:r>
            <a:r>
              <a:rPr lang="en-US" dirty="0" smtClean="0">
                <a:latin typeface="Arial" pitchFamily="34" charset="0"/>
              </a:rPr>
              <a:t>cycles</a:t>
            </a:r>
          </a:p>
          <a:p>
            <a:pPr algn="ctr"/>
            <a:endParaRPr lang="en-US" dirty="0" smtClean="0">
              <a:latin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</a:rPr>
              <a:t>R2 is 100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R3 is 200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F4 is 2.5</a:t>
            </a:r>
          </a:p>
          <a:p>
            <a:pPr algn="ctr"/>
            <a:endParaRPr lang="en-US" dirty="0">
              <a:latin typeface="Arial" pitchFamily="34" charset="0"/>
            </a:endParaRPr>
          </a:p>
        </p:txBody>
      </p: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94933"/>
              </p:ext>
            </p:extLst>
          </p:nvPr>
        </p:nvGraphicFramePr>
        <p:xfrm>
          <a:off x="3276600" y="1127760"/>
          <a:ext cx="5638800" cy="21945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04850"/>
                <a:gridCol w="865046"/>
                <a:gridCol w="544654"/>
                <a:gridCol w="704850"/>
                <a:gridCol w="704850"/>
                <a:gridCol w="704850"/>
                <a:gridCol w="704850"/>
                <a:gridCol w="704850"/>
              </a:tblGrid>
              <a:tr h="268605"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Busy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Op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+mn-lt"/>
                          <a:cs typeface="+mn-cs"/>
                        </a:rPr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u="sng" baseline="0" dirty="0" smtClean="0">
                          <a:latin typeface="Arial Narrow" pitchFamily="34" charset="0"/>
                          <a:cs typeface="Arial" pitchFamily="34" charset="0"/>
                        </a:rPr>
                        <a:t>LD</a:t>
                      </a:r>
                      <a:endParaRPr lang="en-US" sz="1200" i="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i="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i="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i="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i="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u="sng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34+[R2]</a:t>
                      </a:r>
                      <a:endParaRPr lang="en-US" sz="1200" i="0" u="sng" baseline="0" dirty="0">
                        <a:solidFill>
                          <a:schemeClr val="tx1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AD3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228600" y="3962400"/>
          <a:ext cx="38862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"/>
                <a:gridCol w="19050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Instruction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Wr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L.D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F6, 34(R2)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L.D   F2, 45(R3)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MUL.D F0, F2, F4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F8, F2,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DIV.D F10,F0,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F6, F8, F2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4343400" y="4343400"/>
          <a:ext cx="4572000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F6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F8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dirty="0" smtClean="0">
                          <a:latin typeface="Arial Narrow" pitchFamily="34" charset="0"/>
                        </a:rPr>
                        <a:t>F2</a:t>
                      </a:r>
                      <a:endParaRPr lang="en-US" sz="1400" b="0" i="0" u="none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latin typeface="Arial Narrow" pitchFamily="34" charset="0"/>
                        </a:rPr>
                        <a:t>LD1</a:t>
                      </a:r>
                      <a:endParaRPr lang="en-US" sz="1400" u="sng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F8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Example: Cycle 2</a:t>
            </a:r>
            <a:endParaRPr lang="en-US" dirty="0"/>
          </a:p>
        </p:txBody>
      </p:sp>
      <p:sp>
        <p:nvSpPr>
          <p:cNvPr id="231496" name="Text Box 72"/>
          <p:cNvSpPr txBox="1">
            <a:spLocks noChangeArrowheads="1"/>
          </p:cNvSpPr>
          <p:nvPr/>
        </p:nvSpPr>
        <p:spPr bwMode="auto">
          <a:xfrm>
            <a:off x="5181600" y="3200400"/>
            <a:ext cx="2480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</a:rPr>
              <a:t>Reservation Stations</a:t>
            </a:r>
          </a:p>
        </p:txBody>
      </p:sp>
      <p:sp>
        <p:nvSpPr>
          <p:cNvPr id="231513" name="Text Box 89"/>
          <p:cNvSpPr txBox="1">
            <a:spLocks noChangeArrowheads="1"/>
          </p:cNvSpPr>
          <p:nvPr/>
        </p:nvSpPr>
        <p:spPr bwMode="auto">
          <a:xfrm>
            <a:off x="5638800" y="39624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</a:rPr>
              <a:t>Register Status:</a:t>
            </a:r>
          </a:p>
        </p:txBody>
      </p:sp>
      <p:sp>
        <p:nvSpPr>
          <p:cNvPr id="231521" name="Rectangle 97"/>
          <p:cNvSpPr>
            <a:spLocks noChangeArrowheads="1"/>
          </p:cNvSpPr>
          <p:nvPr/>
        </p:nvSpPr>
        <p:spPr bwMode="auto">
          <a:xfrm>
            <a:off x="6610350" y="56388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31522" name="Text Box 98"/>
          <p:cNvSpPr txBox="1">
            <a:spLocks noChangeArrowheads="1"/>
          </p:cNvSpPr>
          <p:nvPr/>
        </p:nvSpPr>
        <p:spPr bwMode="auto">
          <a:xfrm>
            <a:off x="5638800" y="5638800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Cycle:</a:t>
            </a:r>
          </a:p>
        </p:txBody>
      </p:sp>
      <p:sp>
        <p:nvSpPr>
          <p:cNvPr id="231523" name="AutoShape 99"/>
          <p:cNvSpPr>
            <a:spLocks noChangeArrowheads="1"/>
          </p:cNvSpPr>
          <p:nvPr/>
        </p:nvSpPr>
        <p:spPr bwMode="auto">
          <a:xfrm>
            <a:off x="381000" y="1143000"/>
            <a:ext cx="2432050" cy="26670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Load: 2 cycles</a:t>
            </a:r>
          </a:p>
          <a:p>
            <a:pPr algn="ctr"/>
            <a:r>
              <a:rPr lang="en-US" dirty="0">
                <a:latin typeface="Arial" pitchFamily="34" charset="0"/>
              </a:rPr>
              <a:t>Add: 2 cycles</a:t>
            </a:r>
          </a:p>
          <a:p>
            <a:pPr algn="ctr"/>
            <a:r>
              <a:rPr lang="en-US" dirty="0" err="1">
                <a:latin typeface="Arial" pitchFamily="34" charset="0"/>
              </a:rPr>
              <a:t>Mult</a:t>
            </a:r>
            <a:r>
              <a:rPr lang="en-US" dirty="0">
                <a:latin typeface="Arial" pitchFamily="34" charset="0"/>
              </a:rPr>
              <a:t>: 10 cycles</a:t>
            </a:r>
          </a:p>
          <a:p>
            <a:pPr algn="ctr"/>
            <a:r>
              <a:rPr lang="en-US" dirty="0">
                <a:latin typeface="Arial" pitchFamily="34" charset="0"/>
              </a:rPr>
              <a:t>Divide: 40 </a:t>
            </a:r>
            <a:r>
              <a:rPr lang="en-US" dirty="0" smtClean="0">
                <a:latin typeface="Arial" pitchFamily="34" charset="0"/>
              </a:rPr>
              <a:t>cycles</a:t>
            </a:r>
          </a:p>
          <a:p>
            <a:pPr algn="ctr"/>
            <a:endParaRPr lang="en-US" dirty="0" smtClean="0">
              <a:latin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</a:rPr>
              <a:t>R2 is 100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R3 is 200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F4 is 2.5</a:t>
            </a:r>
          </a:p>
          <a:p>
            <a:pPr algn="ctr"/>
            <a:endParaRPr lang="en-US" dirty="0">
              <a:latin typeface="Arial" pitchFamily="34" charset="0"/>
            </a:endParaRPr>
          </a:p>
        </p:txBody>
      </p:sp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3276600" y="1127760"/>
          <a:ext cx="5638800" cy="21945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04850"/>
                <a:gridCol w="865046"/>
                <a:gridCol w="544654"/>
                <a:gridCol w="704850"/>
                <a:gridCol w="704850"/>
                <a:gridCol w="704850"/>
                <a:gridCol w="704850"/>
                <a:gridCol w="704850"/>
              </a:tblGrid>
              <a:tr h="268605"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Busy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Op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LD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34+[R2]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+mn-lt"/>
                          <a:cs typeface="+mn-cs"/>
                        </a:rPr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baseline="0" dirty="0" smtClean="0">
                          <a:latin typeface="Arial Narrow" pitchFamily="34" charset="0"/>
                          <a:cs typeface="Arial" pitchFamily="34" charset="0"/>
                        </a:rPr>
                        <a:t>LD</a:t>
                      </a:r>
                      <a:endParaRPr lang="en-US" sz="120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baseline="0" dirty="0" smtClean="0">
                          <a:latin typeface="Arial Narrow" pitchFamily="34" charset="0"/>
                          <a:cs typeface="Arial" pitchFamily="34" charset="0"/>
                        </a:rPr>
                        <a:t>45+[R3]</a:t>
                      </a:r>
                      <a:endParaRPr lang="en-US" sz="120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AD3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228600" y="3962400"/>
          <a:ext cx="38862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"/>
                <a:gridCol w="19050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Instruction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Wr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L.D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F6, 34(R2)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L.D   F2, 45(R3)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MUL.D F0, F2, F4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F8, F2,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DIV.D F10,F0,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F6, F8, F2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4343400" y="4343400"/>
          <a:ext cx="4572000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F6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F8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latin typeface="Arial Narrow" pitchFamily="34" charset="0"/>
                        </a:rPr>
                        <a:t>LD2</a:t>
                      </a:r>
                      <a:endParaRPr lang="en-US" sz="1400" u="sng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latin typeface="Arial Narrow" pitchFamily="34" charset="0"/>
                        </a:rPr>
                        <a:t>LD1</a:t>
                      </a:r>
                      <a:endParaRPr lang="en-US" sz="1400" u="none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F8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Example: Cycle 3</a:t>
            </a:r>
            <a:endParaRPr lang="en-US" dirty="0"/>
          </a:p>
        </p:txBody>
      </p:sp>
      <p:sp>
        <p:nvSpPr>
          <p:cNvPr id="231496" name="Text Box 72"/>
          <p:cNvSpPr txBox="1">
            <a:spLocks noChangeArrowheads="1"/>
          </p:cNvSpPr>
          <p:nvPr/>
        </p:nvSpPr>
        <p:spPr bwMode="auto">
          <a:xfrm>
            <a:off x="5181600" y="3200400"/>
            <a:ext cx="2480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</a:rPr>
              <a:t>Reservation Stations</a:t>
            </a:r>
          </a:p>
        </p:txBody>
      </p:sp>
      <p:sp>
        <p:nvSpPr>
          <p:cNvPr id="231513" name="Text Box 89"/>
          <p:cNvSpPr txBox="1">
            <a:spLocks noChangeArrowheads="1"/>
          </p:cNvSpPr>
          <p:nvPr/>
        </p:nvSpPr>
        <p:spPr bwMode="auto">
          <a:xfrm>
            <a:off x="5638800" y="39624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</a:rPr>
              <a:t>Register Status:</a:t>
            </a:r>
          </a:p>
        </p:txBody>
      </p:sp>
      <p:sp>
        <p:nvSpPr>
          <p:cNvPr id="231521" name="Rectangle 97"/>
          <p:cNvSpPr>
            <a:spLocks noChangeArrowheads="1"/>
          </p:cNvSpPr>
          <p:nvPr/>
        </p:nvSpPr>
        <p:spPr bwMode="auto">
          <a:xfrm>
            <a:off x="6610350" y="56388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31522" name="Text Box 98"/>
          <p:cNvSpPr txBox="1">
            <a:spLocks noChangeArrowheads="1"/>
          </p:cNvSpPr>
          <p:nvPr/>
        </p:nvSpPr>
        <p:spPr bwMode="auto">
          <a:xfrm>
            <a:off x="5638800" y="5638800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Cycle:</a:t>
            </a:r>
          </a:p>
        </p:txBody>
      </p:sp>
      <p:sp>
        <p:nvSpPr>
          <p:cNvPr id="231523" name="AutoShape 99"/>
          <p:cNvSpPr>
            <a:spLocks noChangeArrowheads="1"/>
          </p:cNvSpPr>
          <p:nvPr/>
        </p:nvSpPr>
        <p:spPr bwMode="auto">
          <a:xfrm>
            <a:off x="381000" y="1143000"/>
            <a:ext cx="2432050" cy="26670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Load: 2 cycles</a:t>
            </a:r>
          </a:p>
          <a:p>
            <a:pPr algn="ctr"/>
            <a:r>
              <a:rPr lang="en-US" dirty="0">
                <a:latin typeface="Arial" pitchFamily="34" charset="0"/>
              </a:rPr>
              <a:t>Add: 2 cycles</a:t>
            </a:r>
          </a:p>
          <a:p>
            <a:pPr algn="ctr"/>
            <a:r>
              <a:rPr lang="en-US" dirty="0" err="1">
                <a:latin typeface="Arial" pitchFamily="34" charset="0"/>
              </a:rPr>
              <a:t>Mult</a:t>
            </a:r>
            <a:r>
              <a:rPr lang="en-US" dirty="0">
                <a:latin typeface="Arial" pitchFamily="34" charset="0"/>
              </a:rPr>
              <a:t>: 10 cycles</a:t>
            </a:r>
          </a:p>
          <a:p>
            <a:pPr algn="ctr"/>
            <a:r>
              <a:rPr lang="en-US" dirty="0">
                <a:latin typeface="Arial" pitchFamily="34" charset="0"/>
              </a:rPr>
              <a:t>Divide: 40 </a:t>
            </a:r>
            <a:r>
              <a:rPr lang="en-US" dirty="0" smtClean="0">
                <a:latin typeface="Arial" pitchFamily="34" charset="0"/>
              </a:rPr>
              <a:t>cycles</a:t>
            </a:r>
          </a:p>
          <a:p>
            <a:pPr algn="ctr"/>
            <a:endParaRPr lang="en-US" dirty="0" smtClean="0">
              <a:latin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</a:rPr>
              <a:t>R2 is 100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R3 is 200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F4 is 2.5</a:t>
            </a:r>
          </a:p>
          <a:p>
            <a:pPr algn="ctr"/>
            <a:endParaRPr lang="en-US" dirty="0">
              <a:latin typeface="Arial" pitchFamily="34" charset="0"/>
            </a:endParaRPr>
          </a:p>
        </p:txBody>
      </p:sp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3276600" y="1127760"/>
          <a:ext cx="5638800" cy="21945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04850"/>
                <a:gridCol w="865046"/>
                <a:gridCol w="544654"/>
                <a:gridCol w="704850"/>
                <a:gridCol w="704850"/>
                <a:gridCol w="704850"/>
                <a:gridCol w="704850"/>
                <a:gridCol w="704850"/>
              </a:tblGrid>
              <a:tr h="268605"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Busy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Op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LD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34+[R2]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+mn-lt"/>
                          <a:cs typeface="+mn-cs"/>
                        </a:rPr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LD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45+[R3]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AD3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baseline="0" dirty="0" smtClean="0">
                          <a:latin typeface="Arial Narrow" pitchFamily="34" charset="0"/>
                          <a:cs typeface="Arial" pitchFamily="34" charset="0"/>
                        </a:rPr>
                        <a:t>MUL</a:t>
                      </a:r>
                      <a:endParaRPr lang="en-US" sz="120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baseline="0" dirty="0" smtClean="0">
                          <a:latin typeface="Arial Narrow" pitchFamily="34" charset="0"/>
                          <a:cs typeface="Arial" pitchFamily="34" charset="0"/>
                        </a:rPr>
                        <a:t>[F4]</a:t>
                      </a:r>
                      <a:endParaRPr lang="en-US" sz="120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baseline="0" dirty="0" smtClean="0">
                          <a:latin typeface="Arial Narrow" pitchFamily="34" charset="0"/>
                          <a:cs typeface="Arial" pitchFamily="34" charset="0"/>
                        </a:rPr>
                        <a:t>LD2</a:t>
                      </a:r>
                      <a:endParaRPr lang="en-US" sz="120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228600" y="3962400"/>
          <a:ext cx="38862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"/>
                <a:gridCol w="19050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Instruction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Wr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L.D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F6, 34(R2)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L.D   F2, 45(R3)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MUL.D F0, F2, F4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F8, F2,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DIV.D F10,F0,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F6, F8, F2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4343400" y="4343400"/>
          <a:ext cx="4572000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F6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F8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latin typeface="Arial Narrow" pitchFamily="34" charset="0"/>
                        </a:rPr>
                        <a:t>ML1</a:t>
                      </a:r>
                      <a:endParaRPr lang="en-US" sz="1400" u="sng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LD2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LD1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F8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Example: Cycle 4</a:t>
            </a:r>
            <a:endParaRPr lang="en-US" dirty="0"/>
          </a:p>
        </p:txBody>
      </p:sp>
      <p:sp>
        <p:nvSpPr>
          <p:cNvPr id="231496" name="Text Box 72"/>
          <p:cNvSpPr txBox="1">
            <a:spLocks noChangeArrowheads="1"/>
          </p:cNvSpPr>
          <p:nvPr/>
        </p:nvSpPr>
        <p:spPr bwMode="auto">
          <a:xfrm>
            <a:off x="5181600" y="3200400"/>
            <a:ext cx="2480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</a:rPr>
              <a:t>Reservation Stations</a:t>
            </a:r>
          </a:p>
        </p:txBody>
      </p:sp>
      <p:sp>
        <p:nvSpPr>
          <p:cNvPr id="231513" name="Text Box 89"/>
          <p:cNvSpPr txBox="1">
            <a:spLocks noChangeArrowheads="1"/>
          </p:cNvSpPr>
          <p:nvPr/>
        </p:nvSpPr>
        <p:spPr bwMode="auto">
          <a:xfrm>
            <a:off x="5638800" y="39624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</a:rPr>
              <a:t>Register Status:</a:t>
            </a:r>
          </a:p>
        </p:txBody>
      </p:sp>
      <p:sp>
        <p:nvSpPr>
          <p:cNvPr id="231521" name="Rectangle 97"/>
          <p:cNvSpPr>
            <a:spLocks noChangeArrowheads="1"/>
          </p:cNvSpPr>
          <p:nvPr/>
        </p:nvSpPr>
        <p:spPr bwMode="auto">
          <a:xfrm>
            <a:off x="6610350" y="56388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31522" name="Text Box 98"/>
          <p:cNvSpPr txBox="1">
            <a:spLocks noChangeArrowheads="1"/>
          </p:cNvSpPr>
          <p:nvPr/>
        </p:nvSpPr>
        <p:spPr bwMode="auto">
          <a:xfrm>
            <a:off x="5638800" y="5638800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Cycle:</a:t>
            </a:r>
          </a:p>
        </p:txBody>
      </p:sp>
      <p:sp>
        <p:nvSpPr>
          <p:cNvPr id="231523" name="AutoShape 99"/>
          <p:cNvSpPr>
            <a:spLocks noChangeArrowheads="1"/>
          </p:cNvSpPr>
          <p:nvPr/>
        </p:nvSpPr>
        <p:spPr bwMode="auto">
          <a:xfrm>
            <a:off x="381000" y="1143000"/>
            <a:ext cx="2432050" cy="26670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Load: 2 cycles</a:t>
            </a:r>
          </a:p>
          <a:p>
            <a:pPr algn="ctr"/>
            <a:r>
              <a:rPr lang="en-US" dirty="0">
                <a:latin typeface="Arial" pitchFamily="34" charset="0"/>
              </a:rPr>
              <a:t>Add: 2 cycles</a:t>
            </a:r>
          </a:p>
          <a:p>
            <a:pPr algn="ctr"/>
            <a:r>
              <a:rPr lang="en-US" dirty="0" err="1">
                <a:latin typeface="Arial" pitchFamily="34" charset="0"/>
              </a:rPr>
              <a:t>Mult</a:t>
            </a:r>
            <a:r>
              <a:rPr lang="en-US" dirty="0">
                <a:latin typeface="Arial" pitchFamily="34" charset="0"/>
              </a:rPr>
              <a:t>: 10 cycles</a:t>
            </a:r>
          </a:p>
          <a:p>
            <a:pPr algn="ctr"/>
            <a:r>
              <a:rPr lang="en-US" dirty="0">
                <a:latin typeface="Arial" pitchFamily="34" charset="0"/>
              </a:rPr>
              <a:t>Divide: 40 </a:t>
            </a:r>
            <a:r>
              <a:rPr lang="en-US" dirty="0" smtClean="0">
                <a:latin typeface="Arial" pitchFamily="34" charset="0"/>
              </a:rPr>
              <a:t>cycles</a:t>
            </a:r>
          </a:p>
          <a:p>
            <a:pPr algn="ctr"/>
            <a:endParaRPr lang="en-US" dirty="0" smtClean="0">
              <a:latin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</a:rPr>
              <a:t>R2 is 100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R3 is 200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F4 is 2.5</a:t>
            </a:r>
          </a:p>
          <a:p>
            <a:pPr algn="ctr"/>
            <a:endParaRPr lang="en-US" dirty="0">
              <a:latin typeface="Arial" pitchFamily="34" charset="0"/>
            </a:endParaRPr>
          </a:p>
        </p:txBody>
      </p:sp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3276600" y="1127760"/>
          <a:ext cx="5638800" cy="21945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04850"/>
                <a:gridCol w="865046"/>
                <a:gridCol w="544654"/>
                <a:gridCol w="704850"/>
                <a:gridCol w="704850"/>
                <a:gridCol w="704850"/>
                <a:gridCol w="704850"/>
                <a:gridCol w="704850"/>
              </a:tblGrid>
              <a:tr h="268605"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Busy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Op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+mn-lt"/>
                          <a:cs typeface="+mn-cs"/>
                        </a:rPr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LD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45+[R3]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+mn-lt"/>
                          <a:cs typeface="+mn-cs"/>
                        </a:rPr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baseline="0" dirty="0" smtClean="0">
                          <a:latin typeface="Arial Narrow" pitchFamily="34" charset="0"/>
                          <a:cs typeface="Arial" pitchFamily="34" charset="0"/>
                        </a:rPr>
                        <a:t>SB</a:t>
                      </a:r>
                      <a:endParaRPr lang="en-US" sz="120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baseline="0" dirty="0" smtClean="0">
                          <a:latin typeface="Arial Narrow" pitchFamily="34" charset="0"/>
                          <a:cs typeface="Arial" pitchFamily="34" charset="0"/>
                        </a:rPr>
                        <a:t>[F6]</a:t>
                      </a:r>
                      <a:endParaRPr lang="en-US" sz="120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baseline="0" dirty="0" smtClean="0">
                          <a:latin typeface="Arial Narrow" pitchFamily="34" charset="0"/>
                          <a:cs typeface="Arial" pitchFamily="34" charset="0"/>
                        </a:rPr>
                        <a:t>LD2</a:t>
                      </a:r>
                      <a:endParaRPr lang="en-US" sz="120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AD3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MUL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[F4]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LD2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228600" y="3962400"/>
          <a:ext cx="38862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"/>
                <a:gridCol w="19050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Instruction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Wr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L.D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F6, 34(R2)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L.D   F2, 45(R3)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MUL.D F0, F2, F4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F8, F2,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DIV.D F10,F0,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F6, F8, F2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4343400" y="4343400"/>
          <a:ext cx="4572000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F6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F8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ML1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LD2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sng" dirty="0" smtClean="0">
                          <a:latin typeface="Arial Narrow" pitchFamily="34" charset="0"/>
                        </a:rPr>
                        <a:t>F6</a:t>
                      </a:r>
                      <a:endParaRPr lang="en-US" sz="1400" b="0" i="0" u="sng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latin typeface="Arial Narrow" pitchFamily="34" charset="0"/>
                        </a:rPr>
                        <a:t>AD1</a:t>
                      </a:r>
                      <a:endParaRPr lang="en-US" sz="1400" u="sng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1143000" y="4953000"/>
            <a:ext cx="457200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Example: Cycle 5</a:t>
            </a:r>
            <a:endParaRPr lang="en-US" dirty="0"/>
          </a:p>
        </p:txBody>
      </p:sp>
      <p:sp>
        <p:nvSpPr>
          <p:cNvPr id="231496" name="Text Box 72"/>
          <p:cNvSpPr txBox="1">
            <a:spLocks noChangeArrowheads="1"/>
          </p:cNvSpPr>
          <p:nvPr/>
        </p:nvSpPr>
        <p:spPr bwMode="auto">
          <a:xfrm>
            <a:off x="5181600" y="3200400"/>
            <a:ext cx="2480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</a:rPr>
              <a:t>Reservation Stations</a:t>
            </a:r>
          </a:p>
        </p:txBody>
      </p:sp>
      <p:sp>
        <p:nvSpPr>
          <p:cNvPr id="231513" name="Text Box 89"/>
          <p:cNvSpPr txBox="1">
            <a:spLocks noChangeArrowheads="1"/>
          </p:cNvSpPr>
          <p:nvPr/>
        </p:nvSpPr>
        <p:spPr bwMode="auto">
          <a:xfrm>
            <a:off x="5638800" y="39624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</a:rPr>
              <a:t>Register Status:</a:t>
            </a:r>
          </a:p>
        </p:txBody>
      </p:sp>
      <p:sp>
        <p:nvSpPr>
          <p:cNvPr id="231521" name="Rectangle 97"/>
          <p:cNvSpPr>
            <a:spLocks noChangeArrowheads="1"/>
          </p:cNvSpPr>
          <p:nvPr/>
        </p:nvSpPr>
        <p:spPr bwMode="auto">
          <a:xfrm>
            <a:off x="6610350" y="56388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31522" name="Text Box 98"/>
          <p:cNvSpPr txBox="1">
            <a:spLocks noChangeArrowheads="1"/>
          </p:cNvSpPr>
          <p:nvPr/>
        </p:nvSpPr>
        <p:spPr bwMode="auto">
          <a:xfrm>
            <a:off x="5638800" y="5638800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Cycle:</a:t>
            </a:r>
          </a:p>
        </p:txBody>
      </p:sp>
      <p:sp>
        <p:nvSpPr>
          <p:cNvPr id="231523" name="AutoShape 99"/>
          <p:cNvSpPr>
            <a:spLocks noChangeArrowheads="1"/>
          </p:cNvSpPr>
          <p:nvPr/>
        </p:nvSpPr>
        <p:spPr bwMode="auto">
          <a:xfrm>
            <a:off x="381000" y="1143000"/>
            <a:ext cx="2432050" cy="26670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Load: 2 cycles</a:t>
            </a:r>
          </a:p>
          <a:p>
            <a:pPr algn="ctr"/>
            <a:r>
              <a:rPr lang="en-US" dirty="0">
                <a:latin typeface="Arial" pitchFamily="34" charset="0"/>
              </a:rPr>
              <a:t>Add: 2 cycles</a:t>
            </a:r>
          </a:p>
          <a:p>
            <a:pPr algn="ctr"/>
            <a:r>
              <a:rPr lang="en-US" dirty="0" err="1">
                <a:latin typeface="Arial" pitchFamily="34" charset="0"/>
              </a:rPr>
              <a:t>Mult</a:t>
            </a:r>
            <a:r>
              <a:rPr lang="en-US" dirty="0">
                <a:latin typeface="Arial" pitchFamily="34" charset="0"/>
              </a:rPr>
              <a:t>: 10 cycles</a:t>
            </a:r>
          </a:p>
          <a:p>
            <a:pPr algn="ctr"/>
            <a:r>
              <a:rPr lang="en-US" dirty="0">
                <a:latin typeface="Arial" pitchFamily="34" charset="0"/>
              </a:rPr>
              <a:t>Divide: 40 </a:t>
            </a:r>
            <a:r>
              <a:rPr lang="en-US" dirty="0" smtClean="0">
                <a:latin typeface="Arial" pitchFamily="34" charset="0"/>
              </a:rPr>
              <a:t>cycles</a:t>
            </a:r>
          </a:p>
          <a:p>
            <a:pPr algn="ctr"/>
            <a:endParaRPr lang="en-US" dirty="0" smtClean="0">
              <a:latin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</a:rPr>
              <a:t>R2 is 100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R3 is 200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F4 is 2.5</a:t>
            </a:r>
          </a:p>
          <a:p>
            <a:pPr algn="ctr"/>
            <a:endParaRPr lang="en-US" dirty="0">
              <a:latin typeface="Arial" pitchFamily="34" charset="0"/>
            </a:endParaRPr>
          </a:p>
        </p:txBody>
      </p:sp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3276600" y="1127760"/>
          <a:ext cx="5638800" cy="21945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04850"/>
                <a:gridCol w="865046"/>
                <a:gridCol w="544654"/>
                <a:gridCol w="704850"/>
                <a:gridCol w="704850"/>
                <a:gridCol w="704850"/>
                <a:gridCol w="704850"/>
                <a:gridCol w="704850"/>
              </a:tblGrid>
              <a:tr h="268605"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Busy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Op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+mn-lt"/>
                          <a:cs typeface="+mn-cs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+mn-lt"/>
                          <a:cs typeface="+mn-cs"/>
                        </a:rPr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SB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baseline="0" dirty="0" smtClean="0">
                          <a:latin typeface="Arial Narrow" pitchFamily="34" charset="0"/>
                          <a:cs typeface="Arial" pitchFamily="34" charset="0"/>
                        </a:rPr>
                        <a:t>[F2]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[F6]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AD3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MUL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baseline="0" dirty="0" smtClean="0">
                          <a:latin typeface="Arial Narrow" pitchFamily="34" charset="0"/>
                          <a:cs typeface="Arial" pitchFamily="34" charset="0"/>
                        </a:rPr>
                        <a:t>[F2]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[F4]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DIV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[F6]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ML1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228600" y="3962400"/>
          <a:ext cx="38862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"/>
                <a:gridCol w="19050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Instruction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Wr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L.D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F6, 34(R2)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L.D   F2, 45(R3)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MUL.D F0, F2, F4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F8, F2,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DIV.D F10,F0,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F6, F8, F2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4343400" y="4343400"/>
          <a:ext cx="4572000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F6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F8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ML1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 smtClean="0">
                          <a:latin typeface="Arial Narrow" pitchFamily="34" charset="0"/>
                        </a:rPr>
                        <a:t>F2</a:t>
                      </a:r>
                      <a:endParaRPr lang="en-US" sz="1400" b="0" u="sng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 Narrow" pitchFamily="34" charset="0"/>
                        </a:rPr>
                        <a:t>F6</a:t>
                      </a:r>
                      <a:endParaRPr lang="en-US" sz="1400" b="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AD1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 smtClean="0">
                          <a:latin typeface="Arial Narrow" pitchFamily="34" charset="0"/>
                        </a:rPr>
                        <a:t>ML2</a:t>
                      </a:r>
                      <a:endParaRPr lang="en-US" sz="1400" b="0" u="sng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1143000" y="4953000"/>
            <a:ext cx="457200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1066800" y="5029200"/>
            <a:ext cx="5334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Example: Cycle 6</a:t>
            </a:r>
            <a:endParaRPr lang="en-US" dirty="0"/>
          </a:p>
        </p:txBody>
      </p:sp>
      <p:sp>
        <p:nvSpPr>
          <p:cNvPr id="231496" name="Text Box 72"/>
          <p:cNvSpPr txBox="1">
            <a:spLocks noChangeArrowheads="1"/>
          </p:cNvSpPr>
          <p:nvPr/>
        </p:nvSpPr>
        <p:spPr bwMode="auto">
          <a:xfrm>
            <a:off x="5181600" y="3200400"/>
            <a:ext cx="2480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</a:rPr>
              <a:t>Reservation Stations</a:t>
            </a:r>
          </a:p>
        </p:txBody>
      </p:sp>
      <p:sp>
        <p:nvSpPr>
          <p:cNvPr id="231513" name="Text Box 89"/>
          <p:cNvSpPr txBox="1">
            <a:spLocks noChangeArrowheads="1"/>
          </p:cNvSpPr>
          <p:nvPr/>
        </p:nvSpPr>
        <p:spPr bwMode="auto">
          <a:xfrm>
            <a:off x="5638800" y="39624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</a:rPr>
              <a:t>Register Status:</a:t>
            </a:r>
          </a:p>
        </p:txBody>
      </p:sp>
      <p:sp>
        <p:nvSpPr>
          <p:cNvPr id="231521" name="Rectangle 97"/>
          <p:cNvSpPr>
            <a:spLocks noChangeArrowheads="1"/>
          </p:cNvSpPr>
          <p:nvPr/>
        </p:nvSpPr>
        <p:spPr bwMode="auto">
          <a:xfrm>
            <a:off x="6610350" y="56388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31522" name="Text Box 98"/>
          <p:cNvSpPr txBox="1">
            <a:spLocks noChangeArrowheads="1"/>
          </p:cNvSpPr>
          <p:nvPr/>
        </p:nvSpPr>
        <p:spPr bwMode="auto">
          <a:xfrm>
            <a:off x="5638800" y="5638800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Cycle:</a:t>
            </a:r>
          </a:p>
        </p:txBody>
      </p:sp>
      <p:sp>
        <p:nvSpPr>
          <p:cNvPr id="231523" name="AutoShape 99"/>
          <p:cNvSpPr>
            <a:spLocks noChangeArrowheads="1"/>
          </p:cNvSpPr>
          <p:nvPr/>
        </p:nvSpPr>
        <p:spPr bwMode="auto">
          <a:xfrm>
            <a:off x="381000" y="1143000"/>
            <a:ext cx="2432050" cy="26670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Load: 2 cycles</a:t>
            </a:r>
          </a:p>
          <a:p>
            <a:pPr algn="ctr"/>
            <a:r>
              <a:rPr lang="en-US" dirty="0">
                <a:latin typeface="Arial" pitchFamily="34" charset="0"/>
              </a:rPr>
              <a:t>Add: 2 cycles</a:t>
            </a:r>
          </a:p>
          <a:p>
            <a:pPr algn="ctr"/>
            <a:r>
              <a:rPr lang="en-US" dirty="0" err="1">
                <a:latin typeface="Arial" pitchFamily="34" charset="0"/>
              </a:rPr>
              <a:t>Mult</a:t>
            </a:r>
            <a:r>
              <a:rPr lang="en-US" dirty="0">
                <a:latin typeface="Arial" pitchFamily="34" charset="0"/>
              </a:rPr>
              <a:t>: 10 cycles</a:t>
            </a:r>
          </a:p>
          <a:p>
            <a:pPr algn="ctr"/>
            <a:r>
              <a:rPr lang="en-US" dirty="0">
                <a:latin typeface="Arial" pitchFamily="34" charset="0"/>
              </a:rPr>
              <a:t>Divide: 40 </a:t>
            </a:r>
            <a:r>
              <a:rPr lang="en-US" dirty="0" smtClean="0">
                <a:latin typeface="Arial" pitchFamily="34" charset="0"/>
              </a:rPr>
              <a:t>cycles</a:t>
            </a:r>
          </a:p>
          <a:p>
            <a:pPr algn="ctr"/>
            <a:endParaRPr lang="en-US" dirty="0" smtClean="0">
              <a:latin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</a:rPr>
              <a:t>R2 is 100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R3 is 200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F4 is 2.5</a:t>
            </a:r>
          </a:p>
          <a:p>
            <a:pPr algn="ctr"/>
            <a:endParaRPr lang="en-US" dirty="0">
              <a:latin typeface="Arial" pitchFamily="34" charset="0"/>
            </a:endParaRPr>
          </a:p>
        </p:txBody>
      </p:sp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3276600" y="1127760"/>
          <a:ext cx="5638800" cy="21945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04850"/>
                <a:gridCol w="865046"/>
                <a:gridCol w="544654"/>
                <a:gridCol w="704850"/>
                <a:gridCol w="704850"/>
                <a:gridCol w="704850"/>
                <a:gridCol w="704850"/>
                <a:gridCol w="704850"/>
              </a:tblGrid>
              <a:tr h="268605"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Busy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Op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+mn-lt"/>
                          <a:cs typeface="+mn-cs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+mn-lt"/>
                          <a:cs typeface="+mn-cs"/>
                        </a:rPr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SB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[F6]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baseline="0" dirty="0" smtClean="0">
                          <a:latin typeface="+mn-lt"/>
                          <a:cs typeface="+mn-cs"/>
                        </a:rPr>
                        <a:t>Y</a:t>
                      </a:r>
                      <a:endParaRPr lang="en-US" sz="120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baseline="0" dirty="0" smtClean="0">
                          <a:latin typeface="Arial Narrow" pitchFamily="34" charset="0"/>
                          <a:cs typeface="Arial" pitchFamily="34" charset="0"/>
                        </a:rPr>
                        <a:t>AD</a:t>
                      </a:r>
                      <a:endParaRPr lang="en-US" sz="120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baseline="0" dirty="0" smtClean="0">
                          <a:latin typeface="Arial Narrow" pitchFamily="34" charset="0"/>
                          <a:cs typeface="Arial" pitchFamily="34" charset="0"/>
                        </a:rPr>
                        <a:t>[F2]</a:t>
                      </a:r>
                      <a:endParaRPr lang="en-US" sz="120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baseline="0" dirty="0" smtClean="0">
                          <a:latin typeface="Arial Narrow" pitchFamily="34" charset="0"/>
                          <a:cs typeface="Arial" pitchFamily="34" charset="0"/>
                        </a:rPr>
                        <a:t>AD1</a:t>
                      </a:r>
                      <a:endParaRPr lang="en-US" sz="120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AD3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MUL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[F4]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DIV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[F6]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ML1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228600" y="3962400"/>
          <a:ext cx="38862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"/>
                <a:gridCol w="19050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Instruction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Wr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L.D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F6, 34(R2)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L.D   F2, 45(R3)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MUL.D F0, F2, F4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F8, F2,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6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DIV.D F10,F0,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F6, F8, F2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4343400" y="4343400"/>
          <a:ext cx="4572000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F6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F8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ML1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 Narrow" pitchFamily="34" charset="0"/>
                        </a:rPr>
                        <a:t>F2</a:t>
                      </a:r>
                      <a:endParaRPr lang="en-US" sz="1400" b="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 smtClean="0">
                          <a:latin typeface="Arial Narrow" pitchFamily="34" charset="0"/>
                        </a:rPr>
                        <a:t>AD2</a:t>
                      </a:r>
                      <a:endParaRPr lang="en-US" sz="1400" b="0" u="sng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AD1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 Narrow" pitchFamily="34" charset="0"/>
                        </a:rPr>
                        <a:t>ML2</a:t>
                      </a:r>
                      <a:endParaRPr lang="en-US" sz="1400" b="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rot="16200000" flipH="1">
            <a:off x="1104900" y="5448300"/>
            <a:ext cx="6096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Example: Cycle 7</a:t>
            </a:r>
            <a:endParaRPr lang="en-US" dirty="0"/>
          </a:p>
        </p:txBody>
      </p:sp>
      <p:sp>
        <p:nvSpPr>
          <p:cNvPr id="231496" name="Text Box 72"/>
          <p:cNvSpPr txBox="1">
            <a:spLocks noChangeArrowheads="1"/>
          </p:cNvSpPr>
          <p:nvPr/>
        </p:nvSpPr>
        <p:spPr bwMode="auto">
          <a:xfrm>
            <a:off x="5181600" y="3200400"/>
            <a:ext cx="2480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</a:rPr>
              <a:t>Reservation Stations</a:t>
            </a:r>
          </a:p>
        </p:txBody>
      </p:sp>
      <p:sp>
        <p:nvSpPr>
          <p:cNvPr id="231513" name="Text Box 89"/>
          <p:cNvSpPr txBox="1">
            <a:spLocks noChangeArrowheads="1"/>
          </p:cNvSpPr>
          <p:nvPr/>
        </p:nvSpPr>
        <p:spPr bwMode="auto">
          <a:xfrm>
            <a:off x="5638800" y="39624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</a:rPr>
              <a:t>Register Status:</a:t>
            </a:r>
          </a:p>
        </p:txBody>
      </p:sp>
      <p:sp>
        <p:nvSpPr>
          <p:cNvPr id="231521" name="Rectangle 97"/>
          <p:cNvSpPr>
            <a:spLocks noChangeArrowheads="1"/>
          </p:cNvSpPr>
          <p:nvPr/>
        </p:nvSpPr>
        <p:spPr bwMode="auto">
          <a:xfrm>
            <a:off x="6610350" y="56388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31522" name="Text Box 98"/>
          <p:cNvSpPr txBox="1">
            <a:spLocks noChangeArrowheads="1"/>
          </p:cNvSpPr>
          <p:nvPr/>
        </p:nvSpPr>
        <p:spPr bwMode="auto">
          <a:xfrm>
            <a:off x="5638800" y="5638800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Cycle:</a:t>
            </a:r>
          </a:p>
        </p:txBody>
      </p:sp>
      <p:sp>
        <p:nvSpPr>
          <p:cNvPr id="231523" name="AutoShape 99"/>
          <p:cNvSpPr>
            <a:spLocks noChangeArrowheads="1"/>
          </p:cNvSpPr>
          <p:nvPr/>
        </p:nvSpPr>
        <p:spPr bwMode="auto">
          <a:xfrm>
            <a:off x="381000" y="1143000"/>
            <a:ext cx="2432050" cy="26670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Load: 2 cycles</a:t>
            </a:r>
          </a:p>
          <a:p>
            <a:pPr algn="ctr"/>
            <a:r>
              <a:rPr lang="en-US" dirty="0">
                <a:latin typeface="Arial" pitchFamily="34" charset="0"/>
              </a:rPr>
              <a:t>Add: 2 cycles</a:t>
            </a:r>
          </a:p>
          <a:p>
            <a:pPr algn="ctr"/>
            <a:r>
              <a:rPr lang="en-US" dirty="0" err="1">
                <a:latin typeface="Arial" pitchFamily="34" charset="0"/>
              </a:rPr>
              <a:t>Mult</a:t>
            </a:r>
            <a:r>
              <a:rPr lang="en-US" dirty="0">
                <a:latin typeface="Arial" pitchFamily="34" charset="0"/>
              </a:rPr>
              <a:t>: 10 cycles</a:t>
            </a:r>
          </a:p>
          <a:p>
            <a:pPr algn="ctr"/>
            <a:r>
              <a:rPr lang="en-US" dirty="0">
                <a:latin typeface="Arial" pitchFamily="34" charset="0"/>
              </a:rPr>
              <a:t>Divide: 40 </a:t>
            </a:r>
            <a:r>
              <a:rPr lang="en-US" dirty="0" smtClean="0">
                <a:latin typeface="Arial" pitchFamily="34" charset="0"/>
              </a:rPr>
              <a:t>cycles</a:t>
            </a:r>
          </a:p>
          <a:p>
            <a:pPr algn="ctr"/>
            <a:endParaRPr lang="en-US" dirty="0" smtClean="0">
              <a:latin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</a:rPr>
              <a:t>R2 is 100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R3 is 200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F4 is 2.5</a:t>
            </a:r>
          </a:p>
          <a:p>
            <a:pPr algn="ctr"/>
            <a:endParaRPr lang="en-US" dirty="0">
              <a:latin typeface="Arial" pitchFamily="34" charset="0"/>
            </a:endParaRPr>
          </a:p>
        </p:txBody>
      </p:sp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3276600" y="1127760"/>
          <a:ext cx="5638800" cy="21945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04850"/>
                <a:gridCol w="865046"/>
                <a:gridCol w="544654"/>
                <a:gridCol w="704850"/>
                <a:gridCol w="704850"/>
                <a:gridCol w="704850"/>
                <a:gridCol w="704850"/>
                <a:gridCol w="704850"/>
              </a:tblGrid>
              <a:tr h="268605"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Busy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Op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+mn-lt"/>
                          <a:cs typeface="+mn-cs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+mn-lt"/>
                          <a:cs typeface="+mn-cs"/>
                        </a:rPr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SB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[F6]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baseline="0" dirty="0" smtClean="0">
                          <a:latin typeface="+mn-lt"/>
                          <a:cs typeface="+mn-cs"/>
                        </a:rPr>
                        <a:t>Y</a:t>
                      </a:r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baseline="0" dirty="0" smtClean="0">
                          <a:latin typeface="Arial Narrow" pitchFamily="34" charset="0"/>
                          <a:cs typeface="Arial" pitchFamily="34" charset="0"/>
                        </a:rPr>
                        <a:t>AD</a:t>
                      </a:r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baseline="0" dirty="0" smtClean="0">
                          <a:latin typeface="Arial Narrow" pitchFamily="34" charset="0"/>
                          <a:cs typeface="Arial" pitchFamily="34" charset="0"/>
                        </a:rPr>
                        <a:t>[F2]</a:t>
                      </a:r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baseline="0" dirty="0" smtClean="0">
                          <a:latin typeface="Arial Narrow" pitchFamily="34" charset="0"/>
                          <a:cs typeface="Arial" pitchFamily="34" charset="0"/>
                        </a:rPr>
                        <a:t>AD1</a:t>
                      </a:r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AD3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MUL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[F4]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DIV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[F6]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ML1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228600" y="3962400"/>
          <a:ext cx="38862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"/>
                <a:gridCol w="19050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Instruction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Wr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L.D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F6, 34(R2)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L.D   F2, 45(R3)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MUL.D F0, F2, F4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F8, F2,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6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DIV.D F10,F0,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F6, F8, F2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4343400" y="4343400"/>
          <a:ext cx="4572000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F6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F8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ML1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 Narrow" pitchFamily="34" charset="0"/>
                        </a:rPr>
                        <a:t>F2</a:t>
                      </a:r>
                      <a:endParaRPr lang="en-US" sz="1400" b="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dirty="0" smtClean="0">
                          <a:latin typeface="Arial Narrow" pitchFamily="34" charset="0"/>
                        </a:rPr>
                        <a:t>AD2</a:t>
                      </a:r>
                      <a:endParaRPr lang="en-US" sz="1400" b="0" u="none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AD1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 Narrow" pitchFamily="34" charset="0"/>
                        </a:rPr>
                        <a:t>ML2</a:t>
                      </a:r>
                      <a:endParaRPr lang="en-US" sz="1400" b="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rot="16200000" flipH="1">
            <a:off x="1104900" y="5883466"/>
            <a:ext cx="6096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Example: Cycle 8</a:t>
            </a:r>
            <a:endParaRPr lang="en-US" dirty="0"/>
          </a:p>
        </p:txBody>
      </p:sp>
      <p:sp>
        <p:nvSpPr>
          <p:cNvPr id="231496" name="Text Box 72"/>
          <p:cNvSpPr txBox="1">
            <a:spLocks noChangeArrowheads="1"/>
          </p:cNvSpPr>
          <p:nvPr/>
        </p:nvSpPr>
        <p:spPr bwMode="auto">
          <a:xfrm>
            <a:off x="5181600" y="3200400"/>
            <a:ext cx="2480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</a:rPr>
              <a:t>Reservation Stations</a:t>
            </a:r>
          </a:p>
        </p:txBody>
      </p:sp>
      <p:sp>
        <p:nvSpPr>
          <p:cNvPr id="231513" name="Text Box 89"/>
          <p:cNvSpPr txBox="1">
            <a:spLocks noChangeArrowheads="1"/>
          </p:cNvSpPr>
          <p:nvPr/>
        </p:nvSpPr>
        <p:spPr bwMode="auto">
          <a:xfrm>
            <a:off x="5638800" y="39624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</a:rPr>
              <a:t>Register Status:</a:t>
            </a:r>
          </a:p>
        </p:txBody>
      </p:sp>
      <p:sp>
        <p:nvSpPr>
          <p:cNvPr id="231521" name="Rectangle 97"/>
          <p:cNvSpPr>
            <a:spLocks noChangeArrowheads="1"/>
          </p:cNvSpPr>
          <p:nvPr/>
        </p:nvSpPr>
        <p:spPr bwMode="auto">
          <a:xfrm>
            <a:off x="6610350" y="56388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31522" name="Text Box 98"/>
          <p:cNvSpPr txBox="1">
            <a:spLocks noChangeArrowheads="1"/>
          </p:cNvSpPr>
          <p:nvPr/>
        </p:nvSpPr>
        <p:spPr bwMode="auto">
          <a:xfrm>
            <a:off x="5638800" y="5638800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Cycle:</a:t>
            </a:r>
          </a:p>
        </p:txBody>
      </p:sp>
      <p:sp>
        <p:nvSpPr>
          <p:cNvPr id="231523" name="AutoShape 99"/>
          <p:cNvSpPr>
            <a:spLocks noChangeArrowheads="1"/>
          </p:cNvSpPr>
          <p:nvPr/>
        </p:nvSpPr>
        <p:spPr bwMode="auto">
          <a:xfrm>
            <a:off x="381000" y="1143000"/>
            <a:ext cx="2432050" cy="26670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Load: 2 cycles</a:t>
            </a:r>
          </a:p>
          <a:p>
            <a:pPr algn="ctr"/>
            <a:r>
              <a:rPr lang="en-US" dirty="0">
                <a:latin typeface="Arial" pitchFamily="34" charset="0"/>
              </a:rPr>
              <a:t>Add: 2 cycles</a:t>
            </a:r>
          </a:p>
          <a:p>
            <a:pPr algn="ctr"/>
            <a:r>
              <a:rPr lang="en-US" dirty="0" err="1">
                <a:latin typeface="Arial" pitchFamily="34" charset="0"/>
              </a:rPr>
              <a:t>Mult</a:t>
            </a:r>
            <a:r>
              <a:rPr lang="en-US" dirty="0">
                <a:latin typeface="Arial" pitchFamily="34" charset="0"/>
              </a:rPr>
              <a:t>: 10 cycles</a:t>
            </a:r>
          </a:p>
          <a:p>
            <a:pPr algn="ctr"/>
            <a:r>
              <a:rPr lang="en-US" dirty="0">
                <a:latin typeface="Arial" pitchFamily="34" charset="0"/>
              </a:rPr>
              <a:t>Divide: 40 </a:t>
            </a:r>
            <a:r>
              <a:rPr lang="en-US" dirty="0" smtClean="0">
                <a:latin typeface="Arial" pitchFamily="34" charset="0"/>
              </a:rPr>
              <a:t>cycles</a:t>
            </a:r>
          </a:p>
          <a:p>
            <a:pPr algn="ctr"/>
            <a:endParaRPr lang="en-US" dirty="0" smtClean="0">
              <a:latin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</a:rPr>
              <a:t>R2 is 100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R3 is 200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F4 is 2.5</a:t>
            </a:r>
          </a:p>
          <a:p>
            <a:pPr algn="ctr"/>
            <a:endParaRPr lang="en-US" dirty="0">
              <a:latin typeface="Arial" pitchFamily="34" charset="0"/>
            </a:endParaRPr>
          </a:p>
        </p:txBody>
      </p:sp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3276600" y="1127760"/>
          <a:ext cx="5638800" cy="21945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04850"/>
                <a:gridCol w="865046"/>
                <a:gridCol w="544654"/>
                <a:gridCol w="704850"/>
                <a:gridCol w="704850"/>
                <a:gridCol w="704850"/>
                <a:gridCol w="704850"/>
                <a:gridCol w="704850"/>
              </a:tblGrid>
              <a:tr h="268605"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Busy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Op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+mn-lt"/>
                          <a:cs typeface="+mn-cs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+mn-lt"/>
                          <a:cs typeface="+mn-cs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baseline="0" dirty="0" smtClean="0">
                          <a:latin typeface="+mn-lt"/>
                          <a:cs typeface="+mn-cs"/>
                        </a:rPr>
                        <a:t>Y</a:t>
                      </a:r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baseline="0" dirty="0" smtClean="0">
                          <a:latin typeface="Arial Narrow" pitchFamily="34" charset="0"/>
                          <a:cs typeface="Arial" pitchFamily="34" charset="0"/>
                        </a:rPr>
                        <a:t>AD</a:t>
                      </a:r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baseline="0" dirty="0" smtClean="0">
                          <a:latin typeface="Arial Narrow" pitchFamily="34" charset="0"/>
                          <a:cs typeface="Arial" pitchFamily="34" charset="0"/>
                        </a:rPr>
                        <a:t>[F8]</a:t>
                      </a:r>
                      <a:endParaRPr lang="en-US" sz="120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baseline="0" dirty="0" smtClean="0">
                          <a:latin typeface="Arial Narrow" pitchFamily="34" charset="0"/>
                          <a:cs typeface="Arial" pitchFamily="34" charset="0"/>
                        </a:rPr>
                        <a:t>[F2]</a:t>
                      </a:r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AD3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MUL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[F4]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DIV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[F6]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ML1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228600" y="3962400"/>
          <a:ext cx="38862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"/>
                <a:gridCol w="19050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Instruction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Wr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L.D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F6, 34(R2)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L.D   F2, 45(R3)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MUL.D F0, F2, F4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F8, F2,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6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DIV.D F10,F0,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F6, F8, F2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4343400" y="4343400"/>
          <a:ext cx="4572000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F6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F8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ML1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 Narrow" pitchFamily="34" charset="0"/>
                        </a:rPr>
                        <a:t>F2</a:t>
                      </a:r>
                      <a:endParaRPr lang="en-US" sz="1400" b="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dirty="0" smtClean="0">
                          <a:latin typeface="Arial Narrow" pitchFamily="34" charset="0"/>
                        </a:rPr>
                        <a:t>AD2</a:t>
                      </a:r>
                      <a:endParaRPr lang="en-US" sz="1400" b="0" u="none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latin typeface="Arial Narrow" pitchFamily="34" charset="0"/>
                        </a:rPr>
                        <a:t>F8</a:t>
                      </a:r>
                      <a:endParaRPr lang="en-US" sz="1400" u="sng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 Narrow" pitchFamily="34" charset="0"/>
                        </a:rPr>
                        <a:t>ML2</a:t>
                      </a:r>
                      <a:endParaRPr lang="en-US" sz="1400" b="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Example: Cycle 9</a:t>
            </a:r>
            <a:endParaRPr lang="en-US" dirty="0"/>
          </a:p>
        </p:txBody>
      </p:sp>
      <p:sp>
        <p:nvSpPr>
          <p:cNvPr id="231496" name="Text Box 72"/>
          <p:cNvSpPr txBox="1">
            <a:spLocks noChangeArrowheads="1"/>
          </p:cNvSpPr>
          <p:nvPr/>
        </p:nvSpPr>
        <p:spPr bwMode="auto">
          <a:xfrm>
            <a:off x="5181600" y="3200400"/>
            <a:ext cx="2480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</a:rPr>
              <a:t>Reservation Stations</a:t>
            </a:r>
          </a:p>
        </p:txBody>
      </p:sp>
      <p:sp>
        <p:nvSpPr>
          <p:cNvPr id="231513" name="Text Box 89"/>
          <p:cNvSpPr txBox="1">
            <a:spLocks noChangeArrowheads="1"/>
          </p:cNvSpPr>
          <p:nvPr/>
        </p:nvSpPr>
        <p:spPr bwMode="auto">
          <a:xfrm>
            <a:off x="5638800" y="39624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</a:rPr>
              <a:t>Register Status:</a:t>
            </a:r>
          </a:p>
        </p:txBody>
      </p:sp>
      <p:sp>
        <p:nvSpPr>
          <p:cNvPr id="231521" name="Rectangle 97"/>
          <p:cNvSpPr>
            <a:spLocks noChangeArrowheads="1"/>
          </p:cNvSpPr>
          <p:nvPr/>
        </p:nvSpPr>
        <p:spPr bwMode="auto">
          <a:xfrm>
            <a:off x="6610350" y="56388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31522" name="Text Box 98"/>
          <p:cNvSpPr txBox="1">
            <a:spLocks noChangeArrowheads="1"/>
          </p:cNvSpPr>
          <p:nvPr/>
        </p:nvSpPr>
        <p:spPr bwMode="auto">
          <a:xfrm>
            <a:off x="5638800" y="5638800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Cycle:</a:t>
            </a:r>
          </a:p>
        </p:txBody>
      </p:sp>
      <p:sp>
        <p:nvSpPr>
          <p:cNvPr id="231523" name="AutoShape 99"/>
          <p:cNvSpPr>
            <a:spLocks noChangeArrowheads="1"/>
          </p:cNvSpPr>
          <p:nvPr/>
        </p:nvSpPr>
        <p:spPr bwMode="auto">
          <a:xfrm>
            <a:off x="381000" y="1143000"/>
            <a:ext cx="2432050" cy="26670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Load: 2 cycles</a:t>
            </a:r>
          </a:p>
          <a:p>
            <a:pPr algn="ctr"/>
            <a:r>
              <a:rPr lang="en-US" dirty="0">
                <a:latin typeface="Arial" pitchFamily="34" charset="0"/>
              </a:rPr>
              <a:t>Add: 2 cycles</a:t>
            </a:r>
          </a:p>
          <a:p>
            <a:pPr algn="ctr"/>
            <a:r>
              <a:rPr lang="en-US" dirty="0" err="1">
                <a:latin typeface="Arial" pitchFamily="34" charset="0"/>
              </a:rPr>
              <a:t>Mult</a:t>
            </a:r>
            <a:r>
              <a:rPr lang="en-US" dirty="0">
                <a:latin typeface="Arial" pitchFamily="34" charset="0"/>
              </a:rPr>
              <a:t>: 10 cycles</a:t>
            </a:r>
          </a:p>
          <a:p>
            <a:pPr algn="ctr"/>
            <a:r>
              <a:rPr lang="en-US" dirty="0">
                <a:latin typeface="Arial" pitchFamily="34" charset="0"/>
              </a:rPr>
              <a:t>Divide: 40 </a:t>
            </a:r>
            <a:r>
              <a:rPr lang="en-US" dirty="0" smtClean="0">
                <a:latin typeface="Arial" pitchFamily="34" charset="0"/>
              </a:rPr>
              <a:t>cycles</a:t>
            </a:r>
          </a:p>
          <a:p>
            <a:pPr algn="ctr"/>
            <a:endParaRPr lang="en-US" dirty="0" smtClean="0">
              <a:latin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</a:rPr>
              <a:t>R2 is 100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R3 is 200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F4 is 2.5</a:t>
            </a:r>
          </a:p>
          <a:p>
            <a:pPr algn="ctr"/>
            <a:endParaRPr lang="en-US" dirty="0">
              <a:latin typeface="Arial" pitchFamily="34" charset="0"/>
            </a:endParaRPr>
          </a:p>
        </p:txBody>
      </p:sp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3276600" y="1127760"/>
          <a:ext cx="5638800" cy="21945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04850"/>
                <a:gridCol w="865046"/>
                <a:gridCol w="544654"/>
                <a:gridCol w="704850"/>
                <a:gridCol w="704850"/>
                <a:gridCol w="704850"/>
                <a:gridCol w="704850"/>
                <a:gridCol w="704850"/>
              </a:tblGrid>
              <a:tr h="268605"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Busy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Op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+mn-lt"/>
                          <a:cs typeface="+mn-cs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+mn-lt"/>
                          <a:cs typeface="+mn-cs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baseline="0" dirty="0" smtClean="0">
                          <a:latin typeface="+mn-lt"/>
                          <a:cs typeface="+mn-cs"/>
                        </a:rPr>
                        <a:t>Y</a:t>
                      </a:r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baseline="0" dirty="0" smtClean="0">
                          <a:latin typeface="Arial Narrow" pitchFamily="34" charset="0"/>
                          <a:cs typeface="Arial" pitchFamily="34" charset="0"/>
                        </a:rPr>
                        <a:t>AD</a:t>
                      </a:r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baseline="0" dirty="0" smtClean="0">
                          <a:latin typeface="Arial Narrow" pitchFamily="34" charset="0"/>
                          <a:cs typeface="Arial" pitchFamily="34" charset="0"/>
                        </a:rPr>
                        <a:t>[F8]</a:t>
                      </a:r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baseline="0" dirty="0" smtClean="0">
                          <a:latin typeface="Arial Narrow" pitchFamily="34" charset="0"/>
                          <a:cs typeface="Arial" pitchFamily="34" charset="0"/>
                        </a:rPr>
                        <a:t>[F2]</a:t>
                      </a:r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AD3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MUL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[F4]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DIV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[F6]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ML1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228600" y="3962400"/>
          <a:ext cx="38862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"/>
                <a:gridCol w="19050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Instruction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Wr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L.D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F6, 34(R2)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L.D   F2, 45(R3)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MUL.D F0, F2, F4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F8, F2,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6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DIV.D F10,F0,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F6, F8, F2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9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4343400" y="4343400"/>
          <a:ext cx="4572000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F6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F8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ML1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 Narrow" pitchFamily="34" charset="0"/>
                        </a:rPr>
                        <a:t>F2</a:t>
                      </a:r>
                      <a:endParaRPr lang="en-US" sz="1400" b="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dirty="0" smtClean="0">
                          <a:latin typeface="Arial Narrow" pitchFamily="34" charset="0"/>
                        </a:rPr>
                        <a:t>AD2</a:t>
                      </a:r>
                      <a:endParaRPr lang="en-US" sz="1400" b="0" u="none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latin typeface="Arial Narrow" pitchFamily="34" charset="0"/>
                        </a:rPr>
                        <a:t>F8</a:t>
                      </a:r>
                      <a:endParaRPr lang="en-US" sz="1400" u="none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 Narrow" pitchFamily="34" charset="0"/>
                        </a:rPr>
                        <a:t>ML2</a:t>
                      </a:r>
                      <a:endParaRPr lang="en-US" sz="1400" b="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Example: Cycle 11</a:t>
            </a:r>
            <a:endParaRPr lang="en-US" dirty="0"/>
          </a:p>
        </p:txBody>
      </p:sp>
      <p:sp>
        <p:nvSpPr>
          <p:cNvPr id="231496" name="Text Box 72"/>
          <p:cNvSpPr txBox="1">
            <a:spLocks noChangeArrowheads="1"/>
          </p:cNvSpPr>
          <p:nvPr/>
        </p:nvSpPr>
        <p:spPr bwMode="auto">
          <a:xfrm>
            <a:off x="5181600" y="3200400"/>
            <a:ext cx="2480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</a:rPr>
              <a:t>Reservation Stations</a:t>
            </a:r>
          </a:p>
        </p:txBody>
      </p:sp>
      <p:sp>
        <p:nvSpPr>
          <p:cNvPr id="231513" name="Text Box 89"/>
          <p:cNvSpPr txBox="1">
            <a:spLocks noChangeArrowheads="1"/>
          </p:cNvSpPr>
          <p:nvPr/>
        </p:nvSpPr>
        <p:spPr bwMode="auto">
          <a:xfrm>
            <a:off x="5638800" y="39624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</a:rPr>
              <a:t>Register Status:</a:t>
            </a:r>
          </a:p>
        </p:txBody>
      </p:sp>
      <p:sp>
        <p:nvSpPr>
          <p:cNvPr id="231521" name="Rectangle 97"/>
          <p:cNvSpPr>
            <a:spLocks noChangeArrowheads="1"/>
          </p:cNvSpPr>
          <p:nvPr/>
        </p:nvSpPr>
        <p:spPr bwMode="auto">
          <a:xfrm>
            <a:off x="6610350" y="56388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31522" name="Text Box 98"/>
          <p:cNvSpPr txBox="1">
            <a:spLocks noChangeArrowheads="1"/>
          </p:cNvSpPr>
          <p:nvPr/>
        </p:nvSpPr>
        <p:spPr bwMode="auto">
          <a:xfrm>
            <a:off x="5638800" y="5638800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Cycle:</a:t>
            </a:r>
          </a:p>
        </p:txBody>
      </p:sp>
      <p:sp>
        <p:nvSpPr>
          <p:cNvPr id="231523" name="AutoShape 99"/>
          <p:cNvSpPr>
            <a:spLocks noChangeArrowheads="1"/>
          </p:cNvSpPr>
          <p:nvPr/>
        </p:nvSpPr>
        <p:spPr bwMode="auto">
          <a:xfrm>
            <a:off x="381000" y="1143000"/>
            <a:ext cx="2432050" cy="26670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Load: 2 cycles</a:t>
            </a:r>
          </a:p>
          <a:p>
            <a:pPr algn="ctr"/>
            <a:r>
              <a:rPr lang="en-US" dirty="0">
                <a:latin typeface="Arial" pitchFamily="34" charset="0"/>
              </a:rPr>
              <a:t>Add: 2 cycles</a:t>
            </a:r>
          </a:p>
          <a:p>
            <a:pPr algn="ctr"/>
            <a:r>
              <a:rPr lang="en-US" dirty="0" err="1">
                <a:latin typeface="Arial" pitchFamily="34" charset="0"/>
              </a:rPr>
              <a:t>Mult</a:t>
            </a:r>
            <a:r>
              <a:rPr lang="en-US" dirty="0">
                <a:latin typeface="Arial" pitchFamily="34" charset="0"/>
              </a:rPr>
              <a:t>: 10 cycles</a:t>
            </a:r>
          </a:p>
          <a:p>
            <a:pPr algn="ctr"/>
            <a:r>
              <a:rPr lang="en-US" dirty="0">
                <a:latin typeface="Arial" pitchFamily="34" charset="0"/>
              </a:rPr>
              <a:t>Divide: 40 </a:t>
            </a:r>
            <a:r>
              <a:rPr lang="en-US" dirty="0" smtClean="0">
                <a:latin typeface="Arial" pitchFamily="34" charset="0"/>
              </a:rPr>
              <a:t>cycles</a:t>
            </a:r>
          </a:p>
          <a:p>
            <a:pPr algn="ctr"/>
            <a:endParaRPr lang="en-US" dirty="0" smtClean="0">
              <a:latin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</a:rPr>
              <a:t>R2 is 100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R3 is 200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F4 is 2.5</a:t>
            </a:r>
          </a:p>
          <a:p>
            <a:pPr algn="ctr"/>
            <a:endParaRPr lang="en-US" dirty="0">
              <a:latin typeface="Arial" pitchFamily="34" charset="0"/>
            </a:endParaRPr>
          </a:p>
        </p:txBody>
      </p:sp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3276600" y="1127760"/>
          <a:ext cx="5638800" cy="21945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04850"/>
                <a:gridCol w="865046"/>
                <a:gridCol w="544654"/>
                <a:gridCol w="704850"/>
                <a:gridCol w="704850"/>
                <a:gridCol w="704850"/>
                <a:gridCol w="704850"/>
                <a:gridCol w="704850"/>
              </a:tblGrid>
              <a:tr h="268605"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Busy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Op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+mn-lt"/>
                          <a:cs typeface="+mn-cs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+mn-lt"/>
                          <a:cs typeface="+mn-cs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baseline="0" dirty="0" smtClean="0">
                          <a:latin typeface="+mn-lt"/>
                          <a:cs typeface="+mn-cs"/>
                        </a:rPr>
                        <a:t>N</a:t>
                      </a:r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AD3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MUL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[F4]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DIV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[F6]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ML1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228600" y="3962400"/>
          <a:ext cx="38862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"/>
                <a:gridCol w="19050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Instruction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Wr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L.D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F6, 34(R2)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L.D   F2, 45(R3)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MUL.D F0, F2, F4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F8, F2,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6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DIV.D F10,F0,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F6, F8, F2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9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11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4343400" y="4343400"/>
          <a:ext cx="4572000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F6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F8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ML1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 Narrow" pitchFamily="34" charset="0"/>
                        </a:rPr>
                        <a:t>F2</a:t>
                      </a:r>
                      <a:endParaRPr lang="en-US" sz="1400" b="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sng" dirty="0" smtClean="0">
                          <a:latin typeface="Arial Narrow" pitchFamily="34" charset="0"/>
                        </a:rPr>
                        <a:t>F6</a:t>
                      </a:r>
                      <a:endParaRPr lang="en-US" sz="1400" b="0" i="0" u="sng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latin typeface="Arial Narrow" pitchFamily="34" charset="0"/>
                        </a:rPr>
                        <a:t>F8</a:t>
                      </a:r>
                      <a:endParaRPr lang="en-US" sz="1400" u="none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 Narrow" pitchFamily="34" charset="0"/>
                        </a:rPr>
                        <a:t>ML2</a:t>
                      </a:r>
                      <a:endParaRPr lang="en-US" sz="1400" b="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ILP: </a:t>
            </a:r>
            <a:r>
              <a:rPr lang="en-US" dirty="0" smtClean="0"/>
              <a:t>Enable </a:t>
            </a:r>
            <a:r>
              <a:rPr lang="en-US" dirty="0"/>
              <a:t>OOO </a:t>
            </a:r>
            <a:r>
              <a:rPr lang="en-US" dirty="0" smtClean="0"/>
              <a:t>exec. without </a:t>
            </a:r>
            <a:r>
              <a:rPr lang="en-US" dirty="0"/>
              <a:t>hazards</a:t>
            </a:r>
          </a:p>
          <a:p>
            <a:pPr lvl="1"/>
            <a:r>
              <a:rPr lang="en-US" dirty="0" smtClean="0"/>
              <a:t>Static scheduling --- by compiler</a:t>
            </a:r>
          </a:p>
          <a:p>
            <a:pPr lvl="1"/>
            <a:r>
              <a:rPr lang="en-US" dirty="0" smtClean="0"/>
              <a:t>Dynamic scheduling --- in hardware</a:t>
            </a:r>
          </a:p>
          <a:p>
            <a:r>
              <a:rPr lang="en-US" dirty="0" smtClean="0"/>
              <a:t>Benefits of dynamic scheduling:</a:t>
            </a:r>
          </a:p>
          <a:p>
            <a:pPr lvl="1"/>
            <a:r>
              <a:rPr lang="en-US" dirty="0" smtClean="0"/>
              <a:t>Portable, no need to recompile every time</a:t>
            </a:r>
          </a:p>
          <a:p>
            <a:pPr lvl="1"/>
            <a:r>
              <a:rPr lang="en-US" dirty="0" smtClean="0"/>
              <a:t>Know runtime info.</a:t>
            </a:r>
          </a:p>
          <a:p>
            <a:pPr lvl="2"/>
            <a:r>
              <a:rPr lang="en-US" dirty="0" smtClean="0"/>
              <a:t>When some dependences unknown at compile time </a:t>
            </a:r>
          </a:p>
          <a:p>
            <a:pPr lvl="3"/>
            <a:r>
              <a:rPr lang="en-US" dirty="0" smtClean="0"/>
              <a:t>e.g. dependency </a:t>
            </a:r>
            <a:r>
              <a:rPr lang="en-US" dirty="0" err="1" smtClean="0"/>
              <a:t>thr</a:t>
            </a:r>
            <a:r>
              <a:rPr lang="en-US" dirty="0" smtClean="0"/>
              <a:t>. memory references</a:t>
            </a:r>
          </a:p>
          <a:p>
            <a:pPr lvl="2"/>
            <a:r>
              <a:rPr lang="en-US" dirty="0" smtClean="0"/>
              <a:t>Dealing with unpredictable delays, running other code while waiting for cache misses.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Example: Cycle 16</a:t>
            </a:r>
            <a:endParaRPr lang="en-US" dirty="0"/>
          </a:p>
        </p:txBody>
      </p:sp>
      <p:sp>
        <p:nvSpPr>
          <p:cNvPr id="231496" name="Text Box 72"/>
          <p:cNvSpPr txBox="1">
            <a:spLocks noChangeArrowheads="1"/>
          </p:cNvSpPr>
          <p:nvPr/>
        </p:nvSpPr>
        <p:spPr bwMode="auto">
          <a:xfrm>
            <a:off x="5181600" y="3200400"/>
            <a:ext cx="2480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</a:rPr>
              <a:t>Reservation Stations</a:t>
            </a:r>
          </a:p>
        </p:txBody>
      </p:sp>
      <p:sp>
        <p:nvSpPr>
          <p:cNvPr id="231513" name="Text Box 89"/>
          <p:cNvSpPr txBox="1">
            <a:spLocks noChangeArrowheads="1"/>
          </p:cNvSpPr>
          <p:nvPr/>
        </p:nvSpPr>
        <p:spPr bwMode="auto">
          <a:xfrm>
            <a:off x="5638800" y="39624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</a:rPr>
              <a:t>Register Status:</a:t>
            </a:r>
          </a:p>
        </p:txBody>
      </p:sp>
      <p:sp>
        <p:nvSpPr>
          <p:cNvPr id="231521" name="Rectangle 97"/>
          <p:cNvSpPr>
            <a:spLocks noChangeArrowheads="1"/>
          </p:cNvSpPr>
          <p:nvPr/>
        </p:nvSpPr>
        <p:spPr bwMode="auto">
          <a:xfrm>
            <a:off x="6610350" y="56388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31522" name="Text Box 98"/>
          <p:cNvSpPr txBox="1">
            <a:spLocks noChangeArrowheads="1"/>
          </p:cNvSpPr>
          <p:nvPr/>
        </p:nvSpPr>
        <p:spPr bwMode="auto">
          <a:xfrm>
            <a:off x="5638800" y="5638800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Cycle:</a:t>
            </a:r>
          </a:p>
        </p:txBody>
      </p:sp>
      <p:sp>
        <p:nvSpPr>
          <p:cNvPr id="231523" name="AutoShape 99"/>
          <p:cNvSpPr>
            <a:spLocks noChangeArrowheads="1"/>
          </p:cNvSpPr>
          <p:nvPr/>
        </p:nvSpPr>
        <p:spPr bwMode="auto">
          <a:xfrm>
            <a:off x="381000" y="1143000"/>
            <a:ext cx="2432050" cy="26670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Load: 2 cycles</a:t>
            </a:r>
          </a:p>
          <a:p>
            <a:pPr algn="ctr"/>
            <a:r>
              <a:rPr lang="en-US" dirty="0">
                <a:latin typeface="Arial" pitchFamily="34" charset="0"/>
              </a:rPr>
              <a:t>Add: 2 cycles</a:t>
            </a:r>
          </a:p>
          <a:p>
            <a:pPr algn="ctr"/>
            <a:r>
              <a:rPr lang="en-US" dirty="0" err="1">
                <a:latin typeface="Arial" pitchFamily="34" charset="0"/>
              </a:rPr>
              <a:t>Mult</a:t>
            </a:r>
            <a:r>
              <a:rPr lang="en-US" dirty="0">
                <a:latin typeface="Arial" pitchFamily="34" charset="0"/>
              </a:rPr>
              <a:t>: 10 cycles</a:t>
            </a:r>
          </a:p>
          <a:p>
            <a:pPr algn="ctr"/>
            <a:r>
              <a:rPr lang="en-US" dirty="0">
                <a:latin typeface="Arial" pitchFamily="34" charset="0"/>
              </a:rPr>
              <a:t>Divide: 40 </a:t>
            </a:r>
            <a:r>
              <a:rPr lang="en-US" dirty="0" smtClean="0">
                <a:latin typeface="Arial" pitchFamily="34" charset="0"/>
              </a:rPr>
              <a:t>cycles</a:t>
            </a:r>
          </a:p>
          <a:p>
            <a:pPr algn="ctr"/>
            <a:endParaRPr lang="en-US" dirty="0" smtClean="0">
              <a:latin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</a:rPr>
              <a:t>R2 is 100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R3 is 200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F4 is 2.5</a:t>
            </a:r>
          </a:p>
          <a:p>
            <a:pPr algn="ctr"/>
            <a:endParaRPr lang="en-US" dirty="0">
              <a:latin typeface="Arial" pitchFamily="34" charset="0"/>
            </a:endParaRPr>
          </a:p>
        </p:txBody>
      </p:sp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3276600" y="1127760"/>
          <a:ext cx="5638800" cy="21945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04850"/>
                <a:gridCol w="865046"/>
                <a:gridCol w="544654"/>
                <a:gridCol w="704850"/>
                <a:gridCol w="704850"/>
                <a:gridCol w="704850"/>
                <a:gridCol w="704850"/>
                <a:gridCol w="704850"/>
              </a:tblGrid>
              <a:tr h="268605"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Busy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Op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+mn-lt"/>
                          <a:cs typeface="+mn-cs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+mn-lt"/>
                          <a:cs typeface="+mn-cs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baseline="0" dirty="0" smtClean="0">
                          <a:latin typeface="+mn-lt"/>
                          <a:cs typeface="+mn-cs"/>
                        </a:rPr>
                        <a:t>N</a:t>
                      </a:r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AD3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DIV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u="sng" baseline="0" dirty="0" smtClean="0">
                          <a:latin typeface="Arial Narrow" pitchFamily="34" charset="0"/>
                          <a:cs typeface="Arial" pitchFamily="34" charset="0"/>
                        </a:rPr>
                        <a:t>[F0]</a:t>
                      </a:r>
                      <a:endParaRPr lang="en-US" sz="1200" i="0" u="sng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[F6]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228600" y="3962400"/>
          <a:ext cx="38862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"/>
                <a:gridCol w="19050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Instruction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Wr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L.D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F6, 34(R2)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L.D   F2, 45(R3)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MUL.D F0, F2, F4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F8, F2,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6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DIV.D F10,F0,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F6, F8, F2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9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11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4343400" y="4343400"/>
          <a:ext cx="4572000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F6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F8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latin typeface="Arial Narrow" pitchFamily="34" charset="0"/>
                        </a:rPr>
                        <a:t>F0</a:t>
                      </a:r>
                      <a:endParaRPr lang="en-US" sz="1400" u="sng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 Narrow" pitchFamily="34" charset="0"/>
                        </a:rPr>
                        <a:t>F2</a:t>
                      </a:r>
                      <a:endParaRPr lang="en-US" sz="1400" b="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dirty="0" smtClean="0">
                          <a:latin typeface="Arial Narrow" pitchFamily="34" charset="0"/>
                        </a:rPr>
                        <a:t>F6</a:t>
                      </a:r>
                      <a:endParaRPr lang="en-US" sz="1400" b="0" i="0" u="none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latin typeface="Arial Narrow" pitchFamily="34" charset="0"/>
                        </a:rPr>
                        <a:t>F8</a:t>
                      </a:r>
                      <a:endParaRPr lang="en-US" sz="1400" u="none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 Narrow" pitchFamily="34" charset="0"/>
                        </a:rPr>
                        <a:t>ML2</a:t>
                      </a:r>
                      <a:endParaRPr lang="en-US" sz="1400" b="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Example: Cycle 17</a:t>
            </a:r>
            <a:endParaRPr lang="en-US" dirty="0"/>
          </a:p>
        </p:txBody>
      </p:sp>
      <p:sp>
        <p:nvSpPr>
          <p:cNvPr id="231496" name="Text Box 72"/>
          <p:cNvSpPr txBox="1">
            <a:spLocks noChangeArrowheads="1"/>
          </p:cNvSpPr>
          <p:nvPr/>
        </p:nvSpPr>
        <p:spPr bwMode="auto">
          <a:xfrm>
            <a:off x="5181600" y="3200400"/>
            <a:ext cx="2480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</a:rPr>
              <a:t>Reservation Stations</a:t>
            </a:r>
          </a:p>
        </p:txBody>
      </p:sp>
      <p:sp>
        <p:nvSpPr>
          <p:cNvPr id="231513" name="Text Box 89"/>
          <p:cNvSpPr txBox="1">
            <a:spLocks noChangeArrowheads="1"/>
          </p:cNvSpPr>
          <p:nvPr/>
        </p:nvSpPr>
        <p:spPr bwMode="auto">
          <a:xfrm>
            <a:off x="5638800" y="39624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</a:rPr>
              <a:t>Register Status:</a:t>
            </a:r>
          </a:p>
        </p:txBody>
      </p:sp>
      <p:sp>
        <p:nvSpPr>
          <p:cNvPr id="231521" name="Rectangle 97"/>
          <p:cNvSpPr>
            <a:spLocks noChangeArrowheads="1"/>
          </p:cNvSpPr>
          <p:nvPr/>
        </p:nvSpPr>
        <p:spPr bwMode="auto">
          <a:xfrm>
            <a:off x="6610350" y="56388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31522" name="Text Box 98"/>
          <p:cNvSpPr txBox="1">
            <a:spLocks noChangeArrowheads="1"/>
          </p:cNvSpPr>
          <p:nvPr/>
        </p:nvSpPr>
        <p:spPr bwMode="auto">
          <a:xfrm>
            <a:off x="5638800" y="5638800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Cycle:</a:t>
            </a:r>
          </a:p>
        </p:txBody>
      </p:sp>
      <p:sp>
        <p:nvSpPr>
          <p:cNvPr id="231523" name="AutoShape 99"/>
          <p:cNvSpPr>
            <a:spLocks noChangeArrowheads="1"/>
          </p:cNvSpPr>
          <p:nvPr/>
        </p:nvSpPr>
        <p:spPr bwMode="auto">
          <a:xfrm>
            <a:off x="381000" y="1143000"/>
            <a:ext cx="2432050" cy="26670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Load: 2 cycles</a:t>
            </a:r>
          </a:p>
          <a:p>
            <a:pPr algn="ctr"/>
            <a:r>
              <a:rPr lang="en-US" dirty="0">
                <a:latin typeface="Arial" pitchFamily="34" charset="0"/>
              </a:rPr>
              <a:t>Add: 2 cycles</a:t>
            </a:r>
          </a:p>
          <a:p>
            <a:pPr algn="ctr"/>
            <a:r>
              <a:rPr lang="en-US" dirty="0" err="1">
                <a:latin typeface="Arial" pitchFamily="34" charset="0"/>
              </a:rPr>
              <a:t>Mult</a:t>
            </a:r>
            <a:r>
              <a:rPr lang="en-US" dirty="0">
                <a:latin typeface="Arial" pitchFamily="34" charset="0"/>
              </a:rPr>
              <a:t>: 10 cycles</a:t>
            </a:r>
          </a:p>
          <a:p>
            <a:pPr algn="ctr"/>
            <a:r>
              <a:rPr lang="en-US" dirty="0">
                <a:latin typeface="Arial" pitchFamily="34" charset="0"/>
              </a:rPr>
              <a:t>Divide: 40 </a:t>
            </a:r>
            <a:r>
              <a:rPr lang="en-US" dirty="0" smtClean="0">
                <a:latin typeface="Arial" pitchFamily="34" charset="0"/>
              </a:rPr>
              <a:t>cycles</a:t>
            </a:r>
          </a:p>
          <a:p>
            <a:pPr algn="ctr"/>
            <a:endParaRPr lang="en-US" dirty="0" smtClean="0">
              <a:latin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</a:rPr>
              <a:t>R2 is 100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R3 is 200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F4 is 2.5</a:t>
            </a:r>
          </a:p>
          <a:p>
            <a:pPr algn="ctr"/>
            <a:endParaRPr lang="en-US" dirty="0">
              <a:latin typeface="Arial" pitchFamily="34" charset="0"/>
            </a:endParaRPr>
          </a:p>
        </p:txBody>
      </p:sp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3276600" y="1127760"/>
          <a:ext cx="5638800" cy="21945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04850"/>
                <a:gridCol w="865046"/>
                <a:gridCol w="544654"/>
                <a:gridCol w="704850"/>
                <a:gridCol w="704850"/>
                <a:gridCol w="704850"/>
                <a:gridCol w="704850"/>
                <a:gridCol w="704850"/>
              </a:tblGrid>
              <a:tr h="268605"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Busy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Op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+mn-lt"/>
                          <a:cs typeface="+mn-cs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+mn-lt"/>
                          <a:cs typeface="+mn-cs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baseline="0" dirty="0" smtClean="0">
                          <a:latin typeface="+mn-lt"/>
                          <a:cs typeface="+mn-cs"/>
                        </a:rPr>
                        <a:t>N</a:t>
                      </a:r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AD3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DIV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u="none" baseline="0" dirty="0" smtClean="0">
                          <a:latin typeface="Arial Narrow" pitchFamily="34" charset="0"/>
                          <a:cs typeface="Arial" pitchFamily="34" charset="0"/>
                        </a:rPr>
                        <a:t>[F0]</a:t>
                      </a:r>
                      <a:endParaRPr lang="en-US" sz="1200" i="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[F6]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228600" y="3962400"/>
          <a:ext cx="38862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"/>
                <a:gridCol w="19050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Instruction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Wr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L.D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F6, 34(R2)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L.D   F2, 45(R3)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MUL.D F0, F2, F4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F8, F2,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6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DIV.D F10,F0,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17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F6, F8, F2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9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11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4343400" y="4343400"/>
          <a:ext cx="4572000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F6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F8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i="0" u="none" dirty="0" smtClean="0">
                          <a:latin typeface="Arial Narrow" pitchFamily="34" charset="0"/>
                        </a:rPr>
                        <a:t>F0</a:t>
                      </a:r>
                      <a:endParaRPr lang="en-US" sz="1400" i="0" u="none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 Narrow" pitchFamily="34" charset="0"/>
                        </a:rPr>
                        <a:t>F2</a:t>
                      </a:r>
                      <a:endParaRPr lang="en-US" sz="1400" b="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dirty="0" smtClean="0">
                          <a:latin typeface="Arial Narrow" pitchFamily="34" charset="0"/>
                        </a:rPr>
                        <a:t>F6</a:t>
                      </a:r>
                      <a:endParaRPr lang="en-US" sz="1400" b="0" i="0" u="none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latin typeface="Arial Narrow" pitchFamily="34" charset="0"/>
                        </a:rPr>
                        <a:t>F8</a:t>
                      </a:r>
                      <a:endParaRPr lang="en-US" sz="1400" u="none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 Narrow" pitchFamily="34" charset="0"/>
                        </a:rPr>
                        <a:t>ML2</a:t>
                      </a:r>
                      <a:endParaRPr lang="en-US" sz="1400" b="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Example: Cycle 57 (final)</a:t>
            </a:r>
            <a:endParaRPr lang="en-US" dirty="0"/>
          </a:p>
        </p:txBody>
      </p:sp>
      <p:sp>
        <p:nvSpPr>
          <p:cNvPr id="231496" name="Text Box 72"/>
          <p:cNvSpPr txBox="1">
            <a:spLocks noChangeArrowheads="1"/>
          </p:cNvSpPr>
          <p:nvPr/>
        </p:nvSpPr>
        <p:spPr bwMode="auto">
          <a:xfrm>
            <a:off x="5181600" y="3200400"/>
            <a:ext cx="2480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</a:rPr>
              <a:t>Reservation Stations</a:t>
            </a:r>
          </a:p>
        </p:txBody>
      </p:sp>
      <p:sp>
        <p:nvSpPr>
          <p:cNvPr id="231513" name="Text Box 89"/>
          <p:cNvSpPr txBox="1">
            <a:spLocks noChangeArrowheads="1"/>
          </p:cNvSpPr>
          <p:nvPr/>
        </p:nvSpPr>
        <p:spPr bwMode="auto">
          <a:xfrm>
            <a:off x="5638800" y="39624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</a:rPr>
              <a:t>Register Status:</a:t>
            </a:r>
          </a:p>
        </p:txBody>
      </p:sp>
      <p:sp>
        <p:nvSpPr>
          <p:cNvPr id="231521" name="Rectangle 97"/>
          <p:cNvSpPr>
            <a:spLocks noChangeArrowheads="1"/>
          </p:cNvSpPr>
          <p:nvPr/>
        </p:nvSpPr>
        <p:spPr bwMode="auto">
          <a:xfrm>
            <a:off x="6610350" y="56388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31522" name="Text Box 98"/>
          <p:cNvSpPr txBox="1">
            <a:spLocks noChangeArrowheads="1"/>
          </p:cNvSpPr>
          <p:nvPr/>
        </p:nvSpPr>
        <p:spPr bwMode="auto">
          <a:xfrm>
            <a:off x="5638800" y="5638800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Cycle:</a:t>
            </a:r>
          </a:p>
        </p:txBody>
      </p:sp>
      <p:sp>
        <p:nvSpPr>
          <p:cNvPr id="231523" name="AutoShape 99"/>
          <p:cNvSpPr>
            <a:spLocks noChangeArrowheads="1"/>
          </p:cNvSpPr>
          <p:nvPr/>
        </p:nvSpPr>
        <p:spPr bwMode="auto">
          <a:xfrm>
            <a:off x="381000" y="1143000"/>
            <a:ext cx="2432050" cy="26670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Load: 2 cycles</a:t>
            </a:r>
          </a:p>
          <a:p>
            <a:pPr algn="ctr"/>
            <a:r>
              <a:rPr lang="en-US" dirty="0">
                <a:latin typeface="Arial" pitchFamily="34" charset="0"/>
              </a:rPr>
              <a:t>Add: 2 cycles</a:t>
            </a:r>
          </a:p>
          <a:p>
            <a:pPr algn="ctr"/>
            <a:r>
              <a:rPr lang="en-US" dirty="0" err="1">
                <a:latin typeface="Arial" pitchFamily="34" charset="0"/>
              </a:rPr>
              <a:t>Mult</a:t>
            </a:r>
            <a:r>
              <a:rPr lang="en-US" dirty="0">
                <a:latin typeface="Arial" pitchFamily="34" charset="0"/>
              </a:rPr>
              <a:t>: 10 cycles</a:t>
            </a:r>
          </a:p>
          <a:p>
            <a:pPr algn="ctr"/>
            <a:r>
              <a:rPr lang="en-US" dirty="0">
                <a:latin typeface="Arial" pitchFamily="34" charset="0"/>
              </a:rPr>
              <a:t>Divide: 40 </a:t>
            </a:r>
            <a:r>
              <a:rPr lang="en-US" dirty="0" smtClean="0">
                <a:latin typeface="Arial" pitchFamily="34" charset="0"/>
              </a:rPr>
              <a:t>cycles</a:t>
            </a:r>
          </a:p>
          <a:p>
            <a:pPr algn="ctr"/>
            <a:endParaRPr lang="en-US" dirty="0" smtClean="0">
              <a:latin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</a:rPr>
              <a:t>R2 is 100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R3 is 200</a:t>
            </a:r>
          </a:p>
          <a:p>
            <a:pPr algn="ctr"/>
            <a:r>
              <a:rPr lang="en-US" dirty="0" smtClean="0">
                <a:latin typeface="Arial" pitchFamily="34" charset="0"/>
              </a:rPr>
              <a:t>F4 is 2.5</a:t>
            </a:r>
          </a:p>
          <a:p>
            <a:pPr algn="ctr"/>
            <a:endParaRPr lang="en-US" dirty="0">
              <a:latin typeface="Arial" pitchFamily="34" charset="0"/>
            </a:endParaRPr>
          </a:p>
        </p:txBody>
      </p:sp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3276600" y="1127760"/>
          <a:ext cx="5638800" cy="21945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04850"/>
                <a:gridCol w="865046"/>
                <a:gridCol w="544654"/>
                <a:gridCol w="704850"/>
                <a:gridCol w="704850"/>
                <a:gridCol w="704850"/>
                <a:gridCol w="704850"/>
                <a:gridCol w="704850"/>
              </a:tblGrid>
              <a:tr h="268605"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Busy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Op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Vk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Qj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Qk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LD2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+mn-lt"/>
                          <a:cs typeface="+mn-cs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+mn-lt"/>
                          <a:cs typeface="+mn-cs"/>
                        </a:rPr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baseline="0" dirty="0" smtClean="0">
                          <a:latin typeface="+mn-lt"/>
                          <a:cs typeface="+mn-cs"/>
                        </a:rPr>
                        <a:t>N</a:t>
                      </a:r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AD3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ML1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N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ML2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Y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DIV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u="none" baseline="0" dirty="0" smtClean="0">
                          <a:latin typeface="Arial Narrow" pitchFamily="34" charset="0"/>
                          <a:cs typeface="Arial" pitchFamily="34" charset="0"/>
                        </a:rPr>
                        <a:t>[F0]</a:t>
                      </a:r>
                      <a:endParaRPr lang="en-US" sz="1200" i="0" u="none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Arial Narrow" pitchFamily="34" charset="0"/>
                          <a:cs typeface="Arial" pitchFamily="34" charset="0"/>
                        </a:rPr>
                        <a:t>[F6]</a:t>
                      </a:r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228600" y="3962400"/>
          <a:ext cx="38862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"/>
                <a:gridCol w="19050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Instruction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Wr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L.D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F6, 34(R2)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L.D   F2, 45(R3)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MUL.D F0, F2, F4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F8, F2,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6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DIV.D F10,F0,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17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57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F6, F8, F2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9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11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4343400" y="4343400"/>
          <a:ext cx="4572000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F6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F8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F10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latin typeface="Arial Narrow" pitchFamily="34" charset="0"/>
                        </a:rPr>
                        <a:t>F0</a:t>
                      </a:r>
                      <a:endParaRPr lang="en-US" sz="1400" u="none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 Narrow" pitchFamily="34" charset="0"/>
                        </a:rPr>
                        <a:t>F2</a:t>
                      </a:r>
                      <a:endParaRPr lang="en-US" sz="1400" b="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dirty="0" smtClean="0">
                          <a:latin typeface="Arial Narrow" pitchFamily="34" charset="0"/>
                        </a:rPr>
                        <a:t>F6</a:t>
                      </a:r>
                      <a:endParaRPr lang="en-US" sz="1400" b="0" i="0" u="none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latin typeface="Arial Narrow" pitchFamily="34" charset="0"/>
                        </a:rPr>
                        <a:t>F8</a:t>
                      </a:r>
                      <a:endParaRPr lang="en-US" sz="1400" u="none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 Narrow" pitchFamily="34" charset="0"/>
                        </a:rPr>
                        <a:t>F10</a:t>
                      </a:r>
                      <a:endParaRPr lang="en-US" sz="1400" b="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F12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Narrow" pitchFamily="34" charset="0"/>
                        </a:rPr>
                        <a:t>F14</a:t>
                      </a:r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581400" y="3886200"/>
            <a:ext cx="533400" cy="2819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4953000" y="5562600"/>
            <a:ext cx="2667000" cy="609600"/>
          </a:xfrm>
          <a:prstGeom prst="wedgeRoundRectCallout">
            <a:avLst>
              <a:gd name="adj1" fmla="val -79220"/>
              <a:gd name="adj2" fmla="val -85693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Out-of-order Ex/WB?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953000" y="5715000"/>
            <a:ext cx="2667000" cy="609600"/>
          </a:xfrm>
          <a:prstGeom prst="wedgeRoundRectCallout">
            <a:avLst>
              <a:gd name="adj1" fmla="val -79220"/>
              <a:gd name="adj2" fmla="val -8569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Solved by HW Speculation!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Example</a:t>
            </a:r>
            <a:endParaRPr lang="en-US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3366"/>
            <a:ext cx="8229600" cy="4525963"/>
          </a:xfrm>
        </p:spPr>
        <p:txBody>
          <a:bodyPr/>
          <a:lstStyle/>
          <a:p>
            <a:r>
              <a:rPr lang="en-US" dirty="0" smtClean="0"/>
              <a:t>Simplified version to track only timing</a:t>
            </a:r>
          </a:p>
          <a:p>
            <a:pPr lvl="1"/>
            <a:r>
              <a:rPr lang="en-US" dirty="0" smtClean="0"/>
              <a:t>Much faster to do by hand (for exams and such)</a:t>
            </a:r>
            <a:endParaRPr lang="en-US" dirty="0"/>
          </a:p>
        </p:txBody>
      </p:sp>
      <p:sp>
        <p:nvSpPr>
          <p:cNvPr id="233523" name="AutoShape 51"/>
          <p:cNvSpPr>
            <a:spLocks noChangeArrowheads="1"/>
          </p:cNvSpPr>
          <p:nvPr/>
        </p:nvSpPr>
        <p:spPr bwMode="auto">
          <a:xfrm>
            <a:off x="6324600" y="2362200"/>
            <a:ext cx="2432050" cy="1219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Load: 2 cycles</a:t>
            </a:r>
          </a:p>
          <a:p>
            <a:pPr algn="ctr"/>
            <a:r>
              <a:rPr lang="en-US" dirty="0">
                <a:latin typeface="Arial" pitchFamily="34" charset="0"/>
              </a:rPr>
              <a:t>Add: 2 cycles</a:t>
            </a:r>
          </a:p>
          <a:p>
            <a:pPr algn="ctr"/>
            <a:r>
              <a:rPr lang="en-US" dirty="0" err="1">
                <a:latin typeface="Arial" pitchFamily="34" charset="0"/>
              </a:rPr>
              <a:t>Mult</a:t>
            </a:r>
            <a:r>
              <a:rPr lang="en-US" dirty="0">
                <a:latin typeface="Arial" pitchFamily="34" charset="0"/>
              </a:rPr>
              <a:t>: 10 cycles</a:t>
            </a:r>
          </a:p>
          <a:p>
            <a:pPr algn="ctr"/>
            <a:r>
              <a:rPr lang="en-US" dirty="0">
                <a:latin typeface="Arial" pitchFamily="34" charset="0"/>
              </a:rPr>
              <a:t>Divide: 40 cycles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533400" y="3657600"/>
          <a:ext cx="7848602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604"/>
                <a:gridCol w="1914196"/>
                <a:gridCol w="457200"/>
                <a:gridCol w="457200"/>
                <a:gridCol w="457200"/>
                <a:gridCol w="3886202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Instruction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Wr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Comment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L.D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F6, 34(R2)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L.D   F2, 45(R3)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MUL.D F0, F2, F4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F8, F2,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DIV.D F10,F0,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F6, F8, F2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rot="5400000">
            <a:off x="2360612" y="5180806"/>
            <a:ext cx="1981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123406" y="4951412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771106" y="4760912"/>
            <a:ext cx="1143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52800" y="4190206"/>
            <a:ext cx="9890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2362200" y="5181600"/>
            <a:ext cx="1981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2006" y="4571206"/>
            <a:ext cx="9890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352006" y="4952206"/>
            <a:ext cx="9890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52006" y="5333206"/>
            <a:ext cx="9890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52800" y="5713412"/>
            <a:ext cx="9890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Example</a:t>
            </a:r>
            <a:endParaRPr lang="en-US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3366"/>
            <a:ext cx="8229600" cy="4525963"/>
          </a:xfrm>
        </p:spPr>
        <p:txBody>
          <a:bodyPr/>
          <a:lstStyle/>
          <a:p>
            <a:r>
              <a:rPr lang="en-US" dirty="0" smtClean="0"/>
              <a:t>Simplified version to track only timing</a:t>
            </a:r>
          </a:p>
          <a:p>
            <a:pPr lvl="1"/>
            <a:r>
              <a:rPr lang="en-US" dirty="0" smtClean="0"/>
              <a:t>Much faster to do by hand (for exams and such)</a:t>
            </a:r>
            <a:endParaRPr lang="en-US" dirty="0"/>
          </a:p>
        </p:txBody>
      </p:sp>
      <p:sp>
        <p:nvSpPr>
          <p:cNvPr id="233523" name="AutoShape 51"/>
          <p:cNvSpPr>
            <a:spLocks noChangeArrowheads="1"/>
          </p:cNvSpPr>
          <p:nvPr/>
        </p:nvSpPr>
        <p:spPr bwMode="auto">
          <a:xfrm>
            <a:off x="6324600" y="2362200"/>
            <a:ext cx="2432050" cy="1219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Load: 2 cycles</a:t>
            </a:r>
          </a:p>
          <a:p>
            <a:pPr algn="ctr"/>
            <a:r>
              <a:rPr lang="en-US" dirty="0">
                <a:latin typeface="Arial" pitchFamily="34" charset="0"/>
              </a:rPr>
              <a:t>Add: 2 cycles</a:t>
            </a:r>
          </a:p>
          <a:p>
            <a:pPr algn="ctr"/>
            <a:r>
              <a:rPr lang="en-US" dirty="0" err="1">
                <a:latin typeface="Arial" pitchFamily="34" charset="0"/>
              </a:rPr>
              <a:t>Mult</a:t>
            </a:r>
            <a:r>
              <a:rPr lang="en-US" dirty="0">
                <a:latin typeface="Arial" pitchFamily="34" charset="0"/>
              </a:rPr>
              <a:t>: 10 cycles</a:t>
            </a:r>
          </a:p>
          <a:p>
            <a:pPr algn="ctr"/>
            <a:r>
              <a:rPr lang="en-US" dirty="0">
                <a:latin typeface="Arial" pitchFamily="34" charset="0"/>
              </a:rPr>
              <a:t>Divide: 40 cycles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533400" y="3657600"/>
          <a:ext cx="7848602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604"/>
                <a:gridCol w="1914196"/>
                <a:gridCol w="457200"/>
                <a:gridCol w="457200"/>
                <a:gridCol w="457200"/>
                <a:gridCol w="3886202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Instruction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Wr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Comment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L.D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F6, 34(R2)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L.D   F2, 45(R3)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MUL.D F0, F2, F4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F8, F2,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DIV.D F10,F0,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F6, F8, F2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730566" y="4648200"/>
            <a:ext cx="457200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Example</a:t>
            </a:r>
            <a:endParaRPr lang="en-US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3366"/>
            <a:ext cx="8229600" cy="4525963"/>
          </a:xfrm>
        </p:spPr>
        <p:txBody>
          <a:bodyPr/>
          <a:lstStyle/>
          <a:p>
            <a:r>
              <a:rPr lang="en-US" dirty="0" smtClean="0"/>
              <a:t>Simplified version to track only timing</a:t>
            </a:r>
          </a:p>
          <a:p>
            <a:pPr lvl="1"/>
            <a:r>
              <a:rPr lang="en-US" dirty="0" smtClean="0"/>
              <a:t>Much faster to do by hand (for exams and such)</a:t>
            </a:r>
            <a:endParaRPr lang="en-US" dirty="0"/>
          </a:p>
        </p:txBody>
      </p:sp>
      <p:sp>
        <p:nvSpPr>
          <p:cNvPr id="233523" name="AutoShape 51"/>
          <p:cNvSpPr>
            <a:spLocks noChangeArrowheads="1"/>
          </p:cNvSpPr>
          <p:nvPr/>
        </p:nvSpPr>
        <p:spPr bwMode="auto">
          <a:xfrm>
            <a:off x="6324600" y="2362200"/>
            <a:ext cx="2432050" cy="1219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Load: 2 cycles</a:t>
            </a:r>
          </a:p>
          <a:p>
            <a:pPr algn="ctr"/>
            <a:r>
              <a:rPr lang="en-US" dirty="0">
                <a:latin typeface="Arial" pitchFamily="34" charset="0"/>
              </a:rPr>
              <a:t>Add: 2 cycles</a:t>
            </a:r>
          </a:p>
          <a:p>
            <a:pPr algn="ctr"/>
            <a:r>
              <a:rPr lang="en-US" dirty="0" err="1">
                <a:latin typeface="Arial" pitchFamily="34" charset="0"/>
              </a:rPr>
              <a:t>Mult</a:t>
            </a:r>
            <a:r>
              <a:rPr lang="en-US" dirty="0">
                <a:latin typeface="Arial" pitchFamily="34" charset="0"/>
              </a:rPr>
              <a:t>: 10 cycles</a:t>
            </a:r>
          </a:p>
          <a:p>
            <a:pPr algn="ctr"/>
            <a:r>
              <a:rPr lang="en-US" dirty="0">
                <a:latin typeface="Arial" pitchFamily="34" charset="0"/>
              </a:rPr>
              <a:t>Divide: 40 cycles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533400" y="3657600"/>
          <a:ext cx="7848602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604"/>
                <a:gridCol w="1914196"/>
                <a:gridCol w="457200"/>
                <a:gridCol w="457200"/>
                <a:gridCol w="457200"/>
                <a:gridCol w="3886202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Instruction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Wr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Comment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L.D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F6, 34(R2)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L.D   F2, 45(R3)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MUL.D F0, F2, F4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F8, F2,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DIV.D F10,F0,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F6, F8, F2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rot="16200000" flipH="1">
            <a:off x="1654366" y="4724400"/>
            <a:ext cx="5334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Example</a:t>
            </a:r>
            <a:endParaRPr lang="en-US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3366"/>
            <a:ext cx="8229600" cy="4525963"/>
          </a:xfrm>
        </p:spPr>
        <p:txBody>
          <a:bodyPr/>
          <a:lstStyle/>
          <a:p>
            <a:r>
              <a:rPr lang="en-US" dirty="0" smtClean="0"/>
              <a:t>Simplified version to track only timing</a:t>
            </a:r>
          </a:p>
          <a:p>
            <a:pPr lvl="1"/>
            <a:r>
              <a:rPr lang="en-US" dirty="0" smtClean="0"/>
              <a:t>Much faster to do by hand (for exams and such)</a:t>
            </a:r>
            <a:endParaRPr lang="en-US" dirty="0"/>
          </a:p>
        </p:txBody>
      </p:sp>
      <p:sp>
        <p:nvSpPr>
          <p:cNvPr id="233523" name="AutoShape 51"/>
          <p:cNvSpPr>
            <a:spLocks noChangeArrowheads="1"/>
          </p:cNvSpPr>
          <p:nvPr/>
        </p:nvSpPr>
        <p:spPr bwMode="auto">
          <a:xfrm>
            <a:off x="6324600" y="2362200"/>
            <a:ext cx="2432050" cy="1219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Load: 2 cycles</a:t>
            </a:r>
          </a:p>
          <a:p>
            <a:pPr algn="ctr"/>
            <a:r>
              <a:rPr lang="en-US" dirty="0">
                <a:latin typeface="Arial" pitchFamily="34" charset="0"/>
              </a:rPr>
              <a:t>Add: 2 cycles</a:t>
            </a:r>
          </a:p>
          <a:p>
            <a:pPr algn="ctr"/>
            <a:r>
              <a:rPr lang="en-US" dirty="0" err="1">
                <a:latin typeface="Arial" pitchFamily="34" charset="0"/>
              </a:rPr>
              <a:t>Mult</a:t>
            </a:r>
            <a:r>
              <a:rPr lang="en-US" dirty="0">
                <a:latin typeface="Arial" pitchFamily="34" charset="0"/>
              </a:rPr>
              <a:t>: 10 cycles</a:t>
            </a:r>
          </a:p>
          <a:p>
            <a:pPr algn="ctr"/>
            <a:r>
              <a:rPr lang="en-US" dirty="0">
                <a:latin typeface="Arial" pitchFamily="34" charset="0"/>
              </a:rPr>
              <a:t>Divide: 40 cycles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533400" y="3657600"/>
          <a:ext cx="7848602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604"/>
                <a:gridCol w="1914196"/>
                <a:gridCol w="457200"/>
                <a:gridCol w="457200"/>
                <a:gridCol w="457200"/>
                <a:gridCol w="3886202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Instruction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Wr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Comment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L.D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F6, 34(R2)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L.D   F2, 45(R3)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MUL.D F0, F2, F4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F8, F2,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6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DIV.D F10,F0,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F6, F8, F2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16200000" flipH="1">
            <a:off x="1752600" y="5181600"/>
            <a:ext cx="5334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Example</a:t>
            </a:r>
            <a:endParaRPr lang="en-US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3366"/>
            <a:ext cx="8229600" cy="4525963"/>
          </a:xfrm>
        </p:spPr>
        <p:txBody>
          <a:bodyPr/>
          <a:lstStyle/>
          <a:p>
            <a:r>
              <a:rPr lang="en-US" dirty="0" smtClean="0"/>
              <a:t>Simplified version to track only timing</a:t>
            </a:r>
          </a:p>
          <a:p>
            <a:pPr lvl="1"/>
            <a:r>
              <a:rPr lang="en-US" dirty="0" smtClean="0"/>
              <a:t>Much faster to do by hand (for exams and such)</a:t>
            </a:r>
            <a:endParaRPr lang="en-US" dirty="0"/>
          </a:p>
        </p:txBody>
      </p:sp>
      <p:sp>
        <p:nvSpPr>
          <p:cNvPr id="233523" name="AutoShape 51"/>
          <p:cNvSpPr>
            <a:spLocks noChangeArrowheads="1"/>
          </p:cNvSpPr>
          <p:nvPr/>
        </p:nvSpPr>
        <p:spPr bwMode="auto">
          <a:xfrm>
            <a:off x="6324600" y="2362200"/>
            <a:ext cx="2432050" cy="1219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Load: 2 cycles</a:t>
            </a:r>
          </a:p>
          <a:p>
            <a:pPr algn="ctr"/>
            <a:r>
              <a:rPr lang="en-US" dirty="0">
                <a:latin typeface="Arial" pitchFamily="34" charset="0"/>
              </a:rPr>
              <a:t>Add: 2 cycles</a:t>
            </a:r>
          </a:p>
          <a:p>
            <a:pPr algn="ctr"/>
            <a:r>
              <a:rPr lang="en-US" dirty="0" err="1">
                <a:latin typeface="Arial" pitchFamily="34" charset="0"/>
              </a:rPr>
              <a:t>Mult</a:t>
            </a:r>
            <a:r>
              <a:rPr lang="en-US" dirty="0">
                <a:latin typeface="Arial" pitchFamily="34" charset="0"/>
              </a:rPr>
              <a:t>: 10 cycles</a:t>
            </a:r>
          </a:p>
          <a:p>
            <a:pPr algn="ctr"/>
            <a:r>
              <a:rPr lang="en-US" dirty="0">
                <a:latin typeface="Arial" pitchFamily="34" charset="0"/>
              </a:rPr>
              <a:t>Divide: 40 cycles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533400" y="3657600"/>
          <a:ext cx="7848602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604"/>
                <a:gridCol w="1914196"/>
                <a:gridCol w="457200"/>
                <a:gridCol w="457200"/>
                <a:gridCol w="457200"/>
                <a:gridCol w="3886202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Instruction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Wr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Comment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L.D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F6, 34(R2)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L.D   F2, 45(R3)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MUL.D F0, F2, F4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F8, F2,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6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DIV.D F10,F0,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17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57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F6, F8, F2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rot="16200000" flipH="1">
            <a:off x="1752600" y="5562600"/>
            <a:ext cx="5334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Example</a:t>
            </a:r>
            <a:endParaRPr lang="en-US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3366"/>
            <a:ext cx="8229600" cy="4525963"/>
          </a:xfrm>
        </p:spPr>
        <p:txBody>
          <a:bodyPr/>
          <a:lstStyle/>
          <a:p>
            <a:r>
              <a:rPr lang="en-US" dirty="0" smtClean="0"/>
              <a:t>Simplified version to track only timing</a:t>
            </a:r>
          </a:p>
          <a:p>
            <a:pPr lvl="1"/>
            <a:r>
              <a:rPr lang="en-US" dirty="0" smtClean="0"/>
              <a:t>Much faster to do by hand (for exams and such)</a:t>
            </a:r>
            <a:endParaRPr lang="en-US" dirty="0"/>
          </a:p>
        </p:txBody>
      </p:sp>
      <p:sp>
        <p:nvSpPr>
          <p:cNvPr id="233523" name="AutoShape 51"/>
          <p:cNvSpPr>
            <a:spLocks noChangeArrowheads="1"/>
          </p:cNvSpPr>
          <p:nvPr/>
        </p:nvSpPr>
        <p:spPr bwMode="auto">
          <a:xfrm>
            <a:off x="6324600" y="2362200"/>
            <a:ext cx="2432050" cy="1219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Load: 2 cycles</a:t>
            </a:r>
          </a:p>
          <a:p>
            <a:pPr algn="ctr"/>
            <a:r>
              <a:rPr lang="en-US" dirty="0">
                <a:latin typeface="Arial" pitchFamily="34" charset="0"/>
              </a:rPr>
              <a:t>Add: 2 cycles</a:t>
            </a:r>
          </a:p>
          <a:p>
            <a:pPr algn="ctr"/>
            <a:r>
              <a:rPr lang="en-US" dirty="0" err="1">
                <a:latin typeface="Arial" pitchFamily="34" charset="0"/>
              </a:rPr>
              <a:t>Mult</a:t>
            </a:r>
            <a:r>
              <a:rPr lang="en-US" dirty="0">
                <a:latin typeface="Arial" pitchFamily="34" charset="0"/>
              </a:rPr>
              <a:t>: 10 cycles</a:t>
            </a:r>
          </a:p>
          <a:p>
            <a:pPr algn="ctr"/>
            <a:r>
              <a:rPr lang="en-US" dirty="0">
                <a:latin typeface="Arial" pitchFamily="34" charset="0"/>
              </a:rPr>
              <a:t>Divide: 40 cycles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533400" y="3657600"/>
          <a:ext cx="7848602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604"/>
                <a:gridCol w="1914196"/>
                <a:gridCol w="457200"/>
                <a:gridCol w="457200"/>
                <a:gridCol w="457200"/>
                <a:gridCol w="3886202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Instruction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Wr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Comment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L.D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F6, 34(R2)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L.D   F2, 45(R3)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MUL.D F0, F2, F4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F8, F2,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6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DIV.D F10,F0,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17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57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F6, F8, F2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9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11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Example (2)</a:t>
            </a:r>
            <a:endParaRPr lang="en-US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Now let’s assume that we can’t</a:t>
            </a:r>
            <a:br>
              <a:rPr lang="en-US" dirty="0" smtClean="0"/>
            </a:br>
            <a:r>
              <a:rPr lang="en-US" dirty="0" smtClean="0"/>
              <a:t>broadcast and select in the same cycle</a:t>
            </a:r>
            <a:endParaRPr lang="en-US" dirty="0"/>
          </a:p>
        </p:txBody>
      </p:sp>
      <p:sp>
        <p:nvSpPr>
          <p:cNvPr id="233523" name="AutoShape 51"/>
          <p:cNvSpPr>
            <a:spLocks noChangeArrowheads="1"/>
          </p:cNvSpPr>
          <p:nvPr/>
        </p:nvSpPr>
        <p:spPr bwMode="auto">
          <a:xfrm>
            <a:off x="6324600" y="2362200"/>
            <a:ext cx="2432050" cy="1219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Load: 2 cycles</a:t>
            </a:r>
          </a:p>
          <a:p>
            <a:pPr algn="ctr"/>
            <a:r>
              <a:rPr lang="en-US" dirty="0">
                <a:latin typeface="Arial" pitchFamily="34" charset="0"/>
              </a:rPr>
              <a:t>Add: 2 cycles</a:t>
            </a:r>
          </a:p>
          <a:p>
            <a:pPr algn="ctr"/>
            <a:r>
              <a:rPr lang="en-US" dirty="0" err="1">
                <a:latin typeface="Arial" pitchFamily="34" charset="0"/>
              </a:rPr>
              <a:t>Mult</a:t>
            </a:r>
            <a:r>
              <a:rPr lang="en-US" dirty="0">
                <a:latin typeface="Arial" pitchFamily="34" charset="0"/>
              </a:rPr>
              <a:t>: 10 cycles</a:t>
            </a:r>
          </a:p>
          <a:p>
            <a:pPr algn="ctr"/>
            <a:r>
              <a:rPr lang="en-US" dirty="0">
                <a:latin typeface="Arial" pitchFamily="34" charset="0"/>
              </a:rPr>
              <a:t>Divide: 40 cycles</a:t>
            </a: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533400" y="3657600"/>
          <a:ext cx="7848602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604"/>
                <a:gridCol w="1914196"/>
                <a:gridCol w="457200"/>
                <a:gridCol w="457200"/>
                <a:gridCol w="457200"/>
                <a:gridCol w="3886202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Instruction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Wr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Comment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L.D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F6, 34(R2)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L.D   F2, 45(R3)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MUL.D F0, F2, F4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F8, F2,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DIV.D F10,F0, F6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ADD.D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F6, F8, F2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Dynamic Scheduling</a:t>
            </a:r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4724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Tomasulo’s Algorithm</a:t>
            </a:r>
          </a:p>
          <a:p>
            <a:pPr lvl="1"/>
            <a:r>
              <a:rPr lang="en-US" sz="3200" dirty="0" smtClean="0"/>
              <a:t>Used in IBM 360/91 (in the 60s)</a:t>
            </a:r>
          </a:p>
          <a:p>
            <a:pPr lvl="1"/>
            <a:r>
              <a:rPr lang="en-US" sz="3200" dirty="0" smtClean="0"/>
              <a:t>Very similar to what is used today</a:t>
            </a:r>
          </a:p>
          <a:p>
            <a:pPr lvl="2"/>
            <a:r>
              <a:rPr lang="en-US" sz="2800" dirty="0" smtClean="0"/>
              <a:t>Almost all modern high-performance processors use a derivative of </a:t>
            </a:r>
            <a:r>
              <a:rPr lang="en-US" sz="2800" dirty="0" err="1" smtClean="0"/>
              <a:t>Tomasulo’s</a:t>
            </a:r>
            <a:r>
              <a:rPr lang="en-US" sz="2800" dirty="0" smtClean="0"/>
              <a:t>… much of the terminology survives to today.</a:t>
            </a:r>
            <a:endParaRPr lang="en-US" sz="32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Example</a:t>
            </a:r>
            <a:endParaRPr lang="en-US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Careful: keep track of all the  resources</a:t>
            </a:r>
            <a:endParaRPr lang="en-US" dirty="0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533400" y="3657600"/>
          <a:ext cx="7848602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604"/>
                <a:gridCol w="1914196"/>
                <a:gridCol w="457200"/>
                <a:gridCol w="457200"/>
                <a:gridCol w="457200"/>
                <a:gridCol w="3886202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Instruction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Wr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Comment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L.D F6, 34(R2)</a:t>
                      </a:r>
                      <a:endParaRPr lang="en-US" sz="1400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ADD.D F2, F0, F10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SUB.D F0, F6, 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MUL.D</a:t>
                      </a:r>
                      <a:r>
                        <a:rPr lang="en-US" sz="1400" baseline="0" dirty="0" smtClean="0"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</a:rPr>
                        <a:t>F8, F2, F6</a:t>
                      </a:r>
                      <a:endParaRPr lang="en-US" sz="1400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L.D F10,28(R4)</a:t>
                      </a:r>
                      <a:endParaRPr lang="en-US" sz="1400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cs typeface="Courier New" pitchFamily="49" charset="0"/>
                        </a:rPr>
                        <a:t>ADD.D F6, F4, F12</a:t>
                      </a:r>
                      <a:endParaRPr lang="en-US" sz="1400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AutoShape 46"/>
          <p:cNvSpPr>
            <a:spLocks noChangeArrowheads="1"/>
          </p:cNvSpPr>
          <p:nvPr/>
        </p:nvSpPr>
        <p:spPr bwMode="auto">
          <a:xfrm>
            <a:off x="6324600" y="2209800"/>
            <a:ext cx="2432050" cy="1219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rial" pitchFamily="34" charset="0"/>
              </a:rPr>
              <a:t>Load: 2 cycles</a:t>
            </a:r>
          </a:p>
          <a:p>
            <a:pPr algn="ctr"/>
            <a:r>
              <a:rPr lang="en-US" dirty="0">
                <a:latin typeface="Arial" pitchFamily="34" charset="0"/>
              </a:rPr>
              <a:t>Add: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</a:rPr>
              <a:t>1</a:t>
            </a:r>
            <a:r>
              <a:rPr lang="en-US" dirty="0">
                <a:latin typeface="Arial" pitchFamily="34" charset="0"/>
              </a:rPr>
              <a:t> cycles</a:t>
            </a:r>
          </a:p>
          <a:p>
            <a:pPr algn="ctr"/>
            <a:r>
              <a:rPr lang="en-US" dirty="0" err="1">
                <a:latin typeface="Arial" pitchFamily="34" charset="0"/>
              </a:rPr>
              <a:t>Mult</a:t>
            </a:r>
            <a:r>
              <a:rPr lang="en-US" dirty="0">
                <a:latin typeface="Arial" pitchFamily="34" charset="0"/>
              </a:rPr>
              <a:t>: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</a:rPr>
              <a:t>4</a:t>
            </a:r>
            <a:r>
              <a:rPr lang="en-US" dirty="0">
                <a:latin typeface="Arial" pitchFamily="34" charset="0"/>
              </a:rPr>
              <a:t> cycles</a:t>
            </a:r>
          </a:p>
          <a:p>
            <a:pPr algn="ctr"/>
            <a:r>
              <a:rPr lang="en-US" dirty="0">
                <a:latin typeface="Arial" pitchFamily="34" charset="0"/>
              </a:rPr>
              <a:t>Divide: 40 cycles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Hardware Speculation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6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Speculation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cases</a:t>
            </a:r>
            <a:r>
              <a:rPr lang="en-US" dirty="0"/>
              <a:t>: Hardware Speculation can undo inconsistent data produced by </a:t>
            </a:r>
            <a:endParaRPr lang="en-US" dirty="0" smtClean="0"/>
          </a:p>
          <a:p>
            <a:pPr lvl="1"/>
            <a:r>
              <a:rPr lang="en-US" dirty="0" smtClean="0"/>
              <a:t>OOO execution </a:t>
            </a:r>
          </a:p>
          <a:p>
            <a:pPr lvl="1"/>
            <a:r>
              <a:rPr lang="en-US" dirty="0" smtClean="0"/>
              <a:t>Branch </a:t>
            </a:r>
            <a:r>
              <a:rPr lang="en-US" dirty="0" err="1" smtClean="0"/>
              <a:t>misprediction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Key design: to distinguish commit operations in WB stage </a:t>
            </a:r>
            <a:endParaRPr lang="en-US" dirty="0"/>
          </a:p>
          <a:p>
            <a:pPr lvl="1"/>
            <a:r>
              <a:rPr lang="en-US" dirty="0"/>
              <a:t>Execute/complete </a:t>
            </a:r>
            <a:r>
              <a:rPr lang="en-US" dirty="0" smtClean="0"/>
              <a:t>speculatively (e.g. out-of-order).</a:t>
            </a:r>
            <a:endParaRPr lang="en-US" dirty="0"/>
          </a:p>
          <a:p>
            <a:pPr lvl="1"/>
            <a:r>
              <a:rPr lang="en-US" dirty="0"/>
              <a:t>But commit </a:t>
            </a:r>
            <a:r>
              <a:rPr lang="en-US" dirty="0" smtClean="0"/>
              <a:t>(e.g. in order) in the WB stage</a:t>
            </a:r>
            <a:endParaRPr lang="en-US" dirty="0"/>
          </a:p>
          <a:p>
            <a:pPr lvl="2"/>
            <a:r>
              <a:rPr lang="en-US" dirty="0"/>
              <a:t>Commit means update the register files and mapping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For out-of-order instruction, simply skip commit.</a:t>
            </a:r>
          </a:p>
          <a:p>
            <a:pPr lvl="1"/>
            <a:r>
              <a:rPr lang="en-US" dirty="0" smtClean="0"/>
              <a:t>The same for </a:t>
            </a:r>
            <a:r>
              <a:rPr lang="en-US" dirty="0" err="1" smtClean="0"/>
              <a:t>misprediction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Implementation: Reorder </a:t>
            </a:r>
            <a:r>
              <a:rPr lang="en-US" dirty="0"/>
              <a:t>buffer(ROB)</a:t>
            </a:r>
          </a:p>
          <a:p>
            <a:pPr lvl="1"/>
            <a:r>
              <a:rPr lang="en-US" dirty="0"/>
              <a:t>Using ROB to store all </a:t>
            </a:r>
            <a:r>
              <a:rPr lang="en-US" dirty="0" err="1"/>
              <a:t>instrs</a:t>
            </a:r>
            <a:r>
              <a:rPr lang="en-US" dirty="0"/>
              <a:t> </a:t>
            </a:r>
            <a:r>
              <a:rPr lang="en-US" b="1" u="sng" dirty="0"/>
              <a:t>completed but uncommitted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ROB </a:t>
            </a:r>
            <a:r>
              <a:rPr lang="en-US" dirty="0"/>
              <a:t>provides additional registers</a:t>
            </a:r>
          </a:p>
          <a:p>
            <a:pPr lvl="2"/>
            <a:r>
              <a:rPr lang="en-US" dirty="0"/>
              <a:t>The same to that RS provides addition registers in </a:t>
            </a:r>
            <a:r>
              <a:rPr lang="en-US" dirty="0" err="1"/>
              <a:t>Tomasolu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4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 in multi-issue CPU</a:t>
            </a:r>
            <a:endParaRPr lang="en-US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 smtClean="0"/>
              <a:t>How to maintain the illusion of </a:t>
            </a:r>
            <a:r>
              <a:rPr lang="en-US" dirty="0" err="1" smtClean="0"/>
              <a:t>sequentiality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7063" y="3200400"/>
            <a:ext cx="3716337" cy="361950"/>
            <a:chOff x="395" y="2016"/>
            <a:chExt cx="2341" cy="228"/>
          </a:xfrm>
        </p:grpSpPr>
        <p:pic>
          <p:nvPicPr>
            <p:cNvPr id="248837" name="Picture 5" descr="MCj039851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56" y="2016"/>
              <a:ext cx="480" cy="212"/>
            </a:xfrm>
            <a:prstGeom prst="rect">
              <a:avLst/>
            </a:prstGeom>
            <a:noFill/>
          </p:spPr>
        </p:pic>
        <p:pic>
          <p:nvPicPr>
            <p:cNvPr id="248838" name="Picture 6" descr="MCj0398511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32" y="2031"/>
              <a:ext cx="480" cy="206"/>
            </a:xfrm>
            <a:prstGeom prst="rect">
              <a:avLst/>
            </a:prstGeom>
            <a:noFill/>
          </p:spPr>
        </p:pic>
        <p:pic>
          <p:nvPicPr>
            <p:cNvPr id="248839" name="Picture 7" descr="MCj0398465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8" y="2031"/>
              <a:ext cx="480" cy="210"/>
            </a:xfrm>
            <a:prstGeom prst="rect">
              <a:avLst/>
            </a:prstGeom>
            <a:noFill/>
          </p:spPr>
        </p:pic>
        <p:pic>
          <p:nvPicPr>
            <p:cNvPr id="248840" name="Picture 8" descr="MCj0398463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5" y="2046"/>
              <a:ext cx="469" cy="198"/>
            </a:xfrm>
            <a:prstGeom prst="rect">
              <a:avLst/>
            </a:prstGeom>
            <a:noFill/>
          </p:spPr>
        </p:pic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800" y="3294063"/>
            <a:ext cx="6891338" cy="2344737"/>
            <a:chOff x="192" y="2075"/>
            <a:chExt cx="4341" cy="1477"/>
          </a:xfrm>
        </p:grpSpPr>
        <p:sp>
          <p:nvSpPr>
            <p:cNvPr id="248842" name="Text Box 10"/>
            <p:cNvSpPr txBox="1">
              <a:spLocks noChangeArrowheads="1"/>
            </p:cNvSpPr>
            <p:nvPr/>
          </p:nvSpPr>
          <p:spPr bwMode="auto">
            <a:xfrm>
              <a:off x="2324" y="2334"/>
              <a:ext cx="2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+mn-lt"/>
                </a:rPr>
                <a:t>5s</a:t>
              </a:r>
            </a:p>
          </p:txBody>
        </p:sp>
        <p:sp>
          <p:nvSpPr>
            <p:cNvPr id="248843" name="Text Box 11"/>
            <p:cNvSpPr txBox="1">
              <a:spLocks noChangeArrowheads="1"/>
            </p:cNvSpPr>
            <p:nvPr/>
          </p:nvSpPr>
          <p:spPr bwMode="auto">
            <a:xfrm>
              <a:off x="1680" y="2334"/>
              <a:ext cx="31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+mn-lt"/>
                </a:rPr>
                <a:t>30s</a:t>
              </a:r>
            </a:p>
          </p:txBody>
        </p:sp>
        <p:sp>
          <p:nvSpPr>
            <p:cNvPr id="248844" name="Text Box 12"/>
            <p:cNvSpPr txBox="1">
              <a:spLocks noChangeArrowheads="1"/>
            </p:cNvSpPr>
            <p:nvPr/>
          </p:nvSpPr>
          <p:spPr bwMode="auto">
            <a:xfrm>
              <a:off x="1028" y="2334"/>
              <a:ext cx="2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+mn-lt"/>
                </a:rPr>
                <a:t>5s</a:t>
              </a:r>
            </a:p>
          </p:txBody>
        </p:sp>
        <p:sp>
          <p:nvSpPr>
            <p:cNvPr id="248845" name="Text Box 13"/>
            <p:cNvSpPr txBox="1">
              <a:spLocks noChangeArrowheads="1"/>
            </p:cNvSpPr>
            <p:nvPr/>
          </p:nvSpPr>
          <p:spPr bwMode="auto">
            <a:xfrm>
              <a:off x="452" y="2334"/>
              <a:ext cx="2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+mn-lt"/>
                </a:rPr>
                <a:t>5s</a:t>
              </a:r>
            </a:p>
          </p:txBody>
        </p:sp>
        <p:sp>
          <p:nvSpPr>
            <p:cNvPr id="248846" name="AutoShape 14"/>
            <p:cNvSpPr>
              <a:spLocks noChangeArrowheads="1"/>
            </p:cNvSpPr>
            <p:nvPr/>
          </p:nvSpPr>
          <p:spPr bwMode="auto">
            <a:xfrm>
              <a:off x="192" y="2688"/>
              <a:ext cx="1344" cy="864"/>
            </a:xfrm>
            <a:prstGeom prst="wedgeRoundRectCallout">
              <a:avLst>
                <a:gd name="adj1" fmla="val 65847"/>
                <a:gd name="adj2" fmla="val -70023"/>
                <a:gd name="adj3" fmla="val 16667"/>
              </a:avLst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/>
            <a:lstStyle/>
            <a:p>
              <a:pPr algn="ctr"/>
              <a:r>
                <a:rPr lang="en-US" dirty="0">
                  <a:latin typeface="+mn-lt"/>
                </a:rPr>
                <a:t>Hands toll-booth</a:t>
              </a:r>
            </a:p>
            <a:p>
              <a:pPr algn="ctr"/>
              <a:r>
                <a:rPr lang="en-US" dirty="0">
                  <a:latin typeface="+mn-lt"/>
                </a:rPr>
                <a:t>agent a $100 bill;</a:t>
              </a:r>
            </a:p>
            <a:p>
              <a:pPr algn="ctr"/>
              <a:r>
                <a:rPr lang="en-US" dirty="0">
                  <a:latin typeface="+mn-lt"/>
                </a:rPr>
                <a:t>takes a while to</a:t>
              </a:r>
            </a:p>
            <a:p>
              <a:pPr algn="ctr"/>
              <a:r>
                <a:rPr lang="en-US" dirty="0">
                  <a:latin typeface="+mn-lt"/>
                </a:rPr>
                <a:t>count the change</a:t>
              </a:r>
            </a:p>
          </p:txBody>
        </p:sp>
        <p:sp>
          <p:nvSpPr>
            <p:cNvPr id="248847" name="Text Box 15"/>
            <p:cNvSpPr txBox="1">
              <a:spLocks noChangeArrowheads="1"/>
            </p:cNvSpPr>
            <p:nvPr/>
          </p:nvSpPr>
          <p:spPr bwMode="auto">
            <a:xfrm>
              <a:off x="3254" y="2075"/>
              <a:ext cx="12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n-lt"/>
                </a:rPr>
                <a:t>One-at-a-time = 45s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898775" y="4267200"/>
            <a:ext cx="5254625" cy="2133600"/>
            <a:chOff x="1826" y="2688"/>
            <a:chExt cx="3310" cy="1344"/>
          </a:xfrm>
        </p:grpSpPr>
        <p:sp>
          <p:nvSpPr>
            <p:cNvPr id="248849" name="Freeform 17"/>
            <p:cNvSpPr>
              <a:spLocks/>
            </p:cNvSpPr>
            <p:nvPr/>
          </p:nvSpPr>
          <p:spPr bwMode="auto">
            <a:xfrm>
              <a:off x="2928" y="3552"/>
              <a:ext cx="2208" cy="48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768" y="240"/>
                </a:cxn>
                <a:cxn ang="0">
                  <a:pos x="1200" y="0"/>
                </a:cxn>
                <a:cxn ang="0">
                  <a:pos x="2208" y="0"/>
                </a:cxn>
                <a:cxn ang="0">
                  <a:pos x="2208" y="240"/>
                </a:cxn>
                <a:cxn ang="0">
                  <a:pos x="1200" y="240"/>
                </a:cxn>
                <a:cxn ang="0">
                  <a:pos x="768" y="480"/>
                </a:cxn>
                <a:cxn ang="0">
                  <a:pos x="0" y="480"/>
                </a:cxn>
                <a:cxn ang="0">
                  <a:pos x="0" y="240"/>
                </a:cxn>
              </a:cxnLst>
              <a:rect l="0" t="0" r="r" b="b"/>
              <a:pathLst>
                <a:path w="2208" h="480">
                  <a:moveTo>
                    <a:pt x="0" y="240"/>
                  </a:moveTo>
                  <a:lnTo>
                    <a:pt x="768" y="240"/>
                  </a:lnTo>
                  <a:lnTo>
                    <a:pt x="1200" y="0"/>
                  </a:lnTo>
                  <a:lnTo>
                    <a:pt x="2208" y="0"/>
                  </a:lnTo>
                  <a:lnTo>
                    <a:pt x="2208" y="240"/>
                  </a:lnTo>
                  <a:lnTo>
                    <a:pt x="1200" y="240"/>
                  </a:lnTo>
                  <a:lnTo>
                    <a:pt x="768" y="480"/>
                  </a:lnTo>
                  <a:lnTo>
                    <a:pt x="0" y="48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850" name="Text Box 18"/>
            <p:cNvSpPr txBox="1">
              <a:spLocks noChangeArrowheads="1"/>
            </p:cNvSpPr>
            <p:nvPr/>
          </p:nvSpPr>
          <p:spPr bwMode="auto">
            <a:xfrm>
              <a:off x="1826" y="2688"/>
              <a:ext cx="165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+mn-lt"/>
                </a:rPr>
                <a:t>With a “4-Issue” Toll Booth</a:t>
              </a:r>
            </a:p>
          </p:txBody>
        </p:sp>
        <p:sp>
          <p:nvSpPr>
            <p:cNvPr id="248851" name="Freeform 19"/>
            <p:cNvSpPr>
              <a:spLocks/>
            </p:cNvSpPr>
            <p:nvPr/>
          </p:nvSpPr>
          <p:spPr bwMode="auto">
            <a:xfrm>
              <a:off x="2928" y="2928"/>
              <a:ext cx="2208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0"/>
                </a:cxn>
                <a:cxn ang="0">
                  <a:pos x="1200" y="144"/>
                </a:cxn>
                <a:cxn ang="0">
                  <a:pos x="2208" y="144"/>
                </a:cxn>
                <a:cxn ang="0">
                  <a:pos x="2208" y="624"/>
                </a:cxn>
                <a:cxn ang="0">
                  <a:pos x="1200" y="624"/>
                </a:cxn>
                <a:cxn ang="0">
                  <a:pos x="768" y="816"/>
                </a:cxn>
                <a:cxn ang="0">
                  <a:pos x="0" y="816"/>
                </a:cxn>
                <a:cxn ang="0">
                  <a:pos x="0" y="0"/>
                </a:cxn>
              </a:cxnLst>
              <a:rect l="0" t="0" r="r" b="b"/>
              <a:pathLst>
                <a:path w="2208" h="816">
                  <a:moveTo>
                    <a:pt x="0" y="0"/>
                  </a:moveTo>
                  <a:lnTo>
                    <a:pt x="816" y="0"/>
                  </a:lnTo>
                  <a:lnTo>
                    <a:pt x="1200" y="144"/>
                  </a:lnTo>
                  <a:lnTo>
                    <a:pt x="2208" y="144"/>
                  </a:lnTo>
                  <a:lnTo>
                    <a:pt x="2208" y="624"/>
                  </a:lnTo>
                  <a:lnTo>
                    <a:pt x="1200" y="624"/>
                  </a:lnTo>
                  <a:lnTo>
                    <a:pt x="768" y="816"/>
                  </a:lnTo>
                  <a:lnTo>
                    <a:pt x="0" y="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852" name="Line 20"/>
            <p:cNvSpPr>
              <a:spLocks noChangeShapeType="1"/>
            </p:cNvSpPr>
            <p:nvPr/>
          </p:nvSpPr>
          <p:spPr bwMode="auto">
            <a:xfrm>
              <a:off x="2928" y="3600"/>
              <a:ext cx="718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853" name="Line 21"/>
            <p:cNvSpPr>
              <a:spLocks noChangeShapeType="1"/>
            </p:cNvSpPr>
            <p:nvPr/>
          </p:nvSpPr>
          <p:spPr bwMode="auto">
            <a:xfrm>
              <a:off x="2928" y="3120"/>
              <a:ext cx="718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854" name="Line 22"/>
            <p:cNvSpPr>
              <a:spLocks noChangeShapeType="1"/>
            </p:cNvSpPr>
            <p:nvPr/>
          </p:nvSpPr>
          <p:spPr bwMode="auto">
            <a:xfrm>
              <a:off x="2928" y="3360"/>
              <a:ext cx="718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855" name="Rectangle 23"/>
            <p:cNvSpPr>
              <a:spLocks noChangeArrowheads="1"/>
            </p:cNvSpPr>
            <p:nvPr/>
          </p:nvSpPr>
          <p:spPr bwMode="auto">
            <a:xfrm>
              <a:off x="2648" y="2914"/>
              <a:ext cx="273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L1</a:t>
              </a:r>
            </a:p>
          </p:txBody>
        </p:sp>
        <p:sp>
          <p:nvSpPr>
            <p:cNvPr id="248856" name="Rectangle 24"/>
            <p:cNvSpPr>
              <a:spLocks noChangeArrowheads="1"/>
            </p:cNvSpPr>
            <p:nvPr/>
          </p:nvSpPr>
          <p:spPr bwMode="auto">
            <a:xfrm>
              <a:off x="2647" y="3141"/>
              <a:ext cx="273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L2</a:t>
              </a:r>
            </a:p>
          </p:txBody>
        </p:sp>
        <p:sp>
          <p:nvSpPr>
            <p:cNvPr id="248857" name="Rectangle 25"/>
            <p:cNvSpPr>
              <a:spLocks noChangeArrowheads="1"/>
            </p:cNvSpPr>
            <p:nvPr/>
          </p:nvSpPr>
          <p:spPr bwMode="auto">
            <a:xfrm>
              <a:off x="2647" y="3377"/>
              <a:ext cx="273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L3</a:t>
              </a:r>
            </a:p>
          </p:txBody>
        </p:sp>
        <p:sp>
          <p:nvSpPr>
            <p:cNvPr id="248858" name="Rectangle 26"/>
            <p:cNvSpPr>
              <a:spLocks noChangeArrowheads="1"/>
            </p:cNvSpPr>
            <p:nvPr/>
          </p:nvSpPr>
          <p:spPr bwMode="auto">
            <a:xfrm>
              <a:off x="2647" y="3613"/>
              <a:ext cx="273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L4</a:t>
              </a:r>
            </a:p>
          </p:txBody>
        </p:sp>
      </p:grpSp>
      <p:pic>
        <p:nvPicPr>
          <p:cNvPr id="248859" name="Picture 27" descr="MCj039851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4648200"/>
            <a:ext cx="762000" cy="336550"/>
          </a:xfrm>
          <a:prstGeom prst="rect">
            <a:avLst/>
          </a:prstGeom>
          <a:noFill/>
        </p:spPr>
      </p:pic>
      <p:pic>
        <p:nvPicPr>
          <p:cNvPr id="248860" name="Picture 28" descr="MCj039851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8350" y="4984750"/>
            <a:ext cx="762000" cy="327025"/>
          </a:xfrm>
          <a:prstGeom prst="rect">
            <a:avLst/>
          </a:prstGeom>
          <a:noFill/>
        </p:spPr>
      </p:pic>
      <p:pic>
        <p:nvPicPr>
          <p:cNvPr id="248861" name="Picture 29" descr="MCj0398465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5319713"/>
            <a:ext cx="762000" cy="333375"/>
          </a:xfrm>
          <a:prstGeom prst="rect">
            <a:avLst/>
          </a:prstGeom>
          <a:noFill/>
        </p:spPr>
      </p:pic>
      <p:pic>
        <p:nvPicPr>
          <p:cNvPr id="248862" name="Picture 30" descr="MCj0398463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25813" y="5705475"/>
            <a:ext cx="744537" cy="314325"/>
          </a:xfrm>
          <a:prstGeom prst="rect">
            <a:avLst/>
          </a:prstGeom>
          <a:noFill/>
        </p:spPr>
      </p:pic>
      <p:sp>
        <p:nvSpPr>
          <p:cNvPr id="248863" name="Text Box 31"/>
          <p:cNvSpPr txBox="1">
            <a:spLocks noChangeArrowheads="1"/>
          </p:cNvSpPr>
          <p:nvPr/>
        </p:nvSpPr>
        <p:spPr bwMode="auto">
          <a:xfrm>
            <a:off x="6842125" y="4191000"/>
            <a:ext cx="1116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OOO = 30s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92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16667 0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48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L 0.17066 -1.11111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16667 -4.8148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67 8.88889E-6 C 0.22101 0.00278 0.27535 0.00556 0.3217 0.03079 C 0.36805 0.05602 0.40642 0.10348 0.44479 0.15116 " pathEditMode="relative" ptsTypes="aaA">
                                      <p:cBhvr>
                                        <p:cTn id="34" dur="2000" fill="hold"/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67 -3.7037E-7 C 0.2033 0.00139 0.24011 0.00278 0.26302 0.01134 C 0.28594 0.01991 0.29514 0.03588 0.30452 0.05208 " pathEditMode="relative" ptsTypes="aaA">
                                      <p:cBhvr>
                                        <p:cTn id="36" dur="2000" fill="hold"/>
                                        <p:tgtEl>
                                          <p:spTgt spid="248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66 -2.96296E-6 C 0.18645 -0.00208 0.20225 -0.00393 0.21458 0.00162 C 0.22691 0.00718 0.23593 0.02061 0.24513 0.03403 " pathEditMode="relative" ptsTypes="aaA">
                                      <p:cBhvr>
                                        <p:cTn id="38" dur="2000" fill="hold"/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79 0.15116 C 0.46077 0.11737 0.47674 0.0838 0.49601 0.06829 C 0.51528 0.05278 0.53785 0.05556 0.56059 0.05834 " pathEditMode="relative" ptsTypes="aaA">
                                      <p:cBhvr>
                                        <p:cTn id="42" dur="1000" fill="hold"/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7.40741E-6 C 0.06025 -0.00069 0.12067 -0.00138 0.15487 -0.00161 C 0.18907 -0.00184 0.15973 -0.00509 0.20487 -0.00161 C 0.25001 0.00186 0.38143 0.01667 0.4257 0.01968 C 0.46997 0.02269 0.47032 0.01945 0.47067 0.01621 " pathEditMode="relative" ptsTypes="aaaaA">
                                      <p:cBhvr>
                                        <p:cTn id="44" dur="1000" fill="hold"/>
                                        <p:tgtEl>
                                          <p:spTgt spid="248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52 0.05208 C 0.31407 0.02014 0.32379 -0.01157 0.33559 -0.02431 C 0.34723 -0.03704 0.36111 -0.03079 0.375 -0.02431 " pathEditMode="relative" rAng="0" ptsTypes="aaA">
                                      <p:cBhvr>
                                        <p:cTn id="46" dur="2000" fill="hold"/>
                                        <p:tgtEl>
                                          <p:spTgt spid="248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4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14 0.03403 C 0.24879 0.0044 0.2526 -0.02523 0.25972 -0.04398 C 0.26684 -0.06273 0.27708 -0.07037 0.28733 -0.07801 " pathEditMode="relative" rAng="0" ptsTypes="aaA">
                                      <p:cBhvr>
                                        <p:cTn id="48" dur="2000" fill="hold"/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63" grpId="0"/>
      <p:bldP spid="3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ROB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Add to ROB: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Upon completion of an instruction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Remove from ROB: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Upon branch instr. resolved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That’s when </a:t>
            </a:r>
            <a:r>
              <a:rPr lang="en-US" dirty="0" smtClean="0"/>
              <a:t>a </a:t>
            </a:r>
            <a:r>
              <a:rPr lang="en-US" dirty="0" err="1" smtClean="0"/>
              <a:t>misprediction</a:t>
            </a:r>
            <a:r>
              <a:rPr lang="en-US" dirty="0" smtClean="0"/>
              <a:t> can be confirmed: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Correct prediction: Commit the instruction</a:t>
            </a:r>
          </a:p>
          <a:p>
            <a:pPr lvl="2">
              <a:lnSpc>
                <a:spcPct val="90000"/>
              </a:lnSpc>
            </a:pPr>
            <a:r>
              <a:rPr lang="en-US" dirty="0" err="1" smtClean="0"/>
              <a:t>Misprediction</a:t>
            </a:r>
            <a:r>
              <a:rPr lang="en-US" dirty="0" smtClean="0"/>
              <a:t>: Simply clear the instruction from ROB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Instruction commit: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Update the register file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1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further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scheduling, </a:t>
            </a:r>
            <a:r>
              <a:rPr lang="en-US" dirty="0" err="1" smtClean="0"/>
              <a:t>Tomasulo’s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Textbook 3.4</a:t>
            </a:r>
          </a:p>
          <a:p>
            <a:pPr lvl="1"/>
            <a:r>
              <a:rPr lang="en-US" dirty="0" smtClean="0"/>
              <a:t>Textbook 3.5</a:t>
            </a:r>
          </a:p>
          <a:p>
            <a:endParaRPr lang="en-US" dirty="0" smtClean="0"/>
          </a:p>
          <a:p>
            <a:r>
              <a:rPr lang="en-US" dirty="0" smtClean="0"/>
              <a:t>Hardware speculation</a:t>
            </a:r>
          </a:p>
          <a:p>
            <a:pPr lvl="1"/>
            <a:r>
              <a:rPr lang="en-US" dirty="0" smtClean="0"/>
              <a:t>Textbook 3.6, 3.9(partially)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62484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Ack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Prof.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Milos’s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slides, Copyright © 2012, Elsevier Inc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New Stage: Issue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Tomasulo’s</a:t>
            </a:r>
            <a:r>
              <a:rPr lang="en-US" dirty="0" smtClean="0"/>
              <a:t> pipeline: IF, Issue, EX/MEM, WB</a:t>
            </a:r>
          </a:p>
          <a:p>
            <a:pPr lvl="1"/>
            <a:r>
              <a:rPr lang="en-US" dirty="0"/>
              <a:t>Slightly different from conventional 5-stage pipeline:</a:t>
            </a:r>
          </a:p>
          <a:p>
            <a:pPr lvl="2"/>
            <a:r>
              <a:rPr lang="en-US" dirty="0"/>
              <a:t>EX/MEM: merged for both execution and memory access</a:t>
            </a:r>
          </a:p>
          <a:p>
            <a:pPr lvl="2"/>
            <a:r>
              <a:rPr lang="en-US" dirty="0" smtClean="0"/>
              <a:t>Original </a:t>
            </a:r>
            <a:r>
              <a:rPr lang="en-US" dirty="0"/>
              <a:t>ID is decomposed </a:t>
            </a:r>
            <a:r>
              <a:rPr lang="en-US" dirty="0" smtClean="0"/>
              <a:t>into the new issue stage and read-operand operation merged in EX/MEM stage</a:t>
            </a:r>
            <a:endParaRPr lang="en-US" dirty="0"/>
          </a:p>
          <a:p>
            <a:pPr lvl="2"/>
            <a:r>
              <a:rPr lang="en-US" dirty="0"/>
              <a:t>Issue </a:t>
            </a:r>
            <a:r>
              <a:rPr lang="en-US" dirty="0" smtClean="0"/>
              <a:t>stage </a:t>
            </a:r>
            <a:r>
              <a:rPr lang="en-US" dirty="0"/>
              <a:t>for structural dependency</a:t>
            </a:r>
          </a:p>
          <a:p>
            <a:pPr lvl="2"/>
            <a:r>
              <a:rPr lang="en-US" dirty="0"/>
              <a:t>Read-operand </a:t>
            </a:r>
            <a:r>
              <a:rPr lang="en-US" dirty="0" smtClean="0"/>
              <a:t>for </a:t>
            </a:r>
            <a:r>
              <a:rPr lang="en-US" dirty="0"/>
              <a:t>data </a:t>
            </a:r>
            <a:r>
              <a:rPr lang="en-US" dirty="0" smtClean="0"/>
              <a:t>dependency</a:t>
            </a:r>
          </a:p>
          <a:p>
            <a:pPr lvl="1"/>
            <a:r>
              <a:rPr lang="en-US" dirty="0" smtClean="0"/>
              <a:t>In</a:t>
            </a:r>
            <a:r>
              <a:rPr lang="en-US" dirty="0"/>
              <a:t>-order issue, and out-of-order execution /</a:t>
            </a:r>
            <a:r>
              <a:rPr lang="en-US" dirty="0" smtClean="0"/>
              <a:t>completion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5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Structure: Reservation 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Between Issue and EX/MEM stage comes a reservation station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RS structure</a:t>
            </a:r>
          </a:p>
          <a:p>
            <a:pPr lvl="1"/>
            <a:r>
              <a:rPr lang="en-US" dirty="0" smtClean="0"/>
              <a:t>It buffers the operands of pending instructions</a:t>
            </a:r>
          </a:p>
          <a:p>
            <a:pPr lvl="1"/>
            <a:r>
              <a:rPr lang="en-US" dirty="0" smtClean="0"/>
              <a:t>RAT (</a:t>
            </a:r>
            <a:r>
              <a:rPr lang="en-US" dirty="0" err="1" smtClean="0"/>
              <a:t>reg</a:t>
            </a:r>
            <a:r>
              <a:rPr lang="en-US" dirty="0" smtClean="0"/>
              <a:t> alias table): Mapping from </a:t>
            </a:r>
            <a:r>
              <a:rPr lang="en-US" dirty="0" err="1" smtClean="0"/>
              <a:t>reg</a:t>
            </a:r>
            <a:r>
              <a:rPr lang="en-US" dirty="0" smtClean="0"/>
              <a:t> to RS entry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RS operations </a:t>
            </a:r>
          </a:p>
          <a:p>
            <a:pPr lvl="1"/>
            <a:r>
              <a:rPr lang="en-US" dirty="0" smtClean="0"/>
              <a:t>Upon instruction Issue, pending instr. may rename register </a:t>
            </a:r>
            <a:r>
              <a:rPr lang="en-US" dirty="0" err="1" smtClean="0"/>
              <a:t>specifier</a:t>
            </a:r>
            <a:r>
              <a:rPr lang="en-US" dirty="0" smtClean="0"/>
              <a:t> to RS entry.</a:t>
            </a:r>
          </a:p>
          <a:p>
            <a:pPr lvl="1"/>
            <a:r>
              <a:rPr lang="en-US" dirty="0" smtClean="0"/>
              <a:t>Upon instruction completion, the result will directly update buffered operand in RS, making it no need to read register.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6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reservation 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Solve name dependencies that compiler technology can’t </a:t>
            </a:r>
          </a:p>
          <a:p>
            <a:pPr lvl="1"/>
            <a:r>
              <a:rPr lang="en-US" dirty="0" smtClean="0"/>
              <a:t>Have more registers than specified by the ISA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Temporarily map ISA registers (“logical” or “architected” registers) to the physical registers to avoid overwrites</a:t>
            </a:r>
          </a:p>
          <a:p>
            <a:endParaRPr lang="en-US" dirty="0" smtClean="0"/>
          </a:p>
          <a:p>
            <a:r>
              <a:rPr lang="en-US" dirty="0" smtClean="0"/>
              <a:t>Handle register renaming across branches (with extended </a:t>
            </a:r>
            <a:r>
              <a:rPr lang="en-US" dirty="0" err="1" smtClean="0"/>
              <a:t>tomasulo</a:t>
            </a:r>
            <a:r>
              <a:rPr lang="en-US" dirty="0" smtClean="0"/>
              <a:t> algorithm).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3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171700"/>
            <a:ext cx="55435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>
            <a:normAutofit fontScale="90000"/>
          </a:bodyPr>
          <a:lstStyle/>
          <a:p>
            <a:r>
              <a:rPr lang="en-AU" dirty="0" err="1" smtClean="0"/>
              <a:t>Tomasulo’s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Load and store buffers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Contain data and addresses, act like reservation stations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Top-level design: </a:t>
            </a:r>
          </a:p>
        </p:txBody>
      </p:sp>
      <p:sp>
        <p:nvSpPr>
          <p:cNvPr id="3" name="Rectangle 2"/>
          <p:cNvSpPr/>
          <p:nvPr/>
        </p:nvSpPr>
        <p:spPr>
          <a:xfrm>
            <a:off x="4953000" y="5181600"/>
            <a:ext cx="3048000" cy="533400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4648200"/>
            <a:ext cx="1143000" cy="762000"/>
          </a:xfrm>
          <a:prstGeom prst="rect">
            <a:avLst/>
          </a:prstGeom>
          <a:noFill/>
          <a:ln w="190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Tomasulo’s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How to dynamically avoid dependencies at runtime</a:t>
            </a:r>
          </a:p>
          <a:p>
            <a:pPr lvl="1"/>
            <a:r>
              <a:rPr lang="en-US" sz="2400" dirty="0" smtClean="0"/>
              <a:t>Name dependencies are removed by</a:t>
            </a:r>
          </a:p>
          <a:p>
            <a:pPr lvl="2"/>
            <a:r>
              <a:rPr lang="en-US" sz="1800" dirty="0" smtClean="0"/>
              <a:t>Register renaming </a:t>
            </a:r>
            <a:r>
              <a:rPr lang="en-US" sz="1800" dirty="0" smtClean="0">
                <a:sym typeface="Wingdings" pitchFamily="2" charset="2"/>
              </a:rPr>
              <a:t> reservation station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True data hazards avoided by proper out-of-order execution</a:t>
            </a:r>
          </a:p>
          <a:p>
            <a:pPr lvl="2"/>
            <a:r>
              <a:rPr lang="en-US" sz="1800" dirty="0" smtClean="0"/>
              <a:t>Tracks when operands are available to satisfy data dependences</a:t>
            </a:r>
            <a:endParaRPr lang="en-US" sz="1800" dirty="0" smtClean="0">
              <a:sym typeface="Wingdings" pitchFamily="2" charset="2"/>
            </a:endParaRPr>
          </a:p>
          <a:p>
            <a:pPr lvl="1"/>
            <a:r>
              <a:rPr lang="en-US" sz="2400" dirty="0" smtClean="0">
                <a:sym typeface="Wingdings" pitchFamily="2" charset="2"/>
              </a:rPr>
              <a:t>The algorithm extended to avoided control dependencies </a:t>
            </a:r>
          </a:p>
          <a:p>
            <a:pPr lvl="2"/>
            <a:r>
              <a:rPr lang="en-US" sz="1800" dirty="0" smtClean="0">
                <a:sym typeface="Wingdings" pitchFamily="2" charset="2"/>
              </a:rPr>
              <a:t>Branch prediction, Hardware speculation</a:t>
            </a:r>
            <a:endParaRPr lang="en-US" sz="2000" dirty="0" smtClean="0"/>
          </a:p>
          <a:p>
            <a:r>
              <a:rPr lang="en-US" sz="2800" dirty="0" smtClean="0"/>
              <a:t>Works in three stages in the pipeline.</a:t>
            </a:r>
          </a:p>
          <a:p>
            <a:pPr lvl="1"/>
            <a:r>
              <a:rPr lang="en-US" dirty="0" smtClean="0"/>
              <a:t>Issue, EX/MEM, WB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4753</Words>
  <Application>Microsoft Macintosh PowerPoint</Application>
  <PresentationFormat>On-screen Show (4:3)</PresentationFormat>
  <Paragraphs>1860</Paragraphs>
  <Slides>45</Slides>
  <Notes>4</Notes>
  <HiddenSlides>12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CIS 655/CSE 661 - Advanced Computer Architecture</vt:lpstr>
      <vt:lpstr>Tomasulo’s algorithm</vt:lpstr>
      <vt:lpstr>Dynamic Scheduling</vt:lpstr>
      <vt:lpstr>Implementing Dynamic Scheduling</vt:lpstr>
      <vt:lpstr>A New Stage: Issue Stage</vt:lpstr>
      <vt:lpstr>New Structure: Reservation Station</vt:lpstr>
      <vt:lpstr>Benefits of reservation station</vt:lpstr>
      <vt:lpstr>Tomasulo’s Algorithm</vt:lpstr>
      <vt:lpstr>Tomasulo’s algorithm</vt:lpstr>
      <vt:lpstr>Issue (1)</vt:lpstr>
      <vt:lpstr>Issue (2)</vt:lpstr>
      <vt:lpstr>Issue (2)</vt:lpstr>
      <vt:lpstr>Execute (1)</vt:lpstr>
      <vt:lpstr>Execute (2)</vt:lpstr>
      <vt:lpstr>&gt;1 ready inst for the same unit</vt:lpstr>
      <vt:lpstr>Write Result (1)</vt:lpstr>
      <vt:lpstr>Write Result (2)</vt:lpstr>
      <vt:lpstr>Tomasulo’s Algorithm: Load/Store</vt:lpstr>
      <vt:lpstr>Detailed Example: Cycle 0</vt:lpstr>
      <vt:lpstr>Detailed Example: Cycle 1</vt:lpstr>
      <vt:lpstr>Detailed Example: Cycle 2</vt:lpstr>
      <vt:lpstr>Detailed Example: Cycle 3</vt:lpstr>
      <vt:lpstr>Detailed Example: Cycle 4</vt:lpstr>
      <vt:lpstr>Detailed Example: Cycle 5</vt:lpstr>
      <vt:lpstr>Detailed Example: Cycle 6</vt:lpstr>
      <vt:lpstr>Detailed Example: Cycle 7</vt:lpstr>
      <vt:lpstr>Detailed Example: Cycle 8</vt:lpstr>
      <vt:lpstr>Detailed Example: Cycle 9</vt:lpstr>
      <vt:lpstr>Detailed Example: Cycle 11</vt:lpstr>
      <vt:lpstr>Detailed Example: Cycle 16</vt:lpstr>
      <vt:lpstr>Detailed Example: Cycle 17</vt:lpstr>
      <vt:lpstr>Detailed Example: Cycle 57 (final)</vt:lpstr>
      <vt:lpstr>Timing Example</vt:lpstr>
      <vt:lpstr>Timing Example</vt:lpstr>
      <vt:lpstr>Timing Example</vt:lpstr>
      <vt:lpstr>Timing Example</vt:lpstr>
      <vt:lpstr>Timing Example</vt:lpstr>
      <vt:lpstr>Timing Example</vt:lpstr>
      <vt:lpstr>Timing Example (2)</vt:lpstr>
      <vt:lpstr>Conflict Example</vt:lpstr>
      <vt:lpstr>Hardware Speculation</vt:lpstr>
      <vt:lpstr>Hardware Speculation</vt:lpstr>
      <vt:lpstr>ROB in multi-issue CPU</vt:lpstr>
      <vt:lpstr>Operating ROB</vt:lpstr>
      <vt:lpstr>Conclusion and further readings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yuzhe</dc:creator>
  <cp:lastModifiedBy>Yuzhe</cp:lastModifiedBy>
  <cp:revision>133</cp:revision>
  <dcterms:created xsi:type="dcterms:W3CDTF">2006-08-16T00:00:00Z</dcterms:created>
  <dcterms:modified xsi:type="dcterms:W3CDTF">2015-09-18T12:03:39Z</dcterms:modified>
</cp:coreProperties>
</file>