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13" r:id="rId2"/>
    <p:sldId id="352" r:id="rId3"/>
    <p:sldId id="348" r:id="rId4"/>
    <p:sldId id="314" r:id="rId5"/>
    <p:sldId id="331" r:id="rId6"/>
    <p:sldId id="316" r:id="rId7"/>
    <p:sldId id="318" r:id="rId8"/>
    <p:sldId id="317" r:id="rId9"/>
    <p:sldId id="345" r:id="rId10"/>
    <p:sldId id="319" r:id="rId11"/>
    <p:sldId id="322" r:id="rId12"/>
    <p:sldId id="323" r:id="rId13"/>
    <p:sldId id="324" r:id="rId14"/>
    <p:sldId id="320" r:id="rId15"/>
    <p:sldId id="325" r:id="rId16"/>
    <p:sldId id="327" r:id="rId17"/>
    <p:sldId id="263" r:id="rId18"/>
    <p:sldId id="264" r:id="rId19"/>
    <p:sldId id="265" r:id="rId20"/>
    <p:sldId id="266" r:id="rId21"/>
    <p:sldId id="349" r:id="rId22"/>
    <p:sldId id="267" r:id="rId23"/>
    <p:sldId id="268" r:id="rId24"/>
    <p:sldId id="269" r:id="rId25"/>
    <p:sldId id="334" r:id="rId26"/>
    <p:sldId id="333" r:id="rId27"/>
    <p:sldId id="335" r:id="rId28"/>
    <p:sldId id="336" r:id="rId29"/>
    <p:sldId id="337" r:id="rId30"/>
    <p:sldId id="341" r:id="rId31"/>
    <p:sldId id="344"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32" autoAdjust="0"/>
  </p:normalViewPr>
  <p:slideViewPr>
    <p:cSldViewPr>
      <p:cViewPr>
        <p:scale>
          <a:sx n="100" d="100"/>
          <a:sy n="100" d="100"/>
        </p:scale>
        <p:origin x="1424" y="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388"/>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388"/>
          </a:xfrm>
          <a:prstGeom prst="rect">
            <a:avLst/>
          </a:prstGeom>
        </p:spPr>
        <p:txBody>
          <a:bodyPr vert="horz" lIns="95747" tIns="47873" rIns="95747" bIns="47873" rtlCol="0"/>
          <a:lstStyle>
            <a:lvl1pPr algn="r">
              <a:defRPr sz="1300"/>
            </a:lvl1pPr>
          </a:lstStyle>
          <a:p>
            <a:fld id="{CF58FDD8-F689-4B90-8709-F6BA864C2382}" type="datetimeFigureOut">
              <a:rPr lang="en-US" smtClean="0"/>
              <a:pPr/>
              <a:t>2/15/17</a:t>
            </a:fld>
            <a:endParaRPr lang="en-US"/>
          </a:p>
        </p:txBody>
      </p:sp>
      <p:sp>
        <p:nvSpPr>
          <p:cNvPr id="4" name="Footer Placeholder 3"/>
          <p:cNvSpPr>
            <a:spLocks noGrp="1"/>
          </p:cNvSpPr>
          <p:nvPr>
            <p:ph type="ftr" sz="quarter" idx="2"/>
          </p:nvPr>
        </p:nvSpPr>
        <p:spPr>
          <a:xfrm>
            <a:off x="0" y="9119173"/>
            <a:ext cx="3169920" cy="480388"/>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173"/>
            <a:ext cx="3169920" cy="480388"/>
          </a:xfrm>
          <a:prstGeom prst="rect">
            <a:avLst/>
          </a:prstGeom>
        </p:spPr>
        <p:txBody>
          <a:bodyPr vert="horz" lIns="95747" tIns="47873" rIns="95747" bIns="47873" rtlCol="0" anchor="b"/>
          <a:lstStyle>
            <a:lvl1pPr algn="r">
              <a:defRPr sz="1300"/>
            </a:lvl1pPr>
          </a:lstStyle>
          <a:p>
            <a:fld id="{51B7188E-6FC7-4A61-85DE-6B860BBE6D0D}" type="slidenum">
              <a:rPr lang="en-US" smtClean="0"/>
              <a:pPr/>
              <a:t>‹#›</a:t>
            </a:fld>
            <a:endParaRPr lang="en-US"/>
          </a:p>
        </p:txBody>
      </p:sp>
    </p:spTree>
    <p:extLst>
      <p:ext uri="{BB962C8B-B14F-4D97-AF65-F5344CB8AC3E}">
        <p14:creationId xmlns:p14="http://schemas.microsoft.com/office/powerpoint/2010/main" val="4020007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FAA141D9-CE62-4968-B3BA-3208C10958CA}" type="datetimeFigureOut">
              <a:rPr lang="en-US" smtClean="0"/>
              <a:pPr/>
              <a:t>2/15/17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BDCAC5E-8F8A-4361-A815-A63E462A2CA4}" type="slidenum">
              <a:rPr lang="en-US" smtClean="0"/>
              <a:pPr/>
              <a:t>‹#›</a:t>
            </a:fld>
            <a:endParaRPr lang="en-US"/>
          </a:p>
        </p:txBody>
      </p:sp>
    </p:spTree>
    <p:extLst>
      <p:ext uri="{BB962C8B-B14F-4D97-AF65-F5344CB8AC3E}">
        <p14:creationId xmlns:p14="http://schemas.microsoft.com/office/powerpoint/2010/main" val="223337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19837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77171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9894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0833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43467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AU" dirty="0" smtClean="0"/>
              <a:t>R(registers) - &gt; threads(T)</a:t>
            </a:r>
            <a:r>
              <a:rPr lang="en-AU" baseline="0" dirty="0" smtClean="0"/>
              <a:t> -&gt; Block(B) -&gt; G(GPU) i.e., set of </a:t>
            </a:r>
            <a:r>
              <a:rPr lang="en-AU" baseline="0" dirty="0" err="1" smtClean="0"/>
              <a:t>regsiters</a:t>
            </a:r>
            <a:r>
              <a:rPr lang="en-AU" baseline="0" dirty="0" smtClean="0"/>
              <a:t> </a:t>
            </a:r>
            <a:r>
              <a:rPr lang="en-AU" baseline="0" smtClean="0"/>
              <a:t>form thread</a:t>
            </a:r>
            <a:endParaRPr lang="en-AU"/>
          </a:p>
        </p:txBody>
      </p:sp>
    </p:spTree>
    <p:extLst>
      <p:ext uri="{BB962C8B-B14F-4D97-AF65-F5344CB8AC3E}">
        <p14:creationId xmlns:p14="http://schemas.microsoft.com/office/powerpoint/2010/main" val="1203231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000875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7477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804645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7159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B9FE88-8C4D-477B-ABF0-D2657161B620}" type="slidenum">
              <a:rPr lang="en-US" smtClean="0"/>
              <a:pPr/>
              <a:t>9</a:t>
            </a:fld>
            <a:endParaRPr lang="en-US"/>
          </a:p>
        </p:txBody>
      </p:sp>
    </p:spTree>
    <p:extLst>
      <p:ext uri="{BB962C8B-B14F-4D97-AF65-F5344CB8AC3E}">
        <p14:creationId xmlns:p14="http://schemas.microsoft.com/office/powerpoint/2010/main" val="179140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package</a:t>
            </a:r>
            <a:r>
              <a:rPr lang="en-US" baseline="0" dirty="0" smtClean="0"/>
              <a:t> of CPU (physical ID), two cores(hardware level), 4 HW threads =&gt; each core has 2 HW threads</a:t>
            </a:r>
          </a:p>
          <a:p>
            <a:r>
              <a:rPr lang="en-US" baseline="0" dirty="0" smtClean="0"/>
              <a:t>HW thread is single pipeline</a:t>
            </a:r>
          </a:p>
          <a:p>
            <a:endParaRPr lang="en-US" dirty="0"/>
          </a:p>
        </p:txBody>
      </p:sp>
      <p:sp>
        <p:nvSpPr>
          <p:cNvPr id="4" name="Slide Number Placeholder 3"/>
          <p:cNvSpPr>
            <a:spLocks noGrp="1"/>
          </p:cNvSpPr>
          <p:nvPr>
            <p:ph type="sldNum" sz="quarter" idx="10"/>
          </p:nvPr>
        </p:nvSpPr>
        <p:spPr/>
        <p:txBody>
          <a:bodyPr/>
          <a:lstStyle/>
          <a:p>
            <a:fld id="{5BDCAC5E-8F8A-4361-A815-A63E462A2CA4}" type="slidenum">
              <a:rPr lang="en-US" smtClean="0"/>
              <a:pPr/>
              <a:t>11</a:t>
            </a:fld>
            <a:endParaRPr lang="en-US"/>
          </a:p>
        </p:txBody>
      </p:sp>
    </p:spTree>
    <p:extLst>
      <p:ext uri="{BB962C8B-B14F-4D97-AF65-F5344CB8AC3E}">
        <p14:creationId xmlns:p14="http://schemas.microsoft.com/office/powerpoint/2010/main" val="156790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a:t>
            </a:r>
            <a:r>
              <a:rPr lang="en-US" baseline="0" dirty="0" smtClean="0"/>
              <a:t> CMT issues instruction from a single thread, upon switching it may need to flush all instructions in progress in the current pipeline. In other words, not every time it can switch, but only when all instructions in the current pipeline finishes!!!</a:t>
            </a:r>
            <a:endParaRPr lang="en-US" dirty="0"/>
          </a:p>
        </p:txBody>
      </p:sp>
      <p:sp>
        <p:nvSpPr>
          <p:cNvPr id="4" name="Slide Number Placeholder 3"/>
          <p:cNvSpPr>
            <a:spLocks noGrp="1"/>
          </p:cNvSpPr>
          <p:nvPr>
            <p:ph type="sldNum" sz="quarter" idx="10"/>
          </p:nvPr>
        </p:nvSpPr>
        <p:spPr/>
        <p:txBody>
          <a:bodyPr/>
          <a:lstStyle/>
          <a:p>
            <a:fld id="{5BDCAC5E-8F8A-4361-A815-A63E462A2CA4}" type="slidenum">
              <a:rPr lang="en-US" smtClean="0"/>
              <a:pPr/>
              <a:t>14</a:t>
            </a:fld>
            <a:endParaRPr lang="en-US"/>
          </a:p>
        </p:txBody>
      </p:sp>
    </p:spTree>
    <p:extLst>
      <p:ext uri="{BB962C8B-B14F-4D97-AF65-F5344CB8AC3E}">
        <p14:creationId xmlns:p14="http://schemas.microsoft.com/office/powerpoint/2010/main" val="346867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axis is referring</a:t>
            </a:r>
            <a:r>
              <a:rPr lang="en-US" baseline="0" dirty="0" smtClean="0"/>
              <a:t> to different functional units</a:t>
            </a:r>
            <a:endParaRPr lang="en-US" dirty="0"/>
          </a:p>
        </p:txBody>
      </p:sp>
      <p:sp>
        <p:nvSpPr>
          <p:cNvPr id="4" name="Slide Number Placeholder 3"/>
          <p:cNvSpPr>
            <a:spLocks noGrp="1"/>
          </p:cNvSpPr>
          <p:nvPr>
            <p:ph type="sldNum" sz="quarter" idx="10"/>
          </p:nvPr>
        </p:nvSpPr>
        <p:spPr/>
        <p:txBody>
          <a:bodyPr/>
          <a:lstStyle/>
          <a:p>
            <a:fld id="{5BDCAC5E-8F8A-4361-A815-A63E462A2CA4}" type="slidenum">
              <a:rPr lang="en-US" smtClean="0"/>
              <a:pPr/>
              <a:t>16</a:t>
            </a:fld>
            <a:endParaRPr lang="en-US"/>
          </a:p>
        </p:txBody>
      </p:sp>
    </p:spTree>
    <p:extLst>
      <p:ext uri="{BB962C8B-B14F-4D97-AF65-F5344CB8AC3E}">
        <p14:creationId xmlns:p14="http://schemas.microsoft.com/office/powerpoint/2010/main" val="3720199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7729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35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53174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15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AU" dirty="0" smtClean="0"/>
              <a:t>LV </a:t>
            </a:r>
            <a:r>
              <a:rPr lang="en-AU" dirty="0" err="1" smtClean="0"/>
              <a:t>Vk</a:t>
            </a:r>
            <a:r>
              <a:rPr lang="en-AU" dirty="0" smtClean="0"/>
              <a:t> </a:t>
            </a:r>
            <a:r>
              <a:rPr lang="en-AU" dirty="0" err="1" smtClean="0"/>
              <a:t>Rk</a:t>
            </a:r>
            <a:r>
              <a:rPr lang="en-AU" dirty="0" smtClean="0"/>
              <a:t>: </a:t>
            </a:r>
            <a:r>
              <a:rPr lang="en-AU" dirty="0" err="1" smtClean="0"/>
              <a:t>Rk</a:t>
            </a:r>
            <a:r>
              <a:rPr lang="en-AU" baseline="0" dirty="0" smtClean="0"/>
              <a:t> is regular register storing address of K[0], while </a:t>
            </a:r>
            <a:r>
              <a:rPr lang="en-AU" baseline="0" dirty="0" err="1" smtClean="0"/>
              <a:t>Vk</a:t>
            </a:r>
            <a:r>
              <a:rPr lang="en-AU" baseline="0" dirty="0" smtClean="0"/>
              <a:t> is a vector register of n elements</a:t>
            </a:r>
            <a:endParaRPr lang="en-AU" dirty="0"/>
          </a:p>
        </p:txBody>
      </p:sp>
    </p:spTree>
    <p:extLst>
      <p:ext uri="{BB962C8B-B14F-4D97-AF65-F5344CB8AC3E}">
        <p14:creationId xmlns:p14="http://schemas.microsoft.com/office/powerpoint/2010/main" val="211570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DA5EBD-73E6-4957-BA1C-BB303536AB63}" type="datetime1">
              <a:rPr lang="en-US" smtClean="0"/>
              <a:pPr/>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41C33-E948-4FD4-9636-1F4CE4E3C278}" type="datetime1">
              <a:rPr lang="en-US" smtClean="0"/>
              <a:pPr/>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50605-541D-4198-8895-50FA635AACFC}" type="datetime1">
              <a:rPr lang="en-US" smtClean="0"/>
              <a:pPr/>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4EA52-0B8A-4E58-A650-E1595F7663B5}" type="datetime1">
              <a:rPr lang="en-US" smtClean="0"/>
              <a:pPr/>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2D3A6-5F1B-420E-A4A2-204C658F2A8B}" type="datetime1">
              <a:rPr lang="en-US" smtClean="0"/>
              <a:pPr/>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853C4-3F6B-483A-B9D8-57626BD5EA19}" type="datetime1">
              <a:rPr lang="en-US" smtClean="0"/>
              <a:pPr/>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4CB86-F7D4-43C0-A7F3-5686B9C57A1A}" type="datetime1">
              <a:rPr lang="en-US" smtClean="0"/>
              <a:pPr/>
              <a:t>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592D7B-893D-4C5F-B2EC-B4B6870C3AA1}" type="datetime1">
              <a:rPr lang="en-US" smtClean="0"/>
              <a:pPr/>
              <a:t>2/15/17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E1FF2-84E8-430F-AE12-A4BACFFF62D5}" type="datetime1">
              <a:rPr lang="en-US" smtClean="0"/>
              <a:pPr/>
              <a:t>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A9D9B-2695-4AFC-894C-56A7732EC186}" type="datetime1">
              <a:rPr lang="en-US" smtClean="0"/>
              <a:pPr/>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BAE52-E6B8-4340-A424-D8B1BD65A4F4}" type="datetime1">
              <a:rPr lang="en-US" smtClean="0"/>
              <a:pPr/>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30B8B-EBE2-4589-9977-8D342729DC3E}" type="datetime1">
              <a:rPr lang="en-US" smtClean="0"/>
              <a:pPr/>
              <a:t>2/15/17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610600" cy="1470025"/>
          </a:xfrm>
        </p:spPr>
        <p:txBody>
          <a:bodyPr>
            <a:normAutofit/>
          </a:bodyPr>
          <a:lstStyle/>
          <a:p>
            <a:r>
              <a:rPr lang="en-US" sz="3000" dirty="0" smtClean="0"/>
              <a:t>CIS 655/CSE 661 - Advanced Computer Architecture</a:t>
            </a:r>
            <a:endParaRPr lang="en-US" sz="4900" dirty="0"/>
          </a:p>
        </p:txBody>
      </p:sp>
      <p:sp>
        <p:nvSpPr>
          <p:cNvPr id="3" name="Subtitle 2"/>
          <p:cNvSpPr>
            <a:spLocks noGrp="1"/>
          </p:cNvSpPr>
          <p:nvPr>
            <p:ph type="subTitle" idx="1"/>
          </p:nvPr>
        </p:nvSpPr>
        <p:spPr/>
        <p:txBody>
          <a:bodyPr/>
          <a:lstStyle/>
          <a:p>
            <a:r>
              <a:rPr lang="en-US" b="1" dirty="0" smtClean="0"/>
              <a:t>Dr. </a:t>
            </a:r>
            <a:r>
              <a:rPr lang="en-US" b="1" dirty="0" err="1" smtClean="0"/>
              <a:t>Yuzhe</a:t>
            </a:r>
            <a:r>
              <a:rPr lang="en-US" b="1" dirty="0" smtClean="0"/>
              <a:t> (Richard) Tang</a:t>
            </a:r>
            <a:endParaRPr lang="en-US" b="1" dirty="0"/>
          </a:p>
        </p:txBody>
      </p:sp>
      <p:sp>
        <p:nvSpPr>
          <p:cNvPr id="5" name="Title 1"/>
          <p:cNvSpPr txBox="1">
            <a:spLocks/>
          </p:cNvSpPr>
          <p:nvPr/>
        </p:nvSpPr>
        <p:spPr>
          <a:xfrm>
            <a:off x="304800" y="1806575"/>
            <a:ext cx="8610600" cy="1470025"/>
          </a:xfrm>
          <a:prstGeom prst="rect">
            <a:avLst/>
          </a:prstGeom>
        </p:spPr>
        <p:txBody>
          <a:bodyPr vert="horz" lIns="91440" tIns="45720" rIns="91440" bIns="45720" rtlCol="0" anchor="ctr">
            <a:normAutofit fontScale="90000" lnSpcReduction="10000"/>
          </a:bodyPr>
          <a:lstStyle/>
          <a:p>
            <a:pPr lvl="0" algn="ctr">
              <a:spcBef>
                <a:spcPct val="0"/>
              </a:spcBef>
            </a:pPr>
            <a:r>
              <a:rPr lang="en-US" sz="5400" noProof="0" dirty="0" smtClean="0"/>
              <a:t>Multi-issue processor and SIMD </a:t>
            </a:r>
            <a:r>
              <a:rPr lang="en-US" sz="5400" dirty="0" smtClean="0"/>
              <a:t>(2.5)</a:t>
            </a:r>
            <a:endParaRPr kumimoji="0" lang="en-US" sz="49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TextBox 6"/>
          <p:cNvSpPr txBox="1"/>
          <p:nvPr/>
        </p:nvSpPr>
        <p:spPr>
          <a:xfrm>
            <a:off x="381000" y="6183868"/>
            <a:ext cx="2895600" cy="369332"/>
          </a:xfrm>
          <a:prstGeom prst="rect">
            <a:avLst/>
          </a:prstGeom>
          <a:noFill/>
        </p:spPr>
        <p:txBody>
          <a:bodyPr wrap="square" rtlCol="0">
            <a:spAutoFit/>
          </a:bodyPr>
          <a:lstStyle/>
          <a:p>
            <a:r>
              <a:rPr lang="en-US" dirty="0" smtClean="0"/>
              <a:t>Textbook: 3.7, 3.9, 3.12,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dirty="0" smtClean="0"/>
              <a:t>HW Multithreading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 multithreading: Concept</a:t>
            </a:r>
            <a:endParaRPr lang="en-US" dirty="0"/>
          </a:p>
        </p:txBody>
      </p:sp>
      <p:sp>
        <p:nvSpPr>
          <p:cNvPr id="3" name="Content Placeholder 2"/>
          <p:cNvSpPr>
            <a:spLocks noGrp="1"/>
          </p:cNvSpPr>
          <p:nvPr>
            <p:ph idx="1"/>
          </p:nvPr>
        </p:nvSpPr>
        <p:spPr/>
        <p:txBody>
          <a:bodyPr>
            <a:normAutofit/>
          </a:bodyPr>
          <a:lstStyle/>
          <a:p>
            <a:r>
              <a:rPr lang="en-US" dirty="0" smtClean="0"/>
              <a:t>HW multithreading for a single processor</a:t>
            </a:r>
          </a:p>
          <a:p>
            <a:pPr lvl="1"/>
            <a:r>
              <a:rPr lang="en-US" dirty="0" smtClean="0"/>
              <a:t>Different from multi-processing</a:t>
            </a:r>
          </a:p>
          <a:p>
            <a:pPr lvl="1"/>
            <a:r>
              <a:rPr lang="en-US" dirty="0" smtClean="0"/>
              <a:t>Different from SW threads</a:t>
            </a:r>
          </a:p>
          <a:p>
            <a:r>
              <a:rPr lang="en-US" b="1" dirty="0" smtClean="0">
                <a:solidFill>
                  <a:srgbClr val="800000"/>
                </a:solidFill>
              </a:rPr>
              <a:t>HW</a:t>
            </a:r>
            <a:r>
              <a:rPr lang="en-US" dirty="0" smtClean="0">
                <a:solidFill>
                  <a:srgbClr val="800000"/>
                </a:solidFill>
              </a:rPr>
              <a:t> </a:t>
            </a:r>
            <a:r>
              <a:rPr lang="en-US" dirty="0" smtClean="0"/>
              <a:t>multi-threading</a:t>
            </a:r>
          </a:p>
          <a:p>
            <a:r>
              <a:rPr lang="en-US" dirty="0" smtClean="0"/>
              <a:t>Demo: Hyper-threading by Intel</a:t>
            </a:r>
          </a:p>
          <a:p>
            <a:pPr lvl="1"/>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38914" name="Picture 2" descr="https://lh4.googleusercontent.com/f9LAmDF-wlDMDQaVkefaz86YpJAk-SNP4ixdNcUjkjn99xqtZYEX9PFuAuYuRgh1dZx4AmXqjc8QZXFYk6BhXkpTELkQ3vOlOHrm2dk6TVpxfXYUWhpi92oPE48Z6RH-oA"/>
          <p:cNvPicPr>
            <a:picLocks noChangeAspect="1" noChangeArrowheads="1"/>
          </p:cNvPicPr>
          <p:nvPr/>
        </p:nvPicPr>
        <p:blipFill>
          <a:blip r:embed="rId3"/>
          <a:srcRect/>
          <a:stretch>
            <a:fillRect/>
          </a:stretch>
        </p:blipFill>
        <p:spPr bwMode="auto">
          <a:xfrm>
            <a:off x="762000" y="4486275"/>
            <a:ext cx="6724650" cy="2143125"/>
          </a:xfrm>
          <a:prstGeom prst="rect">
            <a:avLst/>
          </a:prstGeom>
          <a:noFill/>
        </p:spPr>
      </p:pic>
      <p:sp>
        <p:nvSpPr>
          <p:cNvPr id="6" name="Rectangular Callout 5"/>
          <p:cNvSpPr/>
          <p:nvPr/>
        </p:nvSpPr>
        <p:spPr>
          <a:xfrm>
            <a:off x="7162800" y="4714875"/>
            <a:ext cx="1447800" cy="685800"/>
          </a:xfrm>
          <a:prstGeom prst="wedgeRectCallout">
            <a:avLst>
              <a:gd name="adj1" fmla="val -123484"/>
              <a:gd name="adj2" fmla="val 1492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processor ids</a:t>
            </a:r>
            <a:endParaRPr lang="en-US" dirty="0"/>
          </a:p>
        </p:txBody>
      </p:sp>
      <p:sp>
        <p:nvSpPr>
          <p:cNvPr id="7" name="Rectangular Callout 6"/>
          <p:cNvSpPr/>
          <p:nvPr/>
        </p:nvSpPr>
        <p:spPr>
          <a:xfrm>
            <a:off x="7162800" y="5705475"/>
            <a:ext cx="1752600" cy="685800"/>
          </a:xfrm>
          <a:prstGeom prst="wedgeRectCallout">
            <a:avLst>
              <a:gd name="adj1" fmla="val -73195"/>
              <a:gd name="adj2" fmla="val 75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physical cores per processors</a:t>
            </a:r>
            <a:endParaRPr lang="en-US" dirty="0"/>
          </a:p>
        </p:txBody>
      </p:sp>
      <p:sp>
        <p:nvSpPr>
          <p:cNvPr id="8" name="Rectangular Callout 7"/>
          <p:cNvSpPr/>
          <p:nvPr/>
        </p:nvSpPr>
        <p:spPr>
          <a:xfrm>
            <a:off x="7162800" y="3952875"/>
            <a:ext cx="1676400" cy="685800"/>
          </a:xfrm>
          <a:prstGeom prst="wedgeRectCallout">
            <a:avLst>
              <a:gd name="adj1" fmla="val -115875"/>
              <a:gd name="adj2" fmla="val 1074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core ids (Hw Threads)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 multithreading: Pros</a:t>
            </a:r>
            <a:endParaRPr lang="en-US" dirty="0"/>
          </a:p>
        </p:txBody>
      </p:sp>
      <p:sp>
        <p:nvSpPr>
          <p:cNvPr id="3" name="Content Placeholder 2"/>
          <p:cNvSpPr>
            <a:spLocks noGrp="1"/>
          </p:cNvSpPr>
          <p:nvPr>
            <p:ph idx="1"/>
          </p:nvPr>
        </p:nvSpPr>
        <p:spPr/>
        <p:txBody>
          <a:bodyPr>
            <a:normAutofit/>
          </a:bodyPr>
          <a:lstStyle/>
          <a:p>
            <a:r>
              <a:rPr lang="en-US" sz="4000" dirty="0" smtClean="0"/>
              <a:t>Multithreading share resources</a:t>
            </a:r>
          </a:p>
          <a:p>
            <a:pPr lvl="1"/>
            <a:r>
              <a:rPr lang="en-US" sz="3600" dirty="0" smtClean="0"/>
              <a:t>Increase of threads will not increase HW resources</a:t>
            </a:r>
          </a:p>
          <a:p>
            <a:pPr lvl="1"/>
            <a:r>
              <a:rPr lang="en-US" sz="3600" dirty="0" smtClean="0"/>
              <a:t>Thus, HW multithreading can hide stalls due to cache misses and memory accesses.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 multithreading: Cons</a:t>
            </a:r>
            <a:endParaRPr lang="en-US" dirty="0"/>
          </a:p>
        </p:txBody>
      </p:sp>
      <p:sp>
        <p:nvSpPr>
          <p:cNvPr id="3" name="Content Placeholder 2"/>
          <p:cNvSpPr>
            <a:spLocks noGrp="1"/>
          </p:cNvSpPr>
          <p:nvPr>
            <p:ph idx="1"/>
          </p:nvPr>
        </p:nvSpPr>
        <p:spPr/>
        <p:txBody>
          <a:bodyPr>
            <a:normAutofit/>
          </a:bodyPr>
          <a:lstStyle/>
          <a:p>
            <a:r>
              <a:rPr lang="en-US" sz="3600" dirty="0" smtClean="0"/>
              <a:t>Still there are private states per thread</a:t>
            </a:r>
          </a:p>
          <a:p>
            <a:pPr lvl="1"/>
            <a:r>
              <a:rPr lang="en-US" sz="3200" dirty="0" smtClean="0"/>
              <a:t>Private thread state: PC, register files, renaming tables, page tables (if running dedicated program)</a:t>
            </a:r>
          </a:p>
          <a:p>
            <a:pPr lvl="1"/>
            <a:r>
              <a:rPr lang="en-US" sz="3200" dirty="0" smtClean="0"/>
              <a:t>Private states need to be saved/loaded every-time there is a switch between threads.</a:t>
            </a:r>
          </a:p>
          <a:p>
            <a:pPr lvl="1"/>
            <a:endParaRPr lang="en-US" sz="32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dirty="0" smtClean="0"/>
              <a:t>Scheduling: How to switch threads</a:t>
            </a:r>
            <a:endParaRPr lang="en-US" dirty="0"/>
          </a:p>
        </p:txBody>
      </p:sp>
      <p:sp>
        <p:nvSpPr>
          <p:cNvPr id="3" name="Content Placeholder 2"/>
          <p:cNvSpPr>
            <a:spLocks noGrp="1"/>
          </p:cNvSpPr>
          <p:nvPr>
            <p:ph idx="1"/>
          </p:nvPr>
        </p:nvSpPr>
        <p:spPr>
          <a:xfrm>
            <a:off x="152400" y="1600200"/>
            <a:ext cx="9067800" cy="4525963"/>
          </a:xfrm>
        </p:spPr>
        <p:txBody>
          <a:bodyPr>
            <a:normAutofit fontScale="92500"/>
          </a:bodyPr>
          <a:lstStyle/>
          <a:p>
            <a:r>
              <a:rPr lang="en-US" dirty="0" smtClean="0"/>
              <a:t>CMT: coarse-grained multi-threading</a:t>
            </a:r>
          </a:p>
          <a:p>
            <a:pPr lvl="1"/>
            <a:r>
              <a:rPr lang="en-US" dirty="0" smtClean="0"/>
              <a:t>Switch whenever the current thread has a (long) stall</a:t>
            </a:r>
          </a:p>
          <a:p>
            <a:pPr lvl="1"/>
            <a:r>
              <a:rPr lang="en-US" dirty="0" smtClean="0">
                <a:sym typeface="Wingdings"/>
              </a:rPr>
              <a:t></a:t>
            </a:r>
            <a:r>
              <a:rPr lang="en-US" dirty="0" smtClean="0"/>
              <a:t>: need to flush pipeline upon thread switch (branch pred.)</a:t>
            </a:r>
          </a:p>
          <a:p>
            <a:r>
              <a:rPr lang="en-US" dirty="0" smtClean="0"/>
              <a:t>FMT: fine-grained multi-threading</a:t>
            </a:r>
          </a:p>
          <a:p>
            <a:pPr lvl="1"/>
            <a:r>
              <a:rPr lang="en-US" dirty="0" smtClean="0"/>
              <a:t>Switch every clock cycle</a:t>
            </a:r>
          </a:p>
          <a:p>
            <a:pPr lvl="1"/>
            <a:r>
              <a:rPr lang="en-US" dirty="0" smtClean="0"/>
              <a:t>Scheduling in round-robin and to non-stalled threads.</a:t>
            </a:r>
          </a:p>
          <a:p>
            <a:pPr lvl="1"/>
            <a:r>
              <a:rPr lang="en-US" dirty="0" smtClean="0">
                <a:sym typeface="Wingdings"/>
              </a:rPr>
              <a:t></a:t>
            </a:r>
            <a:r>
              <a:rPr lang="en-US" dirty="0" smtClean="0"/>
              <a:t>: be able to handle both long and short stalls</a:t>
            </a:r>
          </a:p>
          <a:p>
            <a:pPr lvl="1"/>
            <a:r>
              <a:rPr lang="en-US" dirty="0" smtClean="0">
                <a:sym typeface="Wingdings"/>
              </a:rPr>
              <a:t></a:t>
            </a:r>
            <a:r>
              <a:rPr lang="en-US" dirty="0" smtClean="0"/>
              <a:t>: no empty cycles (i.e. all slots are empty on that cycle)</a:t>
            </a:r>
          </a:p>
          <a:p>
            <a:pPr lvl="1"/>
            <a:r>
              <a:rPr lang="en-US" dirty="0" smtClean="0">
                <a:sym typeface="Wingdings"/>
              </a:rPr>
              <a:t></a:t>
            </a:r>
            <a:r>
              <a:rPr lang="en-US" dirty="0" smtClean="0"/>
              <a:t>: longer latency for non-stalling threads (more switches)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dirty="0" smtClean="0"/>
              <a:t>Scheduling: How to switch threads</a:t>
            </a:r>
            <a:endParaRPr lang="en-US" dirty="0"/>
          </a:p>
        </p:txBody>
      </p:sp>
      <p:sp>
        <p:nvSpPr>
          <p:cNvPr id="3" name="Content Placeholder 2"/>
          <p:cNvSpPr>
            <a:spLocks noGrp="1"/>
          </p:cNvSpPr>
          <p:nvPr>
            <p:ph idx="1"/>
          </p:nvPr>
        </p:nvSpPr>
        <p:spPr/>
        <p:txBody>
          <a:bodyPr>
            <a:normAutofit/>
          </a:bodyPr>
          <a:lstStyle/>
          <a:p>
            <a:r>
              <a:rPr lang="en-US" dirty="0" smtClean="0"/>
              <a:t>SMT: Simultaneous multi-threading</a:t>
            </a:r>
          </a:p>
          <a:p>
            <a:pPr lvl="1"/>
            <a:r>
              <a:rPr lang="en-US" dirty="0" smtClean="0"/>
              <a:t>A variant of FMT on multi-issue, dynamic scheduled processor.</a:t>
            </a:r>
          </a:p>
          <a:p>
            <a:pPr lvl="1"/>
            <a:r>
              <a:rPr lang="en-US" dirty="0" err="1" smtClean="0"/>
              <a:t>Reg</a:t>
            </a:r>
            <a:r>
              <a:rPr lang="en-US" dirty="0" smtClean="0"/>
              <a:t> renaming and dynamic scheduling allows multiple independent threads to execute</a:t>
            </a:r>
          </a:p>
          <a:p>
            <a:pPr lvl="1"/>
            <a:endParaRPr lang="en-US" dirty="0" smtClean="0"/>
          </a:p>
          <a:p>
            <a:r>
              <a:rPr lang="en-US" dirty="0" smtClean="0"/>
              <a:t>In essence, SMT converts TLP into ILP</a:t>
            </a:r>
          </a:p>
          <a:p>
            <a:pPr lvl="1"/>
            <a:r>
              <a:rPr lang="en-US" dirty="0" smtClean="0"/>
              <a:t>SMT is called Hyper-threading in Intel processors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5715000" cy="914400"/>
          </a:xfrm>
        </p:spPr>
        <p:txBody>
          <a:bodyPr/>
          <a:lstStyle/>
          <a:p>
            <a:r>
              <a:rPr lang="en-US" dirty="0" smtClean="0"/>
              <a:t>Multithreading</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304800" y="2590800"/>
            <a:ext cx="8574859" cy="4114800"/>
          </a:xfrm>
          <a:prstGeom prst="rect">
            <a:avLst/>
          </a:prstGeom>
          <a:ln w="127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447800" y="1252251"/>
            <a:ext cx="457200" cy="1143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T1</a:t>
            </a:r>
            <a:endParaRPr lang="en-US" b="1" dirty="0"/>
          </a:p>
        </p:txBody>
      </p:sp>
      <p:sp>
        <p:nvSpPr>
          <p:cNvPr id="5" name="Rectangle 4"/>
          <p:cNvSpPr/>
          <p:nvPr/>
        </p:nvSpPr>
        <p:spPr>
          <a:xfrm>
            <a:off x="3124200" y="1306417"/>
            <a:ext cx="457200" cy="6858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T1</a:t>
            </a:r>
            <a:endParaRPr lang="en-US" b="1" dirty="0"/>
          </a:p>
        </p:txBody>
      </p:sp>
      <p:sp>
        <p:nvSpPr>
          <p:cNvPr id="6" name="Rectangle 5"/>
          <p:cNvSpPr/>
          <p:nvPr/>
        </p:nvSpPr>
        <p:spPr>
          <a:xfrm>
            <a:off x="3733800" y="1306417"/>
            <a:ext cx="457200" cy="68580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T2</a:t>
            </a:r>
            <a:endParaRPr lang="en-US" b="1" dirty="0"/>
          </a:p>
        </p:txBody>
      </p:sp>
      <p:sp>
        <p:nvSpPr>
          <p:cNvPr id="7" name="Rectangle 6"/>
          <p:cNvSpPr/>
          <p:nvPr/>
        </p:nvSpPr>
        <p:spPr>
          <a:xfrm>
            <a:off x="5562600" y="1295400"/>
            <a:ext cx="457200" cy="381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T1</a:t>
            </a:r>
            <a:endParaRPr lang="en-US" b="1" dirty="0"/>
          </a:p>
        </p:txBody>
      </p:sp>
      <p:sp>
        <p:nvSpPr>
          <p:cNvPr id="8" name="Rectangle 7"/>
          <p:cNvSpPr/>
          <p:nvPr/>
        </p:nvSpPr>
        <p:spPr>
          <a:xfrm>
            <a:off x="6781800" y="1295400"/>
            <a:ext cx="457200" cy="38100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T3</a:t>
            </a:r>
            <a:endParaRPr lang="en-US" b="1" dirty="0"/>
          </a:p>
        </p:txBody>
      </p:sp>
      <p:sp>
        <p:nvSpPr>
          <p:cNvPr id="9" name="Rectangle 8"/>
          <p:cNvSpPr/>
          <p:nvPr/>
        </p:nvSpPr>
        <p:spPr>
          <a:xfrm>
            <a:off x="6172200" y="1295400"/>
            <a:ext cx="457200" cy="381000"/>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T2</a:t>
            </a:r>
            <a:endParaRPr lang="en-US" b="1" dirty="0"/>
          </a:p>
        </p:txBody>
      </p:sp>
      <p:sp>
        <p:nvSpPr>
          <p:cNvPr id="10" name="Rectangle 9"/>
          <p:cNvSpPr/>
          <p:nvPr/>
        </p:nvSpPr>
        <p:spPr>
          <a:xfrm>
            <a:off x="7391400" y="1295400"/>
            <a:ext cx="457200" cy="381000"/>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tx1"/>
                </a:solidFill>
              </a:rPr>
              <a:t>T4</a:t>
            </a:r>
            <a:endParaRPr lang="en-US" b="1" dirty="0">
              <a:solidFill>
                <a:schemeClr val="tx1"/>
              </a:solidFill>
            </a:endParaRPr>
          </a:p>
        </p:txBody>
      </p:sp>
      <p:sp>
        <p:nvSpPr>
          <p:cNvPr id="11" name="TextBox 10"/>
          <p:cNvSpPr txBox="1"/>
          <p:nvPr/>
        </p:nvSpPr>
        <p:spPr>
          <a:xfrm>
            <a:off x="0" y="1286470"/>
            <a:ext cx="1219200" cy="923330"/>
          </a:xfrm>
          <a:prstGeom prst="rect">
            <a:avLst/>
          </a:prstGeom>
          <a:noFill/>
        </p:spPr>
        <p:txBody>
          <a:bodyPr wrap="square" rtlCol="0">
            <a:spAutoFit/>
          </a:bodyPr>
          <a:lstStyle/>
          <a:p>
            <a:r>
              <a:rPr lang="en-US" dirty="0" smtClean="0"/>
              <a:t>Partitioned assembly code</a:t>
            </a:r>
            <a:endParaRPr lang="en-US" dirty="0"/>
          </a:p>
        </p:txBody>
      </p:sp>
      <p:sp>
        <p:nvSpPr>
          <p:cNvPr id="12" name="Rectangle 11"/>
          <p:cNvSpPr/>
          <p:nvPr/>
        </p:nvSpPr>
        <p:spPr>
          <a:xfrm>
            <a:off x="5029200" y="1524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 program</a:t>
            </a:r>
            <a:endParaRPr lang="en-US" b="1" dirty="0"/>
          </a:p>
        </p:txBody>
      </p:sp>
      <p:cxnSp>
        <p:nvCxnSpPr>
          <p:cNvPr id="14" name="Straight Arrow Connector 13"/>
          <p:cNvCxnSpPr/>
          <p:nvPr/>
        </p:nvCxnSpPr>
        <p:spPr>
          <a:xfrm rot="10800000" flipV="1">
            <a:off x="1828800" y="609600"/>
            <a:ext cx="38100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733800" y="609600"/>
            <a:ext cx="19050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38800" y="620617"/>
            <a:ext cx="990600" cy="5985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1524000" y="2437606"/>
            <a:ext cx="3048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0800000" flipV="1">
            <a:off x="6181629" y="1828800"/>
            <a:ext cx="611188" cy="457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3505994" y="2285206"/>
            <a:ext cx="3048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6783388" y="1828800"/>
            <a:ext cx="684212" cy="457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2743200" y="2895600"/>
            <a:ext cx="2057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0600" y="2895600"/>
            <a:ext cx="2057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781800" y="2906617"/>
            <a:ext cx="2057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62000" y="2895600"/>
            <a:ext cx="2057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1000" y="3048000"/>
            <a:ext cx="457200"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341783" y="2655983"/>
            <a:ext cx="2819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ular Callout 40"/>
          <p:cNvSpPr/>
          <p:nvPr/>
        </p:nvSpPr>
        <p:spPr>
          <a:xfrm>
            <a:off x="304800" y="3810000"/>
            <a:ext cx="1143000" cy="762000"/>
          </a:xfrm>
          <a:prstGeom prst="wedgeRoundRectCallout">
            <a:avLst>
              <a:gd name="adj1" fmla="val -1556"/>
              <a:gd name="adj2" fmla="val 9703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tx1"/>
                </a:solidFill>
              </a:rPr>
              <a:t>Stall!</a:t>
            </a:r>
            <a:endParaRPr lang="en-US" sz="2800" b="1" dirty="0">
              <a:solidFill>
                <a:schemeClr val="tx1"/>
              </a:solidFill>
            </a:endParaRPr>
          </a:p>
        </p:txBody>
      </p:sp>
      <p:sp>
        <p:nvSpPr>
          <p:cNvPr id="42" name="Rounded Rectangular Callout 41"/>
          <p:cNvSpPr/>
          <p:nvPr/>
        </p:nvSpPr>
        <p:spPr>
          <a:xfrm>
            <a:off x="2286000" y="3810000"/>
            <a:ext cx="1143000" cy="762000"/>
          </a:xfrm>
          <a:prstGeom prst="wedgeRoundRectCallout">
            <a:avLst>
              <a:gd name="adj1" fmla="val -1556"/>
              <a:gd name="adj2" fmla="val 9703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tx1"/>
                </a:solidFill>
              </a:rPr>
              <a:t>Stall on T1</a:t>
            </a:r>
            <a:endParaRPr lang="en-US" sz="2800" b="1" dirty="0">
              <a:solidFill>
                <a:schemeClr val="tx1"/>
              </a:solidFill>
            </a:endParaRPr>
          </a:p>
        </p:txBody>
      </p:sp>
      <p:sp>
        <p:nvSpPr>
          <p:cNvPr id="29" name="Slide Number Placeholder 28"/>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38"/>
                                        </p:tgtEl>
                                      </p:cBhvr>
                                    </p:animEffect>
                                    <p:set>
                                      <p:cBhvr>
                                        <p:cTn id="11" dur="1" fill="hold">
                                          <p:stCondLst>
                                            <p:cond delay="499"/>
                                          </p:stCondLst>
                                        </p:cTn>
                                        <p:tgtEl>
                                          <p:spTgt spid="38"/>
                                        </p:tgtEl>
                                        <p:attrNameLst>
                                          <p:attrName>style.visibility</p:attrName>
                                        </p:attrNameLst>
                                      </p:cBhvr>
                                      <p:to>
                                        <p:strVal val="hidden"/>
                                      </p:to>
                                    </p:set>
                                  </p:childTnLst>
                                </p:cTn>
                              </p:par>
                              <p:par>
                                <p:cTn id="12" presetID="3" presetClass="exit" presetSubtype="10" fill="hold" grpId="0" nodeType="withEffect">
                                  <p:stCondLst>
                                    <p:cond delay="0"/>
                                  </p:stCondLst>
                                  <p:childTnLst>
                                    <p:animEffect transition="out" filter="blinds(horizontal)">
                                      <p:cBhvr>
                                        <p:cTn id="13" dur="500"/>
                                        <p:tgtEl>
                                          <p:spTgt spid="39"/>
                                        </p:tgtEl>
                                      </p:cBhvr>
                                    </p:animEffect>
                                    <p:set>
                                      <p:cBhvr>
                                        <p:cTn id="14" dur="1" fill="hold">
                                          <p:stCondLst>
                                            <p:cond delay="499"/>
                                          </p:stCondLst>
                                        </p:cTn>
                                        <p:tgtEl>
                                          <p:spTgt spid="39"/>
                                        </p:tgtEl>
                                        <p:attrNameLst>
                                          <p:attrName>style.visibility</p:attrName>
                                        </p:attrNameLst>
                                      </p:cBhvr>
                                      <p:to>
                                        <p:strVal val="hidden"/>
                                      </p:to>
                                    </p:set>
                                  </p:childTnLst>
                                </p:cTn>
                              </p:par>
                              <p:par>
                                <p:cTn id="15" presetID="3" presetClass="exit" presetSubtype="10" fill="hold" grpId="0" nodeType="withEffect">
                                  <p:stCondLst>
                                    <p:cond delay="0"/>
                                  </p:stCondLst>
                                  <p:childTnLst>
                                    <p:animEffect transition="out" filter="blinds(horizontal)">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par>
                          <p:cTn id="28" fill="hold">
                            <p:stCondLst>
                              <p:cond delay="500"/>
                            </p:stCondLst>
                            <p:childTnLst>
                              <p:par>
                                <p:cTn id="29" presetID="3" presetClass="exit" presetSubtype="10" fill="hold" grpId="0" nodeType="afterEffect">
                                  <p:stCondLst>
                                    <p:cond delay="0"/>
                                  </p:stCondLst>
                                  <p:childTnLst>
                                    <p:animEffect transition="out" filter="blinds(horizontal)">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linds(horizontal)">
                                      <p:cBhvr>
                                        <p:cTn id="41" dur="500"/>
                                        <p:tgtEl>
                                          <p:spTgt spid="30"/>
                                        </p:tgtEl>
                                      </p:cBhvr>
                                    </p:animEffect>
                                  </p:childTnLst>
                                </p:cTn>
                              </p:par>
                            </p:childTnLst>
                          </p:cTn>
                        </p:par>
                        <p:par>
                          <p:cTn id="42" fill="hold">
                            <p:stCondLst>
                              <p:cond delay="500"/>
                            </p:stCondLst>
                            <p:childTnLst>
                              <p:par>
                                <p:cTn id="43" presetID="3" presetClass="exit" presetSubtype="10" fill="hold" grpId="0" nodeType="afterEffect">
                                  <p:stCondLst>
                                    <p:cond delay="0"/>
                                  </p:stCondLst>
                                  <p:childTnLst>
                                    <p:animEffect transition="out" filter="blinds(horizontal)">
                                      <p:cBhvr>
                                        <p:cTn id="44" dur="500"/>
                                        <p:tgtEl>
                                          <p:spTgt spid="36"/>
                                        </p:tgtEl>
                                      </p:cBhvr>
                                    </p:animEffect>
                                    <p:set>
                                      <p:cBhvr>
                                        <p:cTn id="45" dur="1" fill="hold">
                                          <p:stCondLst>
                                            <p:cond delay="499"/>
                                          </p:stCondLst>
                                        </p:cTn>
                                        <p:tgtEl>
                                          <p:spTgt spid="3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linds(horizontal)">
                                      <p:cBhvr>
                                        <p:cTn id="50" dur="500"/>
                                        <p:tgtEl>
                                          <p:spTgt spid="33"/>
                                        </p:tgtEl>
                                      </p:cBhvr>
                                    </p:animEffect>
                                  </p:childTnLst>
                                </p:cTn>
                              </p:par>
                            </p:childTnLst>
                          </p:cTn>
                        </p:par>
                        <p:par>
                          <p:cTn id="51" fill="hold">
                            <p:stCondLst>
                              <p:cond delay="500"/>
                            </p:stCondLst>
                            <p:childTnLst>
                              <p:par>
                                <p:cTn id="52" presetID="3" presetClass="exit" presetSubtype="10" fill="hold" grpId="0" nodeType="afterEffect">
                                  <p:stCondLst>
                                    <p:cond delay="0"/>
                                  </p:stCondLst>
                                  <p:childTnLst>
                                    <p:animEffect transition="out" filter="blinds(horizontal)">
                                      <p:cBhvr>
                                        <p:cTn id="53" dur="500"/>
                                        <p:tgtEl>
                                          <p:spTgt spid="37"/>
                                        </p:tgtEl>
                                      </p:cBhvr>
                                    </p:animEffect>
                                    <p:set>
                                      <p:cBhvr>
                                        <p:cTn id="54"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DLP in Vector, SIMD, GPU</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Introduction</a:t>
            </a:r>
            <a:endParaRPr lang="en-AU" dirty="0"/>
          </a:p>
        </p:txBody>
      </p:sp>
      <p:sp>
        <p:nvSpPr>
          <p:cNvPr id="242691" name="Rectangle 3"/>
          <p:cNvSpPr>
            <a:spLocks noGrp="1" noChangeArrowheads="1"/>
          </p:cNvSpPr>
          <p:nvPr>
            <p:ph type="body" idx="1"/>
          </p:nvPr>
        </p:nvSpPr>
        <p:spPr/>
        <p:txBody>
          <a:bodyPr>
            <a:normAutofit fontScale="92500" lnSpcReduction="20000"/>
          </a:bodyPr>
          <a:lstStyle/>
          <a:p>
            <a:pPr>
              <a:lnSpc>
                <a:spcPct val="90000"/>
              </a:lnSpc>
            </a:pPr>
            <a:r>
              <a:rPr lang="en-US" dirty="0" smtClean="0"/>
              <a:t>SIMD architectures can exploit significant data-level parallelism for:</a:t>
            </a:r>
          </a:p>
          <a:p>
            <a:pPr lvl="1">
              <a:lnSpc>
                <a:spcPct val="90000"/>
              </a:lnSpc>
            </a:pPr>
            <a:r>
              <a:rPr lang="en-US" dirty="0" smtClean="0"/>
              <a:t>matrix-oriented scientific computing</a:t>
            </a:r>
          </a:p>
          <a:p>
            <a:pPr lvl="1">
              <a:lnSpc>
                <a:spcPct val="90000"/>
              </a:lnSpc>
            </a:pPr>
            <a:r>
              <a:rPr lang="en-US" dirty="0" smtClean="0"/>
              <a:t>media-oriented image and sound processors</a:t>
            </a:r>
          </a:p>
          <a:p>
            <a:pPr>
              <a:lnSpc>
                <a:spcPct val="90000"/>
              </a:lnSpc>
            </a:pPr>
            <a:endParaRPr lang="en-US" dirty="0" smtClean="0"/>
          </a:p>
          <a:p>
            <a:pPr>
              <a:lnSpc>
                <a:spcPct val="90000"/>
              </a:lnSpc>
            </a:pPr>
            <a:r>
              <a:rPr lang="en-US" dirty="0" smtClean="0"/>
              <a:t>SIMD is more energy efficient than MIMD</a:t>
            </a:r>
          </a:p>
          <a:p>
            <a:pPr lvl="1">
              <a:lnSpc>
                <a:spcPct val="90000"/>
              </a:lnSpc>
            </a:pPr>
            <a:r>
              <a:rPr lang="en-US" dirty="0" smtClean="0"/>
              <a:t>Only needs to fetch one instruction per data operation</a:t>
            </a:r>
          </a:p>
          <a:p>
            <a:pPr lvl="1">
              <a:lnSpc>
                <a:spcPct val="90000"/>
              </a:lnSpc>
            </a:pPr>
            <a:r>
              <a:rPr lang="en-US" dirty="0" smtClean="0"/>
              <a:t>Makes SIMD attractive for personal mobile devices</a:t>
            </a:r>
          </a:p>
          <a:p>
            <a:pPr lvl="1">
              <a:lnSpc>
                <a:spcPct val="90000"/>
              </a:lnSpc>
            </a:pPr>
            <a:endParaRPr lang="en-US" dirty="0" smtClean="0"/>
          </a:p>
          <a:p>
            <a:pPr>
              <a:lnSpc>
                <a:spcPct val="90000"/>
              </a:lnSpc>
            </a:pPr>
            <a:r>
              <a:rPr lang="en-US" dirty="0" smtClean="0"/>
              <a:t>SIMD allows programmer to continue to think sequentially</a:t>
            </a:r>
          </a:p>
        </p:txBody>
      </p:sp>
      <p:sp>
        <p:nvSpPr>
          <p:cNvPr id="242693" name="Text Box 5"/>
          <p:cNvSpPr txBox="1">
            <a:spLocks noChangeArrowheads="1"/>
          </p:cNvSpPr>
          <p:nvPr/>
        </p:nvSpPr>
        <p:spPr bwMode="auto">
          <a:xfrm rot="5400000">
            <a:off x="8265582" y="507395"/>
            <a:ext cx="1390124"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Introduction</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 Parallelism</a:t>
            </a:r>
            <a:endParaRPr lang="en-AU" dirty="0"/>
          </a:p>
        </p:txBody>
      </p:sp>
      <p:sp>
        <p:nvSpPr>
          <p:cNvPr id="242691" name="Rectangle 3"/>
          <p:cNvSpPr>
            <a:spLocks noGrp="1" noChangeArrowheads="1"/>
          </p:cNvSpPr>
          <p:nvPr>
            <p:ph type="body" idx="1"/>
          </p:nvPr>
        </p:nvSpPr>
        <p:spPr/>
        <p:txBody>
          <a:bodyPr>
            <a:normAutofit fontScale="92500" lnSpcReduction="20000"/>
          </a:bodyPr>
          <a:lstStyle/>
          <a:p>
            <a:pPr>
              <a:lnSpc>
                <a:spcPct val="90000"/>
              </a:lnSpc>
            </a:pPr>
            <a:r>
              <a:rPr lang="en-US" dirty="0" smtClean="0"/>
              <a:t>Three SIMD variations</a:t>
            </a:r>
          </a:p>
          <a:p>
            <a:pPr lvl="1">
              <a:lnSpc>
                <a:spcPct val="90000"/>
              </a:lnSpc>
            </a:pPr>
            <a:r>
              <a:rPr lang="en-US" dirty="0" smtClean="0"/>
              <a:t>Vector architectures: many pipelined ops</a:t>
            </a:r>
          </a:p>
          <a:p>
            <a:pPr lvl="1">
              <a:lnSpc>
                <a:spcPct val="90000"/>
              </a:lnSpc>
            </a:pPr>
            <a:r>
              <a:rPr lang="en-US" dirty="0" smtClean="0"/>
              <a:t>SIMD extensions: </a:t>
            </a:r>
            <a:r>
              <a:rPr lang="en-US" dirty="0" err="1" smtClean="0"/>
              <a:t>simu</a:t>
            </a:r>
            <a:r>
              <a:rPr lang="en-US" dirty="0" smtClean="0"/>
              <a:t>. </a:t>
            </a:r>
            <a:r>
              <a:rPr lang="en-US" dirty="0"/>
              <a:t>d</a:t>
            </a:r>
            <a:r>
              <a:rPr lang="en-US" dirty="0" smtClean="0"/>
              <a:t>ata </a:t>
            </a:r>
            <a:r>
              <a:rPr lang="en-US" dirty="0"/>
              <a:t>parallel ops, media app., </a:t>
            </a:r>
            <a:endParaRPr lang="en-US" dirty="0" smtClean="0"/>
          </a:p>
          <a:p>
            <a:pPr lvl="1">
              <a:lnSpc>
                <a:spcPct val="90000"/>
              </a:lnSpc>
            </a:pPr>
            <a:r>
              <a:rPr lang="en-US" dirty="0" smtClean="0"/>
              <a:t>Graphics Processor Units (GPUs): display, massive number of small threads.</a:t>
            </a:r>
          </a:p>
          <a:p>
            <a:pPr>
              <a:lnSpc>
                <a:spcPct val="90000"/>
              </a:lnSpc>
            </a:pPr>
            <a:endParaRPr lang="en-US" dirty="0" smtClean="0"/>
          </a:p>
          <a:p>
            <a:pPr>
              <a:lnSpc>
                <a:spcPct val="90000"/>
              </a:lnSpc>
            </a:pPr>
            <a:r>
              <a:rPr lang="en-US" dirty="0" smtClean="0"/>
              <a:t>For x86 processors:</a:t>
            </a:r>
          </a:p>
          <a:p>
            <a:pPr lvl="1">
              <a:lnSpc>
                <a:spcPct val="90000"/>
              </a:lnSpc>
            </a:pPr>
            <a:r>
              <a:rPr lang="en-US" dirty="0" smtClean="0"/>
              <a:t>Expect two additional cores per chip per year</a:t>
            </a:r>
          </a:p>
          <a:p>
            <a:pPr lvl="1">
              <a:lnSpc>
                <a:spcPct val="90000"/>
              </a:lnSpc>
            </a:pPr>
            <a:r>
              <a:rPr lang="en-US" dirty="0" smtClean="0"/>
              <a:t>SIMD width to double every four years</a:t>
            </a:r>
          </a:p>
          <a:p>
            <a:pPr lvl="1">
              <a:lnSpc>
                <a:spcPct val="90000"/>
              </a:lnSpc>
            </a:pPr>
            <a:r>
              <a:rPr lang="en-US" dirty="0" smtClean="0"/>
              <a:t>Potential speedup from SIMD to be twice that from MIMD!</a:t>
            </a:r>
          </a:p>
          <a:p>
            <a:pPr lvl="2">
              <a:lnSpc>
                <a:spcPct val="90000"/>
              </a:lnSpc>
            </a:pPr>
            <a:r>
              <a:rPr lang="en-US" dirty="0" smtClean="0"/>
              <a:t>Intel AVX-128, AVX-256, </a:t>
            </a:r>
            <a:r>
              <a:rPr lang="en-US" dirty="0" err="1" smtClean="0"/>
              <a:t>etc</a:t>
            </a:r>
            <a:endParaRPr lang="en-US" dirty="0" smtClean="0"/>
          </a:p>
        </p:txBody>
      </p:sp>
      <p:sp>
        <p:nvSpPr>
          <p:cNvPr id="242693" name="Text Box 5"/>
          <p:cNvSpPr txBox="1">
            <a:spLocks noChangeArrowheads="1"/>
          </p:cNvSpPr>
          <p:nvPr/>
        </p:nvSpPr>
        <p:spPr bwMode="auto">
          <a:xfrm rot="5400000">
            <a:off x="8265582" y="507395"/>
            <a:ext cx="1390124"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Introduction</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dirty="0" smtClean="0"/>
              <a:t>Multi-issue processor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Vector Architectures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Basic idea:</a:t>
            </a:r>
          </a:p>
          <a:p>
            <a:pPr lvl="1">
              <a:lnSpc>
                <a:spcPct val="90000"/>
              </a:lnSpc>
            </a:pPr>
            <a:r>
              <a:rPr lang="en-US" dirty="0" smtClean="0"/>
              <a:t>Read sets of data elements into “vector registers”</a:t>
            </a:r>
          </a:p>
          <a:p>
            <a:pPr lvl="1">
              <a:lnSpc>
                <a:spcPct val="90000"/>
              </a:lnSpc>
            </a:pPr>
            <a:r>
              <a:rPr lang="en-US" dirty="0" smtClean="0"/>
              <a:t>Operate on those registers</a:t>
            </a:r>
          </a:p>
          <a:p>
            <a:pPr lvl="1">
              <a:lnSpc>
                <a:spcPct val="90000"/>
              </a:lnSpc>
            </a:pPr>
            <a:r>
              <a:rPr lang="en-US" dirty="0" smtClean="0"/>
              <a:t>Disperse the results back into memory</a:t>
            </a:r>
          </a:p>
          <a:p>
            <a:pPr lvl="1">
              <a:lnSpc>
                <a:spcPct val="90000"/>
              </a:lnSpc>
            </a:pPr>
            <a:endParaRPr lang="en-US" dirty="0" smtClean="0"/>
          </a:p>
          <a:p>
            <a:pPr>
              <a:lnSpc>
                <a:spcPct val="90000"/>
              </a:lnSpc>
            </a:pPr>
            <a:r>
              <a:rPr lang="en-US" dirty="0" smtClean="0"/>
              <a:t>Registers are controlled by compiler</a:t>
            </a:r>
          </a:p>
          <a:p>
            <a:pPr lvl="1">
              <a:lnSpc>
                <a:spcPct val="90000"/>
              </a:lnSpc>
            </a:pPr>
            <a:r>
              <a:rPr lang="en-US" dirty="0" smtClean="0"/>
              <a:t>Used to hide memory latency</a:t>
            </a:r>
          </a:p>
          <a:p>
            <a:pPr lvl="1">
              <a:lnSpc>
                <a:spcPct val="90000"/>
              </a:lnSpc>
            </a:pPr>
            <a:r>
              <a:rPr lang="en-US" dirty="0" smtClean="0"/>
              <a:t>Leverage memory bandwidth</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Sparse Data by Scatter-Gather</a:t>
            </a:r>
            <a:endParaRPr lang="en-AU" dirty="0"/>
          </a:p>
        </p:txBody>
      </p:sp>
      <p:sp>
        <p:nvSpPr>
          <p:cNvPr id="242691" name="Rectangle 3"/>
          <p:cNvSpPr>
            <a:spLocks noGrp="1" noChangeArrowheads="1"/>
          </p:cNvSpPr>
          <p:nvPr>
            <p:ph type="body" idx="1"/>
          </p:nvPr>
        </p:nvSpPr>
        <p:spPr/>
        <p:txBody>
          <a:bodyPr>
            <a:normAutofit fontScale="85000" lnSpcReduction="20000"/>
          </a:bodyPr>
          <a:lstStyle/>
          <a:p>
            <a:r>
              <a:rPr lang="en-US" sz="2400" dirty="0" smtClean="0"/>
              <a:t>Scatter-and-gather supports moving </a:t>
            </a:r>
          </a:p>
          <a:p>
            <a:pPr lvl="1"/>
            <a:r>
              <a:rPr lang="en-US" sz="2000" dirty="0" smtClean="0"/>
              <a:t>Between compressed and normal representations.</a:t>
            </a:r>
          </a:p>
          <a:p>
            <a:pPr lvl="1"/>
            <a:r>
              <a:rPr lang="en-US" sz="2000" dirty="0" smtClean="0"/>
              <a:t>Between index and expanded data forms.</a:t>
            </a:r>
          </a:p>
          <a:p>
            <a:r>
              <a:rPr lang="en-US" sz="2400" dirty="0" smtClean="0"/>
              <a:t>Consider the case of sparse vectors (A[] is indexed by another vector):</a:t>
            </a:r>
          </a:p>
          <a:p>
            <a:pPr>
              <a:buNone/>
            </a:pPr>
            <a:r>
              <a:rPr lang="nn-NO" sz="2400" dirty="0" smtClean="0"/>
              <a:t>	for (i = 0; i &lt; n; i=i+1)</a:t>
            </a:r>
          </a:p>
          <a:p>
            <a:pPr>
              <a:buNone/>
            </a:pPr>
            <a:r>
              <a:rPr lang="en-US" sz="2400" dirty="0" smtClean="0"/>
              <a:t>		A[K[</a:t>
            </a:r>
            <a:r>
              <a:rPr lang="en-US" sz="2400" dirty="0" err="1" smtClean="0"/>
              <a:t>i</a:t>
            </a:r>
            <a:r>
              <a:rPr lang="en-US" sz="2400" dirty="0" smtClean="0"/>
              <a:t>]] = A[K[</a:t>
            </a:r>
            <a:r>
              <a:rPr lang="en-US" sz="2400" dirty="0" err="1" smtClean="0"/>
              <a:t>i</a:t>
            </a:r>
            <a:r>
              <a:rPr lang="en-US" sz="2400" dirty="0" smtClean="0"/>
              <a:t>]] + C[M[</a:t>
            </a:r>
            <a:r>
              <a:rPr lang="en-US" sz="2400" dirty="0" err="1" smtClean="0"/>
              <a:t>i</a:t>
            </a:r>
            <a:r>
              <a:rPr lang="en-US" sz="2400" dirty="0" smtClean="0"/>
              <a:t>]];</a:t>
            </a:r>
          </a:p>
          <a:p>
            <a:pPr>
              <a:buNone/>
            </a:pPr>
            <a:endParaRPr lang="en-US" sz="2400" dirty="0" smtClean="0"/>
          </a:p>
          <a:p>
            <a:r>
              <a:rPr lang="en-US" sz="2400" dirty="0" smtClean="0"/>
              <a:t>Use index vector:</a:t>
            </a:r>
          </a:p>
          <a:p>
            <a:pPr>
              <a:buNone/>
            </a:pPr>
            <a:r>
              <a:rPr lang="en-US" sz="2400" dirty="0" smtClean="0"/>
              <a:t>	LV		</a:t>
            </a:r>
            <a:r>
              <a:rPr lang="en-US" sz="2400" dirty="0" err="1" smtClean="0"/>
              <a:t>Vk</a:t>
            </a:r>
            <a:r>
              <a:rPr lang="en-US" sz="2400" dirty="0" smtClean="0"/>
              <a:t>, </a:t>
            </a:r>
            <a:r>
              <a:rPr lang="en-US" sz="2400" dirty="0" err="1" smtClean="0"/>
              <a:t>Rk</a:t>
            </a:r>
            <a:r>
              <a:rPr lang="en-US" sz="2400" dirty="0" smtClean="0"/>
              <a:t>			;load K</a:t>
            </a:r>
          </a:p>
          <a:p>
            <a:pPr>
              <a:buNone/>
            </a:pPr>
            <a:r>
              <a:rPr lang="it-IT" sz="2400" dirty="0" smtClean="0"/>
              <a:t>	LVI		Va, (Ra+Vk)		;load A[K[]]</a:t>
            </a:r>
          </a:p>
          <a:p>
            <a:pPr>
              <a:buNone/>
            </a:pPr>
            <a:r>
              <a:rPr lang="en-US" sz="2400" dirty="0" smtClean="0"/>
              <a:t>	LV		</a:t>
            </a:r>
            <a:r>
              <a:rPr lang="en-US" sz="2400" dirty="0" err="1" smtClean="0"/>
              <a:t>Vm</a:t>
            </a:r>
            <a:r>
              <a:rPr lang="en-US" sz="2400" dirty="0" smtClean="0"/>
              <a:t>, </a:t>
            </a:r>
            <a:r>
              <a:rPr lang="en-US" sz="2400" dirty="0" err="1" smtClean="0"/>
              <a:t>Rm</a:t>
            </a:r>
            <a:r>
              <a:rPr lang="en-US" sz="2400" dirty="0" smtClean="0"/>
              <a:t>		;load M</a:t>
            </a:r>
          </a:p>
          <a:p>
            <a:pPr>
              <a:buNone/>
            </a:pPr>
            <a:r>
              <a:rPr lang="en-US" sz="2400" dirty="0" smtClean="0"/>
              <a:t>	LVI		</a:t>
            </a:r>
            <a:r>
              <a:rPr lang="en-US" sz="2400" dirty="0" err="1" smtClean="0"/>
              <a:t>Vc</a:t>
            </a:r>
            <a:r>
              <a:rPr lang="en-US" sz="2400" dirty="0" smtClean="0"/>
              <a:t>, (</a:t>
            </a:r>
            <a:r>
              <a:rPr lang="en-US" sz="2400" dirty="0" err="1" smtClean="0"/>
              <a:t>Rc+Vm</a:t>
            </a:r>
            <a:r>
              <a:rPr lang="en-US" sz="2400" dirty="0" smtClean="0"/>
              <a:t>)		;load C[M[]]</a:t>
            </a:r>
          </a:p>
          <a:p>
            <a:pPr>
              <a:buNone/>
            </a:pPr>
            <a:r>
              <a:rPr lang="it-IT" sz="2400" dirty="0" smtClean="0"/>
              <a:t>	ADDVV.D	Va, Va, Vc		;add them</a:t>
            </a:r>
          </a:p>
          <a:p>
            <a:pPr>
              <a:buNone/>
            </a:pPr>
            <a:r>
              <a:rPr lang="it-IT" sz="2400" dirty="0" smtClean="0"/>
              <a:t>	SVI		(Ra+Vk), Va		;store A[K[]]</a:t>
            </a:r>
            <a:endParaRPr lang="en-US" sz="2400"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
        <p:nvSpPr>
          <p:cNvPr id="6" name="Flowchart: Process 5"/>
          <p:cNvSpPr/>
          <p:nvPr/>
        </p:nvSpPr>
        <p:spPr>
          <a:xfrm>
            <a:off x="838200" y="4248150"/>
            <a:ext cx="533400" cy="3238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852201" y="5486400"/>
            <a:ext cx="500349"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2819400" y="3505200"/>
            <a:ext cx="3409950" cy="533400"/>
          </a:xfrm>
          <a:prstGeom prst="wedgeRectCallout">
            <a:avLst>
              <a:gd name="adj1" fmla="val -92009"/>
              <a:gd name="adj2" fmla="val 86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Gather: from sparse to dense form</a:t>
            </a:r>
            <a:endParaRPr lang="en-US" dirty="0"/>
          </a:p>
        </p:txBody>
      </p:sp>
      <p:sp>
        <p:nvSpPr>
          <p:cNvPr id="9" name="Rectangular Callout 8"/>
          <p:cNvSpPr/>
          <p:nvPr/>
        </p:nvSpPr>
        <p:spPr>
          <a:xfrm>
            <a:off x="2209800" y="6019800"/>
            <a:ext cx="3505200" cy="533400"/>
          </a:xfrm>
          <a:prstGeom prst="wedgeRectCallout">
            <a:avLst>
              <a:gd name="adj1" fmla="val -71144"/>
              <a:gd name="adj2" fmla="val -106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Scatter: from dense to sparse form</a:t>
            </a:r>
            <a:endParaRPr lang="en-US" dirty="0"/>
          </a:p>
        </p:txBody>
      </p:sp>
      <p:sp>
        <p:nvSpPr>
          <p:cNvPr id="12" name="Flowchart: Process 11"/>
          <p:cNvSpPr/>
          <p:nvPr/>
        </p:nvSpPr>
        <p:spPr>
          <a:xfrm>
            <a:off x="2314575" y="4248150"/>
            <a:ext cx="361950" cy="304800"/>
          </a:xfrm>
          <a:prstGeom prst="flowChart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Flowchart: Process 12"/>
          <p:cNvSpPr/>
          <p:nvPr/>
        </p:nvSpPr>
        <p:spPr>
          <a:xfrm>
            <a:off x="2809874" y="4248150"/>
            <a:ext cx="295275" cy="304800"/>
          </a:xfrm>
          <a:prstGeom prst="flowChartProcess">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Flowchart: Process 13"/>
          <p:cNvSpPr/>
          <p:nvPr/>
        </p:nvSpPr>
        <p:spPr>
          <a:xfrm>
            <a:off x="6629400" y="2895600"/>
            <a:ext cx="990600" cy="3048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sparse</a:t>
            </a:r>
            <a:endParaRPr lang="en-US" dirty="0"/>
          </a:p>
        </p:txBody>
      </p:sp>
      <p:sp>
        <p:nvSpPr>
          <p:cNvPr id="15" name="Flowchart: Process 14"/>
          <p:cNvSpPr/>
          <p:nvPr/>
        </p:nvSpPr>
        <p:spPr>
          <a:xfrm>
            <a:off x="6629400" y="3352800"/>
            <a:ext cx="990600" cy="3048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dense</a:t>
            </a:r>
            <a:endParaRPr lang="en-US" dirty="0"/>
          </a:p>
        </p:txBody>
      </p:sp>
      <p:sp>
        <p:nvSpPr>
          <p:cNvPr id="16" name="Flowchart: Process 15"/>
          <p:cNvSpPr/>
          <p:nvPr/>
        </p:nvSpPr>
        <p:spPr>
          <a:xfrm>
            <a:off x="3248025" y="5514975"/>
            <a:ext cx="333375" cy="304800"/>
          </a:xfrm>
          <a:prstGeom prst="flowChart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Flowchart: Process 16"/>
          <p:cNvSpPr/>
          <p:nvPr/>
        </p:nvSpPr>
        <p:spPr>
          <a:xfrm>
            <a:off x="2371725" y="5514975"/>
            <a:ext cx="371475" cy="304800"/>
          </a:xfrm>
          <a:prstGeom prst="flowChartProcess">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 Extensions</a:t>
            </a:r>
            <a:endParaRPr lang="en-AU" dirty="0"/>
          </a:p>
        </p:txBody>
      </p:sp>
      <p:sp>
        <p:nvSpPr>
          <p:cNvPr id="242691" name="Rectangle 3"/>
          <p:cNvSpPr>
            <a:spLocks noGrp="1" noChangeArrowheads="1"/>
          </p:cNvSpPr>
          <p:nvPr>
            <p:ph type="body" idx="1"/>
          </p:nvPr>
        </p:nvSpPr>
        <p:spPr/>
        <p:txBody>
          <a:bodyPr>
            <a:normAutofit/>
          </a:bodyPr>
          <a:lstStyle/>
          <a:p>
            <a:r>
              <a:rPr lang="en-US" sz="2400" dirty="0" smtClean="0"/>
              <a:t>Media applications operate on data types narrower than the native 32-bit word.</a:t>
            </a:r>
          </a:p>
          <a:p>
            <a:pPr lvl="1"/>
            <a:r>
              <a:rPr lang="en-US" dirty="0" smtClean="0"/>
              <a:t>Example:  8 bit for each color (GRB)</a:t>
            </a:r>
          </a:p>
          <a:p>
            <a:pPr lvl="1"/>
            <a:endParaRPr lang="en-US" sz="2000" dirty="0" smtClean="0"/>
          </a:p>
          <a:p>
            <a:r>
              <a:rPr lang="en-US" sz="2400" dirty="0" smtClean="0"/>
              <a:t>Limitations, compared to vector instructions:</a:t>
            </a:r>
          </a:p>
          <a:p>
            <a:pPr lvl="1"/>
            <a:r>
              <a:rPr lang="en-US" dirty="0" smtClean="0"/>
              <a:t>Fixed number of operands encoded in op code</a:t>
            </a:r>
          </a:p>
          <a:p>
            <a:pPr lvl="1"/>
            <a:r>
              <a:rPr lang="en-US" dirty="0" smtClean="0"/>
              <a:t>No sophisticated addressing modes (scatter-gather)</a:t>
            </a:r>
          </a:p>
        </p:txBody>
      </p:sp>
      <p:sp>
        <p:nvSpPr>
          <p:cNvPr id="242693" name="Text Box 5"/>
          <p:cNvSpPr txBox="1">
            <a:spLocks noChangeArrowheads="1"/>
          </p:cNvSpPr>
          <p:nvPr/>
        </p:nvSpPr>
        <p:spPr bwMode="auto">
          <a:xfrm rot="5400000">
            <a:off x="6456084" y="2315735"/>
            <a:ext cx="500649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SIMD Instruction Set Extensions for Multimedia</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 Implementations</a:t>
            </a:r>
            <a:endParaRPr lang="en-AU" dirty="0"/>
          </a:p>
        </p:txBody>
      </p:sp>
      <p:sp>
        <p:nvSpPr>
          <p:cNvPr id="242691" name="Rectangle 3"/>
          <p:cNvSpPr>
            <a:spLocks noGrp="1" noChangeArrowheads="1"/>
          </p:cNvSpPr>
          <p:nvPr>
            <p:ph type="body" idx="1"/>
          </p:nvPr>
        </p:nvSpPr>
        <p:spPr/>
        <p:txBody>
          <a:bodyPr>
            <a:normAutofit fontScale="92500" lnSpcReduction="10000"/>
          </a:bodyPr>
          <a:lstStyle/>
          <a:p>
            <a:r>
              <a:rPr lang="en-US" dirty="0" smtClean="0"/>
              <a:t>Implementations:</a:t>
            </a:r>
          </a:p>
          <a:p>
            <a:pPr lvl="1"/>
            <a:r>
              <a:rPr lang="en-US" dirty="0" smtClean="0"/>
              <a:t>Intel MMX (1996)</a:t>
            </a:r>
          </a:p>
          <a:p>
            <a:pPr lvl="2"/>
            <a:r>
              <a:rPr lang="en-US" dirty="0" smtClean="0"/>
              <a:t>MMX-64: Eight 8-bit integer ops or four 16-bit integer ops</a:t>
            </a:r>
          </a:p>
          <a:p>
            <a:pPr lvl="1"/>
            <a:r>
              <a:rPr lang="en-US" dirty="0" smtClean="0"/>
              <a:t>Streaming SIMD Extensions (SSE) (1999)</a:t>
            </a:r>
          </a:p>
          <a:p>
            <a:pPr lvl="2"/>
            <a:r>
              <a:rPr lang="en-US" dirty="0" smtClean="0"/>
              <a:t>SSE-128: Eight 16-bit integer ops, Four 32-bit integer/</a:t>
            </a:r>
            <a:r>
              <a:rPr lang="en-US" dirty="0" err="1" smtClean="0"/>
              <a:t>fp</a:t>
            </a:r>
            <a:r>
              <a:rPr lang="en-US" dirty="0" smtClean="0"/>
              <a:t> ops or two 64-bit integer/</a:t>
            </a:r>
            <a:r>
              <a:rPr lang="en-US" dirty="0" err="1" smtClean="0"/>
              <a:t>fp</a:t>
            </a:r>
            <a:r>
              <a:rPr lang="en-US" dirty="0" smtClean="0"/>
              <a:t> ops</a:t>
            </a:r>
          </a:p>
          <a:p>
            <a:pPr lvl="1"/>
            <a:r>
              <a:rPr lang="en-US" dirty="0" smtClean="0"/>
              <a:t>Advanced Vector Extensions (2010)</a:t>
            </a:r>
          </a:p>
          <a:p>
            <a:pPr lvl="2"/>
            <a:r>
              <a:rPr lang="en-US" dirty="0"/>
              <a:t>AVX-</a:t>
            </a:r>
            <a:r>
              <a:rPr lang="en-US" dirty="0" smtClean="0"/>
              <a:t>256: Four 64-bit integer/</a:t>
            </a:r>
            <a:r>
              <a:rPr lang="en-US" dirty="0" err="1" smtClean="0"/>
              <a:t>fp</a:t>
            </a:r>
            <a:r>
              <a:rPr lang="en-US" dirty="0" smtClean="0"/>
              <a:t> ops</a:t>
            </a:r>
          </a:p>
          <a:p>
            <a:pPr lvl="2"/>
            <a:r>
              <a:rPr lang="en-US" dirty="0" smtClean="0"/>
              <a:t>AVX-512 (2013)</a:t>
            </a:r>
          </a:p>
          <a:p>
            <a:pPr lvl="1"/>
            <a:r>
              <a:rPr lang="en-US" dirty="0" smtClean="0"/>
              <a:t>Operands must be consecutive and aligned memory locations</a:t>
            </a:r>
          </a:p>
          <a:p>
            <a:pPr lvl="1"/>
            <a:endParaRPr lang="en-US" dirty="0" smtClean="0"/>
          </a:p>
        </p:txBody>
      </p:sp>
      <p:sp>
        <p:nvSpPr>
          <p:cNvPr id="242693" name="Text Box 5"/>
          <p:cNvSpPr txBox="1">
            <a:spLocks noChangeArrowheads="1"/>
          </p:cNvSpPr>
          <p:nvPr/>
        </p:nvSpPr>
        <p:spPr bwMode="auto">
          <a:xfrm rot="5400000">
            <a:off x="6456084" y="2315735"/>
            <a:ext cx="500649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SIMD Instruction Set Extensions for Multimedia</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Graphical Processing Units</a:t>
            </a:r>
            <a:endParaRPr lang="en-AU" dirty="0"/>
          </a:p>
        </p:txBody>
      </p:sp>
      <p:sp>
        <p:nvSpPr>
          <p:cNvPr id="242691" name="Rectangle 3"/>
          <p:cNvSpPr>
            <a:spLocks noGrp="1" noChangeArrowheads="1"/>
          </p:cNvSpPr>
          <p:nvPr>
            <p:ph type="body" idx="1"/>
          </p:nvPr>
        </p:nvSpPr>
        <p:spPr/>
        <p:txBody>
          <a:bodyPr>
            <a:normAutofit fontScale="92500" lnSpcReduction="20000"/>
          </a:bodyPr>
          <a:lstStyle/>
          <a:p>
            <a:r>
              <a:rPr lang="en-US" dirty="0" smtClean="0"/>
              <a:t>Given the hardware invested to do graphics well, how to improve performance of a wider range of applications?</a:t>
            </a:r>
          </a:p>
          <a:p>
            <a:endParaRPr lang="en-US" dirty="0" smtClean="0"/>
          </a:p>
          <a:p>
            <a:r>
              <a:rPr lang="en-US" dirty="0" smtClean="0"/>
              <a:t>Basic idea:</a:t>
            </a:r>
          </a:p>
          <a:p>
            <a:pPr lvl="1"/>
            <a:r>
              <a:rPr lang="en-US" dirty="0" smtClean="0"/>
              <a:t>Heterogeneous execution model</a:t>
            </a:r>
          </a:p>
          <a:p>
            <a:pPr lvl="2"/>
            <a:r>
              <a:rPr lang="en-US" dirty="0" smtClean="0"/>
              <a:t>CPU is the </a:t>
            </a:r>
            <a:r>
              <a:rPr lang="en-US" i="1" dirty="0" smtClean="0"/>
              <a:t>host</a:t>
            </a:r>
            <a:r>
              <a:rPr lang="en-US" dirty="0" smtClean="0"/>
              <a:t>, GPU is the </a:t>
            </a:r>
            <a:r>
              <a:rPr lang="en-US" i="1" dirty="0" smtClean="0"/>
              <a:t>device</a:t>
            </a:r>
          </a:p>
          <a:p>
            <a:pPr lvl="1"/>
            <a:r>
              <a:rPr lang="en-US" dirty="0" smtClean="0"/>
              <a:t>Develop a C-like programming language for GPU</a:t>
            </a:r>
          </a:p>
          <a:p>
            <a:pPr lvl="1"/>
            <a:r>
              <a:rPr lang="en-US" dirty="0" smtClean="0"/>
              <a:t>Unify all forms of GPU parallelism as </a:t>
            </a:r>
            <a:r>
              <a:rPr lang="en-US" i="1" dirty="0" smtClean="0"/>
              <a:t>CUDA thread</a:t>
            </a:r>
          </a:p>
          <a:p>
            <a:pPr lvl="1"/>
            <a:r>
              <a:rPr lang="en-US" dirty="0" smtClean="0"/>
              <a:t>Programming model is “Single Instruction Multiple Thread”</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NVIDIA GPU Architecture</a:t>
            </a:r>
            <a:endParaRPr lang="en-AU" dirty="0"/>
          </a:p>
        </p:txBody>
      </p:sp>
      <p:sp>
        <p:nvSpPr>
          <p:cNvPr id="242691" name="Rectangle 3"/>
          <p:cNvSpPr>
            <a:spLocks noGrp="1" noChangeArrowheads="1"/>
          </p:cNvSpPr>
          <p:nvPr>
            <p:ph type="body" idx="1"/>
          </p:nvPr>
        </p:nvSpPr>
        <p:spPr/>
        <p:txBody>
          <a:bodyPr>
            <a:normAutofit fontScale="92500" lnSpcReduction="10000"/>
          </a:bodyPr>
          <a:lstStyle/>
          <a:p>
            <a:r>
              <a:rPr lang="en-US" dirty="0" smtClean="0"/>
              <a:t>Similarities to vector machines:</a:t>
            </a:r>
          </a:p>
          <a:p>
            <a:pPr lvl="1"/>
            <a:r>
              <a:rPr lang="en-US" dirty="0" smtClean="0"/>
              <a:t>Works well with data-level parallel problems</a:t>
            </a:r>
          </a:p>
          <a:p>
            <a:pPr lvl="1"/>
            <a:r>
              <a:rPr lang="en-US" dirty="0" smtClean="0"/>
              <a:t>Scatter-gather transfers</a:t>
            </a:r>
          </a:p>
          <a:p>
            <a:pPr lvl="1"/>
            <a:r>
              <a:rPr lang="en-US" dirty="0" smtClean="0"/>
              <a:t>Large register files</a:t>
            </a:r>
          </a:p>
          <a:p>
            <a:pPr lvl="1"/>
            <a:endParaRPr lang="en-US" dirty="0" smtClean="0"/>
          </a:p>
          <a:p>
            <a:r>
              <a:rPr lang="en-US" dirty="0" smtClean="0"/>
              <a:t>Differences:</a:t>
            </a:r>
          </a:p>
          <a:p>
            <a:pPr lvl="1"/>
            <a:r>
              <a:rPr lang="en-US" dirty="0" smtClean="0"/>
              <a:t>No scalar processor</a:t>
            </a:r>
          </a:p>
          <a:p>
            <a:pPr lvl="1"/>
            <a:r>
              <a:rPr lang="en-US" dirty="0" smtClean="0"/>
              <a:t>Uses multithreading to hide memory latency</a:t>
            </a:r>
          </a:p>
          <a:p>
            <a:pPr lvl="1"/>
            <a:r>
              <a:rPr lang="en-US" dirty="0" smtClean="0"/>
              <a:t>Has many functional units, as opposed to a few deeply pipelined units like a vector processor</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Threads and Blocks</a:t>
            </a:r>
            <a:endParaRPr lang="en-AU" dirty="0"/>
          </a:p>
        </p:txBody>
      </p:sp>
      <p:sp>
        <p:nvSpPr>
          <p:cNvPr id="242691" name="Rectangle 3"/>
          <p:cNvSpPr>
            <a:spLocks noGrp="1" noChangeArrowheads="1"/>
          </p:cNvSpPr>
          <p:nvPr>
            <p:ph type="body" idx="1"/>
          </p:nvPr>
        </p:nvSpPr>
        <p:spPr>
          <a:xfrm>
            <a:off x="152400" y="1447801"/>
            <a:ext cx="8229600" cy="4724400"/>
          </a:xfrm>
        </p:spPr>
        <p:txBody>
          <a:bodyPr>
            <a:normAutofit/>
          </a:bodyPr>
          <a:lstStyle/>
          <a:p>
            <a:r>
              <a:rPr lang="en-US" dirty="0" smtClean="0"/>
              <a:t>A thread is associated with each data element</a:t>
            </a:r>
          </a:p>
          <a:p>
            <a:r>
              <a:rPr lang="en-US" dirty="0" smtClean="0"/>
              <a:t>Threads are organized </a:t>
            </a:r>
            <a:br>
              <a:rPr lang="en-US" dirty="0" smtClean="0"/>
            </a:br>
            <a:r>
              <a:rPr lang="en-US" dirty="0" smtClean="0"/>
              <a:t>into blocks</a:t>
            </a:r>
          </a:p>
          <a:p>
            <a:r>
              <a:rPr lang="en-US" dirty="0" smtClean="0"/>
              <a:t>Blocks are organized </a:t>
            </a:r>
            <a:br>
              <a:rPr lang="en-US" dirty="0" smtClean="0"/>
            </a:br>
            <a:r>
              <a:rPr lang="en-US" dirty="0" smtClean="0"/>
              <a:t>into a grid</a:t>
            </a:r>
          </a:p>
          <a:p>
            <a:endParaRPr lang="en-US" dirty="0" smtClean="0"/>
          </a:p>
          <a:p>
            <a:endParaRPr lang="en-US" dirty="0" smtClean="0"/>
          </a:p>
          <a:p>
            <a:endParaRPr lang="en-US" dirty="0"/>
          </a:p>
          <a:p>
            <a:endParaRPr lang="en-US" dirty="0" smtClean="0"/>
          </a:p>
          <a:p>
            <a:endParaRPr lang="en-US" dirty="0"/>
          </a:p>
          <a:p>
            <a:endParaRPr lang="en-US" dirty="0" smtClean="0"/>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6"/>
          <p:cNvPicPr>
            <a:picLocks noChangeAspect="1"/>
          </p:cNvPicPr>
          <p:nvPr/>
        </p:nvPicPr>
        <p:blipFill>
          <a:blip r:embed="rId3"/>
          <a:stretch>
            <a:fillRect/>
          </a:stretch>
        </p:blipFill>
        <p:spPr>
          <a:xfrm>
            <a:off x="4343400" y="2021509"/>
            <a:ext cx="4800600" cy="483649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type="body" idx="1"/>
          </p:nvPr>
        </p:nvSpPr>
        <p:spPr/>
        <p:txBody>
          <a:bodyPr>
            <a:normAutofit fontScale="92500" lnSpcReduction="20000"/>
          </a:bodyPr>
          <a:lstStyle/>
          <a:p>
            <a:r>
              <a:rPr lang="en-US" dirty="0" smtClean="0"/>
              <a:t>Multiply two vectors of length 8192</a:t>
            </a:r>
          </a:p>
          <a:p>
            <a:pPr lvl="1"/>
            <a:r>
              <a:rPr lang="en-US" dirty="0" smtClean="0"/>
              <a:t>Code that works over all elements is the grid</a:t>
            </a:r>
          </a:p>
          <a:p>
            <a:pPr lvl="1"/>
            <a:r>
              <a:rPr lang="en-US" dirty="0" smtClean="0"/>
              <a:t>Thread blocks break this down into manageable sizes</a:t>
            </a:r>
          </a:p>
          <a:p>
            <a:pPr lvl="2"/>
            <a:r>
              <a:rPr lang="en-US" dirty="0" smtClean="0"/>
              <a:t>512 threads per block</a:t>
            </a:r>
          </a:p>
          <a:p>
            <a:pPr lvl="1"/>
            <a:r>
              <a:rPr lang="en-US" dirty="0" smtClean="0"/>
              <a:t>SIMD instruction executes 32 elements at a time</a:t>
            </a:r>
          </a:p>
          <a:p>
            <a:pPr lvl="1"/>
            <a:r>
              <a:rPr lang="en-US" dirty="0" smtClean="0"/>
              <a:t>Thus grid size = 16 blocks</a:t>
            </a:r>
          </a:p>
          <a:p>
            <a:pPr lvl="1"/>
            <a:r>
              <a:rPr lang="en-US" dirty="0" smtClean="0"/>
              <a:t>Block is analogous to a strip-mined vector loop with vector length of 32</a:t>
            </a:r>
          </a:p>
          <a:p>
            <a:pPr lvl="1"/>
            <a:r>
              <a:rPr lang="en-US" dirty="0" smtClean="0"/>
              <a:t>Block is assigned to a </a:t>
            </a:r>
            <a:r>
              <a:rPr lang="en-US" i="1" dirty="0" smtClean="0"/>
              <a:t>multithreaded SIMD processor </a:t>
            </a:r>
            <a:r>
              <a:rPr lang="en-US" dirty="0" smtClean="0"/>
              <a:t>by the </a:t>
            </a:r>
            <a:r>
              <a:rPr lang="en-US" i="1" dirty="0" smtClean="0"/>
              <a:t>thread block scheduler</a:t>
            </a:r>
          </a:p>
          <a:p>
            <a:pPr lvl="1"/>
            <a:r>
              <a:rPr lang="en-US" dirty="0" smtClean="0"/>
              <a:t>Current-generation GPUs (Fermi) have 7-15 multithreaded SIMD processors</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SIMD/GPU Hardware Model </a:t>
            </a:r>
            <a:endParaRPr lang="en-AU" dirty="0"/>
          </a:p>
        </p:txBody>
      </p:sp>
      <p:sp>
        <p:nvSpPr>
          <p:cNvPr id="242691" name="Rectangle 3"/>
          <p:cNvSpPr>
            <a:spLocks noGrp="1" noChangeArrowheads="1"/>
          </p:cNvSpPr>
          <p:nvPr>
            <p:ph type="body" idx="1"/>
          </p:nvPr>
        </p:nvSpPr>
        <p:spPr>
          <a:xfrm>
            <a:off x="152400" y="1219200"/>
            <a:ext cx="8229600" cy="5334000"/>
          </a:xfrm>
        </p:spPr>
        <p:txBody>
          <a:bodyPr>
            <a:normAutofit fontScale="92500" lnSpcReduction="20000"/>
          </a:bodyPr>
          <a:lstStyle/>
          <a:p>
            <a:r>
              <a:rPr lang="en-US" i="1" dirty="0" smtClean="0"/>
              <a:t>Threads of SIMD instructions</a:t>
            </a:r>
            <a:endParaRPr lang="en-US" dirty="0" smtClean="0"/>
          </a:p>
          <a:p>
            <a:pPr lvl="1"/>
            <a:r>
              <a:rPr lang="en-US" dirty="0" smtClean="0"/>
              <a:t>Each has its own PC</a:t>
            </a:r>
          </a:p>
          <a:p>
            <a:pPr lvl="1"/>
            <a:r>
              <a:rPr lang="en-US" dirty="0" smtClean="0"/>
              <a:t>Thread scheduler uses scoreboard to dispatch</a:t>
            </a:r>
          </a:p>
          <a:p>
            <a:pPr lvl="2"/>
            <a:r>
              <a:rPr lang="en-US" dirty="0" smtClean="0"/>
              <a:t>GPU HW, not OS, handles </a:t>
            </a:r>
            <a:r>
              <a:rPr lang="en-US" dirty="0"/>
              <a:t>thread </a:t>
            </a:r>
            <a:r>
              <a:rPr lang="en-US" dirty="0" smtClean="0"/>
              <a:t>management</a:t>
            </a:r>
          </a:p>
          <a:p>
            <a:pPr lvl="1"/>
            <a:r>
              <a:rPr lang="en-US" dirty="0" smtClean="0"/>
              <a:t>No data dependencies between threads!</a:t>
            </a:r>
          </a:p>
          <a:p>
            <a:pPr lvl="1"/>
            <a:r>
              <a:rPr lang="en-US" dirty="0" smtClean="0"/>
              <a:t>Keeps track of up to 48 threads of SIMD instructions</a:t>
            </a:r>
          </a:p>
          <a:p>
            <a:pPr lvl="2"/>
            <a:r>
              <a:rPr lang="en-US" dirty="0" smtClean="0"/>
              <a:t>Hides memory latency</a:t>
            </a:r>
          </a:p>
          <a:p>
            <a:r>
              <a:rPr lang="en-US" dirty="0" smtClean="0"/>
              <a:t>Within each SIMD </a:t>
            </a:r>
            <a:br>
              <a:rPr lang="en-US" dirty="0" smtClean="0"/>
            </a:br>
            <a:r>
              <a:rPr lang="en-US" dirty="0" smtClean="0"/>
              <a:t>processor:</a:t>
            </a:r>
          </a:p>
          <a:p>
            <a:pPr lvl="1"/>
            <a:r>
              <a:rPr lang="en-US" dirty="0" smtClean="0"/>
              <a:t>32 SIMD lanes</a:t>
            </a:r>
          </a:p>
          <a:p>
            <a:pPr lvl="1"/>
            <a:r>
              <a:rPr lang="en-US" dirty="0" smtClean="0"/>
              <a:t>Wide and shallow </a:t>
            </a:r>
            <a:br>
              <a:rPr lang="en-US" dirty="0" smtClean="0"/>
            </a:br>
            <a:r>
              <a:rPr lang="en-US" dirty="0" smtClean="0"/>
              <a:t>compared to vector </a:t>
            </a:r>
            <a:br>
              <a:rPr lang="en-US" dirty="0" smtClean="0"/>
            </a:br>
            <a:r>
              <a:rPr lang="en-US" dirty="0" smtClean="0"/>
              <a:t>CPU</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7" name="Picture 6"/>
          <p:cNvPicPr>
            <a:picLocks noChangeAspect="1"/>
          </p:cNvPicPr>
          <p:nvPr/>
        </p:nvPicPr>
        <p:blipFill rotWithShape="1">
          <a:blip r:embed="rId3"/>
          <a:srcRect t="13492"/>
          <a:stretch/>
        </p:blipFill>
        <p:spPr>
          <a:xfrm>
            <a:off x="4572000" y="3891643"/>
            <a:ext cx="4572000" cy="296635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0"/>
            <a:ext cx="8229600" cy="1143000"/>
          </a:xfrm>
        </p:spPr>
        <p:txBody>
          <a:bodyPr/>
          <a:lstStyle/>
          <a:p>
            <a:r>
              <a:rPr lang="en-US" dirty="0"/>
              <a:t>SIMD/GPU </a:t>
            </a:r>
            <a:r>
              <a:rPr lang="en-US" dirty="0" smtClean="0"/>
              <a:t>: Example</a:t>
            </a:r>
            <a:endParaRPr lang="en-AU" dirty="0"/>
          </a:p>
        </p:txBody>
      </p:sp>
      <p:sp>
        <p:nvSpPr>
          <p:cNvPr id="242691" name="Rectangle 3"/>
          <p:cNvSpPr>
            <a:spLocks noGrp="1" noChangeArrowheads="1"/>
          </p:cNvSpPr>
          <p:nvPr>
            <p:ph type="body" idx="1"/>
          </p:nvPr>
        </p:nvSpPr>
        <p:spPr>
          <a:xfrm>
            <a:off x="457200" y="1828800"/>
            <a:ext cx="8229600" cy="3733800"/>
          </a:xfrm>
        </p:spPr>
        <p:txBody>
          <a:bodyPr/>
          <a:lstStyle/>
          <a:p>
            <a:r>
              <a:rPr lang="en-US" dirty="0" smtClean="0"/>
              <a:t>NVIDIA GPU has 32,768 registers</a:t>
            </a:r>
          </a:p>
          <a:p>
            <a:pPr lvl="1"/>
            <a:r>
              <a:rPr lang="en-US" dirty="0" smtClean="0"/>
              <a:t>Divided into lanes</a:t>
            </a:r>
          </a:p>
          <a:p>
            <a:pPr lvl="2"/>
            <a:r>
              <a:rPr lang="en-US" dirty="0" smtClean="0"/>
              <a:t>There’re </a:t>
            </a:r>
            <a:r>
              <a:rPr lang="en-US" dirty="0"/>
              <a:t>16 physical SIMD lanes, each </a:t>
            </a:r>
            <a:r>
              <a:rPr lang="en-US" dirty="0" smtClean="0"/>
              <a:t>of 2048 </a:t>
            </a:r>
            <a:r>
              <a:rPr lang="en-US" dirty="0"/>
              <a:t>registers</a:t>
            </a:r>
          </a:p>
          <a:p>
            <a:pPr lvl="1"/>
            <a:r>
              <a:rPr lang="en-US" dirty="0" smtClean="0"/>
              <a:t>Each SIMD thread accesses one lane, with up to:</a:t>
            </a:r>
          </a:p>
          <a:p>
            <a:pPr lvl="2"/>
            <a:r>
              <a:rPr lang="en-US" dirty="0" smtClean="0"/>
              <a:t>64 vector registers of 32 32-bit elements</a:t>
            </a:r>
          </a:p>
          <a:p>
            <a:pPr lvl="2"/>
            <a:r>
              <a:rPr lang="en-US" dirty="0" smtClean="0"/>
              <a:t>32 vector registers of 32 64-bit elements</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Toll Booth</a:t>
            </a:r>
            <a:endParaRPr lang="en-US" dirty="0"/>
          </a:p>
        </p:txBody>
      </p:sp>
      <p:pic>
        <p:nvPicPr>
          <p:cNvPr id="4" name="Picture 4" descr="MCj03985190000[1]"/>
          <p:cNvPicPr>
            <a:picLocks noChangeAspect="1" noChangeArrowheads="1"/>
          </p:cNvPicPr>
          <p:nvPr/>
        </p:nvPicPr>
        <p:blipFill>
          <a:blip r:embed="rId2" cstate="print"/>
          <a:srcRect/>
          <a:stretch>
            <a:fillRect/>
          </a:stretch>
        </p:blipFill>
        <p:spPr bwMode="auto">
          <a:xfrm>
            <a:off x="3276600" y="1400175"/>
            <a:ext cx="762000" cy="336550"/>
          </a:xfrm>
          <a:prstGeom prst="rect">
            <a:avLst/>
          </a:prstGeom>
          <a:noFill/>
        </p:spPr>
      </p:pic>
      <p:pic>
        <p:nvPicPr>
          <p:cNvPr id="5" name="Picture 5" descr="MCj03985110000[1]"/>
          <p:cNvPicPr>
            <a:picLocks noChangeAspect="1" noChangeArrowheads="1"/>
          </p:cNvPicPr>
          <p:nvPr/>
        </p:nvPicPr>
        <p:blipFill>
          <a:blip r:embed="rId3" cstate="print"/>
          <a:srcRect/>
          <a:stretch>
            <a:fillRect/>
          </a:stretch>
        </p:blipFill>
        <p:spPr bwMode="auto">
          <a:xfrm>
            <a:off x="2286000" y="1423988"/>
            <a:ext cx="762000" cy="327025"/>
          </a:xfrm>
          <a:prstGeom prst="rect">
            <a:avLst/>
          </a:prstGeom>
          <a:noFill/>
        </p:spPr>
      </p:pic>
      <p:pic>
        <p:nvPicPr>
          <p:cNvPr id="6" name="Picture 6" descr="MCj03984650000[1]"/>
          <p:cNvPicPr>
            <a:picLocks noChangeAspect="1" noChangeArrowheads="1"/>
          </p:cNvPicPr>
          <p:nvPr/>
        </p:nvPicPr>
        <p:blipFill>
          <a:blip r:embed="rId4" cstate="print"/>
          <a:srcRect/>
          <a:stretch>
            <a:fillRect/>
          </a:stretch>
        </p:blipFill>
        <p:spPr bwMode="auto">
          <a:xfrm>
            <a:off x="1295400" y="1423988"/>
            <a:ext cx="762000" cy="333375"/>
          </a:xfrm>
          <a:prstGeom prst="rect">
            <a:avLst/>
          </a:prstGeom>
          <a:noFill/>
        </p:spPr>
      </p:pic>
      <p:pic>
        <p:nvPicPr>
          <p:cNvPr id="7" name="Picture 7" descr="MCj03984630000[1]"/>
          <p:cNvPicPr>
            <a:picLocks noChangeAspect="1" noChangeArrowheads="1"/>
          </p:cNvPicPr>
          <p:nvPr/>
        </p:nvPicPr>
        <p:blipFill>
          <a:blip r:embed="rId5" cstate="print"/>
          <a:srcRect/>
          <a:stretch>
            <a:fillRect/>
          </a:stretch>
        </p:blipFill>
        <p:spPr bwMode="auto">
          <a:xfrm>
            <a:off x="322263" y="1447800"/>
            <a:ext cx="744537" cy="314325"/>
          </a:xfrm>
          <a:prstGeom prst="rect">
            <a:avLst/>
          </a:prstGeom>
          <a:noFill/>
        </p:spPr>
      </p:pic>
      <p:sp>
        <p:nvSpPr>
          <p:cNvPr id="8" name="Text Box 8"/>
          <p:cNvSpPr txBox="1">
            <a:spLocks noChangeArrowheads="1"/>
          </p:cNvSpPr>
          <p:nvPr/>
        </p:nvSpPr>
        <p:spPr bwMode="auto">
          <a:xfrm>
            <a:off x="3505200" y="1905000"/>
            <a:ext cx="290464" cy="369332"/>
          </a:xfrm>
          <a:prstGeom prst="rect">
            <a:avLst/>
          </a:prstGeom>
          <a:noFill/>
          <a:ln w="9525">
            <a:noFill/>
            <a:miter lim="800000"/>
            <a:headEnd/>
            <a:tailEnd/>
          </a:ln>
          <a:effectLst/>
        </p:spPr>
        <p:txBody>
          <a:bodyPr wrap="none">
            <a:spAutoFit/>
          </a:bodyPr>
          <a:lstStyle/>
          <a:p>
            <a:r>
              <a:rPr lang="en-US">
                <a:latin typeface="+mn-lt"/>
              </a:rPr>
              <a:t>A</a:t>
            </a:r>
          </a:p>
        </p:txBody>
      </p:sp>
      <p:sp>
        <p:nvSpPr>
          <p:cNvPr id="9" name="Text Box 9"/>
          <p:cNvSpPr txBox="1">
            <a:spLocks noChangeArrowheads="1"/>
          </p:cNvSpPr>
          <p:nvPr/>
        </p:nvSpPr>
        <p:spPr bwMode="auto">
          <a:xfrm>
            <a:off x="2482850" y="1905000"/>
            <a:ext cx="308098" cy="369332"/>
          </a:xfrm>
          <a:prstGeom prst="rect">
            <a:avLst/>
          </a:prstGeom>
          <a:noFill/>
          <a:ln w="9525">
            <a:noFill/>
            <a:miter lim="800000"/>
            <a:headEnd/>
            <a:tailEnd/>
          </a:ln>
          <a:effectLst/>
        </p:spPr>
        <p:txBody>
          <a:bodyPr wrap="none">
            <a:spAutoFit/>
          </a:bodyPr>
          <a:lstStyle/>
          <a:p>
            <a:r>
              <a:rPr lang="en-US">
                <a:latin typeface="+mn-lt"/>
              </a:rPr>
              <a:t>B</a:t>
            </a:r>
          </a:p>
        </p:txBody>
      </p:sp>
      <p:sp>
        <p:nvSpPr>
          <p:cNvPr id="10" name="Text Box 10"/>
          <p:cNvSpPr txBox="1">
            <a:spLocks noChangeArrowheads="1"/>
          </p:cNvSpPr>
          <p:nvPr/>
        </p:nvSpPr>
        <p:spPr bwMode="auto">
          <a:xfrm>
            <a:off x="1447800" y="1905000"/>
            <a:ext cx="301686" cy="369332"/>
          </a:xfrm>
          <a:prstGeom prst="rect">
            <a:avLst/>
          </a:prstGeom>
          <a:noFill/>
          <a:ln w="9525">
            <a:noFill/>
            <a:miter lim="800000"/>
            <a:headEnd/>
            <a:tailEnd/>
          </a:ln>
          <a:effectLst/>
        </p:spPr>
        <p:txBody>
          <a:bodyPr wrap="none">
            <a:spAutoFit/>
          </a:bodyPr>
          <a:lstStyle/>
          <a:p>
            <a:r>
              <a:rPr lang="en-US">
                <a:latin typeface="+mn-lt"/>
              </a:rPr>
              <a:t>C</a:t>
            </a:r>
          </a:p>
        </p:txBody>
      </p:sp>
      <p:sp>
        <p:nvSpPr>
          <p:cNvPr id="11" name="Text Box 11"/>
          <p:cNvSpPr txBox="1">
            <a:spLocks noChangeArrowheads="1"/>
          </p:cNvSpPr>
          <p:nvPr/>
        </p:nvSpPr>
        <p:spPr bwMode="auto">
          <a:xfrm>
            <a:off x="533400" y="1905000"/>
            <a:ext cx="309700" cy="369332"/>
          </a:xfrm>
          <a:prstGeom prst="rect">
            <a:avLst/>
          </a:prstGeom>
          <a:noFill/>
          <a:ln w="9525">
            <a:noFill/>
            <a:miter lim="800000"/>
            <a:headEnd/>
            <a:tailEnd/>
          </a:ln>
          <a:effectLst/>
        </p:spPr>
        <p:txBody>
          <a:bodyPr wrap="none">
            <a:spAutoFit/>
          </a:bodyPr>
          <a:lstStyle/>
          <a:p>
            <a:r>
              <a:rPr lang="en-US" dirty="0">
                <a:latin typeface="+mn-lt"/>
              </a:rPr>
              <a:t>D</a:t>
            </a:r>
          </a:p>
        </p:txBody>
      </p:sp>
      <p:sp>
        <p:nvSpPr>
          <p:cNvPr id="12" name="Text Box 12"/>
          <p:cNvSpPr txBox="1">
            <a:spLocks noChangeArrowheads="1"/>
          </p:cNvSpPr>
          <p:nvPr/>
        </p:nvSpPr>
        <p:spPr bwMode="auto">
          <a:xfrm>
            <a:off x="4632325" y="1468438"/>
            <a:ext cx="3430747" cy="646331"/>
          </a:xfrm>
          <a:prstGeom prst="rect">
            <a:avLst/>
          </a:prstGeom>
          <a:noFill/>
          <a:ln w="9525">
            <a:noFill/>
            <a:miter lim="800000"/>
            <a:headEnd/>
            <a:tailEnd/>
          </a:ln>
          <a:effectLst/>
        </p:spPr>
        <p:txBody>
          <a:bodyPr wrap="none">
            <a:spAutoFit/>
          </a:bodyPr>
          <a:lstStyle/>
          <a:p>
            <a:r>
              <a:rPr lang="en-US" dirty="0">
                <a:latin typeface="+mn-lt"/>
              </a:rPr>
              <a:t>Caravanning on a trip, must stay in</a:t>
            </a:r>
          </a:p>
          <a:p>
            <a:r>
              <a:rPr lang="en-US" dirty="0">
                <a:latin typeface="+mn-lt"/>
              </a:rPr>
              <a:t>order to prevent losing anyone </a:t>
            </a:r>
          </a:p>
        </p:txBody>
      </p:sp>
      <p:grpSp>
        <p:nvGrpSpPr>
          <p:cNvPr id="3" name="Group 19"/>
          <p:cNvGrpSpPr>
            <a:grpSpLocks/>
          </p:cNvGrpSpPr>
          <p:nvPr/>
        </p:nvGrpSpPr>
        <p:grpSpPr bwMode="auto">
          <a:xfrm>
            <a:off x="685800" y="2590800"/>
            <a:ext cx="5429250" cy="1371600"/>
            <a:chOff x="432" y="1632"/>
            <a:chExt cx="3420" cy="864"/>
          </a:xfrm>
        </p:grpSpPr>
        <p:pic>
          <p:nvPicPr>
            <p:cNvPr id="14" name="Picture 16" descr="State Road &amp; Tollway Authority"/>
            <p:cNvPicPr>
              <a:picLocks noChangeAspect="1" noChangeArrowheads="1"/>
            </p:cNvPicPr>
            <p:nvPr/>
          </p:nvPicPr>
          <p:blipFill>
            <a:blip r:embed="rId6" cstate="print"/>
            <a:srcRect/>
            <a:stretch>
              <a:fillRect/>
            </a:stretch>
          </p:blipFill>
          <p:spPr bwMode="auto">
            <a:xfrm>
              <a:off x="432" y="1728"/>
              <a:ext cx="768" cy="768"/>
            </a:xfrm>
            <a:prstGeom prst="rect">
              <a:avLst/>
            </a:prstGeom>
            <a:noFill/>
          </p:spPr>
        </p:pic>
        <p:sp>
          <p:nvSpPr>
            <p:cNvPr id="15" name="Text Box 17"/>
            <p:cNvSpPr txBox="1">
              <a:spLocks noChangeArrowheads="1"/>
            </p:cNvSpPr>
            <p:nvPr/>
          </p:nvSpPr>
          <p:spPr bwMode="auto">
            <a:xfrm>
              <a:off x="1488" y="1632"/>
              <a:ext cx="2364" cy="407"/>
            </a:xfrm>
            <a:prstGeom prst="rect">
              <a:avLst/>
            </a:prstGeom>
            <a:noFill/>
            <a:ln w="9525">
              <a:noFill/>
              <a:miter lim="800000"/>
              <a:headEnd/>
              <a:tailEnd/>
            </a:ln>
            <a:effectLst/>
          </p:spPr>
          <p:txBody>
            <a:bodyPr wrap="none">
              <a:spAutoFit/>
            </a:bodyPr>
            <a:lstStyle/>
            <a:p>
              <a:r>
                <a:rPr lang="en-US" dirty="0">
                  <a:latin typeface="+mn-lt"/>
                </a:rPr>
                <a:t>When we get to the toll, everyone gets</a:t>
              </a:r>
            </a:p>
            <a:p>
              <a:r>
                <a:rPr lang="en-US" dirty="0">
                  <a:latin typeface="+mn-lt"/>
                </a:rPr>
                <a:t>in the same lane to stay in order</a:t>
              </a:r>
            </a:p>
          </p:txBody>
        </p:sp>
      </p:grpSp>
      <p:sp>
        <p:nvSpPr>
          <p:cNvPr id="16" name="Text Box 18"/>
          <p:cNvSpPr txBox="1">
            <a:spLocks noChangeArrowheads="1"/>
          </p:cNvSpPr>
          <p:nvPr/>
        </p:nvSpPr>
        <p:spPr bwMode="auto">
          <a:xfrm>
            <a:off x="2390775" y="3429000"/>
            <a:ext cx="4203138" cy="646331"/>
          </a:xfrm>
          <a:prstGeom prst="rect">
            <a:avLst/>
          </a:prstGeom>
          <a:noFill/>
          <a:ln w="9525">
            <a:noFill/>
            <a:miter lim="800000"/>
            <a:headEnd/>
            <a:tailEnd/>
          </a:ln>
          <a:effectLst/>
        </p:spPr>
        <p:txBody>
          <a:bodyPr wrap="none">
            <a:spAutoFit/>
          </a:bodyPr>
          <a:lstStyle/>
          <a:p>
            <a:r>
              <a:rPr lang="en-US" dirty="0">
                <a:latin typeface="+mn-lt"/>
              </a:rPr>
              <a:t>This works… but it’s slow.  Everyone has to</a:t>
            </a:r>
          </a:p>
          <a:p>
            <a:r>
              <a:rPr lang="en-US" dirty="0">
                <a:latin typeface="+mn-lt"/>
              </a:rPr>
              <a:t>wait for D to get through the toll booth</a:t>
            </a:r>
          </a:p>
        </p:txBody>
      </p:sp>
      <p:pic>
        <p:nvPicPr>
          <p:cNvPr id="17" name="Picture 20" descr="MCj03985190000[1]"/>
          <p:cNvPicPr>
            <a:picLocks noChangeAspect="1" noChangeArrowheads="1"/>
          </p:cNvPicPr>
          <p:nvPr/>
        </p:nvPicPr>
        <p:blipFill>
          <a:blip r:embed="rId2" cstate="print"/>
          <a:srcRect/>
          <a:stretch>
            <a:fillRect/>
          </a:stretch>
        </p:blipFill>
        <p:spPr bwMode="auto">
          <a:xfrm>
            <a:off x="1447800" y="4959350"/>
            <a:ext cx="762000" cy="336550"/>
          </a:xfrm>
          <a:prstGeom prst="rect">
            <a:avLst/>
          </a:prstGeom>
          <a:noFill/>
        </p:spPr>
      </p:pic>
      <p:pic>
        <p:nvPicPr>
          <p:cNvPr id="18" name="Picture 21" descr="MCj03985110000[1]"/>
          <p:cNvPicPr>
            <a:picLocks noChangeAspect="1" noChangeArrowheads="1"/>
          </p:cNvPicPr>
          <p:nvPr/>
        </p:nvPicPr>
        <p:blipFill>
          <a:blip r:embed="rId3" cstate="print"/>
          <a:srcRect/>
          <a:stretch>
            <a:fillRect/>
          </a:stretch>
        </p:blipFill>
        <p:spPr bwMode="auto">
          <a:xfrm>
            <a:off x="1476375" y="4502150"/>
            <a:ext cx="762000" cy="327025"/>
          </a:xfrm>
          <a:prstGeom prst="rect">
            <a:avLst/>
          </a:prstGeom>
          <a:noFill/>
        </p:spPr>
      </p:pic>
      <p:pic>
        <p:nvPicPr>
          <p:cNvPr id="19" name="Picture 22" descr="MCj03984650000[1]"/>
          <p:cNvPicPr>
            <a:picLocks noChangeAspect="1" noChangeArrowheads="1"/>
          </p:cNvPicPr>
          <p:nvPr/>
        </p:nvPicPr>
        <p:blipFill>
          <a:blip r:embed="rId4" cstate="print"/>
          <a:srcRect/>
          <a:stretch>
            <a:fillRect/>
          </a:stretch>
        </p:blipFill>
        <p:spPr bwMode="auto">
          <a:xfrm>
            <a:off x="609600" y="4959350"/>
            <a:ext cx="762000" cy="333375"/>
          </a:xfrm>
          <a:prstGeom prst="rect">
            <a:avLst/>
          </a:prstGeom>
          <a:noFill/>
        </p:spPr>
      </p:pic>
      <p:pic>
        <p:nvPicPr>
          <p:cNvPr id="20" name="Picture 23" descr="MCj03984630000[1]"/>
          <p:cNvPicPr>
            <a:picLocks noChangeAspect="1" noChangeArrowheads="1"/>
          </p:cNvPicPr>
          <p:nvPr/>
        </p:nvPicPr>
        <p:blipFill>
          <a:blip r:embed="rId5" cstate="print"/>
          <a:srcRect/>
          <a:stretch>
            <a:fillRect/>
          </a:stretch>
        </p:blipFill>
        <p:spPr bwMode="auto">
          <a:xfrm>
            <a:off x="581025" y="4502150"/>
            <a:ext cx="744538" cy="314325"/>
          </a:xfrm>
          <a:prstGeom prst="rect">
            <a:avLst/>
          </a:prstGeom>
          <a:noFill/>
        </p:spPr>
      </p:pic>
      <p:sp>
        <p:nvSpPr>
          <p:cNvPr id="21" name="Rectangle 24"/>
          <p:cNvSpPr>
            <a:spLocks noChangeArrowheads="1"/>
          </p:cNvSpPr>
          <p:nvPr/>
        </p:nvSpPr>
        <p:spPr bwMode="auto">
          <a:xfrm>
            <a:off x="2438400" y="4502150"/>
            <a:ext cx="914400" cy="314325"/>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mn-lt"/>
              </a:rPr>
              <a:t>Lane 1</a:t>
            </a:r>
          </a:p>
        </p:txBody>
      </p:sp>
      <p:sp>
        <p:nvSpPr>
          <p:cNvPr id="22" name="Rectangle 25"/>
          <p:cNvSpPr>
            <a:spLocks noChangeArrowheads="1"/>
          </p:cNvSpPr>
          <p:nvPr/>
        </p:nvSpPr>
        <p:spPr bwMode="auto">
          <a:xfrm>
            <a:off x="2438400" y="4943475"/>
            <a:ext cx="914400" cy="314325"/>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Lane 2</a:t>
            </a:r>
          </a:p>
        </p:txBody>
      </p:sp>
      <p:grpSp>
        <p:nvGrpSpPr>
          <p:cNvPr id="13" name="Group 40"/>
          <p:cNvGrpSpPr>
            <a:grpSpLocks/>
          </p:cNvGrpSpPr>
          <p:nvPr/>
        </p:nvGrpSpPr>
        <p:grpSpPr bwMode="auto">
          <a:xfrm>
            <a:off x="398463" y="5473700"/>
            <a:ext cx="7997825" cy="838200"/>
            <a:chOff x="251" y="3448"/>
            <a:chExt cx="5038" cy="528"/>
          </a:xfrm>
        </p:grpSpPr>
        <p:pic>
          <p:nvPicPr>
            <p:cNvPr id="24" name="Picture 28" descr="MCj03985190000[1]"/>
            <p:cNvPicPr>
              <a:picLocks noChangeAspect="1" noChangeArrowheads="1"/>
            </p:cNvPicPr>
            <p:nvPr/>
          </p:nvPicPr>
          <p:blipFill>
            <a:blip r:embed="rId2" cstate="print"/>
            <a:srcRect/>
            <a:stretch>
              <a:fillRect/>
            </a:stretch>
          </p:blipFill>
          <p:spPr bwMode="auto">
            <a:xfrm>
              <a:off x="1344" y="3553"/>
              <a:ext cx="308" cy="136"/>
            </a:xfrm>
            <a:prstGeom prst="rect">
              <a:avLst/>
            </a:prstGeom>
            <a:noFill/>
          </p:spPr>
        </p:pic>
        <p:pic>
          <p:nvPicPr>
            <p:cNvPr id="25" name="Picture 29" descr="MCj03985110000[1]"/>
            <p:cNvPicPr>
              <a:picLocks noChangeAspect="1" noChangeArrowheads="1"/>
            </p:cNvPicPr>
            <p:nvPr/>
          </p:nvPicPr>
          <p:blipFill>
            <a:blip r:embed="rId3" cstate="print"/>
            <a:srcRect/>
            <a:stretch>
              <a:fillRect/>
            </a:stretch>
          </p:blipFill>
          <p:spPr bwMode="auto">
            <a:xfrm>
              <a:off x="1008" y="3560"/>
              <a:ext cx="288" cy="124"/>
            </a:xfrm>
            <a:prstGeom prst="rect">
              <a:avLst/>
            </a:prstGeom>
            <a:noFill/>
          </p:spPr>
        </p:pic>
        <p:pic>
          <p:nvPicPr>
            <p:cNvPr id="26" name="Picture 30" descr="MCj03984650000[1]"/>
            <p:cNvPicPr>
              <a:picLocks noChangeAspect="1" noChangeArrowheads="1"/>
            </p:cNvPicPr>
            <p:nvPr/>
          </p:nvPicPr>
          <p:blipFill>
            <a:blip r:embed="rId4" cstate="print"/>
            <a:srcRect/>
            <a:stretch>
              <a:fillRect/>
            </a:stretch>
          </p:blipFill>
          <p:spPr bwMode="auto">
            <a:xfrm>
              <a:off x="624" y="3560"/>
              <a:ext cx="336" cy="147"/>
            </a:xfrm>
            <a:prstGeom prst="rect">
              <a:avLst/>
            </a:prstGeom>
            <a:noFill/>
          </p:spPr>
        </p:pic>
        <p:pic>
          <p:nvPicPr>
            <p:cNvPr id="27" name="Picture 31" descr="MCj03984630000[1]"/>
            <p:cNvPicPr>
              <a:picLocks noChangeAspect="1" noChangeArrowheads="1"/>
            </p:cNvPicPr>
            <p:nvPr/>
          </p:nvPicPr>
          <p:blipFill>
            <a:blip r:embed="rId5" cstate="print"/>
            <a:srcRect/>
            <a:stretch>
              <a:fillRect/>
            </a:stretch>
          </p:blipFill>
          <p:spPr bwMode="auto">
            <a:xfrm>
              <a:off x="251" y="3575"/>
              <a:ext cx="305" cy="129"/>
            </a:xfrm>
            <a:prstGeom prst="rect">
              <a:avLst/>
            </a:prstGeom>
            <a:noFill/>
          </p:spPr>
        </p:pic>
        <p:sp>
          <p:nvSpPr>
            <p:cNvPr id="28" name="Text Box 32"/>
            <p:cNvSpPr txBox="1">
              <a:spLocks noChangeArrowheads="1"/>
            </p:cNvSpPr>
            <p:nvPr/>
          </p:nvSpPr>
          <p:spPr bwMode="auto">
            <a:xfrm>
              <a:off x="308" y="3712"/>
              <a:ext cx="1112" cy="233"/>
            </a:xfrm>
            <a:prstGeom prst="rect">
              <a:avLst/>
            </a:prstGeom>
            <a:noFill/>
            <a:ln w="9525">
              <a:noFill/>
              <a:miter lim="800000"/>
              <a:headEnd/>
              <a:tailEnd/>
            </a:ln>
            <a:effectLst/>
          </p:spPr>
          <p:txBody>
            <a:bodyPr wrap="none">
              <a:spAutoFit/>
            </a:bodyPr>
            <a:lstStyle/>
            <a:p>
              <a:r>
                <a:rPr lang="en-US">
                  <a:latin typeface="+mn-lt"/>
                </a:rPr>
                <a:t>Before Toll Booth</a:t>
              </a:r>
            </a:p>
          </p:txBody>
        </p:sp>
        <p:pic>
          <p:nvPicPr>
            <p:cNvPr id="29" name="Picture 33" descr="MCj03985190000[1]"/>
            <p:cNvPicPr>
              <a:picLocks noChangeAspect="1" noChangeArrowheads="1"/>
            </p:cNvPicPr>
            <p:nvPr/>
          </p:nvPicPr>
          <p:blipFill>
            <a:blip r:embed="rId2" cstate="print"/>
            <a:srcRect/>
            <a:stretch>
              <a:fillRect/>
            </a:stretch>
          </p:blipFill>
          <p:spPr bwMode="auto">
            <a:xfrm>
              <a:off x="4981" y="3552"/>
              <a:ext cx="308" cy="136"/>
            </a:xfrm>
            <a:prstGeom prst="rect">
              <a:avLst/>
            </a:prstGeom>
            <a:noFill/>
          </p:spPr>
        </p:pic>
        <p:pic>
          <p:nvPicPr>
            <p:cNvPr id="30" name="Picture 34" descr="MCj03985110000[1]"/>
            <p:cNvPicPr>
              <a:picLocks noChangeAspect="1" noChangeArrowheads="1"/>
            </p:cNvPicPr>
            <p:nvPr/>
          </p:nvPicPr>
          <p:blipFill>
            <a:blip r:embed="rId3" cstate="print"/>
            <a:srcRect/>
            <a:stretch>
              <a:fillRect/>
            </a:stretch>
          </p:blipFill>
          <p:spPr bwMode="auto">
            <a:xfrm>
              <a:off x="4645" y="3559"/>
              <a:ext cx="288" cy="124"/>
            </a:xfrm>
            <a:prstGeom prst="rect">
              <a:avLst/>
            </a:prstGeom>
            <a:noFill/>
          </p:spPr>
        </p:pic>
        <p:pic>
          <p:nvPicPr>
            <p:cNvPr id="31" name="Picture 35" descr="MCj03984650000[1]"/>
            <p:cNvPicPr>
              <a:picLocks noChangeAspect="1" noChangeArrowheads="1"/>
            </p:cNvPicPr>
            <p:nvPr/>
          </p:nvPicPr>
          <p:blipFill>
            <a:blip r:embed="rId4" cstate="print"/>
            <a:srcRect/>
            <a:stretch>
              <a:fillRect/>
            </a:stretch>
          </p:blipFill>
          <p:spPr bwMode="auto">
            <a:xfrm>
              <a:off x="4261" y="3559"/>
              <a:ext cx="336" cy="147"/>
            </a:xfrm>
            <a:prstGeom prst="rect">
              <a:avLst/>
            </a:prstGeom>
            <a:noFill/>
          </p:spPr>
        </p:pic>
        <p:pic>
          <p:nvPicPr>
            <p:cNvPr id="32" name="Picture 36" descr="MCj03984630000[1]"/>
            <p:cNvPicPr>
              <a:picLocks noChangeAspect="1" noChangeArrowheads="1"/>
            </p:cNvPicPr>
            <p:nvPr/>
          </p:nvPicPr>
          <p:blipFill>
            <a:blip r:embed="rId5" cstate="print"/>
            <a:srcRect/>
            <a:stretch>
              <a:fillRect/>
            </a:stretch>
          </p:blipFill>
          <p:spPr bwMode="auto">
            <a:xfrm>
              <a:off x="3888" y="3574"/>
              <a:ext cx="305" cy="129"/>
            </a:xfrm>
            <a:prstGeom prst="rect">
              <a:avLst/>
            </a:prstGeom>
            <a:noFill/>
          </p:spPr>
        </p:pic>
        <p:sp>
          <p:nvSpPr>
            <p:cNvPr id="33" name="Text Box 37"/>
            <p:cNvSpPr txBox="1">
              <a:spLocks noChangeArrowheads="1"/>
            </p:cNvSpPr>
            <p:nvPr/>
          </p:nvSpPr>
          <p:spPr bwMode="auto">
            <a:xfrm>
              <a:off x="4080" y="3711"/>
              <a:ext cx="1008" cy="233"/>
            </a:xfrm>
            <a:prstGeom prst="rect">
              <a:avLst/>
            </a:prstGeom>
            <a:noFill/>
            <a:ln w="9525">
              <a:noFill/>
              <a:miter lim="800000"/>
              <a:headEnd/>
              <a:tailEnd/>
            </a:ln>
            <a:effectLst/>
          </p:spPr>
          <p:txBody>
            <a:bodyPr wrap="none">
              <a:spAutoFit/>
            </a:bodyPr>
            <a:lstStyle/>
            <a:p>
              <a:r>
                <a:rPr lang="en-US">
                  <a:latin typeface="+mn-lt"/>
                </a:rPr>
                <a:t>After Toll Booth</a:t>
              </a:r>
            </a:p>
          </p:txBody>
        </p:sp>
        <p:pic>
          <p:nvPicPr>
            <p:cNvPr id="34" name="Picture 39" descr="State Road &amp; Tollway Authority"/>
            <p:cNvPicPr>
              <a:picLocks noChangeAspect="1" noChangeArrowheads="1"/>
            </p:cNvPicPr>
            <p:nvPr/>
          </p:nvPicPr>
          <p:blipFill>
            <a:blip r:embed="rId6" cstate="print"/>
            <a:srcRect/>
            <a:stretch>
              <a:fillRect/>
            </a:stretch>
          </p:blipFill>
          <p:spPr bwMode="auto">
            <a:xfrm>
              <a:off x="2544" y="3448"/>
              <a:ext cx="528" cy="528"/>
            </a:xfrm>
            <a:prstGeom prst="rect">
              <a:avLst/>
            </a:prstGeom>
            <a:noFill/>
          </p:spPr>
        </p:pic>
      </p:grpSp>
      <p:sp>
        <p:nvSpPr>
          <p:cNvPr id="35" name="Rectangle 41"/>
          <p:cNvSpPr>
            <a:spLocks noChangeArrowheads="1"/>
          </p:cNvSpPr>
          <p:nvPr/>
        </p:nvSpPr>
        <p:spPr bwMode="auto">
          <a:xfrm>
            <a:off x="3505200" y="5419725"/>
            <a:ext cx="1905000" cy="992188"/>
          </a:xfrm>
          <a:prstGeom prst="rect">
            <a:avLst/>
          </a:prstGeom>
          <a:solidFill>
            <a:schemeClr val="tx1">
              <a:alpha val="70000"/>
            </a:schemeClr>
          </a:solidFill>
          <a:ln w="9525">
            <a:noFill/>
            <a:miter lim="800000"/>
            <a:headEnd/>
            <a:tailEnd/>
          </a:ln>
          <a:effectLst/>
        </p:spPr>
        <p:txBody>
          <a:bodyPr wrap="none" anchor="ctr"/>
          <a:lstStyle/>
          <a:p>
            <a:pPr algn="ctr"/>
            <a:r>
              <a:rPr lang="en-US">
                <a:solidFill>
                  <a:schemeClr val="bg1"/>
                </a:solidFill>
                <a:latin typeface="+mn-lt"/>
              </a:rPr>
              <a:t>You Didn’t</a:t>
            </a:r>
          </a:p>
          <a:p>
            <a:pPr algn="ctr"/>
            <a:r>
              <a:rPr lang="en-US">
                <a:solidFill>
                  <a:schemeClr val="bg1"/>
                </a:solidFill>
                <a:latin typeface="+mn-lt"/>
              </a:rPr>
              <a:t>See That…</a:t>
            </a:r>
          </a:p>
        </p:txBody>
      </p:sp>
      <p:sp>
        <p:nvSpPr>
          <p:cNvPr id="36" name="Text Box 42"/>
          <p:cNvSpPr txBox="1">
            <a:spLocks noChangeArrowheads="1"/>
          </p:cNvSpPr>
          <p:nvPr/>
        </p:nvSpPr>
        <p:spPr bwMode="auto">
          <a:xfrm>
            <a:off x="6153150" y="4038600"/>
            <a:ext cx="2520241" cy="646331"/>
          </a:xfrm>
          <a:prstGeom prst="rect">
            <a:avLst/>
          </a:prstGeom>
          <a:noFill/>
          <a:ln w="9525">
            <a:noFill/>
            <a:miter lim="800000"/>
            <a:headEnd/>
            <a:tailEnd/>
          </a:ln>
          <a:effectLst/>
        </p:spPr>
        <p:txBody>
          <a:bodyPr wrap="none">
            <a:spAutoFit/>
          </a:bodyPr>
          <a:lstStyle/>
          <a:p>
            <a:pPr algn="ctr"/>
            <a:r>
              <a:rPr lang="en-US">
                <a:latin typeface="+mn-lt"/>
              </a:rPr>
              <a:t>Go through two at a time</a:t>
            </a:r>
          </a:p>
          <a:p>
            <a:pPr algn="ctr"/>
            <a:r>
              <a:rPr lang="en-US">
                <a:latin typeface="+mn-lt"/>
              </a:rPr>
              <a:t>(in parallel)</a:t>
            </a:r>
          </a:p>
        </p:txBody>
      </p:sp>
      <p:sp>
        <p:nvSpPr>
          <p:cNvPr id="37"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39" name="Slide Number Placeholder 38"/>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5E-6 -4.07407E-6 C 0.08664 -4.07407E-6 0.17379 -4.07407E-6 0.21771 -4.07407E-6 C 0.26181 -4.07407E-6 0.24393 -0.00532 0.2632 -4.07407E-6 C 0.28264 0.00533 0.3033 0.02732 0.33386 0.03264 C 0.36441 0.03797 0.40539 0.03519 0.44688 0.03264 " pathEditMode="relative" rAng="0" ptsTypes="aaaaA">
                                      <p:cBhvr>
                                        <p:cTn id="30" dur="2000" fill="hold"/>
                                        <p:tgtEl>
                                          <p:spTgt spid="18"/>
                                        </p:tgtEl>
                                        <p:attrNameLst>
                                          <p:attrName>ppt_x</p:attrName>
                                          <p:attrName>ppt_y</p:attrName>
                                        </p:attrNameLst>
                                      </p:cBhvr>
                                      <p:rCtr x="22300" y="1600"/>
                                    </p:animMotion>
                                  </p:childTnLst>
                                </p:cTn>
                              </p:par>
                              <p:par>
                                <p:cTn id="31" presetID="0" presetClass="path" presetSubtype="0" accel="50000" decel="50000" fill="hold" nodeType="withEffect">
                                  <p:stCondLst>
                                    <p:cond delay="0"/>
                                  </p:stCondLst>
                                  <p:childTnLst>
                                    <p:animMotion origin="layout" path="M 0 4.81481E-6 C 0.15434 0.00231 0.30903 0.00462 0.39653 -0.00163 C 0.48403 -0.00788 0.4967 -0.03149 0.52483 -0.03727 C 0.55313 -0.04306 0.55972 -0.03936 0.56667 -0.03565 " pathEditMode="relative" rAng="0" ptsTypes="aaaA">
                                      <p:cBhvr>
                                        <p:cTn id="32" dur="2000" fill="hold"/>
                                        <p:tgtEl>
                                          <p:spTgt spid="17"/>
                                        </p:tgtEl>
                                        <p:attrNameLst>
                                          <p:attrName>ppt_x</p:attrName>
                                          <p:attrName>ppt_y</p:attrName>
                                        </p:attrNameLst>
                                      </p:cBhvr>
                                      <p:rCtr x="28300" y="-1900"/>
                                    </p:animMotion>
                                  </p:childTnLst>
                                </p:cTn>
                              </p:par>
                              <p:par>
                                <p:cTn id="33" presetID="0" presetClass="path" presetSubtype="0" accel="50000" decel="50000" fill="hold" nodeType="withEffect">
                                  <p:stCondLst>
                                    <p:cond delay="500"/>
                                  </p:stCondLst>
                                  <p:childTnLst>
                                    <p:animMotion origin="layout" path="M -3.33333E-6 -3.7037E-6 C 0.10955 -3.7037E-6 0.21927 -3.7037E-6 0.27552 -3.7037E-6 C 0.33177 -3.7037E-6 0.31667 0.00533 0.33768 -3.7037E-6 C 0.35868 -0.00532 0.38403 -0.02731 0.40122 -0.0324 C 0.41841 -0.0375 0.42986 -0.03426 0.44167 -0.03078 " pathEditMode="relative" rAng="0" ptsTypes="aaaaA">
                                      <p:cBhvr>
                                        <p:cTn id="34" dur="2000" fill="hold"/>
                                        <p:tgtEl>
                                          <p:spTgt spid="19"/>
                                        </p:tgtEl>
                                        <p:attrNameLst>
                                          <p:attrName>ppt_x</p:attrName>
                                          <p:attrName>ppt_y</p:attrName>
                                        </p:attrNameLst>
                                      </p:cBhvr>
                                      <p:rCtr x="22100" y="-1600"/>
                                    </p:animMotion>
                                  </p:childTnLst>
                                </p:cTn>
                              </p:par>
                              <p:par>
                                <p:cTn id="35" presetID="0" presetClass="path" presetSubtype="0" accel="50000" decel="50000" fill="hold" nodeType="withEffect">
                                  <p:stCondLst>
                                    <p:cond delay="500"/>
                                  </p:stCondLst>
                                  <p:childTnLst>
                                    <p:animMotion origin="layout" path="M 3.33333E-6 1.85185E-6 C 0.05399 1.85185E-6 0.10798 1.85185E-6 0.14913 1.85185E-6 C 0.19027 1.85185E-6 0.22482 -0.00486 0.24705 1.85185E-6 C 0.26909 0.00486 0.26562 0.02361 0.28194 0.02986 C 0.29843 0.03611 0.32205 0.0368 0.34583 0.0375 " pathEditMode="relative" rAng="0" ptsTypes="aaaaA">
                                      <p:cBhvr>
                                        <p:cTn id="36" dur="2000" fill="hold"/>
                                        <p:tgtEl>
                                          <p:spTgt spid="20"/>
                                        </p:tgtEl>
                                        <p:attrNameLst>
                                          <p:attrName>ppt_x</p:attrName>
                                          <p:attrName>ppt_y</p:attrName>
                                        </p:attrNameLst>
                                      </p:cBhvr>
                                      <p:rCtr x="17300" y="160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35" grpId="0" animBg="1"/>
      <p:bldP spid="36" grpId="0"/>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NVIDIA GPU Memory Structures</a:t>
            </a:r>
            <a:endParaRPr lang="en-AU" dirty="0"/>
          </a:p>
        </p:txBody>
      </p:sp>
      <p:sp>
        <p:nvSpPr>
          <p:cNvPr id="242691" name="Rectangle 3"/>
          <p:cNvSpPr>
            <a:spLocks noGrp="1" noChangeArrowheads="1"/>
          </p:cNvSpPr>
          <p:nvPr>
            <p:ph type="body" idx="1"/>
          </p:nvPr>
        </p:nvSpPr>
        <p:spPr>
          <a:xfrm>
            <a:off x="0" y="1143000"/>
            <a:ext cx="8229600" cy="4525963"/>
          </a:xfrm>
        </p:spPr>
        <p:txBody>
          <a:bodyPr>
            <a:normAutofit/>
          </a:bodyPr>
          <a:lstStyle/>
          <a:p>
            <a:r>
              <a:rPr lang="en-US" sz="2400" dirty="0" smtClean="0"/>
              <a:t>Private memory: SIMD Lane, off-chip DRAM</a:t>
            </a:r>
          </a:p>
          <a:p>
            <a:pPr lvl="1"/>
            <a:r>
              <a:rPr lang="en-US" sz="2000" dirty="0" smtClean="0"/>
              <a:t>Contains stack frame, private variables, etc</a:t>
            </a:r>
          </a:p>
          <a:p>
            <a:r>
              <a:rPr lang="en-US" sz="2400" dirty="0" smtClean="0"/>
              <a:t>Local memory: multithreaded SIMD processor</a:t>
            </a:r>
          </a:p>
          <a:p>
            <a:pPr lvl="1"/>
            <a:r>
              <a:rPr lang="en-US" sz="2000" dirty="0" smtClean="0"/>
              <a:t>Shared by SIMD lanes / threads within a block</a:t>
            </a:r>
          </a:p>
          <a:p>
            <a:r>
              <a:rPr lang="en-US" sz="2400" dirty="0" smtClean="0"/>
              <a:t>Shared GPU memory:</a:t>
            </a:r>
          </a:p>
          <a:p>
            <a:pPr lvl="1"/>
            <a:r>
              <a:rPr lang="en-US" sz="2000" dirty="0" smtClean="0"/>
              <a:t>Host CPU can read and</a:t>
            </a:r>
            <a:br>
              <a:rPr lang="en-US" sz="2000" dirty="0" smtClean="0"/>
            </a:br>
            <a:r>
              <a:rPr lang="en-US" sz="2000" dirty="0" smtClean="0"/>
              <a:t>write GPU memory</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2" name="Picture 1"/>
          <p:cNvPicPr>
            <a:picLocks noChangeAspect="1"/>
          </p:cNvPicPr>
          <p:nvPr/>
        </p:nvPicPr>
        <p:blipFill>
          <a:blip r:embed="rId3"/>
          <a:stretch>
            <a:fillRect/>
          </a:stretch>
        </p:blipFill>
        <p:spPr>
          <a:xfrm>
            <a:off x="0" y="4017520"/>
            <a:ext cx="2819400" cy="2840480"/>
          </a:xfrm>
          <a:prstGeom prst="rect">
            <a:avLst/>
          </a:prstGeom>
        </p:spPr>
      </p:pic>
      <p:pic>
        <p:nvPicPr>
          <p:cNvPr id="3" name="Picture 2"/>
          <p:cNvPicPr>
            <a:picLocks noChangeAspect="1"/>
          </p:cNvPicPr>
          <p:nvPr/>
        </p:nvPicPr>
        <p:blipFill rotWithShape="1">
          <a:blip r:embed="rId4"/>
          <a:srcRect l="9918" t="2770" r="10468" b="308"/>
          <a:stretch/>
        </p:blipFill>
        <p:spPr>
          <a:xfrm>
            <a:off x="4572000" y="2320410"/>
            <a:ext cx="4572000" cy="4734155"/>
          </a:xfrm>
          <a:prstGeom prst="rect">
            <a:avLst/>
          </a:prstGeom>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reading lists</a:t>
            </a:r>
            <a:endParaRPr lang="en-US" dirty="0"/>
          </a:p>
        </p:txBody>
      </p:sp>
      <p:sp>
        <p:nvSpPr>
          <p:cNvPr id="3" name="Content Placeholder 2"/>
          <p:cNvSpPr>
            <a:spLocks noGrp="1"/>
          </p:cNvSpPr>
          <p:nvPr>
            <p:ph idx="1"/>
          </p:nvPr>
        </p:nvSpPr>
        <p:spPr/>
        <p:txBody>
          <a:bodyPr/>
          <a:lstStyle/>
          <a:p>
            <a:r>
              <a:rPr lang="en-US" dirty="0" smtClean="0"/>
              <a:t>Multi-issue processors (Textbook 3.7, 3.9)</a:t>
            </a:r>
          </a:p>
          <a:p>
            <a:endParaRPr lang="en-US" dirty="0" smtClean="0"/>
          </a:p>
          <a:p>
            <a:r>
              <a:rPr lang="en-US" dirty="0" smtClean="0"/>
              <a:t>Multi-threading (Textbook 3.12)</a:t>
            </a:r>
          </a:p>
          <a:p>
            <a:endParaRPr lang="en-US" dirty="0" smtClean="0"/>
          </a:p>
          <a:p>
            <a:r>
              <a:rPr lang="en-US" dirty="0" smtClean="0"/>
              <a:t>DLP in Vector, SIMD, GPU (Textbook 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Multi-issue processor</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800" dirty="0" smtClean="0"/>
              <a:t>To achieve CPI &lt; 1</a:t>
            </a:r>
          </a:p>
          <a:p>
            <a:pPr lvl="1"/>
            <a:r>
              <a:rPr lang="en-US" dirty="0" smtClean="0"/>
              <a:t>Multiple functional units: adder, multiplier, FP units, </a:t>
            </a:r>
            <a:r>
              <a:rPr lang="en-US" dirty="0" err="1" smtClean="0"/>
              <a:t>mem</a:t>
            </a:r>
            <a:r>
              <a:rPr lang="en-US" dirty="0" smtClean="0"/>
              <a:t>-access, etc</a:t>
            </a:r>
          </a:p>
          <a:p>
            <a:pPr lvl="1"/>
            <a:r>
              <a:rPr lang="en-US" dirty="0" smtClean="0"/>
              <a:t>Can issue/complete multiple instructions per clock</a:t>
            </a:r>
            <a:endParaRPr lang="en-US" sz="2800" dirty="0" smtClean="0"/>
          </a:p>
          <a:p>
            <a:r>
              <a:rPr lang="en-US" sz="2800" dirty="0" smtClean="0"/>
              <a:t>Superscalar processor</a:t>
            </a:r>
          </a:p>
          <a:p>
            <a:pPr lvl="1"/>
            <a:r>
              <a:rPr lang="en-US" dirty="0" smtClean="0"/>
              <a:t>Varying number of </a:t>
            </a:r>
            <a:r>
              <a:rPr lang="en-US" dirty="0" err="1" smtClean="0"/>
              <a:t>instrs</a:t>
            </a:r>
            <a:r>
              <a:rPr lang="en-US" dirty="0" smtClean="0"/>
              <a:t> to issue per clock</a:t>
            </a:r>
          </a:p>
          <a:p>
            <a:pPr lvl="1"/>
            <a:r>
              <a:rPr lang="en-US" dirty="0" smtClean="0"/>
              <a:t>Static scheduled superscalar: In-order EX</a:t>
            </a:r>
          </a:p>
          <a:p>
            <a:pPr lvl="1"/>
            <a:r>
              <a:rPr lang="en-US" dirty="0" smtClean="0"/>
              <a:t>Dynamic scheduled superscalar: Out-of-order EX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420469"/>
            <a:ext cx="8281987" cy="646331"/>
          </a:xfrm>
        </p:spPr>
        <p:txBody>
          <a:bodyPr/>
          <a:lstStyle/>
          <a:p>
            <a:r>
              <a:rPr lang="en-AU" sz="3600" dirty="0" smtClean="0"/>
              <a:t>VLIW Processors</a:t>
            </a:r>
            <a:endParaRPr lang="en-AU" sz="3600" dirty="0"/>
          </a:p>
        </p:txBody>
      </p:sp>
      <p:sp>
        <p:nvSpPr>
          <p:cNvPr id="242691" name="Rectangle 3"/>
          <p:cNvSpPr>
            <a:spLocks noGrp="1" noChangeArrowheads="1"/>
          </p:cNvSpPr>
          <p:nvPr>
            <p:ph type="body" idx="1"/>
          </p:nvPr>
        </p:nvSpPr>
        <p:spPr>
          <a:xfrm>
            <a:off x="457200" y="1371600"/>
            <a:ext cx="8382000" cy="4953000"/>
          </a:xfrm>
        </p:spPr>
        <p:txBody>
          <a:bodyPr>
            <a:normAutofit fontScale="92500" lnSpcReduction="20000"/>
          </a:bodyPr>
          <a:lstStyle/>
          <a:p>
            <a:r>
              <a:rPr lang="en-US" sz="3500" dirty="0" smtClean="0"/>
              <a:t>VLIW processor:</a:t>
            </a:r>
          </a:p>
          <a:p>
            <a:pPr lvl="1"/>
            <a:r>
              <a:rPr lang="en-US" sz="3000" dirty="0" smtClean="0"/>
              <a:t>Fixed number of </a:t>
            </a:r>
            <a:r>
              <a:rPr lang="en-US" sz="3000" dirty="0" err="1" smtClean="0"/>
              <a:t>instrs</a:t>
            </a:r>
            <a:r>
              <a:rPr lang="en-US" sz="3000" dirty="0" smtClean="0"/>
              <a:t> to issue per clock</a:t>
            </a:r>
          </a:p>
          <a:p>
            <a:pPr lvl="1"/>
            <a:r>
              <a:rPr lang="en-US" sz="3000" dirty="0" smtClean="0"/>
              <a:t>In-order EX: static scheduled</a:t>
            </a:r>
          </a:p>
          <a:p>
            <a:pPr>
              <a:lnSpc>
                <a:spcPct val="90000"/>
              </a:lnSpc>
            </a:pPr>
            <a:endParaRPr lang="en-US" sz="3500" dirty="0" smtClean="0"/>
          </a:p>
          <a:p>
            <a:pPr>
              <a:lnSpc>
                <a:spcPct val="90000"/>
              </a:lnSpc>
            </a:pPr>
            <a:r>
              <a:rPr lang="en-US" sz="3500" dirty="0" smtClean="0"/>
              <a:t>Package multiple operations into one instruction</a:t>
            </a:r>
          </a:p>
          <a:p>
            <a:pPr>
              <a:lnSpc>
                <a:spcPct val="90000"/>
              </a:lnSpc>
            </a:pPr>
            <a:r>
              <a:rPr lang="en-US" sz="3500" dirty="0" smtClean="0"/>
              <a:t>Example VLIW processor:</a:t>
            </a:r>
          </a:p>
          <a:p>
            <a:pPr lvl="1">
              <a:lnSpc>
                <a:spcPct val="90000"/>
              </a:lnSpc>
            </a:pPr>
            <a:r>
              <a:rPr lang="en-US" sz="3000" dirty="0" smtClean="0"/>
              <a:t>One integer instruction (or branch)</a:t>
            </a:r>
          </a:p>
          <a:p>
            <a:pPr lvl="1">
              <a:lnSpc>
                <a:spcPct val="90000"/>
              </a:lnSpc>
            </a:pPr>
            <a:r>
              <a:rPr lang="en-US" sz="3000" dirty="0" smtClean="0"/>
              <a:t>Two independent floating-point operations</a:t>
            </a:r>
          </a:p>
          <a:p>
            <a:pPr lvl="1">
              <a:lnSpc>
                <a:spcPct val="90000"/>
              </a:lnSpc>
            </a:pPr>
            <a:r>
              <a:rPr lang="en-US" sz="3000" dirty="0" smtClean="0"/>
              <a:t>Two independent memory references</a:t>
            </a:r>
          </a:p>
          <a:p>
            <a:pPr>
              <a:lnSpc>
                <a:spcPct val="90000"/>
              </a:lnSpc>
            </a:pPr>
            <a:r>
              <a:rPr lang="en-US" sz="3500" dirty="0" smtClean="0"/>
              <a:t>Enough parallelism in code to fill available slots</a:t>
            </a:r>
          </a:p>
          <a:p>
            <a:pPr>
              <a:lnSpc>
                <a:spcPct val="90000"/>
              </a:lnSpc>
            </a:pPr>
            <a:endParaRPr lang="en-US"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Multi-issue processor: Towards CPI &lt; 1</a:t>
            </a:r>
            <a:endParaRPr lang="en-US" dirty="0"/>
          </a:p>
        </p:txBody>
      </p:sp>
      <p:sp>
        <p:nvSpPr>
          <p:cNvPr id="3" name="Content Placeholder 2"/>
          <p:cNvSpPr>
            <a:spLocks noGrp="1"/>
          </p:cNvSpPr>
          <p:nvPr>
            <p:ph idx="1"/>
          </p:nvPr>
        </p:nvSpPr>
        <p:spPr/>
        <p:txBody>
          <a:bodyPr>
            <a:normAutofit/>
          </a:bodyPr>
          <a:lstStyle/>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130842" y="1524000"/>
            <a:ext cx="8860758" cy="4629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5"/>
          <p:cNvSpPr/>
          <p:nvPr/>
        </p:nvSpPr>
        <p:spPr>
          <a:xfrm>
            <a:off x="1676400" y="4702366"/>
            <a:ext cx="2895600" cy="479234"/>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5170583" y="2209800"/>
            <a:ext cx="1600200" cy="304800"/>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7315200" y="3984433"/>
            <a:ext cx="1600200" cy="641733"/>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7293166" y="2231834"/>
            <a:ext cx="1600200" cy="990600"/>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7315200" y="5399183"/>
            <a:ext cx="685800" cy="228600"/>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3962400" y="2209800"/>
            <a:ext cx="609600" cy="304800"/>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3962400" y="3962400"/>
            <a:ext cx="1143000" cy="533400"/>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Speculation: HW </a:t>
            </a:r>
            <a:r>
              <a:rPr lang="en-US" dirty="0" err="1" smtClean="0"/>
              <a:t>vs</a:t>
            </a:r>
            <a:r>
              <a:rPr lang="en-US" dirty="0" smtClean="0"/>
              <a:t> SW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HW speculation: pros</a:t>
            </a:r>
          </a:p>
          <a:p>
            <a:pPr lvl="1"/>
            <a:r>
              <a:rPr lang="en-US" dirty="0" smtClean="0"/>
              <a:t>Runtime behavior is unpredictable at compile time</a:t>
            </a:r>
          </a:p>
          <a:p>
            <a:pPr lvl="2"/>
            <a:r>
              <a:rPr lang="en-US" dirty="0" smtClean="0"/>
              <a:t>Disambiguate memory reference</a:t>
            </a:r>
          </a:p>
          <a:p>
            <a:pPr lvl="2"/>
            <a:r>
              <a:rPr lang="en-US" dirty="0" smtClean="0"/>
              <a:t>Branch predictions</a:t>
            </a:r>
          </a:p>
          <a:p>
            <a:pPr lvl="1"/>
            <a:r>
              <a:rPr lang="en-US" dirty="0" smtClean="0"/>
              <a:t>No bookkeeping code</a:t>
            </a:r>
          </a:p>
          <a:p>
            <a:pPr lvl="2"/>
            <a:r>
              <a:rPr lang="en-US" dirty="0" smtClean="0"/>
              <a:t>Required by ambitious SW speculation</a:t>
            </a:r>
          </a:p>
          <a:p>
            <a:pPr lvl="1"/>
            <a:endParaRPr lang="en-US" dirty="0" smtClean="0"/>
          </a:p>
          <a:p>
            <a:r>
              <a:rPr lang="en-US" dirty="0" smtClean="0"/>
              <a:t>SW speculation: pros</a:t>
            </a:r>
          </a:p>
          <a:p>
            <a:pPr lvl="1"/>
            <a:r>
              <a:rPr lang="en-US" dirty="0" smtClean="0"/>
              <a:t>Have global view: be able to see further in code seq.</a:t>
            </a:r>
          </a:p>
          <a:p>
            <a:pPr lvl="1"/>
            <a:r>
              <a:rPr lang="en-US" dirty="0" smtClean="0"/>
              <a:t>Less complexity in HW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High-Bandwidth Instruction </a:t>
            </a:r>
            <a:r>
              <a:rPr lang="en-US" dirty="0"/>
              <a:t>S</a:t>
            </a:r>
            <a:r>
              <a:rPr lang="en-US" dirty="0" smtClean="0"/>
              <a:t>tream</a:t>
            </a:r>
            <a:endParaRPr lang="en-US" dirty="0"/>
          </a:p>
        </p:txBody>
      </p:sp>
      <p:sp>
        <p:nvSpPr>
          <p:cNvPr id="3" name="Content Placeholder 2"/>
          <p:cNvSpPr>
            <a:spLocks noGrp="1"/>
          </p:cNvSpPr>
          <p:nvPr>
            <p:ph idx="1"/>
          </p:nvPr>
        </p:nvSpPr>
        <p:spPr/>
        <p:txBody>
          <a:bodyPr>
            <a:normAutofit/>
          </a:bodyPr>
          <a:lstStyle/>
          <a:p>
            <a:r>
              <a:rPr lang="en-US" dirty="0" smtClean="0"/>
              <a:t>It needs to deliver a high-bandwidth instruction stream.</a:t>
            </a:r>
          </a:p>
          <a:p>
            <a:pPr lvl="1"/>
            <a:r>
              <a:rPr lang="en-US" dirty="0" smtClean="0"/>
              <a:t>4-8 instruction per cycle.</a:t>
            </a:r>
          </a:p>
          <a:p>
            <a:pPr lvl="1"/>
            <a:endParaRPr lang="en-US" dirty="0" smtClean="0"/>
          </a:p>
          <a:p>
            <a:r>
              <a:rPr lang="en-US" dirty="0" smtClean="0"/>
              <a:t>Fetch (IF) efficiently:</a:t>
            </a:r>
          </a:p>
          <a:p>
            <a:pPr lvl="1"/>
            <a:r>
              <a:rPr lang="en-US" dirty="0" smtClean="0"/>
              <a:t>Fetching branches: BTB, RAS </a:t>
            </a:r>
          </a:p>
          <a:p>
            <a:pPr lvl="1"/>
            <a:endParaRPr lang="en-US" dirty="0" smtClean="0"/>
          </a:p>
          <a:p>
            <a:r>
              <a:rPr lang="en-US" dirty="0" smtClean="0"/>
              <a:t>Advanced speculation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p:cNvPicPr>
            <a:picLocks noChangeAspect="1" noChangeArrowheads="1"/>
          </p:cNvPicPr>
          <p:nvPr/>
        </p:nvPicPr>
        <p:blipFill>
          <a:blip r:embed="rId3"/>
          <a:srcRect l="12500" t="3556" r="12500" b="7556"/>
          <a:stretch>
            <a:fillRect/>
          </a:stretch>
        </p:blipFill>
        <p:spPr bwMode="auto">
          <a:xfrm>
            <a:off x="0" y="44068"/>
            <a:ext cx="9144000" cy="6731000"/>
          </a:xfrm>
          <a:prstGeom prst="rect">
            <a:avLst/>
          </a:prstGeom>
          <a:noFill/>
          <a:ln w="9525">
            <a:noFill/>
            <a:miter lim="800000"/>
            <a:headEnd/>
            <a:tailEnd/>
          </a:ln>
          <a:effectLst/>
        </p:spPr>
      </p:pic>
      <p:sp>
        <p:nvSpPr>
          <p:cNvPr id="7" name="Rectangle 6"/>
          <p:cNvSpPr/>
          <p:nvPr/>
        </p:nvSpPr>
        <p:spPr>
          <a:xfrm>
            <a:off x="33051" y="6553200"/>
            <a:ext cx="2346540" cy="276999"/>
          </a:xfrm>
          <a:prstGeom prst="rect">
            <a:avLst/>
          </a:prstGeom>
        </p:spPr>
        <p:txBody>
          <a:bodyPr wrap="none">
            <a:spAutoFit/>
          </a:bodyPr>
          <a:lstStyle/>
          <a:p>
            <a:r>
              <a:rPr lang="en-US" sz="1200" dirty="0" err="1" smtClean="0">
                <a:solidFill>
                  <a:schemeClr val="bg1">
                    <a:lumMod val="75000"/>
                  </a:schemeClr>
                </a:solidFill>
              </a:rPr>
              <a:t>Ack</a:t>
            </a:r>
            <a:r>
              <a:rPr lang="en-US" sz="1200" dirty="0" smtClean="0">
                <a:solidFill>
                  <a:schemeClr val="bg1">
                    <a:lumMod val="75000"/>
                  </a:schemeClr>
                </a:solidFill>
              </a:rPr>
              <a:t>: Prof. Rajeev </a:t>
            </a:r>
            <a:r>
              <a:rPr lang="en-US" sz="1200" dirty="0" err="1" smtClean="0">
                <a:solidFill>
                  <a:schemeClr val="bg1">
                    <a:lumMod val="75000"/>
                  </a:schemeClr>
                </a:solidFill>
              </a:rPr>
              <a:t>Balasubramonian</a:t>
            </a:r>
            <a:endParaRPr lang="en-US" sz="1200" dirty="0">
              <a:solidFill>
                <a:schemeClr val="bg1">
                  <a:lumMod val="75000"/>
                </a:schemeClr>
              </a:solidFill>
            </a:endParaRPr>
          </a:p>
        </p:txBody>
      </p:sp>
      <p:sp>
        <p:nvSpPr>
          <p:cNvPr id="8" name="TextBox 7"/>
          <p:cNvSpPr txBox="1"/>
          <p:nvPr/>
        </p:nvSpPr>
        <p:spPr>
          <a:xfrm>
            <a:off x="347949" y="0"/>
            <a:ext cx="8415051" cy="1200329"/>
          </a:xfrm>
          <a:prstGeom prst="rect">
            <a:avLst/>
          </a:prstGeom>
          <a:solidFill>
            <a:schemeClr val="bg1"/>
          </a:solidFill>
        </p:spPr>
        <p:txBody>
          <a:bodyPr wrap="square" rtlCol="0">
            <a:spAutoFit/>
          </a:bodyPr>
          <a:lstStyle/>
          <a:p>
            <a:r>
              <a:rPr lang="en-US" sz="3200" dirty="0" smtClean="0"/>
              <a:t>Register Renaming with ROB</a:t>
            </a:r>
          </a:p>
          <a:p>
            <a:pPr marL="571500" indent="-571500">
              <a:buFont typeface="Arial"/>
              <a:buChar char="•"/>
            </a:pPr>
            <a:r>
              <a:rPr lang="en-US" sz="2000" dirty="0"/>
              <a:t>Extra RF used to rename register</a:t>
            </a:r>
          </a:p>
          <a:p>
            <a:pPr marL="571500" indent="-571500">
              <a:buFont typeface="Arial"/>
              <a:buChar char="•"/>
            </a:pPr>
            <a:r>
              <a:rPr lang="en-US" sz="2000" dirty="0"/>
              <a:t>Avoid hazards by naming dep.: WAW/</a:t>
            </a:r>
            <a:r>
              <a:rPr lang="en-US" sz="2000" dirty="0" smtClean="0"/>
              <a:t>WAR</a:t>
            </a:r>
            <a:endParaRPr lang="en-US" sz="2000" dirty="0"/>
          </a:p>
        </p:txBody>
      </p:sp>
      <p:sp>
        <p:nvSpPr>
          <p:cNvPr id="9" name="Rectangular Callout 8"/>
          <p:cNvSpPr/>
          <p:nvPr/>
        </p:nvSpPr>
        <p:spPr>
          <a:xfrm>
            <a:off x="2590800" y="1676400"/>
            <a:ext cx="1905000" cy="685800"/>
          </a:xfrm>
          <a:prstGeom prst="wedgeRectCallout">
            <a:avLst>
              <a:gd name="adj1" fmla="val 116227"/>
              <a:gd name="adj2" fmla="val 384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Simple heuristic: always rename it!</a:t>
            </a:r>
            <a:endParaRPr lang="en-US" dirty="0">
              <a:solidFill>
                <a:schemeClr val="tx1"/>
              </a:solidFill>
            </a:endParaRPr>
          </a:p>
        </p:txBody>
      </p:sp>
      <p:sp>
        <p:nvSpPr>
          <p:cNvPr id="11" name="Flowchart: Process 10"/>
          <p:cNvSpPr/>
          <p:nvPr/>
        </p:nvSpPr>
        <p:spPr>
          <a:xfrm>
            <a:off x="2220817" y="4114800"/>
            <a:ext cx="2286000" cy="228600"/>
          </a:xfrm>
          <a:prstGeom prst="flowChartProcess">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lowchart: Process 11"/>
          <p:cNvSpPr/>
          <p:nvPr/>
        </p:nvSpPr>
        <p:spPr>
          <a:xfrm>
            <a:off x="1742502" y="3374834"/>
            <a:ext cx="381000" cy="304800"/>
          </a:xfrm>
          <a:prstGeom prst="flowChartProcess">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Flowchart: Process 12"/>
          <p:cNvSpPr/>
          <p:nvPr/>
        </p:nvSpPr>
        <p:spPr>
          <a:xfrm>
            <a:off x="5921022" y="4267200"/>
            <a:ext cx="381000" cy="381000"/>
          </a:xfrm>
          <a:prstGeom prst="flowChartProcess">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Flowchart: Process 13"/>
          <p:cNvSpPr/>
          <p:nvPr/>
        </p:nvSpPr>
        <p:spPr>
          <a:xfrm>
            <a:off x="641732" y="3700749"/>
            <a:ext cx="381000" cy="304800"/>
          </a:xfrm>
          <a:prstGeom prst="flowChartProcess">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Flowchart: Process 14"/>
          <p:cNvSpPr/>
          <p:nvPr/>
        </p:nvSpPr>
        <p:spPr>
          <a:xfrm>
            <a:off x="4888089" y="4583289"/>
            <a:ext cx="381000" cy="381000"/>
          </a:xfrm>
          <a:prstGeom prst="flowChartProcess">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Flowchart: Process 9"/>
          <p:cNvSpPr/>
          <p:nvPr/>
        </p:nvSpPr>
        <p:spPr>
          <a:xfrm>
            <a:off x="2438400" y="1143000"/>
            <a:ext cx="6553200" cy="5486400"/>
          </a:xfrm>
          <a:prstGeom prst="flowChartProcess">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1793</Words>
  <Application>Microsoft Macintosh PowerPoint</Application>
  <PresentationFormat>On-screen Show (4:3)</PresentationFormat>
  <Paragraphs>361</Paragraphs>
  <Slides>31</Slides>
  <Notes>18</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CIS 655/CSE 661 - Advanced Computer Architecture</vt:lpstr>
      <vt:lpstr>Multi-issue processor</vt:lpstr>
      <vt:lpstr>Example: Toll Booth</vt:lpstr>
      <vt:lpstr>Multi-issue processor</vt:lpstr>
      <vt:lpstr>VLIW Processors</vt:lpstr>
      <vt:lpstr>Multi-issue processor: Towards CPI &lt; 1</vt:lpstr>
      <vt:lpstr>Speculation: HW vs SW</vt:lpstr>
      <vt:lpstr>High-Bandwidth Instruction Stream</vt:lpstr>
      <vt:lpstr>PowerPoint Presentation</vt:lpstr>
      <vt:lpstr>HW Multithreading </vt:lpstr>
      <vt:lpstr>HW multithreading: Concept</vt:lpstr>
      <vt:lpstr>HW multithreading: Pros</vt:lpstr>
      <vt:lpstr>HW multithreading: Cons</vt:lpstr>
      <vt:lpstr>Scheduling: How to switch threads</vt:lpstr>
      <vt:lpstr>Scheduling: How to switch threads</vt:lpstr>
      <vt:lpstr>Multithreading</vt:lpstr>
      <vt:lpstr>DLP in Vector, SIMD, GPU</vt:lpstr>
      <vt:lpstr>Introduction</vt:lpstr>
      <vt:lpstr>SIMD Parallelism</vt:lpstr>
      <vt:lpstr>Vector Architectures</vt:lpstr>
      <vt:lpstr>Sparse Data by Scatter-Gather</vt:lpstr>
      <vt:lpstr>SIMD Extensions</vt:lpstr>
      <vt:lpstr>SIMD Implementations</vt:lpstr>
      <vt:lpstr>Graphical Processing Units</vt:lpstr>
      <vt:lpstr>NVIDIA GPU Architecture</vt:lpstr>
      <vt:lpstr>Threads and Blocks</vt:lpstr>
      <vt:lpstr>Example</vt:lpstr>
      <vt:lpstr>SIMD/GPU Hardware Model </vt:lpstr>
      <vt:lpstr>SIMD/GPU : Example</vt:lpstr>
      <vt:lpstr>NVIDIA GPU Memory Structures</vt:lpstr>
      <vt:lpstr>Conclusion and reading lists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for uniprocessor</dc:title>
  <dc:creator>yuzhe</dc:creator>
  <cp:lastModifiedBy>Jashwanth Reddy Gangula</cp:lastModifiedBy>
  <cp:revision>111</cp:revision>
  <dcterms:created xsi:type="dcterms:W3CDTF">2006-08-16T00:00:00Z</dcterms:created>
  <dcterms:modified xsi:type="dcterms:W3CDTF">2017-02-15T21:43:22Z</dcterms:modified>
</cp:coreProperties>
</file>