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7" r:id="rId3"/>
    <p:sldId id="281" r:id="rId4"/>
    <p:sldId id="282" r:id="rId5"/>
    <p:sldId id="311" r:id="rId6"/>
    <p:sldId id="284" r:id="rId7"/>
    <p:sldId id="285" r:id="rId8"/>
    <p:sldId id="286" r:id="rId9"/>
    <p:sldId id="287" r:id="rId10"/>
    <p:sldId id="288" r:id="rId11"/>
    <p:sldId id="289" r:id="rId12"/>
    <p:sldId id="323" r:id="rId13"/>
    <p:sldId id="290" r:id="rId14"/>
    <p:sldId id="291" r:id="rId15"/>
    <p:sldId id="292" r:id="rId16"/>
    <p:sldId id="308" r:id="rId17"/>
    <p:sldId id="294" r:id="rId18"/>
    <p:sldId id="320" r:id="rId19"/>
    <p:sldId id="296" r:id="rId20"/>
    <p:sldId id="297" r:id="rId21"/>
    <p:sldId id="298" r:id="rId22"/>
    <p:sldId id="299" r:id="rId23"/>
    <p:sldId id="300" r:id="rId24"/>
    <p:sldId id="301" r:id="rId25"/>
    <p:sldId id="25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196" autoAdjust="0"/>
  </p:normalViewPr>
  <p:slideViewPr>
    <p:cSldViewPr>
      <p:cViewPr>
        <p:scale>
          <a:sx n="100" d="100"/>
          <a:sy n="100" d="100"/>
        </p:scale>
        <p:origin x="142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28880C-6C08-4A92-B5B7-1E7D16F97902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3501CE-CE5E-445D-A49D-22C2B4232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4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F68E891-8C37-4475-A121-9C31F1C8AA36}" type="datetimeFigureOut">
              <a:rPr lang="en-US" smtClean="0"/>
              <a:pPr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9CD5D4-670C-432F-B039-53E434DDC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seg</a:t>
            </a:r>
            <a:r>
              <a:rPr lang="en-US" dirty="0" smtClean="0"/>
              <a:t>.</a:t>
            </a:r>
            <a:r>
              <a:rPr lang="en-US" baseline="0" dirty="0" smtClean="0"/>
              <a:t> store program code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. store data</a:t>
            </a:r>
          </a:p>
          <a:p>
            <a:r>
              <a:rPr lang="en-US" baseline="0" dirty="0" smtClean="0"/>
              <a:t>Heap stores global data</a:t>
            </a:r>
          </a:p>
          <a:p>
            <a:r>
              <a:rPr lang="en-US" baseline="0" dirty="0" smtClean="0"/>
              <a:t>Stack stores local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seg</a:t>
            </a:r>
            <a:r>
              <a:rPr lang="en-US" dirty="0" smtClean="0"/>
              <a:t>.</a:t>
            </a:r>
            <a:r>
              <a:rPr lang="en-US" baseline="0" dirty="0" smtClean="0"/>
              <a:t> store program code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. store data</a:t>
            </a:r>
          </a:p>
          <a:p>
            <a:r>
              <a:rPr lang="en-US" baseline="0" dirty="0" smtClean="0"/>
              <a:t>Heap stores global data</a:t>
            </a:r>
          </a:p>
          <a:p>
            <a:r>
              <a:rPr lang="en-US" baseline="0" dirty="0" smtClean="0"/>
              <a:t>Stack stores local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print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2^32 words . Each</a:t>
            </a:r>
            <a:r>
              <a:rPr lang="en-US" baseline="0" dirty="0" smtClean="0"/>
              <a:t> word stores a byte </a:t>
            </a:r>
            <a:r>
              <a:rPr lang="en-US" baseline="0" smtClean="0"/>
              <a:t>of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Print, and failed before! </a:t>
            </a:r>
            <a:r>
              <a:rPr lang="en-US" smtClean="0"/>
              <a:t>need your</a:t>
            </a:r>
            <a:r>
              <a:rPr lang="en-US" baseline="0" smtClean="0"/>
              <a:t>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D5D4-670C-432F-B039-53E434DDCA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75C2-47A9-43B0-9035-5D910AABB366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E525-B297-4C44-A59A-E58E341B391E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ED4-CA48-454A-AA32-E8883D139304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5D4A-5767-4C6A-8CEC-BC855CA68BB3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787-9E8D-4A8E-BDBA-D7AFD80BEA89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739-CC13-4302-87E9-75ED65D86DCE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6F2-8B84-4C4F-A907-45D4607CBA71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9B-8EFD-4859-ACF6-32EE09F9930F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458-4C0B-428D-A880-D41A69B248BB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D5D2-A5C5-4761-BD26-5F00E6FDB6E4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9BB-DCDD-4B19-87F2-E02F614DFBC8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103C-192B-45CB-AF56-DEA824A09ECE}" type="datetime1">
              <a:rPr lang="en-US" smtClean="0"/>
              <a:pPr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net.co.jp/ueyama/ip/hardware/hard_disk_l.jpg" TargetMode="Externa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://www.infonet.co.jp/ueyama/ip/hardware/hard_disk_l.jpg" TargetMode="External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5400" noProof="0" dirty="0" smtClean="0"/>
              <a:t>Virtual Memory </a:t>
            </a:r>
            <a:r>
              <a:rPr lang="en-US" sz="5400" dirty="0" smtClean="0"/>
              <a:t>(3.3)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83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Textbook: B.4, B.5, 2.4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6862762" y="4587875"/>
            <a:ext cx="184150" cy="731837"/>
          </a:xfrm>
          <a:prstGeom prst="ellips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Mechanism</a:t>
            </a:r>
            <a:endParaRPr lang="en-US" dirty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762000" y="2025650"/>
            <a:ext cx="1732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Virtual Address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917575" y="2667000"/>
            <a:ext cx="2922588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Virtual Page Number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3840163" y="2667000"/>
            <a:ext cx="191928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Page Offset</a:t>
            </a:r>
          </a:p>
        </p:txBody>
      </p:sp>
      <p:sp>
        <p:nvSpPr>
          <p:cNvPr id="355335" name="AutoShape 7"/>
          <p:cNvSpPr>
            <a:spLocks noChangeArrowheads="1"/>
          </p:cNvSpPr>
          <p:nvPr/>
        </p:nvSpPr>
        <p:spPr bwMode="auto">
          <a:xfrm>
            <a:off x="3200400" y="4038600"/>
            <a:ext cx="1554163" cy="20113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Page</a:t>
            </a:r>
          </a:p>
          <a:p>
            <a:r>
              <a:rPr lang="en-US" dirty="0">
                <a:latin typeface="Arial" pitchFamily="34" charset="0"/>
              </a:rPr>
              <a:t>Table</a:t>
            </a:r>
          </a:p>
        </p:txBody>
      </p:sp>
      <p:cxnSp>
        <p:nvCxnSpPr>
          <p:cNvPr id="355336" name="AutoShape 8"/>
          <p:cNvCxnSpPr>
            <a:cxnSpLocks noChangeShapeType="1"/>
            <a:stCxn id="355333" idx="2"/>
            <a:endCxn id="355335" idx="1"/>
          </p:cNvCxnSpPr>
          <p:nvPr/>
        </p:nvCxnSpPr>
        <p:spPr bwMode="auto">
          <a:xfrm rot="16200000" flipH="1">
            <a:off x="1784350" y="3629025"/>
            <a:ext cx="2011363" cy="820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7680325" y="3581400"/>
            <a:ext cx="1463675" cy="2743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Main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Memory</a:t>
            </a:r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4754563" y="5045075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5339" name="Freeform 11"/>
          <p:cNvSpPr>
            <a:spLocks/>
          </p:cNvSpPr>
          <p:nvPr/>
        </p:nvSpPr>
        <p:spPr bwMode="auto">
          <a:xfrm>
            <a:off x="5394325" y="3033712"/>
            <a:ext cx="22860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1440" y="1152"/>
              </a:cxn>
            </a:cxnLst>
            <a:rect l="0" t="0" r="r" b="b"/>
            <a:pathLst>
              <a:path w="1440" h="1152">
                <a:moveTo>
                  <a:pt x="0" y="0"/>
                </a:moveTo>
                <a:lnTo>
                  <a:pt x="0" y="1152"/>
                </a:lnTo>
                <a:lnTo>
                  <a:pt x="1440" y="11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6345237" y="394811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Physical</a:t>
            </a:r>
          </a:p>
          <a:p>
            <a:r>
              <a:rPr lang="en-US" dirty="0">
                <a:latin typeface="Arial" pitchFamily="34" charset="0"/>
              </a:rPr>
              <a:t>Address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3381375" y="1752600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0x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FC519</a:t>
            </a:r>
            <a:r>
              <a:rPr lang="en-US" dirty="0">
                <a:latin typeface="Arial" pitchFamily="34" charset="0"/>
              </a:rPr>
              <a:t>08B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4791075" y="5135562"/>
            <a:ext cx="1069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0x</a:t>
            </a:r>
            <a:r>
              <a:rPr lang="en-US" dirty="0">
                <a:solidFill>
                  <a:schemeClr val="hlink"/>
                </a:solidFill>
                <a:latin typeface="Arial" pitchFamily="34" charset="0"/>
              </a:rPr>
              <a:t>00152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85963" y="5135562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0x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FC519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5857875" y="5775325"/>
            <a:ext cx="1479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0x</a:t>
            </a:r>
            <a:r>
              <a:rPr lang="en-US" dirty="0">
                <a:solidFill>
                  <a:schemeClr val="hlink"/>
                </a:solidFill>
                <a:latin typeface="Arial" pitchFamily="34" charset="0"/>
              </a:rPr>
              <a:t>00152</a:t>
            </a:r>
            <a:r>
              <a:rPr lang="en-US" dirty="0">
                <a:latin typeface="Arial" pitchFamily="34" charset="0"/>
              </a:rPr>
              <a:t>08B</a:t>
            </a:r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 flipH="1">
            <a:off x="6772275" y="5319712"/>
            <a:ext cx="184150" cy="455613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1447800"/>
            <a:ext cx="2286000" cy="53339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15240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(CPU/$)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2" grpId="0"/>
      <p:bldP spid="355343" grpId="0"/>
      <p:bldP spid="355344" grpId="0"/>
      <p:bldP spid="355345" grpId="0"/>
      <p:bldP spid="35534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Table Internals: Simple PT </a:t>
            </a:r>
            <a:endParaRPr lang="en-US" dirty="0"/>
          </a:p>
        </p:txBody>
      </p:sp>
      <p:sp>
        <p:nvSpPr>
          <p:cNvPr id="3584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25763" y="1303338"/>
            <a:ext cx="5819775" cy="5010150"/>
          </a:xfrm>
        </p:spPr>
        <p:txBody>
          <a:bodyPr/>
          <a:lstStyle/>
          <a:p>
            <a:r>
              <a:rPr lang="en-US"/>
              <a:t>Flat organization</a:t>
            </a:r>
          </a:p>
          <a:p>
            <a:pPr lvl="1"/>
            <a:r>
              <a:rPr lang="en-US"/>
              <a:t>One entry per page</a:t>
            </a:r>
          </a:p>
          <a:p>
            <a:pPr lvl="1"/>
            <a:r>
              <a:rPr lang="en-US"/>
              <a:t>Entry contains physical page number (PPN) or indicates page is on disk or invalid</a:t>
            </a:r>
          </a:p>
          <a:p>
            <a:pPr lvl="1"/>
            <a:r>
              <a:rPr lang="en-US"/>
              <a:t>Also meta-data (e.g., permissions, dirtiness, etc.)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1189038" y="150812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189038" y="16922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189038" y="187483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1189038" y="2057400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1189038" y="223996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1189038" y="525621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1189038" y="2422525"/>
            <a:ext cx="914400" cy="283368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77838" y="5538788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One entry per page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 Table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Assume:</a:t>
            </a:r>
          </a:p>
          <a:p>
            <a:pPr lvl="1"/>
            <a:r>
              <a:rPr lang="en-US" sz="2200" dirty="0"/>
              <a:t>32-bit address space for process</a:t>
            </a:r>
          </a:p>
          <a:p>
            <a:pPr lvl="1"/>
            <a:r>
              <a:rPr lang="en-US" sz="2200" dirty="0"/>
              <a:t>4KB page</a:t>
            </a:r>
          </a:p>
          <a:p>
            <a:pPr lvl="1"/>
            <a:r>
              <a:rPr lang="en-US" sz="2200" dirty="0"/>
              <a:t>Page table entry: 8 bytes</a:t>
            </a:r>
          </a:p>
          <a:p>
            <a:r>
              <a:rPr lang="en-US" sz="2600" dirty="0"/>
              <a:t>Page table size?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 Table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Assume:</a:t>
            </a:r>
          </a:p>
          <a:p>
            <a:pPr lvl="1"/>
            <a:r>
              <a:rPr lang="en-US" sz="2400" dirty="0" smtClean="0"/>
              <a:t>32-bit address space for process</a:t>
            </a:r>
          </a:p>
          <a:p>
            <a:pPr lvl="1"/>
            <a:r>
              <a:rPr lang="en-US" sz="2400" dirty="0" smtClean="0"/>
              <a:t>4KB page</a:t>
            </a:r>
          </a:p>
          <a:p>
            <a:pPr lvl="1"/>
            <a:r>
              <a:rPr lang="en-US" sz="2400" dirty="0" smtClean="0"/>
              <a:t>Page table entry: 8 bytes</a:t>
            </a:r>
          </a:p>
          <a:p>
            <a:r>
              <a:rPr lang="en-US" sz="2800" dirty="0" smtClean="0"/>
              <a:t>Page table size? </a:t>
            </a:r>
          </a:p>
          <a:p>
            <a:pPr lvl="1"/>
            <a:r>
              <a:rPr lang="en-US" sz="2400" dirty="0" smtClean="0"/>
              <a:t>8 * 2</a:t>
            </a:r>
            <a:r>
              <a:rPr lang="en-US" sz="2400" baseline="30000" dirty="0" smtClean="0"/>
              <a:t>32 </a:t>
            </a:r>
            <a:r>
              <a:rPr lang="en-US" sz="2400" dirty="0" smtClean="0"/>
              <a:t>/ 4 * 1024 </a:t>
            </a:r>
          </a:p>
          <a:p>
            <a:pPr lvl="1">
              <a:buNone/>
            </a:pPr>
            <a:r>
              <a:rPr lang="en-US" sz="2400" dirty="0" smtClean="0"/>
              <a:t>     = 2</a:t>
            </a:r>
            <a:r>
              <a:rPr lang="en-US" sz="2400" baseline="30000" dirty="0" smtClean="0"/>
              <a:t>23 </a:t>
            </a:r>
            <a:r>
              <a:rPr lang="en-US" sz="2400" dirty="0" smtClean="0"/>
              <a:t>= 8MB</a:t>
            </a:r>
            <a:endParaRPr lang="en-US" sz="2400" baseline="30000" dirty="0" smtClean="0"/>
          </a:p>
          <a:p>
            <a:endParaRPr lang="en-US" sz="2400" dirty="0" smtClean="0"/>
          </a:p>
          <a:p>
            <a:r>
              <a:rPr lang="en-US" sz="2400" dirty="0" smtClean="0"/>
              <a:t>What if the program only uses 4MB of memory?</a:t>
            </a:r>
          </a:p>
          <a:p>
            <a:r>
              <a:rPr lang="en-US" sz="2400" dirty="0" smtClean="0"/>
              <a:t>What if the page size is 1MB?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if 64-bit address space?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Page Tables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973263" y="35210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973263" y="370522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973263" y="388778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1973263" y="4070350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1973263" y="425291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058863" y="1965325"/>
            <a:ext cx="164623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Level 1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2703513" y="1965325"/>
            <a:ext cx="164623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Level 2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349750" y="1965325"/>
            <a:ext cx="2378075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Page Offset</a:t>
            </a:r>
          </a:p>
        </p:txBody>
      </p:sp>
      <p:sp>
        <p:nvSpPr>
          <p:cNvPr id="361484" name="Freeform 12"/>
          <p:cNvSpPr>
            <a:spLocks/>
          </p:cNvSpPr>
          <p:nvPr/>
        </p:nvSpPr>
        <p:spPr bwMode="auto">
          <a:xfrm>
            <a:off x="1333500" y="2332038"/>
            <a:ext cx="639763" cy="1646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37"/>
              </a:cxn>
              <a:cxn ang="0">
                <a:pos x="403" y="1037"/>
              </a:cxn>
            </a:cxnLst>
            <a:rect l="0" t="0" r="r" b="b"/>
            <a:pathLst>
              <a:path w="403" h="1037">
                <a:moveTo>
                  <a:pt x="0" y="0"/>
                </a:moveTo>
                <a:lnTo>
                  <a:pt x="0" y="1037"/>
                </a:lnTo>
                <a:lnTo>
                  <a:pt x="403" y="103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1973263" y="489108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6" name="Rectangle 14"/>
          <p:cNvSpPr>
            <a:spLocks noChangeArrowheads="1"/>
          </p:cNvSpPr>
          <p:nvPr/>
        </p:nvSpPr>
        <p:spPr bwMode="auto">
          <a:xfrm>
            <a:off x="1973263" y="4435475"/>
            <a:ext cx="914400" cy="457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709988" y="406876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3709988" y="4252913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3709988" y="44354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0" name="Rectangle 18"/>
          <p:cNvSpPr>
            <a:spLocks noChangeArrowheads="1"/>
          </p:cNvSpPr>
          <p:nvPr/>
        </p:nvSpPr>
        <p:spPr bwMode="auto">
          <a:xfrm>
            <a:off x="3709988" y="4618038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1" name="Rectangle 19"/>
          <p:cNvSpPr>
            <a:spLocks noChangeArrowheads="1"/>
          </p:cNvSpPr>
          <p:nvPr/>
        </p:nvSpPr>
        <p:spPr bwMode="auto">
          <a:xfrm>
            <a:off x="3709988" y="4800600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3709988" y="5438775"/>
            <a:ext cx="914400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3" name="Rectangle 21"/>
          <p:cNvSpPr>
            <a:spLocks noChangeArrowheads="1"/>
          </p:cNvSpPr>
          <p:nvPr/>
        </p:nvSpPr>
        <p:spPr bwMode="auto">
          <a:xfrm>
            <a:off x="3709988" y="4983163"/>
            <a:ext cx="914400" cy="457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4" name="Freeform 22"/>
          <p:cNvSpPr>
            <a:spLocks/>
          </p:cNvSpPr>
          <p:nvPr/>
        </p:nvSpPr>
        <p:spPr bwMode="auto">
          <a:xfrm>
            <a:off x="2795588" y="3978275"/>
            <a:ext cx="914400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57"/>
              </a:cxn>
              <a:cxn ang="0">
                <a:pos x="576" y="57"/>
              </a:cxn>
            </a:cxnLst>
            <a:rect l="0" t="0" r="r" b="b"/>
            <a:pathLst>
              <a:path w="576" h="57">
                <a:moveTo>
                  <a:pt x="0" y="0"/>
                </a:moveTo>
                <a:lnTo>
                  <a:pt x="288" y="0"/>
                </a:lnTo>
                <a:lnTo>
                  <a:pt x="288" y="57"/>
                </a:lnTo>
                <a:lnTo>
                  <a:pt x="576" y="5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5" name="Freeform 23"/>
          <p:cNvSpPr>
            <a:spLocks/>
          </p:cNvSpPr>
          <p:nvPr/>
        </p:nvSpPr>
        <p:spPr bwMode="auto">
          <a:xfrm>
            <a:off x="3162300" y="2332038"/>
            <a:ext cx="547688" cy="256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13"/>
              </a:cxn>
              <a:cxn ang="0">
                <a:pos x="345" y="1613"/>
              </a:cxn>
            </a:cxnLst>
            <a:rect l="0" t="0" r="r" b="b"/>
            <a:pathLst>
              <a:path w="345" h="1613">
                <a:moveTo>
                  <a:pt x="0" y="0"/>
                </a:moveTo>
                <a:lnTo>
                  <a:pt x="0" y="1613"/>
                </a:lnTo>
                <a:lnTo>
                  <a:pt x="345" y="16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4533900" y="4891088"/>
            <a:ext cx="1189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813425" y="4714875"/>
            <a:ext cx="2531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Physical Page Number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1039813" y="1508125"/>
            <a:ext cx="232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Virtual Page Number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1143000" y="2324100"/>
            <a:ext cx="8382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37"/>
              </a:cxn>
              <a:cxn ang="0">
                <a:pos x="403" y="1037"/>
              </a:cxn>
            </a:cxnLst>
            <a:rect l="0" t="0" r="r" b="b"/>
            <a:pathLst>
              <a:path w="403" h="1037">
                <a:moveTo>
                  <a:pt x="0" y="0"/>
                </a:moveTo>
                <a:lnTo>
                  <a:pt x="0" y="1037"/>
                </a:lnTo>
                <a:lnTo>
                  <a:pt x="403" y="103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cxnSp>
        <p:nvCxnSpPr>
          <p:cNvPr id="32" name="Straight Arrow Connector 31"/>
          <p:cNvCxnSpPr>
            <a:stCxn id="361486" idx="3"/>
            <a:endCxn id="33" idx="1"/>
          </p:cNvCxnSpPr>
          <p:nvPr/>
        </p:nvCxnSpPr>
        <p:spPr>
          <a:xfrm>
            <a:off x="2887663" y="4664075"/>
            <a:ext cx="236537" cy="26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4820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79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Unused </a:t>
            </a:r>
            <a:r>
              <a:rPr lang="en-US" dirty="0" err="1" smtClean="0"/>
              <a:t>addr</a:t>
            </a:r>
            <a:r>
              <a:rPr lang="en-US" dirty="0" smtClean="0"/>
              <a:t>. space will not have level-2 page table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Assume:</a:t>
            </a:r>
          </a:p>
          <a:p>
            <a:pPr lvl="1"/>
            <a:r>
              <a:rPr lang="en-US" sz="2400" dirty="0" smtClean="0"/>
              <a:t>32-bit address space for process, 4KB page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level uses 8 bits of indexing,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uses 12 bits</a:t>
            </a:r>
          </a:p>
          <a:p>
            <a:pPr lvl="1"/>
            <a:r>
              <a:rPr lang="en-US" sz="2400" dirty="0" smtClean="0"/>
              <a:t>Page table entry: 8 bytes</a:t>
            </a:r>
          </a:p>
          <a:p>
            <a:r>
              <a:rPr lang="en-US" sz="2800" dirty="0" smtClean="0"/>
              <a:t>First-level page table size? </a:t>
            </a:r>
          </a:p>
          <a:p>
            <a:pPr lvl="1"/>
            <a:r>
              <a:rPr lang="en-US" sz="2400" dirty="0" smtClean="0"/>
              <a:t>Size? 8 * 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 = 2</a:t>
            </a:r>
            <a:r>
              <a:rPr lang="en-US" sz="2400" baseline="30000" dirty="0" smtClean="0"/>
              <a:t>11 </a:t>
            </a:r>
            <a:r>
              <a:rPr lang="en-US" sz="2400" dirty="0" smtClean="0"/>
              <a:t>= 2KB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entries also mean one L1 can point to up to 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L2 PTs</a:t>
            </a:r>
            <a:endParaRPr lang="en-US" sz="2400" baseline="30000" dirty="0" smtClean="0"/>
          </a:p>
          <a:p>
            <a:r>
              <a:rPr lang="en-US" sz="2800" dirty="0" smtClean="0"/>
              <a:t>Second-level page table size? </a:t>
            </a:r>
          </a:p>
          <a:p>
            <a:pPr lvl="1"/>
            <a:r>
              <a:rPr lang="en-US" sz="2400" dirty="0" smtClean="0"/>
              <a:t>8 * 2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 = 2</a:t>
            </a:r>
            <a:r>
              <a:rPr lang="en-US" sz="2400" baseline="30000" dirty="0" smtClean="0"/>
              <a:t>15 </a:t>
            </a:r>
            <a:r>
              <a:rPr lang="en-US" sz="2400" dirty="0" smtClean="0"/>
              <a:t>= 32KB 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entries also mean one L2 can point to 2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=4096 pages</a:t>
            </a:r>
          </a:p>
          <a:p>
            <a:pPr lvl="1"/>
            <a:endParaRPr lang="en-US" sz="2400" baseline="30000" dirty="0" smtClean="0"/>
          </a:p>
          <a:p>
            <a:r>
              <a:rPr lang="en-US" sz="2800" dirty="0" smtClean="0"/>
              <a:t>What if the program only uses 4MB of memory?</a:t>
            </a:r>
          </a:p>
          <a:p>
            <a:pPr lvl="1"/>
            <a:r>
              <a:rPr lang="en-US" sz="2500" dirty="0" smtClean="0"/>
              <a:t>4MB can fit in one second-level PT (4MB=1000 pages &lt; 4000 pages)</a:t>
            </a:r>
          </a:p>
          <a:p>
            <a:pPr lvl="1"/>
            <a:r>
              <a:rPr lang="en-US" sz="2500" dirty="0"/>
              <a:t>It will need 1 </a:t>
            </a:r>
            <a:r>
              <a:rPr lang="en-US" sz="2500" dirty="0" smtClean="0"/>
              <a:t>L1 and 1 L2 </a:t>
            </a:r>
            <a:r>
              <a:rPr lang="en-US" sz="2500" dirty="0"/>
              <a:t>page tables.</a:t>
            </a:r>
            <a:endParaRPr lang="en-US" sz="2500" dirty="0" smtClean="0"/>
          </a:p>
          <a:p>
            <a:pPr lvl="1"/>
            <a:r>
              <a:rPr lang="en-US" sz="2500" dirty="0" smtClean="0"/>
              <a:t>Total page-table size: 2KB + 1 * 32KB=34KB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Page Table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Assume:</a:t>
            </a:r>
          </a:p>
          <a:p>
            <a:pPr lvl="1"/>
            <a:r>
              <a:rPr lang="en-US" sz="2400" dirty="0" smtClean="0"/>
              <a:t>32-bit address space for process, 4KB page</a:t>
            </a:r>
          </a:p>
          <a:p>
            <a:pPr lvl="1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level uses 5 bits of indexing,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uses 6 bits,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uses 9 bits</a:t>
            </a:r>
          </a:p>
          <a:p>
            <a:pPr lvl="1"/>
            <a:r>
              <a:rPr lang="en-US" sz="2400" dirty="0" smtClean="0"/>
              <a:t>Page table entry: 8 bytes</a:t>
            </a:r>
          </a:p>
          <a:p>
            <a:r>
              <a:rPr lang="en-US" sz="2800" dirty="0" smtClean="0"/>
              <a:t>First-level page table size? </a:t>
            </a:r>
          </a:p>
          <a:p>
            <a:pPr lvl="1"/>
            <a:r>
              <a:rPr lang="en-US" sz="2400" dirty="0" smtClean="0"/>
              <a:t>8 * 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 = 2</a:t>
            </a:r>
            <a:r>
              <a:rPr lang="en-US" sz="2400" baseline="30000" dirty="0" smtClean="0"/>
              <a:t>8 </a:t>
            </a:r>
            <a:r>
              <a:rPr lang="en-US" sz="2400" dirty="0" smtClean="0"/>
              <a:t>= 256bytes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</a:t>
            </a:r>
            <a:r>
              <a:rPr lang="en-US" sz="2400" dirty="0"/>
              <a:t>entries also mean one L1 can point to up to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</a:t>
            </a:r>
            <a:r>
              <a:rPr lang="en-US" sz="2400" dirty="0"/>
              <a:t>L2 PTs</a:t>
            </a:r>
            <a:endParaRPr lang="en-US" sz="2400" baseline="30000" dirty="0"/>
          </a:p>
          <a:p>
            <a:r>
              <a:rPr lang="en-US" sz="2800" dirty="0" smtClean="0"/>
              <a:t>Second-level page table size? </a:t>
            </a:r>
          </a:p>
          <a:p>
            <a:pPr lvl="1"/>
            <a:r>
              <a:rPr lang="en-US" sz="2400" dirty="0" smtClean="0"/>
              <a:t>8 * 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 = 2</a:t>
            </a:r>
            <a:r>
              <a:rPr lang="en-US" sz="2400" baseline="30000" dirty="0" smtClean="0"/>
              <a:t>9 </a:t>
            </a:r>
            <a:r>
              <a:rPr lang="en-US" sz="2400" dirty="0" smtClean="0"/>
              <a:t>= 512bytes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</a:t>
            </a:r>
            <a:r>
              <a:rPr lang="en-US" sz="2400" dirty="0"/>
              <a:t>entries also mean one L2 can point to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L3 PTs</a:t>
            </a:r>
            <a:endParaRPr lang="en-US" sz="2400" baseline="30000" dirty="0" smtClean="0"/>
          </a:p>
          <a:p>
            <a:r>
              <a:rPr lang="en-US" sz="2800" dirty="0" smtClean="0"/>
              <a:t>Third-level page table size? </a:t>
            </a:r>
          </a:p>
          <a:p>
            <a:pPr lvl="1"/>
            <a:r>
              <a:rPr lang="en-US" sz="2400" dirty="0" smtClean="0"/>
              <a:t>8 * 2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 = 2</a:t>
            </a:r>
            <a:r>
              <a:rPr lang="en-US" sz="2400" baseline="30000" dirty="0" smtClean="0"/>
              <a:t>12 </a:t>
            </a:r>
            <a:r>
              <a:rPr lang="en-US" sz="2400" dirty="0" smtClean="0"/>
              <a:t>= </a:t>
            </a:r>
            <a:r>
              <a:rPr lang="en-US" sz="2400" dirty="0"/>
              <a:t>4KB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</a:t>
            </a:r>
            <a:r>
              <a:rPr lang="en-US" sz="2400" dirty="0"/>
              <a:t>entries also mean one </a:t>
            </a:r>
            <a:r>
              <a:rPr lang="en-US" sz="2400" dirty="0" smtClean="0"/>
              <a:t>L3 </a:t>
            </a:r>
            <a:r>
              <a:rPr lang="en-US" sz="2400" dirty="0"/>
              <a:t>can point to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pages = 2MB</a:t>
            </a:r>
            <a:endParaRPr lang="en-US" sz="2400" baseline="30000" dirty="0"/>
          </a:p>
          <a:p>
            <a:pPr lvl="1"/>
            <a:endParaRPr lang="en-US" sz="2400" dirty="0" smtClean="0"/>
          </a:p>
          <a:p>
            <a:r>
              <a:rPr lang="en-US" sz="3000" dirty="0" smtClean="0"/>
              <a:t>What if the program only uses 4MB of memory?</a:t>
            </a:r>
          </a:p>
          <a:p>
            <a:pPr lvl="1"/>
            <a:r>
              <a:rPr lang="en-US" sz="2600" dirty="0" smtClean="0"/>
              <a:t>It will need 1 L1, 1 L2 and 2 L3 page tables.</a:t>
            </a:r>
          </a:p>
          <a:p>
            <a:pPr lvl="1"/>
            <a:r>
              <a:rPr lang="en-US" sz="2600" dirty="0" smtClean="0"/>
              <a:t>Total page-table size: 256 + 1 * 512 + </a:t>
            </a:r>
            <a:r>
              <a:rPr lang="en-US" sz="2600" b="1" u="sng" dirty="0" smtClean="0"/>
              <a:t>2</a:t>
            </a:r>
            <a:r>
              <a:rPr lang="en-US" sz="2600" dirty="0" smtClean="0"/>
              <a:t> * 4KB &lt; 9KB</a:t>
            </a:r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Page Size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Small pages result in larger page table</a:t>
            </a:r>
            <a:endParaRPr lang="en-US" dirty="0"/>
          </a:p>
          <a:p>
            <a:r>
              <a:rPr lang="en-US" dirty="0" smtClean="0"/>
              <a:t>Small page leads to less fragmentation</a:t>
            </a:r>
          </a:p>
          <a:p>
            <a:pPr lvl="1"/>
            <a:r>
              <a:rPr lang="en-US" dirty="0" smtClean="0"/>
              <a:t>Big page likely to have more bytes unused</a:t>
            </a:r>
          </a:p>
          <a:p>
            <a:r>
              <a:rPr lang="en-US" dirty="0" smtClean="0"/>
              <a:t>Large pages allow efficient </a:t>
            </a:r>
            <a:r>
              <a:rPr lang="en-US" dirty="0"/>
              <a:t>transfer to/from disk</a:t>
            </a:r>
          </a:p>
          <a:p>
            <a:pPr lvl="1"/>
            <a:r>
              <a:rPr lang="en-US" dirty="0"/>
              <a:t>vs. many small transfers</a:t>
            </a:r>
          </a:p>
          <a:p>
            <a:pPr lvl="1"/>
            <a:r>
              <a:rPr lang="en-US" dirty="0"/>
              <a:t>Like downloading from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TLB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 Table’s Impact </a:t>
            </a:r>
            <a:r>
              <a:rPr lang="en-US" dirty="0"/>
              <a:t>on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Every load/store needs to access memory </a:t>
            </a:r>
            <a:r>
              <a:rPr lang="en-US" b="1" dirty="0" smtClean="0"/>
              <a:t>twice</a:t>
            </a:r>
            <a:r>
              <a:rPr lang="en-US" dirty="0" smtClean="0"/>
              <a:t>! </a:t>
            </a:r>
            <a:endParaRPr lang="en-US" dirty="0"/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dirty="0" smtClean="0">
                <a:latin typeface="+mj-lt"/>
              </a:rPr>
              <a:t>LD R1 0x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FC519</a:t>
            </a:r>
            <a:r>
              <a:rPr lang="en-US" dirty="0" smtClean="0">
                <a:latin typeface="+mj-lt"/>
              </a:rPr>
              <a:t>08B</a:t>
            </a:r>
            <a:r>
              <a:rPr lang="en-US" dirty="0" smtClean="0"/>
              <a:t>”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First </a:t>
            </a:r>
            <a:r>
              <a:rPr lang="en-US" dirty="0" err="1" smtClean="0"/>
              <a:t>mem</a:t>
            </a:r>
            <a:r>
              <a:rPr lang="en-US" dirty="0" smtClean="0"/>
              <a:t>. access: translating </a:t>
            </a:r>
            <a:r>
              <a:rPr lang="en-US" sz="2400" dirty="0"/>
              <a:t>0x</a:t>
            </a:r>
            <a:r>
              <a:rPr lang="en-US" sz="2400" dirty="0">
                <a:solidFill>
                  <a:srgbClr val="FF0000"/>
                </a:solidFill>
              </a:rPr>
              <a:t>FC519</a:t>
            </a:r>
            <a:r>
              <a:rPr lang="en-US" sz="2400" dirty="0"/>
              <a:t>08B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0x</a:t>
            </a:r>
            <a:r>
              <a:rPr lang="en-US" sz="2400" dirty="0">
                <a:solidFill>
                  <a:schemeClr val="hlink"/>
                </a:solidFill>
              </a:rPr>
              <a:t>00152</a:t>
            </a:r>
            <a:r>
              <a:rPr lang="en-US" sz="2400" dirty="0" smtClean="0"/>
              <a:t>08B</a:t>
            </a:r>
          </a:p>
          <a:p>
            <a:pPr marL="1390650" lvl="2" indent="-533400">
              <a:lnSpc>
                <a:spcPct val="90000"/>
              </a:lnSpc>
            </a:pPr>
            <a:r>
              <a:rPr lang="en-US" i="1" dirty="0" smtClean="0">
                <a:solidFill>
                  <a:srgbClr val="000000"/>
                </a:solidFill>
              </a:rPr>
              <a:t>This could be more than one memory access (Why?)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Second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. access: load data at </a:t>
            </a:r>
            <a:r>
              <a:rPr lang="en-US" sz="2400" dirty="0" smtClean="0"/>
              <a:t>0x</a:t>
            </a:r>
            <a:r>
              <a:rPr lang="en-US" sz="2400" dirty="0" smtClean="0">
                <a:solidFill>
                  <a:schemeClr val="hlink"/>
                </a:solidFill>
              </a:rPr>
              <a:t>00152</a:t>
            </a:r>
            <a:r>
              <a:rPr lang="en-US" sz="2400" dirty="0" smtClean="0"/>
              <a:t>08B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from physical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Even </a:t>
            </a:r>
            <a:r>
              <a:rPr lang="en-US" dirty="0"/>
              <a:t>worse, </a:t>
            </a:r>
            <a:r>
              <a:rPr lang="en-US" dirty="0" smtClean="0"/>
              <a:t>every IF (instruction fetch) requires </a:t>
            </a:r>
            <a:r>
              <a:rPr lang="en-US" dirty="0"/>
              <a:t>translation of the PC!</a:t>
            </a:r>
          </a:p>
          <a:p>
            <a:r>
              <a:rPr lang="en-US" dirty="0" smtClean="0"/>
              <a:t>Idea: cache the page table!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Virtual Memory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TLB: Cached Page Translations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225550"/>
          </a:xfrm>
        </p:spPr>
        <p:txBody>
          <a:bodyPr>
            <a:normAutofit/>
          </a:bodyPr>
          <a:lstStyle/>
          <a:p>
            <a:r>
              <a:rPr lang="en-US" dirty="0" smtClean="0"/>
              <a:t>TLB: a cache storing address translations</a:t>
            </a:r>
          </a:p>
          <a:p>
            <a:pPr lvl="1">
              <a:buNone/>
            </a:pPr>
            <a:r>
              <a:rPr lang="en-US" dirty="0" smtClean="0"/>
              <a:t>TLB = Translation Look-aside Buffer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54163" y="2249831"/>
            <a:ext cx="5872445" cy="2626969"/>
            <a:chOff x="227" y="1189"/>
            <a:chExt cx="5312" cy="2378"/>
          </a:xfrm>
        </p:grpSpPr>
        <p:sp>
          <p:nvSpPr>
            <p:cNvPr id="364548" name="Rectangle 4"/>
            <p:cNvSpPr>
              <a:spLocks noChangeArrowheads="1"/>
            </p:cNvSpPr>
            <p:nvPr/>
          </p:nvSpPr>
          <p:spPr bwMode="auto">
            <a:xfrm>
              <a:off x="1037" y="163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1037" y="1868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1037" y="209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1037" y="2329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635" y="1703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0K</a:t>
              </a:r>
            </a:p>
          </p:txBody>
        </p:sp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635" y="1935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4K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635" y="2165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8K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635" y="2394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12K</a:t>
              </a:r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V="1">
              <a:off x="634" y="2559"/>
              <a:ext cx="17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27" y="3149"/>
              <a:ext cx="82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itchFamily="34" charset="0"/>
                </a:rPr>
                <a:t>Virtual</a:t>
              </a:r>
            </a:p>
            <a:p>
              <a:r>
                <a:rPr lang="en-US" sz="1200" dirty="0">
                  <a:latin typeface="Arial" pitchFamily="34" charset="0"/>
                </a:rPr>
                <a:t>Addresses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3571" y="129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59" name="Rectangle 15"/>
            <p:cNvSpPr>
              <a:spLocks noChangeArrowheads="1"/>
            </p:cNvSpPr>
            <p:nvPr/>
          </p:nvSpPr>
          <p:spPr bwMode="auto">
            <a:xfrm>
              <a:off x="3571" y="1523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571" y="175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1" name="Rectangle 17"/>
            <p:cNvSpPr>
              <a:spLocks noChangeArrowheads="1"/>
            </p:cNvSpPr>
            <p:nvPr/>
          </p:nvSpPr>
          <p:spPr bwMode="auto">
            <a:xfrm>
              <a:off x="3571" y="198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93" y="1359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0K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4293" y="1589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4K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4293" y="1820"/>
              <a:ext cx="3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8K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4293" y="2050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12K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3571" y="221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3571" y="2444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3571" y="267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69" name="Rectangle 25"/>
            <p:cNvSpPr>
              <a:spLocks noChangeArrowheads="1"/>
            </p:cNvSpPr>
            <p:nvPr/>
          </p:nvSpPr>
          <p:spPr bwMode="auto">
            <a:xfrm>
              <a:off x="3571" y="2905"/>
              <a:ext cx="691" cy="23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4293" y="2280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16K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4293" y="2511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20K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4293" y="2741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24K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4293" y="2971"/>
              <a:ext cx="41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dirty="0">
                  <a:latin typeface="Arial" pitchFamily="34" charset="0"/>
                </a:rPr>
                <a:t>28K</a:t>
              </a:r>
            </a:p>
          </p:txBody>
        </p:sp>
        <p:sp>
          <p:nvSpPr>
            <p:cNvPr id="364574" name="Freeform 30"/>
            <p:cNvSpPr>
              <a:spLocks/>
            </p:cNvSpPr>
            <p:nvPr/>
          </p:nvSpPr>
          <p:spPr bwMode="auto">
            <a:xfrm>
              <a:off x="1670" y="1753"/>
              <a:ext cx="1901" cy="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5" y="0"/>
                </a:cxn>
                <a:cxn ang="0">
                  <a:pos x="1325" y="806"/>
                </a:cxn>
                <a:cxn ang="0">
                  <a:pos x="1901" y="806"/>
                </a:cxn>
              </a:cxnLst>
              <a:rect l="0" t="0" r="r" b="b"/>
              <a:pathLst>
                <a:path w="1901" h="806">
                  <a:moveTo>
                    <a:pt x="0" y="0"/>
                  </a:moveTo>
                  <a:lnTo>
                    <a:pt x="1325" y="0"/>
                  </a:lnTo>
                  <a:lnTo>
                    <a:pt x="1325" y="806"/>
                  </a:lnTo>
                  <a:lnTo>
                    <a:pt x="1901" y="80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75" name="Freeform 31"/>
            <p:cNvSpPr>
              <a:spLocks/>
            </p:cNvSpPr>
            <p:nvPr/>
          </p:nvSpPr>
          <p:spPr bwMode="auto">
            <a:xfrm>
              <a:off x="1670" y="1638"/>
              <a:ext cx="1901" cy="345"/>
            </a:xfrm>
            <a:custGeom>
              <a:avLst/>
              <a:gdLst/>
              <a:ahLst/>
              <a:cxnLst>
                <a:cxn ang="0">
                  <a:pos x="0" y="345"/>
                </a:cxn>
                <a:cxn ang="0">
                  <a:pos x="980" y="345"/>
                </a:cxn>
                <a:cxn ang="0">
                  <a:pos x="980" y="0"/>
                </a:cxn>
                <a:cxn ang="0">
                  <a:pos x="1901" y="0"/>
                </a:cxn>
              </a:cxnLst>
              <a:rect l="0" t="0" r="r" b="b"/>
              <a:pathLst>
                <a:path w="1901" h="345">
                  <a:moveTo>
                    <a:pt x="0" y="345"/>
                  </a:moveTo>
                  <a:lnTo>
                    <a:pt x="980" y="345"/>
                  </a:lnTo>
                  <a:lnTo>
                    <a:pt x="980" y="0"/>
                  </a:lnTo>
                  <a:lnTo>
                    <a:pt x="190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76" name="Freeform 32"/>
            <p:cNvSpPr>
              <a:spLocks/>
            </p:cNvSpPr>
            <p:nvPr/>
          </p:nvSpPr>
          <p:spPr bwMode="auto">
            <a:xfrm>
              <a:off x="1670" y="2214"/>
              <a:ext cx="1901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6" y="0"/>
                </a:cxn>
                <a:cxn ang="0">
                  <a:pos x="1556" y="115"/>
                </a:cxn>
                <a:cxn ang="0">
                  <a:pos x="1901" y="115"/>
                </a:cxn>
              </a:cxnLst>
              <a:rect l="0" t="0" r="r" b="b"/>
              <a:pathLst>
                <a:path w="1901" h="115">
                  <a:moveTo>
                    <a:pt x="0" y="0"/>
                  </a:moveTo>
                  <a:lnTo>
                    <a:pt x="1556" y="0"/>
                  </a:lnTo>
                  <a:lnTo>
                    <a:pt x="1556" y="115"/>
                  </a:lnTo>
                  <a:lnTo>
                    <a:pt x="1901" y="1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717" y="1189"/>
              <a:ext cx="82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itchFamily="34" charset="0"/>
                </a:rPr>
                <a:t>Physical</a:t>
              </a:r>
            </a:p>
            <a:p>
              <a:r>
                <a:rPr lang="en-US" sz="1200" dirty="0">
                  <a:latin typeface="Arial" pitchFamily="34" charset="0"/>
                </a:rPr>
                <a:t>Addresses</a:t>
              </a:r>
            </a:p>
          </p:txBody>
        </p:sp>
        <p:sp>
          <p:nvSpPr>
            <p:cNvPr id="364578" name="Line 34"/>
            <p:cNvSpPr>
              <a:spLocks noChangeShapeType="1"/>
            </p:cNvSpPr>
            <p:nvPr/>
          </p:nvSpPr>
          <p:spPr bwMode="auto">
            <a:xfrm flipH="1">
              <a:off x="4728" y="1527"/>
              <a:ext cx="39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64583" name="Rectangle 39"/>
          <p:cNvSpPr>
            <a:spLocks noChangeArrowheads="1"/>
          </p:cNvSpPr>
          <p:nvPr/>
        </p:nvSpPr>
        <p:spPr bwMode="auto">
          <a:xfrm>
            <a:off x="3475038" y="5716588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8</a:t>
            </a:r>
          </a:p>
        </p:txBody>
      </p:sp>
      <p:sp>
        <p:nvSpPr>
          <p:cNvPr id="364584" name="Rectangle 40"/>
          <p:cNvSpPr>
            <a:spLocks noChangeArrowheads="1"/>
          </p:cNvSpPr>
          <p:nvPr/>
        </p:nvSpPr>
        <p:spPr bwMode="auto">
          <a:xfrm>
            <a:off x="4714875" y="57150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16</a:t>
            </a:r>
          </a:p>
        </p:txBody>
      </p:sp>
      <p:sp>
        <p:nvSpPr>
          <p:cNvPr id="364585" name="Rectangle 41"/>
          <p:cNvSpPr>
            <a:spLocks noChangeArrowheads="1"/>
          </p:cNvSpPr>
          <p:nvPr/>
        </p:nvSpPr>
        <p:spPr bwMode="auto">
          <a:xfrm>
            <a:off x="3475038" y="48958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4714875" y="4894263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20</a:t>
            </a:r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3475038" y="516890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</a:t>
            </a:r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4714875" y="51689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</a:t>
            </a: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3475038" y="54419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12</a:t>
            </a: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4714875" y="544195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X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458913" y="4983163"/>
            <a:ext cx="1924050" cy="823912"/>
            <a:chOff x="919" y="3139"/>
            <a:chExt cx="1212" cy="519"/>
          </a:xfrm>
        </p:grpSpPr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1728" y="3139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>
              <a:off x="1728" y="3312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93" name="Line 49"/>
            <p:cNvSpPr>
              <a:spLocks noChangeShapeType="1"/>
            </p:cNvSpPr>
            <p:nvPr/>
          </p:nvSpPr>
          <p:spPr bwMode="auto">
            <a:xfrm>
              <a:off x="1728" y="3485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94" name="Line 50"/>
            <p:cNvSpPr>
              <a:spLocks noChangeShapeType="1"/>
            </p:cNvSpPr>
            <p:nvPr/>
          </p:nvSpPr>
          <p:spPr bwMode="auto">
            <a:xfrm>
              <a:off x="1728" y="3658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95" name="Text Box 51"/>
            <p:cNvSpPr txBox="1">
              <a:spLocks noChangeArrowheads="1"/>
            </p:cNvSpPr>
            <p:nvPr/>
          </p:nvSpPr>
          <p:spPr bwMode="auto">
            <a:xfrm>
              <a:off x="919" y="3259"/>
              <a:ext cx="5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VPN 8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851527" y="5622925"/>
            <a:ext cx="1528763" cy="369888"/>
            <a:chOff x="3686" y="3542"/>
            <a:chExt cx="963" cy="233"/>
          </a:xfrm>
        </p:grpSpPr>
        <p:sp>
          <p:nvSpPr>
            <p:cNvPr id="364596" name="Line 52"/>
            <p:cNvSpPr>
              <a:spLocks noChangeShapeType="1"/>
            </p:cNvSpPr>
            <p:nvPr/>
          </p:nvSpPr>
          <p:spPr bwMode="auto">
            <a:xfrm>
              <a:off x="3686" y="3658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4597" name="Text Box 53"/>
            <p:cNvSpPr txBox="1">
              <a:spLocks noChangeArrowheads="1"/>
            </p:cNvSpPr>
            <p:nvPr/>
          </p:nvSpPr>
          <p:spPr bwMode="auto">
            <a:xfrm>
              <a:off x="4032" y="3542"/>
              <a:ext cx="6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PPN 16</a:t>
              </a:r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645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83" grpId="0" animBg="1"/>
      <p:bldP spid="364584" grpId="0" animBg="1"/>
      <p:bldP spid="364585" grpId="0" animBg="1"/>
      <p:bldP spid="364586" grpId="0" animBg="1"/>
      <p:bldP spid="364587" grpId="0" animBg="1"/>
      <p:bldP spid="364588" grpId="0" animBg="1"/>
      <p:bldP spid="364589" grpId="0" animBg="1"/>
      <p:bldP spid="364590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 is a TLB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Option 1: Hardware TLB miss handling (x86)</a:t>
            </a:r>
          </a:p>
          <a:p>
            <a:pPr lvl="1"/>
            <a:r>
              <a:rPr lang="en-US" dirty="0" smtClean="0"/>
              <a:t>Hardware register keeps page table location</a:t>
            </a:r>
          </a:p>
          <a:p>
            <a:pPr lvl="1"/>
            <a:r>
              <a:rPr lang="en-US" dirty="0" smtClean="0"/>
              <a:t>Hardware knows how to read page table</a:t>
            </a:r>
          </a:p>
          <a:p>
            <a:pPr lvl="2"/>
            <a:r>
              <a:rPr lang="en-US" dirty="0" smtClean="0"/>
              <a:t>Note: can be complex, e.g. if hierarchical page table</a:t>
            </a:r>
          </a:p>
          <a:p>
            <a:pPr lvl="1"/>
            <a:r>
              <a:rPr lang="en-US" dirty="0" smtClean="0"/>
              <a:t>TLB miss stalls instruction until translation found</a:t>
            </a:r>
          </a:p>
          <a:p>
            <a:r>
              <a:rPr lang="en-US" dirty="0" smtClean="0"/>
              <a:t>Option 2: Software TLB miss handling</a:t>
            </a:r>
          </a:p>
          <a:p>
            <a:pPr lvl="1"/>
            <a:r>
              <a:rPr lang="en-US" dirty="0" smtClean="0"/>
              <a:t>Raise exception on TLB miss</a:t>
            </a:r>
          </a:p>
          <a:p>
            <a:pPr lvl="1"/>
            <a:r>
              <a:rPr lang="en-US" dirty="0" smtClean="0"/>
              <a:t>Software TLB miss handler in OS</a:t>
            </a:r>
          </a:p>
          <a:p>
            <a:pPr lvl="2"/>
            <a:r>
              <a:rPr lang="en-US" dirty="0" smtClean="0"/>
              <a:t>Finds translation</a:t>
            </a:r>
            <a:br>
              <a:rPr lang="en-US" dirty="0" smtClean="0"/>
            </a:br>
            <a:r>
              <a:rPr lang="en-US" dirty="0" smtClean="0"/>
              <a:t>(can use any page table structure)</a:t>
            </a:r>
          </a:p>
          <a:p>
            <a:pPr lvl="2"/>
            <a:r>
              <a:rPr lang="en-US" dirty="0" smtClean="0"/>
              <a:t>Writes translation into TLB</a:t>
            </a:r>
            <a:br>
              <a:rPr lang="en-US" dirty="0" smtClean="0"/>
            </a:br>
            <a:r>
              <a:rPr lang="en-US" dirty="0" smtClean="0"/>
              <a:t>(need special privileged instruction for this)</a:t>
            </a:r>
          </a:p>
          <a:p>
            <a:pPr lvl="1"/>
            <a:r>
              <a:rPr lang="en-US" dirty="0" smtClean="0"/>
              <a:t>Retry instruction (hopefully now a TLB hit)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</a:t>
            </a:r>
            <a:r>
              <a:rPr lang="en-US" dirty="0" smtClean="0"/>
              <a:t>Design: Yet Another Cache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be </a:t>
            </a:r>
            <a:r>
              <a:rPr lang="en-US" i="1" dirty="0" smtClean="0"/>
              <a:t>fully-associative</a:t>
            </a:r>
          </a:p>
          <a:p>
            <a:pPr lvl="1"/>
            <a:r>
              <a:rPr lang="en-US" dirty="0" smtClean="0"/>
              <a:t>Any mapping can be kept in any </a:t>
            </a:r>
            <a:r>
              <a:rPr lang="en-US" smtClean="0"/>
              <a:t>TLB entry</a:t>
            </a:r>
            <a:endParaRPr lang="en-US" dirty="0" smtClean="0"/>
          </a:p>
          <a:p>
            <a:pPr lvl="1"/>
            <a:r>
              <a:rPr lang="en-US" dirty="0" smtClean="0"/>
              <a:t>Check all entries on each access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smtClean="0"/>
              <a:t>low latency</a:t>
            </a:r>
            <a:r>
              <a:rPr lang="en-US" dirty="0"/>
              <a:t>, this means few entries</a:t>
            </a:r>
          </a:p>
          <a:p>
            <a:pPr lvl="1"/>
            <a:r>
              <a:rPr lang="en-US" dirty="0"/>
              <a:t>However, each entry is for a whole page</a:t>
            </a:r>
          </a:p>
          <a:p>
            <a:pPr lvl="1"/>
            <a:r>
              <a:rPr lang="en-US" dirty="0"/>
              <a:t>Ex. 32-entry TLB, 4KB page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big of working set while avoiding TLB misses?</a:t>
            </a:r>
          </a:p>
          <a:p>
            <a:pPr lvl="1"/>
            <a:endParaRPr lang="en-US" dirty="0"/>
          </a:p>
          <a:p>
            <a:r>
              <a:rPr lang="en-US" dirty="0"/>
              <a:t>If many misses:</a:t>
            </a:r>
          </a:p>
          <a:p>
            <a:pPr lvl="1"/>
            <a:r>
              <a:rPr lang="en-US" dirty="0"/>
              <a:t>Increase TLB size (latency problems)</a:t>
            </a:r>
          </a:p>
          <a:p>
            <a:pPr lvl="1"/>
            <a:r>
              <a:rPr lang="en-US" dirty="0"/>
              <a:t>Increase page size (</a:t>
            </a:r>
            <a:r>
              <a:rPr lang="en-US" dirty="0" err="1"/>
              <a:t>fragmenation</a:t>
            </a:r>
            <a:r>
              <a:rPr lang="en-US" dirty="0"/>
              <a:t> problems)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Design: Yet Another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Programs getting bigger</a:t>
            </a:r>
          </a:p>
          <a:p>
            <a:pPr lvl="1"/>
            <a:r>
              <a:rPr lang="en-US" dirty="0" smtClean="0"/>
              <a:t>Larger working set </a:t>
            </a:r>
            <a:r>
              <a:rPr lang="en-US" dirty="0" smtClean="0">
                <a:sym typeface="Wingdings" pitchFamily="2" charset="2"/>
              </a:rPr>
              <a:t> more pages active  need for TLB to remember more mappings</a:t>
            </a:r>
          </a:p>
          <a:p>
            <a:r>
              <a:rPr lang="en-US" dirty="0" smtClean="0">
                <a:sym typeface="Wingdings" pitchFamily="2" charset="2"/>
              </a:rPr>
              <a:t>New processors include larger,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but </a:t>
            </a:r>
            <a:r>
              <a:rPr lang="en-US" i="1" dirty="0" smtClean="0">
                <a:sym typeface="Wingdings" pitchFamily="2" charset="2"/>
              </a:rPr>
              <a:t>set-associative</a:t>
            </a:r>
            <a:r>
              <a:rPr lang="en-US" dirty="0" smtClean="0">
                <a:sym typeface="Wingdings" pitchFamily="2" charset="2"/>
              </a:rPr>
              <a:t> TLBs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Mapping can go into a specific part of the TLB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lowest bits of VPN to determine where it can go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Some also include </a:t>
            </a:r>
            <a:r>
              <a:rPr lang="en-US" i="1" dirty="0" smtClean="0">
                <a:sym typeface="Wingdings" pitchFamily="2" charset="2"/>
              </a:rPr>
              <a:t>multi-level</a:t>
            </a:r>
            <a:r>
              <a:rPr lang="en-US" dirty="0" smtClean="0">
                <a:sym typeface="Wingdings" pitchFamily="2" charset="2"/>
              </a:rPr>
              <a:t> TLBs (L1/L2)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we don’t find mapping in L1, check L2, then 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L1 small for speed, L2 larger to improve hit rate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Changes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2217737"/>
          </a:xfrm>
        </p:spPr>
        <p:txBody>
          <a:bodyPr/>
          <a:lstStyle/>
          <a:p>
            <a:r>
              <a:rPr lang="en-US" dirty="0" smtClean="0"/>
              <a:t>After context switch TLB content no </a:t>
            </a:r>
            <a:r>
              <a:rPr lang="en-US" dirty="0"/>
              <a:t>longer valid!</a:t>
            </a:r>
          </a:p>
          <a:p>
            <a:pPr lvl="1"/>
            <a:r>
              <a:rPr lang="en-US" dirty="0"/>
              <a:t>Add process ID to translation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4652963" y="452755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8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5892800" y="452755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28</a:t>
            </a: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4652963" y="3705225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5892800" y="3705225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20</a:t>
            </a:r>
          </a:p>
        </p:txBody>
      </p:sp>
      <p:sp>
        <p:nvSpPr>
          <p:cNvPr id="373768" name="Rectangle 8"/>
          <p:cNvSpPr>
            <a:spLocks noChangeArrowheads="1"/>
          </p:cNvSpPr>
          <p:nvPr/>
        </p:nvSpPr>
        <p:spPr bwMode="auto">
          <a:xfrm>
            <a:off x="4652963" y="3978275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5892800" y="3978275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32</a:t>
            </a: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4652963" y="4251325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12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892800" y="4251325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36</a:t>
            </a:r>
          </a:p>
        </p:txBody>
      </p:sp>
      <p:sp>
        <p:nvSpPr>
          <p:cNvPr id="373781" name="Rectangle 21"/>
          <p:cNvSpPr>
            <a:spLocks noChangeArrowheads="1"/>
          </p:cNvSpPr>
          <p:nvPr/>
        </p:nvSpPr>
        <p:spPr bwMode="auto">
          <a:xfrm>
            <a:off x="4251325" y="3698875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82" name="Rectangle 22"/>
          <p:cNvSpPr>
            <a:spLocks noChangeArrowheads="1"/>
          </p:cNvSpPr>
          <p:nvPr/>
        </p:nvSpPr>
        <p:spPr bwMode="auto">
          <a:xfrm>
            <a:off x="4251325" y="3971925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</a:t>
            </a:r>
          </a:p>
        </p:txBody>
      </p:sp>
      <p:sp>
        <p:nvSpPr>
          <p:cNvPr id="373783" name="Rectangle 23"/>
          <p:cNvSpPr>
            <a:spLocks noChangeArrowheads="1"/>
          </p:cNvSpPr>
          <p:nvPr/>
        </p:nvSpPr>
        <p:spPr bwMode="auto">
          <a:xfrm>
            <a:off x="4251325" y="4251325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</a:t>
            </a:r>
          </a:p>
        </p:txBody>
      </p:sp>
      <p:sp>
        <p:nvSpPr>
          <p:cNvPr id="373784" name="Rectangle 24"/>
          <p:cNvSpPr>
            <a:spLocks noChangeArrowheads="1"/>
          </p:cNvSpPr>
          <p:nvPr/>
        </p:nvSpPr>
        <p:spPr bwMode="auto">
          <a:xfrm>
            <a:off x="4251325" y="4525963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85" name="Rectangle 25"/>
          <p:cNvSpPr>
            <a:spLocks noChangeArrowheads="1"/>
          </p:cNvSpPr>
          <p:nvPr/>
        </p:nvSpPr>
        <p:spPr bwMode="auto">
          <a:xfrm>
            <a:off x="4652963" y="5624513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</a:t>
            </a:r>
          </a:p>
        </p:txBody>
      </p:sp>
      <p:sp>
        <p:nvSpPr>
          <p:cNvPr id="373786" name="Rectangle 26"/>
          <p:cNvSpPr>
            <a:spLocks noChangeArrowheads="1"/>
          </p:cNvSpPr>
          <p:nvPr/>
        </p:nvSpPr>
        <p:spPr bwMode="auto">
          <a:xfrm>
            <a:off x="5892800" y="5624513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52</a:t>
            </a:r>
          </a:p>
        </p:txBody>
      </p:sp>
      <p:sp>
        <p:nvSpPr>
          <p:cNvPr id="373787" name="Rectangle 27"/>
          <p:cNvSpPr>
            <a:spLocks noChangeArrowheads="1"/>
          </p:cNvSpPr>
          <p:nvPr/>
        </p:nvSpPr>
        <p:spPr bwMode="auto">
          <a:xfrm>
            <a:off x="4652963" y="4802188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88" name="Rectangle 28"/>
          <p:cNvSpPr>
            <a:spLocks noChangeArrowheads="1"/>
          </p:cNvSpPr>
          <p:nvPr/>
        </p:nvSpPr>
        <p:spPr bwMode="auto">
          <a:xfrm>
            <a:off x="5892800" y="48006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16</a:t>
            </a:r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4652963" y="5075238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12</a:t>
            </a:r>
          </a:p>
        </p:txBody>
      </p:sp>
      <p:sp>
        <p:nvSpPr>
          <p:cNvPr id="373790" name="Rectangle 30"/>
          <p:cNvSpPr>
            <a:spLocks noChangeArrowheads="1"/>
          </p:cNvSpPr>
          <p:nvPr/>
        </p:nvSpPr>
        <p:spPr bwMode="auto">
          <a:xfrm>
            <a:off x="5892800" y="507365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8</a:t>
            </a:r>
          </a:p>
        </p:txBody>
      </p:sp>
      <p:sp>
        <p:nvSpPr>
          <p:cNvPr id="373791" name="Rectangle 31"/>
          <p:cNvSpPr>
            <a:spLocks noChangeArrowheads="1"/>
          </p:cNvSpPr>
          <p:nvPr/>
        </p:nvSpPr>
        <p:spPr bwMode="auto">
          <a:xfrm>
            <a:off x="4652963" y="5346700"/>
            <a:ext cx="1239837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8</a:t>
            </a:r>
          </a:p>
        </p:txBody>
      </p:sp>
      <p:sp>
        <p:nvSpPr>
          <p:cNvPr id="373792" name="Rectangle 32"/>
          <p:cNvSpPr>
            <a:spLocks noChangeArrowheads="1"/>
          </p:cNvSpPr>
          <p:nvPr/>
        </p:nvSpPr>
        <p:spPr bwMode="auto">
          <a:xfrm>
            <a:off x="5892800" y="5346700"/>
            <a:ext cx="1239838" cy="273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44</a:t>
            </a:r>
          </a:p>
        </p:txBody>
      </p:sp>
      <p:sp>
        <p:nvSpPr>
          <p:cNvPr id="373793" name="Rectangle 33"/>
          <p:cNvSpPr>
            <a:spLocks noChangeArrowheads="1"/>
          </p:cNvSpPr>
          <p:nvPr/>
        </p:nvSpPr>
        <p:spPr bwMode="auto">
          <a:xfrm>
            <a:off x="4251325" y="4800600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94" name="Rectangle 34"/>
          <p:cNvSpPr>
            <a:spLocks noChangeArrowheads="1"/>
          </p:cNvSpPr>
          <p:nvPr/>
        </p:nvSpPr>
        <p:spPr bwMode="auto">
          <a:xfrm>
            <a:off x="4251325" y="5073650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</a:t>
            </a:r>
          </a:p>
        </p:txBody>
      </p:sp>
      <p:sp>
        <p:nvSpPr>
          <p:cNvPr id="373795" name="Rectangle 35"/>
          <p:cNvSpPr>
            <a:spLocks noChangeArrowheads="1"/>
          </p:cNvSpPr>
          <p:nvPr/>
        </p:nvSpPr>
        <p:spPr bwMode="auto">
          <a:xfrm>
            <a:off x="4251325" y="5343525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</a:t>
            </a:r>
          </a:p>
        </p:txBody>
      </p:sp>
      <p:sp>
        <p:nvSpPr>
          <p:cNvPr id="373796" name="Rectangle 36"/>
          <p:cNvSpPr>
            <a:spLocks noChangeArrowheads="1"/>
          </p:cNvSpPr>
          <p:nvPr/>
        </p:nvSpPr>
        <p:spPr bwMode="auto">
          <a:xfrm>
            <a:off x="4251325" y="5622925"/>
            <a:ext cx="401638" cy="279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98463" y="3521075"/>
            <a:ext cx="3517900" cy="1374775"/>
            <a:chOff x="251" y="2218"/>
            <a:chExt cx="2216" cy="866"/>
          </a:xfrm>
        </p:grpSpPr>
        <p:pic>
          <p:nvPicPr>
            <p:cNvPr id="373797" name="Picture 37" descr="Laadt screenshot..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" y="2218"/>
              <a:ext cx="1155" cy="866"/>
            </a:xfrm>
            <a:prstGeom prst="rect">
              <a:avLst/>
            </a:prstGeom>
            <a:noFill/>
          </p:spPr>
        </p:pic>
        <p:sp>
          <p:nvSpPr>
            <p:cNvPr id="373798" name="Line 38"/>
            <p:cNvSpPr>
              <a:spLocks noChangeShapeType="1"/>
            </p:cNvSpPr>
            <p:nvPr/>
          </p:nvSpPr>
          <p:spPr bwMode="auto">
            <a:xfrm>
              <a:off x="1488" y="2928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799" name="Text Box 39"/>
            <p:cNvSpPr txBox="1">
              <a:spLocks noChangeArrowheads="1"/>
            </p:cNvSpPr>
            <p:nvPr/>
          </p:nvSpPr>
          <p:spPr bwMode="auto">
            <a:xfrm>
              <a:off x="1704" y="2525"/>
              <a:ext cx="43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PID:0</a:t>
              </a:r>
            </a:p>
            <a:p>
              <a:r>
                <a:rPr lang="en-US" dirty="0">
                  <a:latin typeface="+mn-lt"/>
                </a:rPr>
                <a:t>VPN:8</a:t>
              </a:r>
            </a:p>
          </p:txBody>
        </p:sp>
      </p:grpSp>
      <p:sp>
        <p:nvSpPr>
          <p:cNvPr id="373801" name="Line 41"/>
          <p:cNvSpPr>
            <a:spLocks noChangeShapeType="1"/>
          </p:cNvSpPr>
          <p:nvPr/>
        </p:nvSpPr>
        <p:spPr bwMode="auto">
          <a:xfrm>
            <a:off x="6950075" y="46180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7926388" y="4435475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PPN: 28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98463" y="4800602"/>
            <a:ext cx="3533775" cy="1646238"/>
            <a:chOff x="251" y="3024"/>
            <a:chExt cx="2226" cy="1037"/>
          </a:xfrm>
        </p:grpSpPr>
        <p:pic>
          <p:nvPicPr>
            <p:cNvPr id="373803" name="Picture 43" descr="inkscape-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" y="3137"/>
              <a:ext cx="1155" cy="924"/>
            </a:xfrm>
            <a:prstGeom prst="rect">
              <a:avLst/>
            </a:prstGeom>
            <a:noFill/>
          </p:spPr>
        </p:pic>
        <p:sp>
          <p:nvSpPr>
            <p:cNvPr id="373804" name="Line 44"/>
            <p:cNvSpPr>
              <a:spLocks noChangeShapeType="1"/>
            </p:cNvSpPr>
            <p:nvPr/>
          </p:nvSpPr>
          <p:spPr bwMode="auto">
            <a:xfrm>
              <a:off x="1498" y="3428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3805" name="Text Box 45"/>
            <p:cNvSpPr txBox="1">
              <a:spLocks noChangeArrowheads="1"/>
            </p:cNvSpPr>
            <p:nvPr/>
          </p:nvSpPr>
          <p:spPr bwMode="auto">
            <a:xfrm>
              <a:off x="1750" y="3024"/>
              <a:ext cx="53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PID:1</a:t>
              </a:r>
            </a:p>
            <a:p>
              <a:r>
                <a:rPr lang="en-US" dirty="0">
                  <a:latin typeface="Arial" pitchFamily="34" charset="0"/>
                </a:rPr>
                <a:t>VPN:8</a:t>
              </a:r>
            </a:p>
          </p:txBody>
        </p:sp>
      </p:grpSp>
      <p:sp>
        <p:nvSpPr>
          <p:cNvPr id="373807" name="Line 47"/>
          <p:cNvSpPr>
            <a:spLocks noChangeShapeType="1"/>
          </p:cNvSpPr>
          <p:nvPr/>
        </p:nvSpPr>
        <p:spPr bwMode="auto">
          <a:xfrm>
            <a:off x="6950075" y="54403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7926388" y="5257800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PPN: 44</a:t>
            </a:r>
          </a:p>
        </p:txBody>
      </p:sp>
      <p:sp>
        <p:nvSpPr>
          <p:cNvPr id="373809" name="AutoShape 49"/>
          <p:cNvSpPr>
            <a:spLocks noChangeArrowheads="1"/>
          </p:cNvSpPr>
          <p:nvPr/>
        </p:nvSpPr>
        <p:spPr bwMode="auto">
          <a:xfrm>
            <a:off x="6308725" y="2422525"/>
            <a:ext cx="2682875" cy="10064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Only flush </a:t>
            </a:r>
            <a:r>
              <a:rPr lang="en-US" dirty="0" smtClean="0">
                <a:latin typeface="Arial" pitchFamily="34" charset="0"/>
              </a:rPr>
              <a:t>parts of TLB </a:t>
            </a:r>
            <a:br>
              <a:rPr lang="en-US" dirty="0" smtClean="0">
                <a:latin typeface="Arial" pitchFamily="34" charset="0"/>
              </a:rPr>
            </a:br>
            <a:r>
              <a:rPr lang="en-US" dirty="0" smtClean="0">
                <a:latin typeface="Arial" pitchFamily="34" charset="0"/>
              </a:rPr>
              <a:t>when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recycling </a:t>
            </a:r>
            <a:r>
              <a:rPr lang="en-US" dirty="0">
                <a:latin typeface="Arial" pitchFamily="34" charset="0"/>
              </a:rPr>
              <a:t>PIDs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373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73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737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01" grpId="0" animBg="1"/>
      <p:bldP spid="373802" grpId="0"/>
      <p:bldP spid="373807" grpId="0" animBg="1"/>
      <p:bldP spid="373808" grpId="0"/>
      <p:bldP spid="373809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memory: B.4, B.5, 2.4</a:t>
            </a:r>
          </a:p>
          <a:p>
            <a:r>
              <a:rPr lang="en-US" dirty="0" smtClean="0"/>
              <a:t>Memory protection: 2.4</a:t>
            </a:r>
          </a:p>
          <a:p>
            <a:r>
              <a:rPr lang="en-US" dirty="0" smtClean="0"/>
              <a:t>Virtual machine: 2.5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137702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: Prof. </a:t>
            </a: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Milos’s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slides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Copyright © 2012, Elsevier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of Memory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machines have </a:t>
            </a:r>
            <a:r>
              <a:rPr lang="en-US" dirty="0" smtClean="0"/>
              <a:t>different memory sizes</a:t>
            </a:r>
            <a:endParaRPr lang="en-US" dirty="0"/>
          </a:p>
          <a:p>
            <a:pPr lvl="1"/>
            <a:r>
              <a:rPr lang="en-US" dirty="0" smtClean="0"/>
              <a:t>640MB</a:t>
            </a:r>
            <a:r>
              <a:rPr lang="en-US" dirty="0"/>
              <a:t>?  A few GB?</a:t>
            </a:r>
          </a:p>
          <a:p>
            <a:pPr lvl="1"/>
            <a:r>
              <a:rPr lang="en-US" dirty="0" smtClean="0"/>
              <a:t>(An average laptop: 2GB</a:t>
            </a:r>
            <a:r>
              <a:rPr lang="en-US" dirty="0"/>
              <a:t>)</a:t>
            </a:r>
          </a:p>
          <a:p>
            <a:r>
              <a:rPr lang="en-US" dirty="0"/>
              <a:t>Programmer doesn’t want to be bothered</a:t>
            </a:r>
          </a:p>
          <a:p>
            <a:pPr lvl="1"/>
            <a:r>
              <a:rPr lang="en-US" dirty="0"/>
              <a:t>Do you think, “oh, this computer only has 128MB so I’ll write my code this way…”</a:t>
            </a:r>
          </a:p>
          <a:p>
            <a:pPr lvl="1"/>
            <a:r>
              <a:rPr lang="en-US" dirty="0"/>
              <a:t>What happens if you run on a different machine?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6964363" y="4708525"/>
            <a:ext cx="1463675" cy="64135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Programmer’s View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4935537" cy="5010150"/>
          </a:xfrm>
        </p:spPr>
        <p:txBody>
          <a:bodyPr>
            <a:normAutofit/>
          </a:bodyPr>
          <a:lstStyle/>
          <a:p>
            <a:r>
              <a:rPr lang="en-US" dirty="0" smtClean="0"/>
              <a:t>Example 32-bit memory layout</a:t>
            </a:r>
          </a:p>
          <a:p>
            <a:pPr lvl="1"/>
            <a:r>
              <a:rPr lang="en-US" dirty="0" smtClean="0"/>
              <a:t>Segments</a:t>
            </a:r>
          </a:p>
          <a:p>
            <a:pPr lvl="1"/>
            <a:endParaRPr lang="en-US" dirty="0"/>
          </a:p>
          <a:p>
            <a:r>
              <a:rPr lang="en-US" dirty="0" smtClean="0"/>
              <a:t>Independent of the </a:t>
            </a:r>
            <a:r>
              <a:rPr lang="en-US" i="1" dirty="0" smtClean="0"/>
              <a:t>actual </a:t>
            </a:r>
            <a:r>
              <a:rPr lang="en-US" dirty="0" smtClean="0"/>
              <a:t>memory there is</a:t>
            </a:r>
            <a:endParaRPr lang="en-US" dirty="0"/>
          </a:p>
          <a:p>
            <a:pPr lvl="1"/>
            <a:r>
              <a:rPr lang="en-US" dirty="0" smtClean="0"/>
              <a:t>You don’t need to buy a machine with 4GB memory to run programs requiring 4GB space.</a:t>
            </a:r>
          </a:p>
          <a:p>
            <a:pPr lvl="1"/>
            <a:endParaRPr lang="en-US" dirty="0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964363" y="1303338"/>
            <a:ext cx="1463675" cy="1851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Kernel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6964363" y="3154363"/>
            <a:ext cx="14636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Text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6964363" y="3611563"/>
            <a:ext cx="14636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Data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6964363" y="4068763"/>
            <a:ext cx="1463675" cy="6397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Heap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6964363" y="5365750"/>
            <a:ext cx="1463675" cy="730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Stack</a:t>
            </a: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6705600" y="1295400"/>
            <a:ext cx="0" cy="185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6167735" y="1981200"/>
            <a:ext cx="461665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0-2GB</a:t>
            </a:r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 flipV="1">
            <a:off x="8245475" y="5165725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>
            <a:off x="7146925" y="443547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8173" name="Text Box 13"/>
          <p:cNvSpPr txBox="1">
            <a:spLocks noChangeArrowheads="1"/>
          </p:cNvSpPr>
          <p:nvPr/>
        </p:nvSpPr>
        <p:spPr bwMode="auto">
          <a:xfrm>
            <a:off x="6135469" y="56388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4GB</a:t>
            </a:r>
          </a:p>
        </p:txBody>
      </p:sp>
      <p:sp>
        <p:nvSpPr>
          <p:cNvPr id="348175" name="AutoShape 15"/>
          <p:cNvSpPr>
            <a:spLocks noChangeArrowheads="1"/>
          </p:cNvSpPr>
          <p:nvPr/>
        </p:nvSpPr>
        <p:spPr bwMode="auto">
          <a:xfrm>
            <a:off x="5638800" y="6248400"/>
            <a:ext cx="2927350" cy="557213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 smtClean="0">
                <a:latin typeface="Arial" pitchFamily="34" charset="0"/>
              </a:rPr>
              <a:t>A.K.A. </a:t>
            </a:r>
            <a:r>
              <a:rPr lang="en-US" dirty="0">
                <a:latin typeface="Arial" pitchFamily="34" charset="0"/>
              </a:rPr>
              <a:t>Virtual Addresses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</a:t>
            </a:r>
            <a:r>
              <a:rPr lang="en-US" dirty="0" smtClean="0"/>
              <a:t>View (2)</a:t>
            </a: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135937" cy="5010150"/>
          </a:xfrm>
        </p:spPr>
        <p:txBody>
          <a:bodyPr>
            <a:normAutofit/>
          </a:bodyPr>
          <a:lstStyle/>
          <a:p>
            <a:r>
              <a:rPr lang="en-US" dirty="0" smtClean="0"/>
              <a:t>Multi-programming:</a:t>
            </a:r>
          </a:p>
          <a:p>
            <a:pPr lvl="1"/>
            <a:r>
              <a:rPr lang="en-US" dirty="0" smtClean="0"/>
              <a:t>Each process runs in an exclusive </a:t>
            </a:r>
            <a:r>
              <a:rPr lang="en-US" dirty="0" err="1" smtClean="0"/>
              <a:t>addr</a:t>
            </a:r>
            <a:r>
              <a:rPr lang="en-US" dirty="0" smtClean="0"/>
              <a:t>. space.</a:t>
            </a:r>
          </a:p>
          <a:p>
            <a:pPr lvl="1"/>
            <a:r>
              <a:rPr lang="en-US" dirty="0" smtClean="0"/>
              <a:t>Context switches </a:t>
            </a:r>
            <a:r>
              <a:rPr lang="en-US" dirty="0" err="1" smtClean="0"/>
              <a:t>btwn</a:t>
            </a:r>
            <a:r>
              <a:rPr lang="en-US" dirty="0" smtClean="0"/>
              <a:t> processes at any time</a:t>
            </a:r>
          </a:p>
          <a:p>
            <a:r>
              <a:rPr lang="en-US" i="1" dirty="0" smtClean="0"/>
              <a:t>Isolation </a:t>
            </a:r>
            <a:r>
              <a:rPr lang="en-US" dirty="0" err="1" smtClean="0"/>
              <a:t>btwn</a:t>
            </a:r>
            <a:r>
              <a:rPr lang="en-US" dirty="0" smtClean="0"/>
              <a:t> different </a:t>
            </a:r>
            <a:r>
              <a:rPr lang="en-US" dirty="0" err="1" smtClean="0"/>
              <a:t>addr</a:t>
            </a:r>
            <a:r>
              <a:rPr lang="en-US" dirty="0" smtClean="0"/>
              <a:t>. spaces</a:t>
            </a:r>
          </a:p>
          <a:p>
            <a:pPr lvl="1"/>
            <a:endParaRPr lang="en-US" dirty="0"/>
          </a:p>
        </p:txBody>
      </p:sp>
      <p:pic>
        <p:nvPicPr>
          <p:cNvPr id="19" name="Picture 16" descr="inkscape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58604"/>
            <a:ext cx="1782437" cy="1425508"/>
          </a:xfrm>
          <a:prstGeom prst="rect">
            <a:avLst/>
          </a:prstGeom>
          <a:noFill/>
        </p:spPr>
      </p:pic>
      <p:pic>
        <p:nvPicPr>
          <p:cNvPr id="20" name="Picture 14" descr="pag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430" y="4767549"/>
            <a:ext cx="1800852" cy="1054981"/>
          </a:xfrm>
          <a:prstGeom prst="rect">
            <a:avLst/>
          </a:prstGeom>
          <a:noFill/>
        </p:spPr>
      </p:pic>
      <p:pic>
        <p:nvPicPr>
          <p:cNvPr id="21" name="Picture 27" descr="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0111" y="4387203"/>
            <a:ext cx="1894689" cy="1421583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98056" y="4996804"/>
            <a:ext cx="652749" cy="1295400"/>
            <a:chOff x="3571" y="821"/>
            <a:chExt cx="922" cy="3009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3571" y="2966"/>
              <a:ext cx="922" cy="404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3571" y="821"/>
              <a:ext cx="922" cy="11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Kernel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571" y="1987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Text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3571" y="2275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Data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571" y="2563"/>
              <a:ext cx="922" cy="4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Heap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571" y="3370"/>
              <a:ext cx="922" cy="46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Stack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V="1">
              <a:off x="4378" y="3254"/>
              <a:ext cx="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686" y="2794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8200" y="4114800"/>
            <a:ext cx="652749" cy="1295400"/>
            <a:chOff x="3571" y="821"/>
            <a:chExt cx="922" cy="3009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571" y="2966"/>
              <a:ext cx="922" cy="404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3571" y="821"/>
              <a:ext cx="922" cy="11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Kernel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571" y="1987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Text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3571" y="2275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Data</a:t>
              </a: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571" y="2563"/>
              <a:ext cx="922" cy="4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Heap</a:t>
              </a: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571" y="3370"/>
              <a:ext cx="922" cy="46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Stack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4378" y="3254"/>
              <a:ext cx="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3686" y="2794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00800" y="4844404"/>
            <a:ext cx="652749" cy="1295400"/>
            <a:chOff x="3571" y="821"/>
            <a:chExt cx="922" cy="3009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3571" y="2966"/>
              <a:ext cx="922" cy="404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3571" y="821"/>
              <a:ext cx="922" cy="11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Kernel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571" y="1987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Text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3571" y="2275"/>
              <a:ext cx="9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Data</a:t>
              </a: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571" y="2563"/>
              <a:ext cx="922" cy="4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Heap</a:t>
              </a:r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3571" y="3370"/>
              <a:ext cx="922" cy="46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050" dirty="0">
                  <a:latin typeface="Arial" pitchFamily="34" charset="0"/>
                </a:rPr>
                <a:t>Stack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V="1">
              <a:off x="4378" y="3254"/>
              <a:ext cx="0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3686" y="2794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 dirty="0">
                <a:latin typeface="Arial" pitchFamily="34" charset="0"/>
              </a:endParaRP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CPU’s View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At some point, the CPU is going to have to load-from/store-to memory… all it </a:t>
            </a:r>
            <a:r>
              <a:rPr lang="en-US" dirty="0" smtClean="0"/>
              <a:t>has to know is </a:t>
            </a:r>
            <a:r>
              <a:rPr lang="en-US" dirty="0"/>
              <a:t>the real, A.K.A. </a:t>
            </a:r>
            <a:r>
              <a:rPr lang="en-US" b="1" i="1" dirty="0"/>
              <a:t>physical</a:t>
            </a:r>
            <a:r>
              <a:rPr lang="en-US" dirty="0"/>
              <a:t> memory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physical space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is often not equal to 4GB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Multiple </a:t>
            </a:r>
            <a:r>
              <a:rPr lang="en-US" dirty="0" err="1" smtClean="0"/>
              <a:t>virt</a:t>
            </a:r>
            <a:r>
              <a:rPr lang="en-US" dirty="0" smtClean="0"/>
              <a:t>. spaces but </a:t>
            </a:r>
            <a:br>
              <a:rPr lang="en-US" dirty="0" smtClean="0"/>
            </a:br>
            <a:r>
              <a:rPr lang="en-US" dirty="0" smtClean="0"/>
              <a:t>only one physical memory.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And physical space is almost never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4GB </a:t>
            </a:r>
            <a:r>
              <a:rPr lang="en-US" i="1" dirty="0"/>
              <a:t>per </a:t>
            </a:r>
            <a:r>
              <a:rPr lang="en-US" i="1" dirty="0" smtClean="0"/>
              <a:t>process</a:t>
            </a:r>
          </a:p>
        </p:txBody>
      </p:sp>
      <p:pic>
        <p:nvPicPr>
          <p:cNvPr id="349189" name="Picture 5" descr="926471_340_1082988426964-d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05200"/>
            <a:ext cx="3733800" cy="1981200"/>
          </a:xfrm>
          <a:prstGeom prst="rect">
            <a:avLst/>
          </a:prstGeom>
          <a:noFill/>
        </p:spPr>
      </p:pic>
      <p:pic>
        <p:nvPicPr>
          <p:cNvPr id="8" name="Picture 16" descr="inkscape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666" y="2667000"/>
            <a:ext cx="1417283" cy="1133475"/>
          </a:xfrm>
          <a:prstGeom prst="rect">
            <a:avLst/>
          </a:prstGeom>
          <a:noFill/>
        </p:spPr>
      </p:pic>
      <p:pic>
        <p:nvPicPr>
          <p:cNvPr id="9" name="Picture 14" descr="pag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5024" y="2819400"/>
            <a:ext cx="1431925" cy="838855"/>
          </a:xfrm>
          <a:prstGeom prst="rect">
            <a:avLst/>
          </a:prstGeom>
          <a:noFill/>
        </p:spPr>
      </p:pic>
      <p:pic>
        <p:nvPicPr>
          <p:cNvPr id="10" name="Picture 27" descr="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3149" y="2667000"/>
            <a:ext cx="1506538" cy="1130354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virt</a:t>
            </a:r>
            <a:r>
              <a:rPr lang="en-US" dirty="0" smtClean="0"/>
              <a:t>./phys. memories: Pages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 memory into </a:t>
            </a:r>
            <a:r>
              <a:rPr lang="en-US" i="1" dirty="0" smtClean="0"/>
              <a:t>pages</a:t>
            </a:r>
          </a:p>
          <a:p>
            <a:r>
              <a:rPr lang="en-US" dirty="0" smtClean="0"/>
              <a:t>Pages are nothing </a:t>
            </a:r>
            <a:r>
              <a:rPr lang="en-US" dirty="0"/>
              <a:t>more than fixed sized and aligned regions of memory</a:t>
            </a:r>
          </a:p>
          <a:p>
            <a:pPr lvl="1"/>
            <a:r>
              <a:rPr lang="en-US" dirty="0"/>
              <a:t>Typical size: 4KB/page (but not always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5866165" y="3775075"/>
            <a:ext cx="1554163" cy="6397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0-4095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5866165" y="4414837"/>
            <a:ext cx="1554163" cy="639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4096-8191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5866165" y="5054600"/>
            <a:ext cx="1554163" cy="6397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8192-12287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5866165" y="5694362"/>
            <a:ext cx="1554163" cy="639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latin typeface="Arial" pitchFamily="34" charset="0"/>
              </a:rPr>
              <a:t>12288-16383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6504340" y="6384925"/>
            <a:ext cx="4587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l"/>
            <a:r>
              <a:rPr lang="en-US"/>
              <a:t>…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7694965" y="3865562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Page 0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7694965" y="4505325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Page 1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7694965" y="5145087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Page 2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7694965" y="5786437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Page 3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Table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Map from virtual addresses to physical locations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646238" y="2600325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646238" y="2965450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646238" y="333216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1646238" y="369728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006475" y="26003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0K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1006475" y="296545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4K</a:t>
            </a:r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06475" y="333057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8K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006475" y="36957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12K</a:t>
            </a: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 flipV="1">
            <a:off x="1006475" y="4062413"/>
            <a:ext cx="27305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374650" y="4892675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Virtual</a:t>
            </a:r>
          </a:p>
          <a:p>
            <a:r>
              <a:rPr lang="en-US" dirty="0">
                <a:latin typeface="Arial" pitchFamily="34" charset="0"/>
              </a:rPr>
              <a:t>Addresses</a:t>
            </a:r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5668963" y="205263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72" name="Rectangle 16"/>
          <p:cNvSpPr>
            <a:spLocks noChangeArrowheads="1"/>
          </p:cNvSpPr>
          <p:nvPr/>
        </p:nvSpPr>
        <p:spPr bwMode="auto">
          <a:xfrm>
            <a:off x="5668963" y="241776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73" name="Rectangle 17"/>
          <p:cNvSpPr>
            <a:spLocks noChangeArrowheads="1"/>
          </p:cNvSpPr>
          <p:nvPr/>
        </p:nvSpPr>
        <p:spPr bwMode="auto">
          <a:xfrm>
            <a:off x="5668963" y="2779157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5668963" y="3144282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>
            <a:off x="6816725" y="205263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0K</a:t>
            </a:r>
          </a:p>
        </p:txBody>
      </p:sp>
      <p:sp>
        <p:nvSpPr>
          <p:cNvPr id="352276" name="Text Box 20"/>
          <p:cNvSpPr txBox="1">
            <a:spLocks noChangeArrowheads="1"/>
          </p:cNvSpPr>
          <p:nvPr/>
        </p:nvSpPr>
        <p:spPr bwMode="auto">
          <a:xfrm>
            <a:off x="6816725" y="241776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4K</a:t>
            </a: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6816725" y="278288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8K</a:t>
            </a:r>
          </a:p>
        </p:txBody>
      </p:sp>
      <p:sp>
        <p:nvSpPr>
          <p:cNvPr id="352278" name="Text Box 22"/>
          <p:cNvSpPr txBox="1">
            <a:spLocks noChangeArrowheads="1"/>
          </p:cNvSpPr>
          <p:nvPr/>
        </p:nvSpPr>
        <p:spPr bwMode="auto">
          <a:xfrm>
            <a:off x="6816725" y="3148013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12K</a:t>
            </a:r>
          </a:p>
        </p:txBody>
      </p:sp>
      <p:sp>
        <p:nvSpPr>
          <p:cNvPr id="352279" name="Rectangle 23"/>
          <p:cNvSpPr>
            <a:spLocks noChangeArrowheads="1"/>
          </p:cNvSpPr>
          <p:nvPr/>
        </p:nvSpPr>
        <p:spPr bwMode="auto">
          <a:xfrm>
            <a:off x="5668963" y="3517344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0" name="Rectangle 24"/>
          <p:cNvSpPr>
            <a:spLocks noChangeArrowheads="1"/>
          </p:cNvSpPr>
          <p:nvPr/>
        </p:nvSpPr>
        <p:spPr bwMode="auto">
          <a:xfrm>
            <a:off x="5668963" y="3882469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1" name="Rectangle 25"/>
          <p:cNvSpPr>
            <a:spLocks noChangeArrowheads="1"/>
          </p:cNvSpPr>
          <p:nvPr/>
        </p:nvSpPr>
        <p:spPr bwMode="auto">
          <a:xfrm>
            <a:off x="5668963" y="4249182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2" name="Rectangle 26"/>
          <p:cNvSpPr>
            <a:spLocks noChangeArrowheads="1"/>
          </p:cNvSpPr>
          <p:nvPr/>
        </p:nvSpPr>
        <p:spPr bwMode="auto">
          <a:xfrm>
            <a:off x="5668963" y="4614307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3" name="Text Box 27"/>
          <p:cNvSpPr txBox="1">
            <a:spLocks noChangeArrowheads="1"/>
          </p:cNvSpPr>
          <p:nvPr/>
        </p:nvSpPr>
        <p:spPr bwMode="auto">
          <a:xfrm>
            <a:off x="6816725" y="3513138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16K</a:t>
            </a:r>
          </a:p>
        </p:txBody>
      </p:sp>
      <p:sp>
        <p:nvSpPr>
          <p:cNvPr id="352284" name="Text Box 28"/>
          <p:cNvSpPr txBox="1">
            <a:spLocks noChangeArrowheads="1"/>
          </p:cNvSpPr>
          <p:nvPr/>
        </p:nvSpPr>
        <p:spPr bwMode="auto">
          <a:xfrm>
            <a:off x="6816725" y="387985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20K</a:t>
            </a:r>
          </a:p>
        </p:txBody>
      </p:sp>
      <p:sp>
        <p:nvSpPr>
          <p:cNvPr id="352285" name="Text Box 29"/>
          <p:cNvSpPr txBox="1">
            <a:spLocks noChangeArrowheads="1"/>
          </p:cNvSpPr>
          <p:nvPr/>
        </p:nvSpPr>
        <p:spPr bwMode="auto">
          <a:xfrm>
            <a:off x="6816725" y="4244975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24K</a:t>
            </a:r>
          </a:p>
        </p:txBody>
      </p:sp>
      <p:sp>
        <p:nvSpPr>
          <p:cNvPr id="352286" name="Text Box 30"/>
          <p:cNvSpPr txBox="1">
            <a:spLocks noChangeArrowheads="1"/>
          </p:cNvSpPr>
          <p:nvPr/>
        </p:nvSpPr>
        <p:spPr bwMode="auto">
          <a:xfrm>
            <a:off x="6816725" y="46101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28K</a:t>
            </a:r>
          </a:p>
        </p:txBody>
      </p:sp>
      <p:sp>
        <p:nvSpPr>
          <p:cNvPr id="352287" name="Freeform 31"/>
          <p:cNvSpPr>
            <a:spLocks/>
          </p:cNvSpPr>
          <p:nvPr/>
        </p:nvSpPr>
        <p:spPr bwMode="auto">
          <a:xfrm>
            <a:off x="2651125" y="2782888"/>
            <a:ext cx="3017838" cy="127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5" y="0"/>
              </a:cxn>
              <a:cxn ang="0">
                <a:pos x="1325" y="806"/>
              </a:cxn>
              <a:cxn ang="0">
                <a:pos x="1901" y="806"/>
              </a:cxn>
            </a:cxnLst>
            <a:rect l="0" t="0" r="r" b="b"/>
            <a:pathLst>
              <a:path w="1901" h="806">
                <a:moveTo>
                  <a:pt x="0" y="0"/>
                </a:moveTo>
                <a:lnTo>
                  <a:pt x="1325" y="0"/>
                </a:lnTo>
                <a:lnTo>
                  <a:pt x="1325" y="806"/>
                </a:lnTo>
                <a:lnTo>
                  <a:pt x="1901" y="80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8" name="Freeform 32"/>
          <p:cNvSpPr>
            <a:spLocks/>
          </p:cNvSpPr>
          <p:nvPr/>
        </p:nvSpPr>
        <p:spPr bwMode="auto">
          <a:xfrm>
            <a:off x="2651125" y="2600325"/>
            <a:ext cx="3017838" cy="547688"/>
          </a:xfrm>
          <a:custGeom>
            <a:avLst/>
            <a:gdLst/>
            <a:ahLst/>
            <a:cxnLst>
              <a:cxn ang="0">
                <a:pos x="0" y="345"/>
              </a:cxn>
              <a:cxn ang="0">
                <a:pos x="980" y="345"/>
              </a:cxn>
              <a:cxn ang="0">
                <a:pos x="980" y="0"/>
              </a:cxn>
              <a:cxn ang="0">
                <a:pos x="1901" y="0"/>
              </a:cxn>
            </a:cxnLst>
            <a:rect l="0" t="0" r="r" b="b"/>
            <a:pathLst>
              <a:path w="1901" h="345">
                <a:moveTo>
                  <a:pt x="0" y="345"/>
                </a:moveTo>
                <a:lnTo>
                  <a:pt x="980" y="345"/>
                </a:lnTo>
                <a:lnTo>
                  <a:pt x="980" y="0"/>
                </a:lnTo>
                <a:lnTo>
                  <a:pt x="19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89" name="Freeform 33"/>
          <p:cNvSpPr>
            <a:spLocks/>
          </p:cNvSpPr>
          <p:nvPr/>
        </p:nvSpPr>
        <p:spPr bwMode="auto">
          <a:xfrm>
            <a:off x="2651125" y="3514725"/>
            <a:ext cx="3017838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6" y="0"/>
              </a:cxn>
              <a:cxn ang="0">
                <a:pos x="1556" y="115"/>
              </a:cxn>
              <a:cxn ang="0">
                <a:pos x="1901" y="115"/>
              </a:cxn>
            </a:cxnLst>
            <a:rect l="0" t="0" r="r" b="b"/>
            <a:pathLst>
              <a:path w="1901" h="115">
                <a:moveTo>
                  <a:pt x="0" y="0"/>
                </a:moveTo>
                <a:lnTo>
                  <a:pt x="1556" y="0"/>
                </a:lnTo>
                <a:lnTo>
                  <a:pt x="1556" y="115"/>
                </a:lnTo>
                <a:lnTo>
                  <a:pt x="1901" y="11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2291" name="Text Box 35"/>
          <p:cNvSpPr txBox="1">
            <a:spLocks noChangeArrowheads="1"/>
          </p:cNvSpPr>
          <p:nvPr/>
        </p:nvSpPr>
        <p:spPr bwMode="auto">
          <a:xfrm>
            <a:off x="7505700" y="1782763"/>
            <a:ext cx="1274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Physical</a:t>
            </a:r>
          </a:p>
          <a:p>
            <a:r>
              <a:rPr lang="en-US" dirty="0">
                <a:latin typeface="Arial" pitchFamily="34" charset="0"/>
              </a:rPr>
              <a:t>Addresses</a:t>
            </a:r>
          </a:p>
        </p:txBody>
      </p:sp>
      <p:sp>
        <p:nvSpPr>
          <p:cNvPr id="352292" name="Line 36"/>
          <p:cNvSpPr>
            <a:spLocks noChangeShapeType="1"/>
          </p:cNvSpPr>
          <p:nvPr/>
        </p:nvSpPr>
        <p:spPr bwMode="auto">
          <a:xfrm flipH="1">
            <a:off x="7505700" y="2424113"/>
            <a:ext cx="631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31838" y="3879850"/>
            <a:ext cx="6107112" cy="2903538"/>
            <a:chOff x="461" y="2444"/>
            <a:chExt cx="3847" cy="1829"/>
          </a:xfrm>
        </p:grpSpPr>
        <p:pic>
          <p:nvPicPr>
            <p:cNvPr id="352294" name="Picture 38" descr="Hard Disk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2951" y="2917"/>
              <a:ext cx="1239" cy="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2290" name="Freeform 34"/>
            <p:cNvSpPr>
              <a:spLocks/>
            </p:cNvSpPr>
            <p:nvPr/>
          </p:nvSpPr>
          <p:spPr bwMode="auto">
            <a:xfrm>
              <a:off x="1670" y="2444"/>
              <a:ext cx="1164" cy="1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2" y="0"/>
                </a:cxn>
                <a:cxn ang="0">
                  <a:pos x="692" y="1210"/>
                </a:cxn>
                <a:cxn ang="0">
                  <a:pos x="1383" y="1210"/>
                </a:cxn>
              </a:cxnLst>
              <a:rect l="0" t="0" r="r" b="b"/>
              <a:pathLst>
                <a:path w="1383" h="1210">
                  <a:moveTo>
                    <a:pt x="0" y="0"/>
                  </a:moveTo>
                  <a:lnTo>
                    <a:pt x="692" y="0"/>
                  </a:lnTo>
                  <a:lnTo>
                    <a:pt x="692" y="1210"/>
                  </a:lnTo>
                  <a:lnTo>
                    <a:pt x="1383" y="121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2295" name="AutoShape 39"/>
            <p:cNvSpPr>
              <a:spLocks noChangeArrowheads="1"/>
            </p:cNvSpPr>
            <p:nvPr/>
          </p:nvSpPr>
          <p:spPr bwMode="auto">
            <a:xfrm>
              <a:off x="461" y="3600"/>
              <a:ext cx="1670" cy="61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r>
                <a:rPr lang="en-US" dirty="0">
                  <a:latin typeface="Arial" pitchFamily="34" charset="0"/>
                </a:rPr>
                <a:t>“Physical Location” may</a:t>
              </a:r>
            </a:p>
            <a:p>
              <a:r>
                <a:rPr lang="en-US" dirty="0">
                  <a:latin typeface="Arial" pitchFamily="34" charset="0"/>
                </a:rPr>
                <a:t>include hard-disk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098801" y="2424113"/>
            <a:ext cx="2578100" cy="1822450"/>
            <a:chOff x="1952" y="1527"/>
            <a:chExt cx="1624" cy="1148"/>
          </a:xfrm>
        </p:grpSpPr>
        <p:sp>
          <p:nvSpPr>
            <p:cNvPr id="352297" name="Oval 41"/>
            <p:cNvSpPr>
              <a:spLocks noChangeArrowheads="1"/>
            </p:cNvSpPr>
            <p:nvPr/>
          </p:nvSpPr>
          <p:spPr bwMode="auto">
            <a:xfrm>
              <a:off x="1958" y="1527"/>
              <a:ext cx="1383" cy="11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2299" name="Text Box 43"/>
            <p:cNvSpPr txBox="1">
              <a:spLocks noChangeArrowheads="1"/>
            </p:cNvSpPr>
            <p:nvPr/>
          </p:nvSpPr>
          <p:spPr bwMode="auto">
            <a:xfrm>
              <a:off x="1952" y="1927"/>
              <a:ext cx="1624" cy="40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</a:rPr>
                <a:t>Page Table implements</a:t>
              </a:r>
            </a:p>
            <a:p>
              <a:r>
                <a:rPr lang="en-US" dirty="0">
                  <a:latin typeface="Arial" pitchFamily="34" charset="0"/>
                </a:rPr>
                <a:t>this V</a:t>
              </a:r>
              <a:r>
                <a:rPr lang="en-US" dirty="0">
                  <a:latin typeface="Arial" pitchFamily="34" charset="0"/>
                  <a:sym typeface="Wingdings" pitchFamily="2" charset="2"/>
                </a:rPr>
                <a:t>P </a:t>
              </a:r>
              <a:r>
                <a:rPr lang="en-US" dirty="0">
                  <a:latin typeface="Arial" pitchFamily="34" charset="0"/>
                </a:rPr>
                <a:t>mapping</a:t>
              </a:r>
            </a:p>
          </p:txBody>
        </p:sp>
      </p:grpSp>
      <p:sp>
        <p:nvSpPr>
          <p:cNvPr id="43" name="Rounded Rectangular Callout 42"/>
          <p:cNvSpPr/>
          <p:nvPr/>
        </p:nvSpPr>
        <p:spPr bwMode="auto">
          <a:xfrm>
            <a:off x="1676400" y="4533900"/>
            <a:ext cx="1847850" cy="928906"/>
          </a:xfrm>
          <a:prstGeom prst="wedgeRoundRectCallout">
            <a:avLst>
              <a:gd name="adj1" fmla="val -20380"/>
              <a:gd name="adj2" fmla="val -111907"/>
              <a:gd name="adj3" fmla="val 16667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Entry includes permissions (e.g., read-only)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3749040" y="3345180"/>
            <a:ext cx="1066800" cy="2514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4853940" y="1371600"/>
            <a:ext cx="1371600" cy="2057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pic>
        <p:nvPicPr>
          <p:cNvPr id="353337" name="Picture 57" descr="persp-sur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25" y="4525963"/>
            <a:ext cx="1920875" cy="1546225"/>
          </a:xfrm>
          <a:prstGeom prst="rect">
            <a:avLst/>
          </a:prstGeom>
          <a:noFill/>
        </p:spPr>
      </p:pic>
      <p:pic>
        <p:nvPicPr>
          <p:cNvPr id="353335" name="Picture 55" descr="Laadt screenshot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63" y="2146300"/>
            <a:ext cx="1833562" cy="1374775"/>
          </a:xfrm>
          <a:prstGeom prst="rect">
            <a:avLst/>
          </a:prstGeom>
          <a:noFill/>
        </p:spPr>
      </p:pic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Page </a:t>
            </a:r>
            <a:r>
              <a:rPr lang="en-US" dirty="0"/>
              <a:t>Tables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560638" y="169068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560638" y="205581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560638" y="2422525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2560638" y="2787650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920875" y="169068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0K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1920875" y="205581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4K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1920875" y="2420938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8K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1920875" y="2786063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12K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6583363" y="1143000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6583363" y="1508125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6583363" y="187483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6583363" y="223996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7731125" y="11430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0K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7731125" y="15081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4K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7731125" y="187325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8K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7731125" y="2238375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12K</a:t>
            </a: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6583363" y="260508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03" name="Rectangle 23"/>
          <p:cNvSpPr>
            <a:spLocks noChangeArrowheads="1"/>
          </p:cNvSpPr>
          <p:nvPr/>
        </p:nvSpPr>
        <p:spPr bwMode="auto">
          <a:xfrm>
            <a:off x="6583363" y="297021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6583363" y="3336925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05" name="Rectangle 25"/>
          <p:cNvSpPr>
            <a:spLocks noChangeArrowheads="1"/>
          </p:cNvSpPr>
          <p:nvPr/>
        </p:nvSpPr>
        <p:spPr bwMode="auto">
          <a:xfrm>
            <a:off x="6583363" y="3702050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7731125" y="26035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16K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7731125" y="2970213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20K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7731125" y="3335338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24K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731125" y="3700463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28K</a:t>
            </a:r>
          </a:p>
        </p:txBody>
      </p:sp>
      <p:sp>
        <p:nvSpPr>
          <p:cNvPr id="353310" name="Freeform 30"/>
          <p:cNvSpPr>
            <a:spLocks/>
          </p:cNvSpPr>
          <p:nvPr/>
        </p:nvSpPr>
        <p:spPr bwMode="auto">
          <a:xfrm>
            <a:off x="3565525" y="1873250"/>
            <a:ext cx="3017838" cy="127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5" y="0"/>
              </a:cxn>
              <a:cxn ang="0">
                <a:pos x="1325" y="806"/>
              </a:cxn>
              <a:cxn ang="0">
                <a:pos x="1901" y="806"/>
              </a:cxn>
            </a:cxnLst>
            <a:rect l="0" t="0" r="r" b="b"/>
            <a:pathLst>
              <a:path w="1901" h="806">
                <a:moveTo>
                  <a:pt x="0" y="0"/>
                </a:moveTo>
                <a:lnTo>
                  <a:pt x="1325" y="0"/>
                </a:lnTo>
                <a:lnTo>
                  <a:pt x="1325" y="806"/>
                </a:lnTo>
                <a:lnTo>
                  <a:pt x="1901" y="80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11" name="Freeform 31"/>
          <p:cNvSpPr>
            <a:spLocks/>
          </p:cNvSpPr>
          <p:nvPr/>
        </p:nvSpPr>
        <p:spPr bwMode="auto">
          <a:xfrm>
            <a:off x="3565525" y="1690688"/>
            <a:ext cx="3017838" cy="547687"/>
          </a:xfrm>
          <a:custGeom>
            <a:avLst/>
            <a:gdLst/>
            <a:ahLst/>
            <a:cxnLst>
              <a:cxn ang="0">
                <a:pos x="0" y="345"/>
              </a:cxn>
              <a:cxn ang="0">
                <a:pos x="980" y="345"/>
              </a:cxn>
              <a:cxn ang="0">
                <a:pos x="980" y="0"/>
              </a:cxn>
              <a:cxn ang="0">
                <a:pos x="1901" y="0"/>
              </a:cxn>
            </a:cxnLst>
            <a:rect l="0" t="0" r="r" b="b"/>
            <a:pathLst>
              <a:path w="1901" h="345">
                <a:moveTo>
                  <a:pt x="0" y="345"/>
                </a:moveTo>
                <a:lnTo>
                  <a:pt x="980" y="345"/>
                </a:lnTo>
                <a:lnTo>
                  <a:pt x="980" y="0"/>
                </a:lnTo>
                <a:lnTo>
                  <a:pt x="19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12" name="Freeform 32"/>
          <p:cNvSpPr>
            <a:spLocks/>
          </p:cNvSpPr>
          <p:nvPr/>
        </p:nvSpPr>
        <p:spPr bwMode="auto">
          <a:xfrm>
            <a:off x="3565525" y="2605088"/>
            <a:ext cx="3017838" cy="182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6" y="0"/>
              </a:cxn>
              <a:cxn ang="0">
                <a:pos x="1556" y="115"/>
              </a:cxn>
              <a:cxn ang="0">
                <a:pos x="1901" y="115"/>
              </a:cxn>
            </a:cxnLst>
            <a:rect l="0" t="0" r="r" b="b"/>
            <a:pathLst>
              <a:path w="1901" h="115">
                <a:moveTo>
                  <a:pt x="0" y="0"/>
                </a:moveTo>
                <a:lnTo>
                  <a:pt x="1556" y="0"/>
                </a:lnTo>
                <a:lnTo>
                  <a:pt x="1556" y="115"/>
                </a:lnTo>
                <a:lnTo>
                  <a:pt x="1901" y="11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pic>
        <p:nvPicPr>
          <p:cNvPr id="353316" name="Picture 36" descr="Hard Disk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888" y="4435475"/>
            <a:ext cx="2339975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317" name="Freeform 37"/>
          <p:cNvSpPr>
            <a:spLocks/>
          </p:cNvSpPr>
          <p:nvPr/>
        </p:nvSpPr>
        <p:spPr bwMode="auto">
          <a:xfrm>
            <a:off x="3565525" y="2970213"/>
            <a:ext cx="2646363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" y="0"/>
              </a:cxn>
              <a:cxn ang="0">
                <a:pos x="692" y="1210"/>
              </a:cxn>
              <a:cxn ang="0">
                <a:pos x="1383" y="1210"/>
              </a:cxn>
            </a:cxnLst>
            <a:rect l="0" t="0" r="r" b="b"/>
            <a:pathLst>
              <a:path w="1383" h="1210">
                <a:moveTo>
                  <a:pt x="0" y="0"/>
                </a:moveTo>
                <a:lnTo>
                  <a:pt x="692" y="0"/>
                </a:lnTo>
                <a:lnTo>
                  <a:pt x="692" y="1210"/>
                </a:lnTo>
                <a:lnTo>
                  <a:pt x="1383" y="12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22" name="Rectangle 42"/>
          <p:cNvSpPr>
            <a:spLocks noChangeArrowheads="1"/>
          </p:cNvSpPr>
          <p:nvPr/>
        </p:nvSpPr>
        <p:spPr bwMode="auto">
          <a:xfrm>
            <a:off x="2560638" y="3978275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23" name="Rectangle 43"/>
          <p:cNvSpPr>
            <a:spLocks noChangeArrowheads="1"/>
          </p:cNvSpPr>
          <p:nvPr/>
        </p:nvSpPr>
        <p:spPr bwMode="auto">
          <a:xfrm>
            <a:off x="2560638" y="4343400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24" name="Rectangle 44"/>
          <p:cNvSpPr>
            <a:spLocks noChangeArrowheads="1"/>
          </p:cNvSpPr>
          <p:nvPr/>
        </p:nvSpPr>
        <p:spPr bwMode="auto">
          <a:xfrm>
            <a:off x="2560638" y="4710113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25" name="Rectangle 45"/>
          <p:cNvSpPr>
            <a:spLocks noChangeArrowheads="1"/>
          </p:cNvSpPr>
          <p:nvPr/>
        </p:nvSpPr>
        <p:spPr bwMode="auto">
          <a:xfrm>
            <a:off x="2560638" y="5075238"/>
            <a:ext cx="1096962" cy="36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26" name="Text Box 46"/>
          <p:cNvSpPr txBox="1">
            <a:spLocks noChangeArrowheads="1"/>
          </p:cNvSpPr>
          <p:nvPr/>
        </p:nvSpPr>
        <p:spPr bwMode="auto">
          <a:xfrm>
            <a:off x="1920875" y="397827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0K</a:t>
            </a:r>
          </a:p>
        </p:txBody>
      </p:sp>
      <p:sp>
        <p:nvSpPr>
          <p:cNvPr id="353327" name="Text Box 47"/>
          <p:cNvSpPr txBox="1">
            <a:spLocks noChangeArrowheads="1"/>
          </p:cNvSpPr>
          <p:nvPr/>
        </p:nvSpPr>
        <p:spPr bwMode="auto">
          <a:xfrm>
            <a:off x="1920875" y="4343400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4K</a:t>
            </a:r>
          </a:p>
        </p:txBody>
      </p:sp>
      <p:sp>
        <p:nvSpPr>
          <p:cNvPr id="353328" name="Text Box 48"/>
          <p:cNvSpPr txBox="1">
            <a:spLocks noChangeArrowheads="1"/>
          </p:cNvSpPr>
          <p:nvPr/>
        </p:nvSpPr>
        <p:spPr bwMode="auto">
          <a:xfrm>
            <a:off x="1920875" y="47085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8K</a:t>
            </a:r>
          </a:p>
        </p:txBody>
      </p:sp>
      <p:sp>
        <p:nvSpPr>
          <p:cNvPr id="353329" name="Text Box 49"/>
          <p:cNvSpPr txBox="1">
            <a:spLocks noChangeArrowheads="1"/>
          </p:cNvSpPr>
          <p:nvPr/>
        </p:nvSpPr>
        <p:spPr bwMode="auto">
          <a:xfrm>
            <a:off x="1920875" y="507365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12K</a:t>
            </a:r>
          </a:p>
        </p:txBody>
      </p:sp>
      <p:sp>
        <p:nvSpPr>
          <p:cNvPr id="353330" name="Freeform 50"/>
          <p:cNvSpPr>
            <a:spLocks/>
          </p:cNvSpPr>
          <p:nvPr/>
        </p:nvSpPr>
        <p:spPr bwMode="auto">
          <a:xfrm>
            <a:off x="3565525" y="1325563"/>
            <a:ext cx="3017838" cy="2835275"/>
          </a:xfrm>
          <a:custGeom>
            <a:avLst/>
            <a:gdLst/>
            <a:ahLst/>
            <a:cxnLst>
              <a:cxn ang="0">
                <a:pos x="0" y="1786"/>
              </a:cxn>
              <a:cxn ang="0">
                <a:pos x="461" y="1786"/>
              </a:cxn>
              <a:cxn ang="0">
                <a:pos x="461" y="0"/>
              </a:cxn>
              <a:cxn ang="0">
                <a:pos x="1901" y="0"/>
              </a:cxn>
            </a:cxnLst>
            <a:rect l="0" t="0" r="r" b="b"/>
            <a:pathLst>
              <a:path w="1901" h="1786">
                <a:moveTo>
                  <a:pt x="0" y="1786"/>
                </a:moveTo>
                <a:lnTo>
                  <a:pt x="461" y="1786"/>
                </a:lnTo>
                <a:lnTo>
                  <a:pt x="461" y="0"/>
                </a:lnTo>
                <a:lnTo>
                  <a:pt x="1901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31" name="Freeform 51"/>
          <p:cNvSpPr>
            <a:spLocks/>
          </p:cNvSpPr>
          <p:nvPr/>
        </p:nvSpPr>
        <p:spPr bwMode="auto">
          <a:xfrm>
            <a:off x="3565525" y="4525963"/>
            <a:ext cx="2652713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" y="0"/>
              </a:cxn>
              <a:cxn ang="0">
                <a:pos x="692" y="576"/>
              </a:cxn>
              <a:cxn ang="0">
                <a:pos x="1671" y="576"/>
              </a:cxn>
            </a:cxnLst>
            <a:rect l="0" t="0" r="r" b="b"/>
            <a:pathLst>
              <a:path w="1671" h="576">
                <a:moveTo>
                  <a:pt x="0" y="0"/>
                </a:moveTo>
                <a:lnTo>
                  <a:pt x="692" y="0"/>
                </a:lnTo>
                <a:lnTo>
                  <a:pt x="692" y="576"/>
                </a:lnTo>
                <a:lnTo>
                  <a:pt x="1671" y="576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32" name="Freeform 52"/>
          <p:cNvSpPr>
            <a:spLocks/>
          </p:cNvSpPr>
          <p:nvPr/>
        </p:nvSpPr>
        <p:spPr bwMode="auto">
          <a:xfrm>
            <a:off x="3565525" y="3521075"/>
            <a:ext cx="3017838" cy="13716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576" y="864"/>
              </a:cxn>
              <a:cxn ang="0">
                <a:pos x="576" y="0"/>
              </a:cxn>
              <a:cxn ang="0">
                <a:pos x="1901" y="0"/>
              </a:cxn>
            </a:cxnLst>
            <a:rect l="0" t="0" r="r" b="b"/>
            <a:pathLst>
              <a:path w="1901" h="864">
                <a:moveTo>
                  <a:pt x="0" y="864"/>
                </a:moveTo>
                <a:lnTo>
                  <a:pt x="576" y="864"/>
                </a:lnTo>
                <a:lnTo>
                  <a:pt x="576" y="0"/>
                </a:lnTo>
                <a:lnTo>
                  <a:pt x="1901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33" name="Freeform 53"/>
          <p:cNvSpPr>
            <a:spLocks/>
          </p:cNvSpPr>
          <p:nvPr/>
        </p:nvSpPr>
        <p:spPr bwMode="auto">
          <a:xfrm>
            <a:off x="3565525" y="2057400"/>
            <a:ext cx="701675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1152" y="2016"/>
              </a:cxn>
              <a:cxn ang="0">
                <a:pos x="1152" y="0"/>
              </a:cxn>
              <a:cxn ang="0">
                <a:pos x="1901" y="0"/>
              </a:cxn>
            </a:cxnLst>
            <a:rect l="0" t="0" r="r" b="b"/>
            <a:pathLst>
              <a:path w="1901" h="2016">
                <a:moveTo>
                  <a:pt x="0" y="2016"/>
                </a:moveTo>
                <a:lnTo>
                  <a:pt x="1152" y="2016"/>
                </a:lnTo>
                <a:lnTo>
                  <a:pt x="1152" y="0"/>
                </a:lnTo>
                <a:lnTo>
                  <a:pt x="1901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53338" name="Text Box 58"/>
          <p:cNvSpPr txBox="1">
            <a:spLocks noChangeArrowheads="1"/>
          </p:cNvSpPr>
          <p:nvPr/>
        </p:nvSpPr>
        <p:spPr bwMode="auto">
          <a:xfrm>
            <a:off x="6122988" y="776288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Physical Memory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>
            <a:endCxn id="353296" idx="1"/>
          </p:cNvCxnSpPr>
          <p:nvPr/>
        </p:nvCxnSpPr>
        <p:spPr>
          <a:xfrm>
            <a:off x="4267200" y="2057400"/>
            <a:ext cx="2316163" cy="1"/>
          </a:xfrm>
          <a:prstGeom prst="straightConnector1">
            <a:avLst/>
          </a:prstGeom>
          <a:ln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1274</Words>
  <Application>Microsoft Macintosh PowerPoint</Application>
  <PresentationFormat>On-screen Show (4:3)</PresentationFormat>
  <Paragraphs>355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CIS 655/CSE 661 - Advanced Computer Architecture</vt:lpstr>
      <vt:lpstr>Virtual Memory</vt:lpstr>
      <vt:lpstr>Views of Memory</vt:lpstr>
      <vt:lpstr>Programmer’s View</vt:lpstr>
      <vt:lpstr>Programmer’s View (2)</vt:lpstr>
      <vt:lpstr>CPU’s View</vt:lpstr>
      <vt:lpstr>Connecting virt./phys. memories: Pages</vt:lpstr>
      <vt:lpstr>Page Table</vt:lpstr>
      <vt:lpstr>Multiple Page Tables</vt:lpstr>
      <vt:lpstr>Address Translation Mechanism</vt:lpstr>
      <vt:lpstr>Page Table Internals: Simple PT </vt:lpstr>
      <vt:lpstr>Simple Page Table Size?</vt:lpstr>
      <vt:lpstr>Simple Page Table Size?</vt:lpstr>
      <vt:lpstr>Multi-Level Page Tables</vt:lpstr>
      <vt:lpstr>Multi-Level Page Table Size?</vt:lpstr>
      <vt:lpstr>Multi-Level Page Table Size?</vt:lpstr>
      <vt:lpstr>Choosing a Page Size</vt:lpstr>
      <vt:lpstr>TLB</vt:lpstr>
      <vt:lpstr>Page Table’s Impact on Performance</vt:lpstr>
      <vt:lpstr>TLB: Cached Page Translations</vt:lpstr>
      <vt:lpstr>What if there is a TLB miss?</vt:lpstr>
      <vt:lpstr>TLB Design: Yet Another Cache</vt:lpstr>
      <vt:lpstr>TLB Design: Yet Another Cache</vt:lpstr>
      <vt:lpstr>Process Changes</vt:lpstr>
      <vt:lpstr>Conclusion and reading lists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129</cp:revision>
  <dcterms:created xsi:type="dcterms:W3CDTF">2006-08-16T00:00:00Z</dcterms:created>
  <dcterms:modified xsi:type="dcterms:W3CDTF">2017-02-20T21:26:27Z</dcterms:modified>
</cp:coreProperties>
</file>