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A21BFF-8AF5-4068-A5A8-76FED1D514AD}">
  <a:tblStyle styleId="{E7A21BFF-8AF5-4068-A5A8-76FED1D514A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06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206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006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46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98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3.17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Branch Predictor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Local Predictor</a:t>
            </a:r>
            <a:endParaRPr lang="en" dirty="0"/>
          </a:p>
        </p:txBody>
      </p:sp>
      <p:graphicFrame>
        <p:nvGraphicFramePr>
          <p:cNvPr id="84" name="Shape 84"/>
          <p:cNvGraphicFramePr/>
          <p:nvPr>
            <p:extLst>
              <p:ext uri="{D42A27DB-BD31-4B8C-83A1-F6EECF244321}">
                <p14:modId xmlns:p14="http://schemas.microsoft.com/office/powerpoint/2010/main" val="2009725309"/>
              </p:ext>
            </p:extLst>
          </p:nvPr>
        </p:nvGraphicFramePr>
        <p:xfrm>
          <a:off x="3516592" y="1592112"/>
          <a:ext cx="874075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874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T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5" name="Shape 85"/>
          <p:cNvSpPr txBox="1"/>
          <p:nvPr/>
        </p:nvSpPr>
        <p:spPr>
          <a:xfrm>
            <a:off x="3162971" y="2126108"/>
            <a:ext cx="649106" cy="57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BHR</a:t>
            </a:r>
            <a:endParaRPr lang="en" dirty="0"/>
          </a:p>
        </p:txBody>
      </p:sp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1833798469"/>
              </p:ext>
            </p:extLst>
          </p:nvPr>
        </p:nvGraphicFramePr>
        <p:xfrm>
          <a:off x="5066594" y="1206840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3" name="Shape 86"/>
          <p:cNvGraphicFramePr/>
          <p:nvPr>
            <p:extLst>
              <p:ext uri="{D42A27DB-BD31-4B8C-83A1-F6EECF244321}">
                <p14:modId xmlns:p14="http://schemas.microsoft.com/office/powerpoint/2010/main" val="1563087479"/>
              </p:ext>
            </p:extLst>
          </p:nvPr>
        </p:nvGraphicFramePr>
        <p:xfrm>
          <a:off x="5079121" y="2647705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4" name="Shape 84"/>
          <p:cNvGraphicFramePr/>
          <p:nvPr/>
        </p:nvGraphicFramePr>
        <p:xfrm>
          <a:off x="1018226" y="1597222"/>
          <a:ext cx="1002647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002647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0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3" name="Shape 84"/>
          <p:cNvGraphicFramePr/>
          <p:nvPr>
            <p:extLst>
              <p:ext uri="{D42A27DB-BD31-4B8C-83A1-F6EECF244321}">
                <p14:modId xmlns:p14="http://schemas.microsoft.com/office/powerpoint/2010/main" val="708956626"/>
              </p:ext>
            </p:extLst>
          </p:nvPr>
        </p:nvGraphicFramePr>
        <p:xfrm>
          <a:off x="2731514" y="1592112"/>
          <a:ext cx="785078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785078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T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5" name="Shape 84"/>
          <p:cNvGraphicFramePr/>
          <p:nvPr>
            <p:extLst>
              <p:ext uri="{D42A27DB-BD31-4B8C-83A1-F6EECF244321}">
                <p14:modId xmlns:p14="http://schemas.microsoft.com/office/powerpoint/2010/main" val="941858209"/>
              </p:ext>
            </p:extLst>
          </p:nvPr>
        </p:nvGraphicFramePr>
        <p:xfrm>
          <a:off x="3516592" y="3458486"/>
          <a:ext cx="874075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874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T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6" name="Shape 84"/>
          <p:cNvGraphicFramePr/>
          <p:nvPr/>
        </p:nvGraphicFramePr>
        <p:xfrm>
          <a:off x="955596" y="3488648"/>
          <a:ext cx="1002647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002647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1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7" name="Shape 84"/>
          <p:cNvGraphicFramePr/>
          <p:nvPr>
            <p:extLst>
              <p:ext uri="{D42A27DB-BD31-4B8C-83A1-F6EECF244321}">
                <p14:modId xmlns:p14="http://schemas.microsoft.com/office/powerpoint/2010/main" val="1922884401"/>
              </p:ext>
            </p:extLst>
          </p:nvPr>
        </p:nvGraphicFramePr>
        <p:xfrm>
          <a:off x="2718839" y="3481261"/>
          <a:ext cx="797754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797754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T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9" name="Shape 85"/>
          <p:cNvSpPr txBox="1"/>
          <p:nvPr/>
        </p:nvSpPr>
        <p:spPr>
          <a:xfrm>
            <a:off x="3653573" y="3919414"/>
            <a:ext cx="649106" cy="57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BHR</a:t>
            </a:r>
            <a:endParaRPr lang="e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28930" y="1827795"/>
            <a:ext cx="48579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20873" y="3629738"/>
            <a:ext cx="509385" cy="5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Shape 86"/>
          <p:cNvGraphicFramePr/>
          <p:nvPr>
            <p:extLst>
              <p:ext uri="{D42A27DB-BD31-4B8C-83A1-F6EECF244321}">
                <p14:modId xmlns:p14="http://schemas.microsoft.com/office/powerpoint/2010/main" val="1870860629"/>
              </p:ext>
            </p:extLst>
          </p:nvPr>
        </p:nvGraphicFramePr>
        <p:xfrm>
          <a:off x="5063423" y="176766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r>
                        <a:rPr lang="en-US" dirty="0" smtClean="0">
                          <a:sym typeface="Wingdings"/>
                        </a:rPr>
                        <a:t>0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2" name="Shape 86"/>
          <p:cNvGraphicFramePr/>
          <p:nvPr>
            <p:extLst>
              <p:ext uri="{D42A27DB-BD31-4B8C-83A1-F6EECF244321}">
                <p14:modId xmlns:p14="http://schemas.microsoft.com/office/powerpoint/2010/main" val="969034316"/>
              </p:ext>
            </p:extLst>
          </p:nvPr>
        </p:nvGraphicFramePr>
        <p:xfrm>
          <a:off x="5081209" y="3664399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4584526" y="176766"/>
            <a:ext cx="388307" cy="19493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>
            <a:off x="4661770" y="2696580"/>
            <a:ext cx="388307" cy="19692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95912" y="555856"/>
            <a:ext cx="25074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PC 454 Actual Outcome T</a:t>
            </a:r>
          </a:p>
          <a:p>
            <a:endParaRPr lang="en-US" dirty="0"/>
          </a:p>
          <a:p>
            <a:r>
              <a:rPr lang="en-US" dirty="0" smtClean="0"/>
              <a:t>Step 1: Which branch? 454%2 = 0</a:t>
            </a:r>
          </a:p>
          <a:p>
            <a:r>
              <a:rPr lang="en-US" dirty="0" smtClean="0"/>
              <a:t>Step 2: Which entry? 4*0 + (T,T) = 0</a:t>
            </a:r>
          </a:p>
          <a:p>
            <a:r>
              <a:rPr lang="en-US" dirty="0" smtClean="0"/>
              <a:t>Step 3: What is prediction? T</a:t>
            </a:r>
          </a:p>
          <a:p>
            <a:r>
              <a:rPr lang="en-US" dirty="0" smtClean="0"/>
              <a:t>Step 4: Is the prediction correct? Yes</a:t>
            </a:r>
          </a:p>
          <a:p>
            <a:r>
              <a:rPr lang="en-US" dirty="0" smtClean="0"/>
              <a:t>Step 5: Any changes to the 2-bit predictor in entry 0? Yes</a:t>
            </a:r>
          </a:p>
          <a:p>
            <a:r>
              <a:rPr lang="en-US" dirty="0" smtClean="0"/>
              <a:t>Step 6: Any changes to BHR? No.</a:t>
            </a:r>
          </a:p>
        </p:txBody>
      </p:sp>
    </p:spTree>
    <p:extLst>
      <p:ext uri="{BB962C8B-B14F-4D97-AF65-F5344CB8AC3E}">
        <p14:creationId xmlns:p14="http://schemas.microsoft.com/office/powerpoint/2010/main" val="14049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Local Predictor</a:t>
            </a:r>
            <a:endParaRPr lang="en" dirty="0"/>
          </a:p>
        </p:txBody>
      </p:sp>
      <p:graphicFrame>
        <p:nvGraphicFramePr>
          <p:cNvPr id="84" name="Shape 84"/>
          <p:cNvGraphicFramePr/>
          <p:nvPr>
            <p:extLst>
              <p:ext uri="{D42A27DB-BD31-4B8C-83A1-F6EECF244321}">
                <p14:modId xmlns:p14="http://schemas.microsoft.com/office/powerpoint/2010/main" val="1264956762"/>
              </p:ext>
            </p:extLst>
          </p:nvPr>
        </p:nvGraphicFramePr>
        <p:xfrm>
          <a:off x="3487350" y="3466294"/>
          <a:ext cx="874075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874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NT</a:t>
                      </a:r>
                      <a:endParaRPr lang="en" dirty="0"/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Shape 85"/>
          <p:cNvSpPr txBox="1"/>
          <p:nvPr/>
        </p:nvSpPr>
        <p:spPr>
          <a:xfrm>
            <a:off x="3162971" y="2126108"/>
            <a:ext cx="649106" cy="57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BHR</a:t>
            </a:r>
            <a:endParaRPr lang="en" dirty="0"/>
          </a:p>
        </p:txBody>
      </p:sp>
      <p:graphicFrame>
        <p:nvGraphicFramePr>
          <p:cNvPr id="86" name="Shape 86"/>
          <p:cNvGraphicFramePr/>
          <p:nvPr/>
        </p:nvGraphicFramePr>
        <p:xfrm>
          <a:off x="5066594" y="1206840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3" name="Shape 86"/>
          <p:cNvGraphicFramePr/>
          <p:nvPr>
            <p:extLst>
              <p:ext uri="{D42A27DB-BD31-4B8C-83A1-F6EECF244321}">
                <p14:modId xmlns:p14="http://schemas.microsoft.com/office/powerpoint/2010/main" val="1147081314"/>
              </p:ext>
            </p:extLst>
          </p:nvPr>
        </p:nvGraphicFramePr>
        <p:xfrm>
          <a:off x="5079121" y="2647705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ym typeface="Wingdings"/>
                        </a:rPr>
                        <a:t>1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4" name="Shape 84"/>
          <p:cNvGraphicFramePr/>
          <p:nvPr/>
        </p:nvGraphicFramePr>
        <p:xfrm>
          <a:off x="1018226" y="1597222"/>
          <a:ext cx="1002647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002647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0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3" name="Shape 84"/>
          <p:cNvGraphicFramePr/>
          <p:nvPr>
            <p:extLst>
              <p:ext uri="{D42A27DB-BD31-4B8C-83A1-F6EECF244321}">
                <p14:modId xmlns:p14="http://schemas.microsoft.com/office/powerpoint/2010/main" val="40193634"/>
              </p:ext>
            </p:extLst>
          </p:nvPr>
        </p:nvGraphicFramePr>
        <p:xfrm>
          <a:off x="2702272" y="3466294"/>
          <a:ext cx="785078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785078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T</a:t>
                      </a:r>
                      <a:endParaRPr lang="en" dirty="0"/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Shape 84"/>
          <p:cNvGraphicFramePr/>
          <p:nvPr>
            <p:extLst>
              <p:ext uri="{D42A27DB-BD31-4B8C-83A1-F6EECF244321}">
                <p14:modId xmlns:p14="http://schemas.microsoft.com/office/powerpoint/2010/main" val="891093071"/>
              </p:ext>
            </p:extLst>
          </p:nvPr>
        </p:nvGraphicFramePr>
        <p:xfrm>
          <a:off x="3549563" y="1588211"/>
          <a:ext cx="874075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874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T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6" name="Shape 84"/>
          <p:cNvGraphicFramePr/>
          <p:nvPr/>
        </p:nvGraphicFramePr>
        <p:xfrm>
          <a:off x="955596" y="3488648"/>
          <a:ext cx="1002647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002647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1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7" name="Shape 84"/>
          <p:cNvGraphicFramePr/>
          <p:nvPr>
            <p:extLst>
              <p:ext uri="{D42A27DB-BD31-4B8C-83A1-F6EECF244321}">
                <p14:modId xmlns:p14="http://schemas.microsoft.com/office/powerpoint/2010/main" val="50290119"/>
              </p:ext>
            </p:extLst>
          </p:nvPr>
        </p:nvGraphicFramePr>
        <p:xfrm>
          <a:off x="2751810" y="1588211"/>
          <a:ext cx="797754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797754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T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9" name="Shape 85"/>
          <p:cNvSpPr txBox="1"/>
          <p:nvPr/>
        </p:nvSpPr>
        <p:spPr>
          <a:xfrm>
            <a:off x="3653573" y="3919414"/>
            <a:ext cx="649106" cy="57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BHR</a:t>
            </a:r>
            <a:endParaRPr lang="e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28930" y="1827795"/>
            <a:ext cx="48579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20873" y="3629738"/>
            <a:ext cx="509385" cy="5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Shape 86"/>
          <p:cNvGraphicFramePr/>
          <p:nvPr>
            <p:extLst>
              <p:ext uri="{D42A27DB-BD31-4B8C-83A1-F6EECF244321}">
                <p14:modId xmlns:p14="http://schemas.microsoft.com/office/powerpoint/2010/main" val="1159097845"/>
              </p:ext>
            </p:extLst>
          </p:nvPr>
        </p:nvGraphicFramePr>
        <p:xfrm>
          <a:off x="5063423" y="176766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>
                          <a:sym typeface="Wingdings"/>
                        </a:rPr>
                        <a:t>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2" name="Shape 86"/>
          <p:cNvGraphicFramePr/>
          <p:nvPr/>
        </p:nvGraphicFramePr>
        <p:xfrm>
          <a:off x="5081209" y="3664399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4584526" y="176766"/>
            <a:ext cx="388307" cy="19493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>
            <a:off x="4661770" y="2696580"/>
            <a:ext cx="388307" cy="19692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95912" y="555856"/>
            <a:ext cx="25074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PC 543 Actual Outcome NT</a:t>
            </a:r>
          </a:p>
          <a:p>
            <a:endParaRPr lang="en-US" dirty="0"/>
          </a:p>
          <a:p>
            <a:r>
              <a:rPr lang="en-US" dirty="0" smtClean="0"/>
              <a:t>Step 1: Which branch? 543%2 = 1</a:t>
            </a:r>
          </a:p>
          <a:p>
            <a:r>
              <a:rPr lang="en-US" dirty="0" smtClean="0"/>
              <a:t>Step 2: Which entry? 4*1 + (T,T) = 4</a:t>
            </a:r>
          </a:p>
          <a:p>
            <a:r>
              <a:rPr lang="en-US" dirty="0" smtClean="0"/>
              <a:t>Step 3: What is prediction? T</a:t>
            </a:r>
          </a:p>
          <a:p>
            <a:r>
              <a:rPr lang="en-US" dirty="0" smtClean="0"/>
              <a:t>Step 4: Is the prediction correct? No</a:t>
            </a:r>
          </a:p>
          <a:p>
            <a:r>
              <a:rPr lang="en-US" dirty="0" smtClean="0"/>
              <a:t>Step 5: Any changes to the 2-bit predictor in entry 4? Yes</a:t>
            </a:r>
          </a:p>
          <a:p>
            <a:r>
              <a:rPr lang="en-US" dirty="0" smtClean="0"/>
              <a:t>Step 6: Any changes to BHR? Yes.</a:t>
            </a:r>
          </a:p>
        </p:txBody>
      </p:sp>
    </p:spTree>
    <p:extLst>
      <p:ext uri="{BB962C8B-B14F-4D97-AF65-F5344CB8AC3E}">
        <p14:creationId xmlns:p14="http://schemas.microsoft.com/office/powerpoint/2010/main" val="1066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question?</a:t>
            </a:r>
          </a:p>
        </p:txBody>
      </p:sp>
      <p:graphicFrame>
        <p:nvGraphicFramePr>
          <p:cNvPr id="61" name="Shape 61"/>
          <p:cNvGraphicFramePr/>
          <p:nvPr/>
        </p:nvGraphicFramePr>
        <p:xfrm>
          <a:off x="859950" y="1209625"/>
          <a:ext cx="382850" cy="237726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382850"/>
              </a:tblGrid>
              <a:tr h="3962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2" name="Shape 62"/>
          <p:cNvSpPr/>
          <p:nvPr/>
        </p:nvSpPr>
        <p:spPr>
          <a:xfrm>
            <a:off x="1575175" y="2029050"/>
            <a:ext cx="600600" cy="5727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3" name="Shape 63" descr="34260cdd18c788bfb34623a34ac7face_crystal-ball-vector-black-clipart-crystal-ball_1300-1250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474" y="1389634"/>
            <a:ext cx="1643401" cy="158016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78150" y="3711000"/>
            <a:ext cx="2638500" cy="130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Truth: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 sequence of branches and their actual outcomes</a:t>
            </a:r>
          </a:p>
          <a:p>
            <a:pPr lvl="0">
              <a:spcBef>
                <a:spcPts val="0"/>
              </a:spcBef>
              <a:buNone/>
            </a:pPr>
            <a:endParaRPr sz="1800" b="1"/>
          </a:p>
        </p:txBody>
      </p:sp>
      <p:sp>
        <p:nvSpPr>
          <p:cNvPr id="65" name="Shape 65"/>
          <p:cNvSpPr txBox="1"/>
          <p:nvPr/>
        </p:nvSpPr>
        <p:spPr>
          <a:xfrm>
            <a:off x="2387950" y="3025200"/>
            <a:ext cx="16434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Initial State: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  <p:graphicFrame>
        <p:nvGraphicFramePr>
          <p:cNvPr id="66" name="Shape 66"/>
          <p:cNvGraphicFramePr/>
          <p:nvPr/>
        </p:nvGraphicFramePr>
        <p:xfrm>
          <a:off x="4974750" y="1209625"/>
          <a:ext cx="382850" cy="237726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382850"/>
              </a:tblGrid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7" name="Shape 67"/>
          <p:cNvGraphicFramePr/>
          <p:nvPr/>
        </p:nvGraphicFramePr>
        <p:xfrm>
          <a:off x="6346350" y="195045"/>
          <a:ext cx="769975" cy="333100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769975"/>
              </a:tblGrid>
              <a:tr h="569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</a:tr>
              <a:tr h="569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547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</a:tr>
              <a:tr h="547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900"/>
                    </a:solidFill>
                  </a:tcPr>
                </a:tc>
              </a:tr>
              <a:tr h="547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</a:tr>
              <a:tr h="547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  <p:sp>
        <p:nvSpPr>
          <p:cNvPr id="68" name="Shape 68"/>
          <p:cNvSpPr txBox="1"/>
          <p:nvPr/>
        </p:nvSpPr>
        <p:spPr>
          <a:xfrm>
            <a:off x="4369150" y="3634800"/>
            <a:ext cx="1443900" cy="39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Prediction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  <p:sp>
        <p:nvSpPr>
          <p:cNvPr id="69" name="Shape 69"/>
          <p:cNvSpPr txBox="1"/>
          <p:nvPr/>
        </p:nvSpPr>
        <p:spPr>
          <a:xfrm>
            <a:off x="6150850" y="3875075"/>
            <a:ext cx="1122900" cy="7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State Change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  <p:pic>
        <p:nvPicPr>
          <p:cNvPr id="70" name="Shape 70" descr="34260cdd18c788bfb34623a34ac7face_crystal-ball-vector-black-clipart-crystal-ball_1300-1250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100" y="248524"/>
            <a:ext cx="412470" cy="3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 descr="34260cdd18c788bfb34623a34ac7face_crystal-ball-vector-black-clipart-crystal-ball_1300-1250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100" y="828624"/>
            <a:ext cx="412470" cy="3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34260cdd18c788bfb34623a34ac7face_crystal-ball-vector-black-clipart-crystal-ball_1300-1250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100" y="1408724"/>
            <a:ext cx="412470" cy="3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34260cdd18c788bfb34623a34ac7face_crystal-ball-vector-black-clipart-crystal-ball_1300-1250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100" y="1971624"/>
            <a:ext cx="412470" cy="3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34260cdd18c788bfb34623a34ac7face_crystal-ball-vector-black-clipart-crystal-ball_1300-1250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100" y="2466649"/>
            <a:ext cx="412470" cy="3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34260cdd18c788bfb34623a34ac7face_crystal-ball-vector-black-clipart-crystal-ball_1300-1250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100" y="3050724"/>
            <a:ext cx="412470" cy="3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5613775" y="2029050"/>
            <a:ext cx="600600" cy="5727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964625" y="2125825"/>
            <a:ext cx="770100" cy="30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69658" y="132066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Correlating predictor </a:t>
            </a:r>
            <a:r>
              <a:rPr lang="en" dirty="0" smtClean="0"/>
              <a:t>(</a:t>
            </a:r>
            <a:r>
              <a:rPr lang="en" dirty="0" err="1" smtClean="0"/>
              <a:t>m,n</a:t>
            </a:r>
            <a:r>
              <a:rPr lang="en" dirty="0" smtClean="0"/>
              <a:t>) - Single Branch Case</a:t>
            </a:r>
            <a:endParaRPr lang="en" dirty="0"/>
          </a:p>
        </p:txBody>
      </p:sp>
      <p:graphicFrame>
        <p:nvGraphicFramePr>
          <p:cNvPr id="84" name="Shape 84"/>
          <p:cNvGraphicFramePr/>
          <p:nvPr/>
        </p:nvGraphicFramePr>
        <p:xfrm>
          <a:off x="952500" y="2381250"/>
          <a:ext cx="874075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874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T/NT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5" name="Shape 85"/>
          <p:cNvSpPr txBox="1"/>
          <p:nvPr/>
        </p:nvSpPr>
        <p:spPr>
          <a:xfrm>
            <a:off x="1034115" y="2935201"/>
            <a:ext cx="649106" cy="57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BHR</a:t>
            </a:r>
            <a:endParaRPr lang="en" dirty="0"/>
          </a:p>
        </p:txBody>
      </p:sp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1169773307"/>
              </p:ext>
            </p:extLst>
          </p:nvPr>
        </p:nvGraphicFramePr>
        <p:xfrm>
          <a:off x="2744025" y="1702850"/>
          <a:ext cx="1260416" cy="1455724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260416"/>
              </a:tblGrid>
              <a:tr h="693669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2-bit predictor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76205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2-bit predictor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6293304" y="2939459"/>
            <a:ext cx="1040524" cy="985345"/>
            <a:chOff x="3456" y="1584"/>
            <a:chExt cx="1104" cy="1104"/>
          </a:xfrm>
        </p:grpSpPr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3504" y="2400"/>
              <a:ext cx="288" cy="288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4272" y="2400"/>
              <a:ext cx="288" cy="288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4" name="Oval 13"/>
            <p:cNvSpPr>
              <a:spLocks noChangeArrowheads="1"/>
            </p:cNvSpPr>
            <p:nvPr/>
          </p:nvSpPr>
          <p:spPr bwMode="auto">
            <a:xfrm>
              <a:off x="3456" y="1584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4224" y="1584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cxnSp>
          <p:nvCxnSpPr>
            <p:cNvPr id="26" name="AutoShape 15"/>
            <p:cNvCxnSpPr>
              <a:cxnSpLocks noChangeShapeType="1"/>
            </p:cNvCxnSpPr>
            <p:nvPr/>
          </p:nvCxnSpPr>
          <p:spPr bwMode="auto">
            <a:xfrm>
              <a:off x="3792" y="2544"/>
              <a:ext cx="480" cy="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7" name="AutoShape 16"/>
            <p:cNvCxnSpPr>
              <a:cxnSpLocks noChangeShapeType="1"/>
            </p:cNvCxnSpPr>
            <p:nvPr/>
          </p:nvCxnSpPr>
          <p:spPr bwMode="auto">
            <a:xfrm flipH="1" flipV="1">
              <a:off x="3702" y="1830"/>
              <a:ext cx="714" cy="57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" name="AutoShape 17"/>
            <p:cNvCxnSpPr>
              <a:cxnSpLocks noChangeShapeType="1"/>
            </p:cNvCxnSpPr>
            <p:nvPr/>
          </p:nvCxnSpPr>
          <p:spPr bwMode="auto">
            <a:xfrm>
              <a:off x="3702" y="1626"/>
              <a:ext cx="564" cy="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 flipH="1">
              <a:off x="3750" y="2646"/>
              <a:ext cx="564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" name="AutoShape 19"/>
            <p:cNvCxnSpPr>
              <a:cxnSpLocks noChangeShapeType="1"/>
            </p:cNvCxnSpPr>
            <p:nvPr/>
          </p:nvCxnSpPr>
          <p:spPr bwMode="auto">
            <a:xfrm flipH="1">
              <a:off x="3744" y="1728"/>
              <a:ext cx="480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" name="AutoShape 20"/>
            <p:cNvCxnSpPr>
              <a:cxnSpLocks noChangeShapeType="1"/>
            </p:cNvCxnSpPr>
            <p:nvPr/>
          </p:nvCxnSpPr>
          <p:spPr bwMode="auto">
            <a:xfrm>
              <a:off x="3600" y="1872"/>
              <a:ext cx="714" cy="57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2" name="AutoShape 21"/>
            <p:cNvCxnSpPr>
              <a:cxnSpLocks noChangeShapeType="1"/>
            </p:cNvCxnSpPr>
            <p:nvPr/>
          </p:nvCxnSpPr>
          <p:spPr bwMode="auto">
            <a:xfrm rot="5400000" flipV="1">
              <a:off x="4369" y="1727"/>
              <a:ext cx="204" cy="1"/>
            </a:xfrm>
            <a:prstGeom prst="curvedConnector5">
              <a:avLst>
                <a:gd name="adj1" fmla="val -26963"/>
                <a:gd name="adj2" fmla="val 23900000"/>
                <a:gd name="adj3" fmla="val 117153"/>
              </a:avLst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22"/>
            <p:cNvCxnSpPr>
              <a:cxnSpLocks noChangeShapeType="1"/>
            </p:cNvCxnSpPr>
            <p:nvPr/>
          </p:nvCxnSpPr>
          <p:spPr bwMode="auto">
            <a:xfrm rot="5400000" flipV="1">
              <a:off x="3445" y="2543"/>
              <a:ext cx="204" cy="1"/>
            </a:xfrm>
            <a:prstGeom prst="curvedConnector5">
              <a:avLst>
                <a:gd name="adj1" fmla="val -16667"/>
                <a:gd name="adj2" fmla="val -22500000"/>
                <a:gd name="adj3" fmla="val 117153"/>
              </a:avLst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</p:grpSp>
      <p:sp>
        <p:nvSpPr>
          <p:cNvPr id="34" name="Oval 24"/>
          <p:cNvSpPr>
            <a:spLocks noChangeArrowheads="1"/>
          </p:cNvSpPr>
          <p:nvPr/>
        </p:nvSpPr>
        <p:spPr bwMode="auto">
          <a:xfrm>
            <a:off x="5896289" y="1465594"/>
            <a:ext cx="228600" cy="228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Oval 25"/>
          <p:cNvSpPr>
            <a:spLocks noChangeArrowheads="1"/>
          </p:cNvSpPr>
          <p:nvPr/>
        </p:nvSpPr>
        <p:spPr bwMode="auto">
          <a:xfrm>
            <a:off x="5896289" y="1770394"/>
            <a:ext cx="228600" cy="228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6261414" y="1400506"/>
            <a:ext cx="9012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Predict 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6277289" y="1694194"/>
            <a:ext cx="10310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Predict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>
            <a:off x="5896289" y="2151394"/>
            <a:ext cx="2286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6277289" y="1998994"/>
            <a:ext cx="22429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Transition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NT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outcome</a:t>
            </a:r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277289" y="2303794"/>
            <a:ext cx="21130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Transition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outcome</a:t>
            </a:r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5896289" y="2456194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1826575" y="1884694"/>
            <a:ext cx="917450" cy="694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/>
          <p:nvPr/>
        </p:nvCxnSpPr>
        <p:spPr>
          <a:xfrm>
            <a:off x="1826575" y="2579355"/>
            <a:ext cx="917450" cy="397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02373" y="1583836"/>
            <a:ext cx="34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965437" y="2722625"/>
            <a:ext cx="45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691902" y="3942880"/>
            <a:ext cx="126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(1,2) Global predictor</a:t>
            </a:r>
            <a:endParaRPr lang="en-US" dirty="0"/>
          </a:p>
        </p:txBody>
      </p:sp>
      <p:grpSp>
        <p:nvGrpSpPr>
          <p:cNvPr id="55" name="Group 10"/>
          <p:cNvGrpSpPr>
            <a:grpSpLocks/>
          </p:cNvGrpSpPr>
          <p:nvPr/>
        </p:nvGrpSpPr>
        <p:grpSpPr bwMode="auto">
          <a:xfrm>
            <a:off x="3774887" y="2611572"/>
            <a:ext cx="291005" cy="306300"/>
            <a:chOff x="3456" y="1584"/>
            <a:chExt cx="1104" cy="1104"/>
          </a:xfrm>
        </p:grpSpPr>
        <p:sp>
          <p:nvSpPr>
            <p:cNvPr id="56" name="Oval 11"/>
            <p:cNvSpPr>
              <a:spLocks noChangeArrowheads="1"/>
            </p:cNvSpPr>
            <p:nvPr/>
          </p:nvSpPr>
          <p:spPr bwMode="auto">
            <a:xfrm>
              <a:off x="3504" y="2400"/>
              <a:ext cx="288" cy="288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57" name="Oval 12"/>
            <p:cNvSpPr>
              <a:spLocks noChangeArrowheads="1"/>
            </p:cNvSpPr>
            <p:nvPr/>
          </p:nvSpPr>
          <p:spPr bwMode="auto">
            <a:xfrm>
              <a:off x="4272" y="2400"/>
              <a:ext cx="288" cy="288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3456" y="1584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auto">
            <a:xfrm>
              <a:off x="4224" y="1584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cxnSp>
          <p:nvCxnSpPr>
            <p:cNvPr id="60" name="AutoShape 15"/>
            <p:cNvCxnSpPr>
              <a:cxnSpLocks noChangeShapeType="1"/>
            </p:cNvCxnSpPr>
            <p:nvPr/>
          </p:nvCxnSpPr>
          <p:spPr bwMode="auto">
            <a:xfrm>
              <a:off x="3792" y="2544"/>
              <a:ext cx="480" cy="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16"/>
            <p:cNvCxnSpPr>
              <a:cxnSpLocks noChangeShapeType="1"/>
            </p:cNvCxnSpPr>
            <p:nvPr/>
          </p:nvCxnSpPr>
          <p:spPr bwMode="auto">
            <a:xfrm flipH="1" flipV="1">
              <a:off x="3702" y="1830"/>
              <a:ext cx="714" cy="57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17"/>
            <p:cNvCxnSpPr>
              <a:cxnSpLocks noChangeShapeType="1"/>
            </p:cNvCxnSpPr>
            <p:nvPr/>
          </p:nvCxnSpPr>
          <p:spPr bwMode="auto">
            <a:xfrm>
              <a:off x="3702" y="1626"/>
              <a:ext cx="564" cy="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18"/>
            <p:cNvCxnSpPr>
              <a:cxnSpLocks noChangeShapeType="1"/>
            </p:cNvCxnSpPr>
            <p:nvPr/>
          </p:nvCxnSpPr>
          <p:spPr bwMode="auto">
            <a:xfrm flipH="1">
              <a:off x="3750" y="2646"/>
              <a:ext cx="564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19"/>
            <p:cNvCxnSpPr>
              <a:cxnSpLocks noChangeShapeType="1"/>
            </p:cNvCxnSpPr>
            <p:nvPr/>
          </p:nvCxnSpPr>
          <p:spPr bwMode="auto">
            <a:xfrm flipH="1">
              <a:off x="3744" y="1728"/>
              <a:ext cx="480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0"/>
            <p:cNvCxnSpPr>
              <a:cxnSpLocks noChangeShapeType="1"/>
            </p:cNvCxnSpPr>
            <p:nvPr/>
          </p:nvCxnSpPr>
          <p:spPr bwMode="auto">
            <a:xfrm>
              <a:off x="3600" y="1872"/>
              <a:ext cx="714" cy="57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1"/>
            <p:cNvCxnSpPr>
              <a:cxnSpLocks noChangeShapeType="1"/>
            </p:cNvCxnSpPr>
            <p:nvPr/>
          </p:nvCxnSpPr>
          <p:spPr bwMode="auto">
            <a:xfrm rot="5400000" flipV="1">
              <a:off x="4369" y="1727"/>
              <a:ext cx="204" cy="1"/>
            </a:xfrm>
            <a:prstGeom prst="curvedConnector5">
              <a:avLst>
                <a:gd name="adj1" fmla="val -26963"/>
                <a:gd name="adj2" fmla="val 23900000"/>
                <a:gd name="adj3" fmla="val 117153"/>
              </a:avLst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22"/>
            <p:cNvCxnSpPr>
              <a:cxnSpLocks noChangeShapeType="1"/>
            </p:cNvCxnSpPr>
            <p:nvPr/>
          </p:nvCxnSpPr>
          <p:spPr bwMode="auto">
            <a:xfrm rot="5400000" flipV="1">
              <a:off x="3445" y="2543"/>
              <a:ext cx="204" cy="1"/>
            </a:xfrm>
            <a:prstGeom prst="curvedConnector5">
              <a:avLst>
                <a:gd name="adj1" fmla="val -16667"/>
                <a:gd name="adj2" fmla="val -22500000"/>
                <a:gd name="adj3" fmla="val 117153"/>
              </a:avLst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</p:grpSp>
      <p:grpSp>
        <p:nvGrpSpPr>
          <p:cNvPr id="68" name="Group 10"/>
          <p:cNvGrpSpPr>
            <a:grpSpLocks/>
          </p:cNvGrpSpPr>
          <p:nvPr/>
        </p:nvGrpSpPr>
        <p:grpSpPr bwMode="auto">
          <a:xfrm>
            <a:off x="3759125" y="1884694"/>
            <a:ext cx="306767" cy="363813"/>
            <a:chOff x="3456" y="1584"/>
            <a:chExt cx="1104" cy="1104"/>
          </a:xfrm>
        </p:grpSpPr>
        <p:sp>
          <p:nvSpPr>
            <p:cNvPr id="69" name="Oval 11"/>
            <p:cNvSpPr>
              <a:spLocks noChangeArrowheads="1"/>
            </p:cNvSpPr>
            <p:nvPr/>
          </p:nvSpPr>
          <p:spPr bwMode="auto">
            <a:xfrm>
              <a:off x="3504" y="2400"/>
              <a:ext cx="288" cy="288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0" name="Oval 12"/>
            <p:cNvSpPr>
              <a:spLocks noChangeArrowheads="1"/>
            </p:cNvSpPr>
            <p:nvPr/>
          </p:nvSpPr>
          <p:spPr bwMode="auto">
            <a:xfrm>
              <a:off x="4272" y="2400"/>
              <a:ext cx="288" cy="288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3456" y="1584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2" name="Oval 14"/>
            <p:cNvSpPr>
              <a:spLocks noChangeArrowheads="1"/>
            </p:cNvSpPr>
            <p:nvPr/>
          </p:nvSpPr>
          <p:spPr bwMode="auto">
            <a:xfrm>
              <a:off x="4224" y="1584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cxnSp>
          <p:nvCxnSpPr>
            <p:cNvPr id="73" name="AutoShape 15"/>
            <p:cNvCxnSpPr>
              <a:cxnSpLocks noChangeShapeType="1"/>
            </p:cNvCxnSpPr>
            <p:nvPr/>
          </p:nvCxnSpPr>
          <p:spPr bwMode="auto">
            <a:xfrm>
              <a:off x="3792" y="2544"/>
              <a:ext cx="480" cy="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16"/>
            <p:cNvCxnSpPr>
              <a:cxnSpLocks noChangeShapeType="1"/>
            </p:cNvCxnSpPr>
            <p:nvPr/>
          </p:nvCxnSpPr>
          <p:spPr bwMode="auto">
            <a:xfrm flipH="1" flipV="1">
              <a:off x="3702" y="1830"/>
              <a:ext cx="714" cy="57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17"/>
            <p:cNvCxnSpPr>
              <a:cxnSpLocks noChangeShapeType="1"/>
            </p:cNvCxnSpPr>
            <p:nvPr/>
          </p:nvCxnSpPr>
          <p:spPr bwMode="auto">
            <a:xfrm>
              <a:off x="3702" y="1626"/>
              <a:ext cx="564" cy="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18"/>
            <p:cNvCxnSpPr>
              <a:cxnSpLocks noChangeShapeType="1"/>
            </p:cNvCxnSpPr>
            <p:nvPr/>
          </p:nvCxnSpPr>
          <p:spPr bwMode="auto">
            <a:xfrm flipH="1">
              <a:off x="3750" y="2646"/>
              <a:ext cx="564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19"/>
            <p:cNvCxnSpPr>
              <a:cxnSpLocks noChangeShapeType="1"/>
            </p:cNvCxnSpPr>
            <p:nvPr/>
          </p:nvCxnSpPr>
          <p:spPr bwMode="auto">
            <a:xfrm flipH="1">
              <a:off x="3744" y="1728"/>
              <a:ext cx="480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20"/>
            <p:cNvCxnSpPr>
              <a:cxnSpLocks noChangeShapeType="1"/>
            </p:cNvCxnSpPr>
            <p:nvPr/>
          </p:nvCxnSpPr>
          <p:spPr bwMode="auto">
            <a:xfrm>
              <a:off x="3600" y="1872"/>
              <a:ext cx="714" cy="57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21"/>
            <p:cNvCxnSpPr>
              <a:cxnSpLocks noChangeShapeType="1"/>
            </p:cNvCxnSpPr>
            <p:nvPr/>
          </p:nvCxnSpPr>
          <p:spPr bwMode="auto">
            <a:xfrm rot="5400000" flipV="1">
              <a:off x="4369" y="1727"/>
              <a:ext cx="204" cy="1"/>
            </a:xfrm>
            <a:prstGeom prst="curvedConnector5">
              <a:avLst>
                <a:gd name="adj1" fmla="val -26963"/>
                <a:gd name="adj2" fmla="val 23900000"/>
                <a:gd name="adj3" fmla="val 117153"/>
              </a:avLst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0" name="AutoShape 22"/>
            <p:cNvCxnSpPr>
              <a:cxnSpLocks noChangeShapeType="1"/>
            </p:cNvCxnSpPr>
            <p:nvPr/>
          </p:nvCxnSpPr>
          <p:spPr bwMode="auto">
            <a:xfrm rot="5400000" flipV="1">
              <a:off x="3445" y="2543"/>
              <a:ext cx="204" cy="1"/>
            </a:xfrm>
            <a:prstGeom prst="curvedConnector5">
              <a:avLst>
                <a:gd name="adj1" fmla="val -16667"/>
                <a:gd name="adj2" fmla="val -22500000"/>
                <a:gd name="adj3" fmla="val 117153"/>
              </a:avLst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Correlating </a:t>
            </a:r>
            <a:r>
              <a:rPr lang="en" dirty="0" smtClean="0"/>
              <a:t>Predictor </a:t>
            </a:r>
            <a:r>
              <a:rPr lang="en" dirty="0"/>
              <a:t>(</a:t>
            </a:r>
            <a:r>
              <a:rPr lang="en" dirty="0" err="1"/>
              <a:t>m,n</a:t>
            </a:r>
            <a:r>
              <a:rPr lang="en" dirty="0"/>
              <a:t>) </a:t>
            </a:r>
            <a:r>
              <a:rPr lang="mr-IN" dirty="0" smtClean="0"/>
              <a:t>–</a:t>
            </a:r>
            <a:r>
              <a:rPr lang="en" dirty="0" smtClean="0"/>
              <a:t> </a:t>
            </a:r>
            <a:r>
              <a:rPr lang="en-US" dirty="0" smtClean="0"/>
              <a:t>Multiple </a:t>
            </a:r>
            <a:r>
              <a:rPr lang="en" dirty="0" smtClean="0"/>
              <a:t>Branch Case</a:t>
            </a:r>
            <a:endParaRPr lang="en" dirty="0"/>
          </a:p>
        </p:txBody>
      </p:sp>
      <p:graphicFrame>
        <p:nvGraphicFramePr>
          <p:cNvPr id="84" name="Shape 84"/>
          <p:cNvGraphicFramePr/>
          <p:nvPr>
            <p:extLst>
              <p:ext uri="{D42A27DB-BD31-4B8C-83A1-F6EECF244321}">
                <p14:modId xmlns:p14="http://schemas.microsoft.com/office/powerpoint/2010/main" val="1110122369"/>
              </p:ext>
            </p:extLst>
          </p:nvPr>
        </p:nvGraphicFramePr>
        <p:xfrm>
          <a:off x="710768" y="2381250"/>
          <a:ext cx="874075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874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T/NT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5" name="Shape 85"/>
          <p:cNvSpPr txBox="1"/>
          <p:nvPr/>
        </p:nvSpPr>
        <p:spPr>
          <a:xfrm>
            <a:off x="827827" y="2941971"/>
            <a:ext cx="649106" cy="57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BHR</a:t>
            </a:r>
            <a:endParaRPr lang="en" dirty="0"/>
          </a:p>
        </p:txBody>
      </p:sp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559185378"/>
              </p:ext>
            </p:extLst>
          </p:nvPr>
        </p:nvGraphicFramePr>
        <p:xfrm>
          <a:off x="2744025" y="1702850"/>
          <a:ext cx="1155313" cy="121914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2-bit predictor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2-bit predictor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93422" y="4142575"/>
            <a:ext cx="126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(1,2</a:t>
            </a:r>
            <a:r>
              <a:rPr lang="en-US" smtClean="0"/>
              <a:t>) Global predictor</a:t>
            </a:r>
            <a:endParaRPr lang="en-US" dirty="0"/>
          </a:p>
        </p:txBody>
      </p:sp>
      <p:graphicFrame>
        <p:nvGraphicFramePr>
          <p:cNvPr id="43" name="Shape 86"/>
          <p:cNvGraphicFramePr/>
          <p:nvPr>
            <p:extLst>
              <p:ext uri="{D42A27DB-BD31-4B8C-83A1-F6EECF244321}">
                <p14:modId xmlns:p14="http://schemas.microsoft.com/office/powerpoint/2010/main" val="2135222728"/>
              </p:ext>
            </p:extLst>
          </p:nvPr>
        </p:nvGraphicFramePr>
        <p:xfrm>
          <a:off x="2749285" y="2948329"/>
          <a:ext cx="1155313" cy="121914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2-bit predictor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2-bit predictor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4" name="Shape 84"/>
          <p:cNvGraphicFramePr/>
          <p:nvPr>
            <p:extLst>
              <p:ext uri="{D42A27DB-BD31-4B8C-83A1-F6EECF244321}">
                <p14:modId xmlns:p14="http://schemas.microsoft.com/office/powerpoint/2010/main" val="674315080"/>
              </p:ext>
            </p:extLst>
          </p:nvPr>
        </p:nvGraphicFramePr>
        <p:xfrm>
          <a:off x="642446" y="1146286"/>
          <a:ext cx="1002647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002647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0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6" name="Shape 84"/>
          <p:cNvGraphicFramePr/>
          <p:nvPr>
            <p:extLst>
              <p:ext uri="{D42A27DB-BD31-4B8C-83A1-F6EECF244321}">
                <p14:modId xmlns:p14="http://schemas.microsoft.com/office/powerpoint/2010/main" val="1496204942"/>
              </p:ext>
            </p:extLst>
          </p:nvPr>
        </p:nvGraphicFramePr>
        <p:xfrm>
          <a:off x="637195" y="1550934"/>
          <a:ext cx="1002647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002647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1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7" name="Flowchart: Connector 45"/>
          <p:cNvSpPr/>
          <p:nvPr/>
        </p:nvSpPr>
        <p:spPr>
          <a:xfrm>
            <a:off x="1930959" y="2028507"/>
            <a:ext cx="304450" cy="261959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" name="Elbow Connector 3"/>
          <p:cNvCxnSpPr>
            <a:endCxn id="47" idx="0"/>
          </p:cNvCxnSpPr>
          <p:nvPr/>
        </p:nvCxnSpPr>
        <p:spPr>
          <a:xfrm rot="16200000" flipH="1">
            <a:off x="1580057" y="1525379"/>
            <a:ext cx="562913" cy="443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47" idx="4"/>
          </p:cNvCxnSpPr>
          <p:nvPr/>
        </p:nvCxnSpPr>
        <p:spPr>
          <a:xfrm flipV="1">
            <a:off x="1584843" y="2290466"/>
            <a:ext cx="498341" cy="321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7" idx="6"/>
          </p:cNvCxnSpPr>
          <p:nvPr/>
        </p:nvCxnSpPr>
        <p:spPr>
          <a:xfrm flipV="1">
            <a:off x="2235409" y="2151394"/>
            <a:ext cx="508616" cy="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30959" y="1465593"/>
            <a:ext cx="660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15196" y="2679536"/>
            <a:ext cx="660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T,NT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4121063" y="1702850"/>
            <a:ext cx="425885" cy="12191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/>
          <p:cNvSpPr/>
          <p:nvPr/>
        </p:nvSpPr>
        <p:spPr>
          <a:xfrm>
            <a:off x="4123151" y="2970064"/>
            <a:ext cx="425885" cy="12191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09786" y="2151394"/>
            <a:ext cx="1240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749452" y="3443660"/>
            <a:ext cx="1240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84"/>
          <p:cNvGraphicFramePr/>
          <p:nvPr>
            <p:extLst>
              <p:ext uri="{D42A27DB-BD31-4B8C-83A1-F6EECF244321}">
                <p14:modId xmlns:p14="http://schemas.microsoft.com/office/powerpoint/2010/main" val="104359045"/>
              </p:ext>
            </p:extLst>
          </p:nvPr>
        </p:nvGraphicFramePr>
        <p:xfrm>
          <a:off x="710768" y="2381250"/>
          <a:ext cx="874075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874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T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" name="Shape 85"/>
          <p:cNvSpPr txBox="1"/>
          <p:nvPr/>
        </p:nvSpPr>
        <p:spPr>
          <a:xfrm>
            <a:off x="827827" y="2941971"/>
            <a:ext cx="649106" cy="57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BHR</a:t>
            </a:r>
            <a:endParaRPr lang="en" dirty="0"/>
          </a:p>
        </p:txBody>
      </p:sp>
      <p:graphicFrame>
        <p:nvGraphicFramePr>
          <p:cNvPr id="6" name="Shape 86"/>
          <p:cNvGraphicFramePr/>
          <p:nvPr>
            <p:extLst>
              <p:ext uri="{D42A27DB-BD31-4B8C-83A1-F6EECF244321}">
                <p14:modId xmlns:p14="http://schemas.microsoft.com/office/powerpoint/2010/main" val="555223368"/>
              </p:ext>
            </p:extLst>
          </p:nvPr>
        </p:nvGraphicFramePr>
        <p:xfrm>
          <a:off x="2744025" y="210391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8" name="Shape 86"/>
          <p:cNvGraphicFramePr/>
          <p:nvPr>
            <p:extLst>
              <p:ext uri="{D42A27DB-BD31-4B8C-83A1-F6EECF244321}">
                <p14:modId xmlns:p14="http://schemas.microsoft.com/office/powerpoint/2010/main" val="1749931607"/>
              </p:ext>
            </p:extLst>
          </p:nvPr>
        </p:nvGraphicFramePr>
        <p:xfrm>
          <a:off x="2749285" y="1235154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9" name="Shape 84"/>
          <p:cNvGraphicFramePr/>
          <p:nvPr>
            <p:extLst>
              <p:ext uri="{D42A27DB-BD31-4B8C-83A1-F6EECF244321}">
                <p14:modId xmlns:p14="http://schemas.microsoft.com/office/powerpoint/2010/main" val="636030093"/>
              </p:ext>
            </p:extLst>
          </p:nvPr>
        </p:nvGraphicFramePr>
        <p:xfrm>
          <a:off x="642446" y="1146286"/>
          <a:ext cx="1002647" cy="60957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002647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0,1,2,3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" name="Flowchart: Connector 45"/>
          <p:cNvSpPr/>
          <p:nvPr/>
        </p:nvSpPr>
        <p:spPr>
          <a:xfrm>
            <a:off x="1930959" y="2028507"/>
            <a:ext cx="304450" cy="261959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1580057" y="1525379"/>
            <a:ext cx="562913" cy="443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1584843" y="2290466"/>
            <a:ext cx="498341" cy="321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35409" y="2151394"/>
            <a:ext cx="508616" cy="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7493" y="1465593"/>
            <a:ext cx="79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0,1,2,3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15196" y="2679536"/>
            <a:ext cx="660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T,NT</a:t>
            </a:r>
            <a:endParaRPr lang="en-US" dirty="0"/>
          </a:p>
        </p:txBody>
      </p:sp>
      <p:grpSp>
        <p:nvGrpSpPr>
          <p:cNvPr id="17" name="Group 10"/>
          <p:cNvGrpSpPr>
            <a:grpSpLocks/>
          </p:cNvGrpSpPr>
          <p:nvPr/>
        </p:nvGrpSpPr>
        <p:grpSpPr bwMode="auto">
          <a:xfrm>
            <a:off x="4488528" y="360696"/>
            <a:ext cx="1040524" cy="985345"/>
            <a:chOff x="3456" y="1584"/>
            <a:chExt cx="1104" cy="1104"/>
          </a:xfrm>
        </p:grpSpPr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3504" y="2400"/>
              <a:ext cx="288" cy="288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4272" y="2400"/>
              <a:ext cx="288" cy="288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3456" y="1584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4224" y="1584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cxnSp>
          <p:nvCxnSpPr>
            <p:cNvPr id="22" name="AutoShape 15"/>
            <p:cNvCxnSpPr>
              <a:cxnSpLocks noChangeShapeType="1"/>
            </p:cNvCxnSpPr>
            <p:nvPr/>
          </p:nvCxnSpPr>
          <p:spPr bwMode="auto">
            <a:xfrm>
              <a:off x="3792" y="2544"/>
              <a:ext cx="480" cy="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AutoShape 16"/>
            <p:cNvCxnSpPr>
              <a:cxnSpLocks noChangeShapeType="1"/>
            </p:cNvCxnSpPr>
            <p:nvPr/>
          </p:nvCxnSpPr>
          <p:spPr bwMode="auto">
            <a:xfrm flipH="1" flipV="1">
              <a:off x="3702" y="1830"/>
              <a:ext cx="714" cy="57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" name="AutoShape 17"/>
            <p:cNvCxnSpPr>
              <a:cxnSpLocks noChangeShapeType="1"/>
            </p:cNvCxnSpPr>
            <p:nvPr/>
          </p:nvCxnSpPr>
          <p:spPr bwMode="auto">
            <a:xfrm>
              <a:off x="3702" y="1626"/>
              <a:ext cx="564" cy="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5" name="AutoShape 18"/>
            <p:cNvCxnSpPr>
              <a:cxnSpLocks noChangeShapeType="1"/>
            </p:cNvCxnSpPr>
            <p:nvPr/>
          </p:nvCxnSpPr>
          <p:spPr bwMode="auto">
            <a:xfrm flipH="1">
              <a:off x="3750" y="2646"/>
              <a:ext cx="564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" name="AutoShape 19"/>
            <p:cNvCxnSpPr>
              <a:cxnSpLocks noChangeShapeType="1"/>
            </p:cNvCxnSpPr>
            <p:nvPr/>
          </p:nvCxnSpPr>
          <p:spPr bwMode="auto">
            <a:xfrm flipH="1">
              <a:off x="3744" y="1728"/>
              <a:ext cx="480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7" name="AutoShape 20"/>
            <p:cNvCxnSpPr>
              <a:cxnSpLocks noChangeShapeType="1"/>
            </p:cNvCxnSpPr>
            <p:nvPr/>
          </p:nvCxnSpPr>
          <p:spPr bwMode="auto">
            <a:xfrm>
              <a:off x="3600" y="1872"/>
              <a:ext cx="714" cy="57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" name="AutoShape 21"/>
            <p:cNvCxnSpPr>
              <a:cxnSpLocks noChangeShapeType="1"/>
            </p:cNvCxnSpPr>
            <p:nvPr/>
          </p:nvCxnSpPr>
          <p:spPr bwMode="auto">
            <a:xfrm rot="5400000" flipV="1">
              <a:off x="4369" y="1727"/>
              <a:ext cx="204" cy="1"/>
            </a:xfrm>
            <a:prstGeom prst="curvedConnector5">
              <a:avLst>
                <a:gd name="adj1" fmla="val -26963"/>
                <a:gd name="adj2" fmla="val 23900000"/>
                <a:gd name="adj3" fmla="val 117153"/>
              </a:avLst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" name="AutoShape 22"/>
            <p:cNvCxnSpPr>
              <a:cxnSpLocks noChangeShapeType="1"/>
            </p:cNvCxnSpPr>
            <p:nvPr/>
          </p:nvCxnSpPr>
          <p:spPr bwMode="auto">
            <a:xfrm rot="5400000" flipV="1">
              <a:off x="3445" y="2543"/>
              <a:ext cx="204" cy="1"/>
            </a:xfrm>
            <a:prstGeom prst="curvedConnector5">
              <a:avLst>
                <a:gd name="adj1" fmla="val -16667"/>
                <a:gd name="adj2" fmla="val -22500000"/>
                <a:gd name="adj3" fmla="val 117153"/>
              </a:avLst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</p:grp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6053943" y="319969"/>
            <a:ext cx="228600" cy="228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6053943" y="624769"/>
            <a:ext cx="228600" cy="228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6419068" y="254881"/>
            <a:ext cx="9012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Predict 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6434943" y="548569"/>
            <a:ext cx="10310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Predict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6053943" y="1005769"/>
            <a:ext cx="2286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434943" y="853369"/>
            <a:ext cx="22429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Transition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NT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outcome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6434943" y="1158169"/>
            <a:ext cx="21130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Transition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outcome</a:t>
            </a: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6053943" y="1310569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0" name="Shape 86"/>
          <p:cNvGraphicFramePr/>
          <p:nvPr>
            <p:extLst>
              <p:ext uri="{D42A27DB-BD31-4B8C-83A1-F6EECF244321}">
                <p14:modId xmlns:p14="http://schemas.microsoft.com/office/powerpoint/2010/main" val="2078309589"/>
              </p:ext>
            </p:extLst>
          </p:nvPr>
        </p:nvGraphicFramePr>
        <p:xfrm>
          <a:off x="2744025" y="2249398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1" name="Shape 86"/>
          <p:cNvGraphicFramePr/>
          <p:nvPr>
            <p:extLst>
              <p:ext uri="{D42A27DB-BD31-4B8C-83A1-F6EECF244321}">
                <p14:modId xmlns:p14="http://schemas.microsoft.com/office/powerpoint/2010/main" val="50394249"/>
              </p:ext>
            </p:extLst>
          </p:nvPr>
        </p:nvGraphicFramePr>
        <p:xfrm>
          <a:off x="2749285" y="3263651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94227" y="1840611"/>
            <a:ext cx="3396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PC 454  Actual Outcome T</a:t>
            </a:r>
          </a:p>
          <a:p>
            <a:endParaRPr lang="en-US" dirty="0"/>
          </a:p>
          <a:p>
            <a:r>
              <a:rPr lang="en-US" dirty="0" smtClean="0"/>
              <a:t>Step 1: Which branch? 454%4 = 2</a:t>
            </a:r>
          </a:p>
          <a:p>
            <a:r>
              <a:rPr lang="en-US" dirty="0" smtClean="0"/>
              <a:t>Step 2: Which entry?   2*2 + BHR = 4</a:t>
            </a:r>
          </a:p>
          <a:p>
            <a:r>
              <a:rPr lang="en-US" dirty="0" smtClean="0"/>
              <a:t>Step 3: What is prediction? T</a:t>
            </a:r>
          </a:p>
          <a:p>
            <a:r>
              <a:rPr lang="en-US" dirty="0" smtClean="0"/>
              <a:t>Step 4: Is the prediction correct? Yes</a:t>
            </a:r>
          </a:p>
          <a:p>
            <a:r>
              <a:rPr lang="en-US" dirty="0" smtClean="0"/>
              <a:t>Step 5: Any changes to the 2-bit predictor in entry 4? No</a:t>
            </a:r>
          </a:p>
          <a:p>
            <a:r>
              <a:rPr lang="en-US" dirty="0" smtClean="0"/>
              <a:t>Step 6: Any changes to BHR? No.</a:t>
            </a:r>
          </a:p>
        </p:txBody>
      </p:sp>
    </p:spTree>
    <p:extLst>
      <p:ext uri="{BB962C8B-B14F-4D97-AF65-F5344CB8AC3E}">
        <p14:creationId xmlns:p14="http://schemas.microsoft.com/office/powerpoint/2010/main" val="39737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84"/>
          <p:cNvGraphicFramePr/>
          <p:nvPr>
            <p:extLst>
              <p:ext uri="{D42A27DB-BD31-4B8C-83A1-F6EECF244321}">
                <p14:modId xmlns:p14="http://schemas.microsoft.com/office/powerpoint/2010/main" val="114926732"/>
              </p:ext>
            </p:extLst>
          </p:nvPr>
        </p:nvGraphicFramePr>
        <p:xfrm>
          <a:off x="526094" y="2381250"/>
          <a:ext cx="1058750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0587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T </a:t>
                      </a:r>
                      <a:r>
                        <a:rPr lang="en-US" dirty="0" smtClean="0">
                          <a:sym typeface="Wingdings"/>
                        </a:rPr>
                        <a:t></a:t>
                      </a:r>
                      <a:r>
                        <a:rPr lang="en-US" dirty="0" smtClean="0"/>
                        <a:t> NT</a:t>
                      </a:r>
                      <a:endParaRPr lang="en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Shape 85"/>
          <p:cNvSpPr txBox="1"/>
          <p:nvPr/>
        </p:nvSpPr>
        <p:spPr>
          <a:xfrm>
            <a:off x="827827" y="2941971"/>
            <a:ext cx="649106" cy="57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BHR</a:t>
            </a:r>
            <a:endParaRPr lang="en" dirty="0"/>
          </a:p>
        </p:txBody>
      </p:sp>
      <p:graphicFrame>
        <p:nvGraphicFramePr>
          <p:cNvPr id="6" name="Shape 86"/>
          <p:cNvGraphicFramePr/>
          <p:nvPr/>
        </p:nvGraphicFramePr>
        <p:xfrm>
          <a:off x="2744025" y="210391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8" name="Shape 86"/>
          <p:cNvGraphicFramePr/>
          <p:nvPr/>
        </p:nvGraphicFramePr>
        <p:xfrm>
          <a:off x="2749285" y="1235154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9" name="Shape 84"/>
          <p:cNvGraphicFramePr/>
          <p:nvPr/>
        </p:nvGraphicFramePr>
        <p:xfrm>
          <a:off x="642446" y="1146286"/>
          <a:ext cx="1002647" cy="60957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002647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0,1,2,3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" name="Flowchart: Connector 45"/>
          <p:cNvSpPr/>
          <p:nvPr/>
        </p:nvSpPr>
        <p:spPr>
          <a:xfrm>
            <a:off x="1930959" y="2028507"/>
            <a:ext cx="304450" cy="261959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1580057" y="1525379"/>
            <a:ext cx="562913" cy="443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1584843" y="2290466"/>
            <a:ext cx="498341" cy="321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35409" y="2151394"/>
            <a:ext cx="508616" cy="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7493" y="1465593"/>
            <a:ext cx="79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0,1,2,3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15196" y="2679536"/>
            <a:ext cx="660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T,NT</a:t>
            </a:r>
            <a:endParaRPr lang="en-US" dirty="0"/>
          </a:p>
        </p:txBody>
      </p:sp>
      <p:grpSp>
        <p:nvGrpSpPr>
          <p:cNvPr id="17" name="Group 10"/>
          <p:cNvGrpSpPr>
            <a:grpSpLocks/>
          </p:cNvGrpSpPr>
          <p:nvPr/>
        </p:nvGrpSpPr>
        <p:grpSpPr bwMode="auto">
          <a:xfrm>
            <a:off x="4488528" y="360696"/>
            <a:ext cx="1040524" cy="985345"/>
            <a:chOff x="3456" y="1584"/>
            <a:chExt cx="1104" cy="1104"/>
          </a:xfrm>
        </p:grpSpPr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3504" y="2400"/>
              <a:ext cx="288" cy="288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4272" y="2400"/>
              <a:ext cx="288" cy="288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3456" y="1584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4224" y="1584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cxnSp>
          <p:nvCxnSpPr>
            <p:cNvPr id="22" name="AutoShape 15"/>
            <p:cNvCxnSpPr>
              <a:cxnSpLocks noChangeShapeType="1"/>
            </p:cNvCxnSpPr>
            <p:nvPr/>
          </p:nvCxnSpPr>
          <p:spPr bwMode="auto">
            <a:xfrm>
              <a:off x="3792" y="2544"/>
              <a:ext cx="480" cy="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AutoShape 16"/>
            <p:cNvCxnSpPr>
              <a:cxnSpLocks noChangeShapeType="1"/>
            </p:cNvCxnSpPr>
            <p:nvPr/>
          </p:nvCxnSpPr>
          <p:spPr bwMode="auto">
            <a:xfrm flipH="1" flipV="1">
              <a:off x="3702" y="1830"/>
              <a:ext cx="714" cy="57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" name="AutoShape 17"/>
            <p:cNvCxnSpPr>
              <a:cxnSpLocks noChangeShapeType="1"/>
            </p:cNvCxnSpPr>
            <p:nvPr/>
          </p:nvCxnSpPr>
          <p:spPr bwMode="auto">
            <a:xfrm>
              <a:off x="3702" y="1626"/>
              <a:ext cx="564" cy="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5" name="AutoShape 18"/>
            <p:cNvCxnSpPr>
              <a:cxnSpLocks noChangeShapeType="1"/>
            </p:cNvCxnSpPr>
            <p:nvPr/>
          </p:nvCxnSpPr>
          <p:spPr bwMode="auto">
            <a:xfrm flipH="1">
              <a:off x="3750" y="2646"/>
              <a:ext cx="564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" name="AutoShape 19"/>
            <p:cNvCxnSpPr>
              <a:cxnSpLocks noChangeShapeType="1"/>
            </p:cNvCxnSpPr>
            <p:nvPr/>
          </p:nvCxnSpPr>
          <p:spPr bwMode="auto">
            <a:xfrm flipH="1">
              <a:off x="3744" y="1728"/>
              <a:ext cx="480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7" name="AutoShape 20"/>
            <p:cNvCxnSpPr>
              <a:cxnSpLocks noChangeShapeType="1"/>
            </p:cNvCxnSpPr>
            <p:nvPr/>
          </p:nvCxnSpPr>
          <p:spPr bwMode="auto">
            <a:xfrm>
              <a:off x="3600" y="1872"/>
              <a:ext cx="714" cy="57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" name="AutoShape 21"/>
            <p:cNvCxnSpPr>
              <a:cxnSpLocks noChangeShapeType="1"/>
            </p:cNvCxnSpPr>
            <p:nvPr/>
          </p:nvCxnSpPr>
          <p:spPr bwMode="auto">
            <a:xfrm rot="5400000" flipV="1">
              <a:off x="4369" y="1727"/>
              <a:ext cx="204" cy="1"/>
            </a:xfrm>
            <a:prstGeom prst="curvedConnector5">
              <a:avLst>
                <a:gd name="adj1" fmla="val -26963"/>
                <a:gd name="adj2" fmla="val 23900000"/>
                <a:gd name="adj3" fmla="val 117153"/>
              </a:avLst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" name="AutoShape 22"/>
            <p:cNvCxnSpPr>
              <a:cxnSpLocks noChangeShapeType="1"/>
            </p:cNvCxnSpPr>
            <p:nvPr/>
          </p:nvCxnSpPr>
          <p:spPr bwMode="auto">
            <a:xfrm rot="5400000" flipV="1">
              <a:off x="3445" y="2543"/>
              <a:ext cx="204" cy="1"/>
            </a:xfrm>
            <a:prstGeom prst="curvedConnector5">
              <a:avLst>
                <a:gd name="adj1" fmla="val -16667"/>
                <a:gd name="adj2" fmla="val -22500000"/>
                <a:gd name="adj3" fmla="val 117153"/>
              </a:avLst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</p:grp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6053943" y="319969"/>
            <a:ext cx="228600" cy="228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6053943" y="624769"/>
            <a:ext cx="228600" cy="228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6419068" y="254881"/>
            <a:ext cx="9012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Predict 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6434943" y="548569"/>
            <a:ext cx="10310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Predict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6053943" y="1005769"/>
            <a:ext cx="2286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434943" y="853369"/>
            <a:ext cx="22429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Transition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NT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outcome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6434943" y="1158169"/>
            <a:ext cx="21130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Transition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outcome</a:t>
            </a: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6053943" y="1310569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0" name="Shape 86"/>
          <p:cNvGraphicFramePr/>
          <p:nvPr/>
        </p:nvGraphicFramePr>
        <p:xfrm>
          <a:off x="2744025" y="2249398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1" name="Shape 86"/>
          <p:cNvGraphicFramePr/>
          <p:nvPr>
            <p:extLst>
              <p:ext uri="{D42A27DB-BD31-4B8C-83A1-F6EECF244321}">
                <p14:modId xmlns:p14="http://schemas.microsoft.com/office/powerpoint/2010/main" val="353909076"/>
              </p:ext>
            </p:extLst>
          </p:nvPr>
        </p:nvGraphicFramePr>
        <p:xfrm>
          <a:off x="2749285" y="3263651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2 </a:t>
                      </a:r>
                      <a:r>
                        <a:rPr lang="en-US" dirty="0" smtClean="0">
                          <a:sym typeface="Wingdings"/>
                        </a:rPr>
                        <a:t>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94227" y="1840611"/>
            <a:ext cx="3396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PC 543 Actual Outcome NT</a:t>
            </a:r>
          </a:p>
          <a:p>
            <a:endParaRPr lang="en-US" dirty="0"/>
          </a:p>
          <a:p>
            <a:r>
              <a:rPr lang="en-US" dirty="0" smtClean="0"/>
              <a:t>Step 1: Which branch? 543%4 = 3</a:t>
            </a:r>
          </a:p>
          <a:p>
            <a:r>
              <a:rPr lang="en-US" dirty="0" smtClean="0"/>
              <a:t>Step 2: Which entry?   2*3 + BHR = 6</a:t>
            </a:r>
          </a:p>
          <a:p>
            <a:r>
              <a:rPr lang="en-US" dirty="0" smtClean="0"/>
              <a:t>Step 3: What is prediction? NT</a:t>
            </a:r>
          </a:p>
          <a:p>
            <a:r>
              <a:rPr lang="en-US" dirty="0" smtClean="0"/>
              <a:t>Step 4: Is the prediction correct? Yes</a:t>
            </a:r>
          </a:p>
          <a:p>
            <a:r>
              <a:rPr lang="en-US" dirty="0" smtClean="0"/>
              <a:t>Step 5: Any changes to the 2-bit predictor in entry 6? Yes</a:t>
            </a:r>
          </a:p>
          <a:p>
            <a:r>
              <a:rPr lang="en-US" dirty="0" smtClean="0"/>
              <a:t>Step 6: Any changes to BHR? Yes.</a:t>
            </a:r>
          </a:p>
        </p:txBody>
      </p:sp>
    </p:spTree>
    <p:extLst>
      <p:ext uri="{BB962C8B-B14F-4D97-AF65-F5344CB8AC3E}">
        <p14:creationId xmlns:p14="http://schemas.microsoft.com/office/powerpoint/2010/main" val="4026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84"/>
          <p:cNvGraphicFramePr/>
          <p:nvPr>
            <p:extLst>
              <p:ext uri="{D42A27DB-BD31-4B8C-83A1-F6EECF244321}">
                <p14:modId xmlns:p14="http://schemas.microsoft.com/office/powerpoint/2010/main" val="996527638"/>
              </p:ext>
            </p:extLst>
          </p:nvPr>
        </p:nvGraphicFramePr>
        <p:xfrm>
          <a:off x="526094" y="2381250"/>
          <a:ext cx="1058750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0587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NT</a:t>
                      </a:r>
                      <a:endParaRPr lang="en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Shape 85"/>
          <p:cNvSpPr txBox="1"/>
          <p:nvPr/>
        </p:nvSpPr>
        <p:spPr>
          <a:xfrm>
            <a:off x="827827" y="2941971"/>
            <a:ext cx="649106" cy="57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BHR</a:t>
            </a:r>
            <a:endParaRPr lang="en" dirty="0"/>
          </a:p>
        </p:txBody>
      </p:sp>
      <p:graphicFrame>
        <p:nvGraphicFramePr>
          <p:cNvPr id="6" name="Shape 86"/>
          <p:cNvGraphicFramePr/>
          <p:nvPr/>
        </p:nvGraphicFramePr>
        <p:xfrm>
          <a:off x="2744025" y="210391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8" name="Shape 86"/>
          <p:cNvGraphicFramePr/>
          <p:nvPr>
            <p:extLst>
              <p:ext uri="{D42A27DB-BD31-4B8C-83A1-F6EECF244321}">
                <p14:modId xmlns:p14="http://schemas.microsoft.com/office/powerpoint/2010/main" val="786364906"/>
              </p:ext>
            </p:extLst>
          </p:nvPr>
        </p:nvGraphicFramePr>
        <p:xfrm>
          <a:off x="2749285" y="1235154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 </a:t>
                      </a:r>
                      <a:r>
                        <a:rPr lang="en-US" dirty="0" smtClean="0">
                          <a:sym typeface="Wingdings"/>
                        </a:rPr>
                        <a:t></a:t>
                      </a:r>
                      <a:r>
                        <a:rPr lang="en-US" dirty="0" smtClean="0"/>
                        <a:t> 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Shape 84"/>
          <p:cNvGraphicFramePr/>
          <p:nvPr/>
        </p:nvGraphicFramePr>
        <p:xfrm>
          <a:off x="642446" y="1146286"/>
          <a:ext cx="1002647" cy="60957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002647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0,1,2,3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" name="Flowchart: Connector 45"/>
          <p:cNvSpPr/>
          <p:nvPr/>
        </p:nvSpPr>
        <p:spPr>
          <a:xfrm>
            <a:off x="1930959" y="2028507"/>
            <a:ext cx="304450" cy="261959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1580057" y="1525379"/>
            <a:ext cx="562913" cy="443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1584843" y="2290466"/>
            <a:ext cx="498341" cy="321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35409" y="2151394"/>
            <a:ext cx="508616" cy="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7493" y="1465593"/>
            <a:ext cx="79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0,1,2,3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15196" y="2679536"/>
            <a:ext cx="660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T,NT</a:t>
            </a:r>
            <a:endParaRPr lang="en-US" dirty="0"/>
          </a:p>
        </p:txBody>
      </p:sp>
      <p:grpSp>
        <p:nvGrpSpPr>
          <p:cNvPr id="17" name="Group 10"/>
          <p:cNvGrpSpPr>
            <a:grpSpLocks/>
          </p:cNvGrpSpPr>
          <p:nvPr/>
        </p:nvGrpSpPr>
        <p:grpSpPr bwMode="auto">
          <a:xfrm>
            <a:off x="4488528" y="360696"/>
            <a:ext cx="1040524" cy="985345"/>
            <a:chOff x="3456" y="1584"/>
            <a:chExt cx="1104" cy="1104"/>
          </a:xfrm>
        </p:grpSpPr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3504" y="2400"/>
              <a:ext cx="288" cy="288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4272" y="2400"/>
              <a:ext cx="288" cy="288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3456" y="1584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4224" y="1584"/>
              <a:ext cx="288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cxnSp>
          <p:nvCxnSpPr>
            <p:cNvPr id="22" name="AutoShape 15"/>
            <p:cNvCxnSpPr>
              <a:cxnSpLocks noChangeShapeType="1"/>
            </p:cNvCxnSpPr>
            <p:nvPr/>
          </p:nvCxnSpPr>
          <p:spPr bwMode="auto">
            <a:xfrm>
              <a:off x="3792" y="2544"/>
              <a:ext cx="480" cy="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AutoShape 16"/>
            <p:cNvCxnSpPr>
              <a:cxnSpLocks noChangeShapeType="1"/>
            </p:cNvCxnSpPr>
            <p:nvPr/>
          </p:nvCxnSpPr>
          <p:spPr bwMode="auto">
            <a:xfrm flipH="1" flipV="1">
              <a:off x="3702" y="1830"/>
              <a:ext cx="714" cy="57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" name="AutoShape 17"/>
            <p:cNvCxnSpPr>
              <a:cxnSpLocks noChangeShapeType="1"/>
            </p:cNvCxnSpPr>
            <p:nvPr/>
          </p:nvCxnSpPr>
          <p:spPr bwMode="auto">
            <a:xfrm>
              <a:off x="3702" y="1626"/>
              <a:ext cx="564" cy="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5" name="AutoShape 18"/>
            <p:cNvCxnSpPr>
              <a:cxnSpLocks noChangeShapeType="1"/>
            </p:cNvCxnSpPr>
            <p:nvPr/>
          </p:nvCxnSpPr>
          <p:spPr bwMode="auto">
            <a:xfrm flipH="1">
              <a:off x="3750" y="2646"/>
              <a:ext cx="564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" name="AutoShape 19"/>
            <p:cNvCxnSpPr>
              <a:cxnSpLocks noChangeShapeType="1"/>
            </p:cNvCxnSpPr>
            <p:nvPr/>
          </p:nvCxnSpPr>
          <p:spPr bwMode="auto">
            <a:xfrm flipH="1">
              <a:off x="3744" y="1728"/>
              <a:ext cx="480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7" name="AutoShape 20"/>
            <p:cNvCxnSpPr>
              <a:cxnSpLocks noChangeShapeType="1"/>
            </p:cNvCxnSpPr>
            <p:nvPr/>
          </p:nvCxnSpPr>
          <p:spPr bwMode="auto">
            <a:xfrm>
              <a:off x="3600" y="1872"/>
              <a:ext cx="714" cy="57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" name="AutoShape 21"/>
            <p:cNvCxnSpPr>
              <a:cxnSpLocks noChangeShapeType="1"/>
            </p:cNvCxnSpPr>
            <p:nvPr/>
          </p:nvCxnSpPr>
          <p:spPr bwMode="auto">
            <a:xfrm rot="5400000" flipV="1">
              <a:off x="4369" y="1727"/>
              <a:ext cx="204" cy="1"/>
            </a:xfrm>
            <a:prstGeom prst="curvedConnector5">
              <a:avLst>
                <a:gd name="adj1" fmla="val -26963"/>
                <a:gd name="adj2" fmla="val 23900000"/>
                <a:gd name="adj3" fmla="val 117153"/>
              </a:avLst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" name="AutoShape 22"/>
            <p:cNvCxnSpPr>
              <a:cxnSpLocks noChangeShapeType="1"/>
            </p:cNvCxnSpPr>
            <p:nvPr/>
          </p:nvCxnSpPr>
          <p:spPr bwMode="auto">
            <a:xfrm rot="5400000" flipV="1">
              <a:off x="3445" y="2543"/>
              <a:ext cx="204" cy="1"/>
            </a:xfrm>
            <a:prstGeom prst="curvedConnector5">
              <a:avLst>
                <a:gd name="adj1" fmla="val -16667"/>
                <a:gd name="adj2" fmla="val -22500000"/>
                <a:gd name="adj3" fmla="val 117153"/>
              </a:avLst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</p:grp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6053943" y="319969"/>
            <a:ext cx="228600" cy="228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6053943" y="624769"/>
            <a:ext cx="228600" cy="228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6419068" y="254881"/>
            <a:ext cx="9012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Predict 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6434943" y="548569"/>
            <a:ext cx="10310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Predict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6053943" y="1005769"/>
            <a:ext cx="2286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434943" y="853369"/>
            <a:ext cx="22429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Transition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NT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outcome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6434943" y="1158169"/>
            <a:ext cx="21130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Transition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outcome</a:t>
            </a: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6053943" y="1310569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0" name="Shape 86"/>
          <p:cNvGraphicFramePr/>
          <p:nvPr/>
        </p:nvGraphicFramePr>
        <p:xfrm>
          <a:off x="2744025" y="2249398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1" name="Shape 86"/>
          <p:cNvGraphicFramePr/>
          <p:nvPr>
            <p:extLst>
              <p:ext uri="{D42A27DB-BD31-4B8C-83A1-F6EECF244321}">
                <p14:modId xmlns:p14="http://schemas.microsoft.com/office/powerpoint/2010/main" val="320139920"/>
              </p:ext>
            </p:extLst>
          </p:nvPr>
        </p:nvGraphicFramePr>
        <p:xfrm>
          <a:off x="2749285" y="3263651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794227" y="1840611"/>
            <a:ext cx="3396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PC 777 Actual Outcome NT</a:t>
            </a:r>
          </a:p>
          <a:p>
            <a:endParaRPr lang="en-US" dirty="0"/>
          </a:p>
          <a:p>
            <a:r>
              <a:rPr lang="en-US" dirty="0" smtClean="0"/>
              <a:t>Step 1: Which branch? 777%4 = 1</a:t>
            </a:r>
          </a:p>
          <a:p>
            <a:r>
              <a:rPr lang="en-US" dirty="0" smtClean="0"/>
              <a:t>Step 2: Which entry?   2*1 + BHR = 3</a:t>
            </a:r>
          </a:p>
          <a:p>
            <a:r>
              <a:rPr lang="en-US" dirty="0" smtClean="0"/>
              <a:t>Step 3: What is prediction? T</a:t>
            </a:r>
          </a:p>
          <a:p>
            <a:r>
              <a:rPr lang="en-US" dirty="0" smtClean="0"/>
              <a:t>Step 4: Is the prediction correct? No</a:t>
            </a:r>
          </a:p>
          <a:p>
            <a:r>
              <a:rPr lang="en-US" dirty="0" smtClean="0"/>
              <a:t>Step 5: Any changes to the 2-bit predictor in entry 3? Yes</a:t>
            </a:r>
          </a:p>
          <a:p>
            <a:r>
              <a:rPr lang="en-US" dirty="0" smtClean="0"/>
              <a:t>Step 6: Any changes to BHR? No.</a:t>
            </a:r>
          </a:p>
        </p:txBody>
      </p:sp>
    </p:spTree>
    <p:extLst>
      <p:ext uri="{BB962C8B-B14F-4D97-AF65-F5344CB8AC3E}">
        <p14:creationId xmlns:p14="http://schemas.microsoft.com/office/powerpoint/2010/main" val="110731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Local Predictor (1,2)</a:t>
            </a:r>
            <a:endParaRPr lang="en" dirty="0"/>
          </a:p>
        </p:txBody>
      </p:sp>
      <p:graphicFrame>
        <p:nvGraphicFramePr>
          <p:cNvPr id="84" name="Shape 84"/>
          <p:cNvGraphicFramePr/>
          <p:nvPr>
            <p:extLst>
              <p:ext uri="{D42A27DB-BD31-4B8C-83A1-F6EECF244321}">
                <p14:modId xmlns:p14="http://schemas.microsoft.com/office/powerpoint/2010/main" val="728170278"/>
              </p:ext>
            </p:extLst>
          </p:nvPr>
        </p:nvGraphicFramePr>
        <p:xfrm>
          <a:off x="3516592" y="2168308"/>
          <a:ext cx="874075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874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T/NT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5" name="Shape 85"/>
          <p:cNvSpPr txBox="1"/>
          <p:nvPr/>
        </p:nvSpPr>
        <p:spPr>
          <a:xfrm>
            <a:off x="3664011" y="2602096"/>
            <a:ext cx="649106" cy="57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BHR</a:t>
            </a:r>
            <a:endParaRPr lang="en" dirty="0"/>
          </a:p>
        </p:txBody>
      </p:sp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1969015419"/>
              </p:ext>
            </p:extLst>
          </p:nvPr>
        </p:nvGraphicFramePr>
        <p:xfrm>
          <a:off x="5073861" y="1702850"/>
          <a:ext cx="1155313" cy="121914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2-bit predictor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2-bit predictor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93422" y="4142575"/>
            <a:ext cx="126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(1,2) Local predictor</a:t>
            </a:r>
            <a:endParaRPr lang="en-US" dirty="0"/>
          </a:p>
        </p:txBody>
      </p:sp>
      <p:graphicFrame>
        <p:nvGraphicFramePr>
          <p:cNvPr id="43" name="Shape 86"/>
          <p:cNvGraphicFramePr/>
          <p:nvPr>
            <p:extLst>
              <p:ext uri="{D42A27DB-BD31-4B8C-83A1-F6EECF244321}">
                <p14:modId xmlns:p14="http://schemas.microsoft.com/office/powerpoint/2010/main" val="519146863"/>
              </p:ext>
            </p:extLst>
          </p:nvPr>
        </p:nvGraphicFramePr>
        <p:xfrm>
          <a:off x="5079121" y="2948329"/>
          <a:ext cx="1155313" cy="121914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2-bit predictor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2-bit predictor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4" name="Shape 84"/>
          <p:cNvGraphicFramePr/>
          <p:nvPr>
            <p:extLst>
              <p:ext uri="{D42A27DB-BD31-4B8C-83A1-F6EECF244321}">
                <p14:modId xmlns:p14="http://schemas.microsoft.com/office/powerpoint/2010/main" val="1652226714"/>
              </p:ext>
            </p:extLst>
          </p:nvPr>
        </p:nvGraphicFramePr>
        <p:xfrm>
          <a:off x="1995254" y="2198470"/>
          <a:ext cx="1002647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002647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0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flipV="1">
            <a:off x="4363221" y="1941534"/>
            <a:ext cx="710640" cy="3637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6450899" y="1702850"/>
            <a:ext cx="425885" cy="12191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/>
          <p:cNvSpPr/>
          <p:nvPr/>
        </p:nvSpPr>
        <p:spPr>
          <a:xfrm>
            <a:off x="6452987" y="2970064"/>
            <a:ext cx="425885" cy="12191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39622" y="2151394"/>
            <a:ext cx="1240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79288" y="3443660"/>
            <a:ext cx="1240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1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4390667" y="2312420"/>
            <a:ext cx="683194" cy="289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Shape 84"/>
          <p:cNvGraphicFramePr/>
          <p:nvPr>
            <p:extLst>
              <p:ext uri="{D42A27DB-BD31-4B8C-83A1-F6EECF244321}">
                <p14:modId xmlns:p14="http://schemas.microsoft.com/office/powerpoint/2010/main" val="1360288632"/>
              </p:ext>
            </p:extLst>
          </p:nvPr>
        </p:nvGraphicFramePr>
        <p:xfrm>
          <a:off x="3516592" y="2168308"/>
          <a:ext cx="874075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874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T/NT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4" name="Shape 84"/>
          <p:cNvGraphicFramePr/>
          <p:nvPr>
            <p:extLst>
              <p:ext uri="{D42A27DB-BD31-4B8C-83A1-F6EECF244321}">
                <p14:modId xmlns:p14="http://schemas.microsoft.com/office/powerpoint/2010/main" val="260132062"/>
              </p:ext>
            </p:extLst>
          </p:nvPr>
        </p:nvGraphicFramePr>
        <p:xfrm>
          <a:off x="1995254" y="2198470"/>
          <a:ext cx="1002647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002647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0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5" name="Shape 84"/>
          <p:cNvGraphicFramePr/>
          <p:nvPr>
            <p:extLst>
              <p:ext uri="{D42A27DB-BD31-4B8C-83A1-F6EECF244321}">
                <p14:modId xmlns:p14="http://schemas.microsoft.com/office/powerpoint/2010/main" val="432383091"/>
              </p:ext>
            </p:extLst>
          </p:nvPr>
        </p:nvGraphicFramePr>
        <p:xfrm>
          <a:off x="3516592" y="3458486"/>
          <a:ext cx="874075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874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T/NT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6" name="Shape 84"/>
          <p:cNvGraphicFramePr/>
          <p:nvPr>
            <p:extLst>
              <p:ext uri="{D42A27DB-BD31-4B8C-83A1-F6EECF244321}">
                <p14:modId xmlns:p14="http://schemas.microsoft.com/office/powerpoint/2010/main" val="22474988"/>
              </p:ext>
            </p:extLst>
          </p:nvPr>
        </p:nvGraphicFramePr>
        <p:xfrm>
          <a:off x="1995254" y="3488648"/>
          <a:ext cx="1002647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002647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1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7" name="Shape 84"/>
          <p:cNvGraphicFramePr/>
          <p:nvPr>
            <p:extLst>
              <p:ext uri="{D42A27DB-BD31-4B8C-83A1-F6EECF244321}">
                <p14:modId xmlns:p14="http://schemas.microsoft.com/office/powerpoint/2010/main" val="903329054"/>
              </p:ext>
            </p:extLst>
          </p:nvPr>
        </p:nvGraphicFramePr>
        <p:xfrm>
          <a:off x="3516592" y="3458486"/>
          <a:ext cx="874075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874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T/NT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9" name="Shape 85"/>
          <p:cNvSpPr txBox="1"/>
          <p:nvPr/>
        </p:nvSpPr>
        <p:spPr>
          <a:xfrm>
            <a:off x="3653573" y="3919414"/>
            <a:ext cx="649106" cy="57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BHR</a:t>
            </a:r>
            <a:endParaRPr lang="en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4377835" y="3258852"/>
            <a:ext cx="710640" cy="3637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4405281" y="3629738"/>
            <a:ext cx="683194" cy="289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3" idx="1"/>
          </p:cNvCxnSpPr>
          <p:nvPr/>
        </p:nvCxnSpPr>
        <p:spPr>
          <a:xfrm>
            <a:off x="3030802" y="2366413"/>
            <a:ext cx="48579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7" idx="1"/>
          </p:cNvCxnSpPr>
          <p:nvPr/>
        </p:nvCxnSpPr>
        <p:spPr>
          <a:xfrm flipV="1">
            <a:off x="2997901" y="3656591"/>
            <a:ext cx="518691" cy="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4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Local Predictor</a:t>
            </a:r>
            <a:endParaRPr lang="en" dirty="0"/>
          </a:p>
        </p:txBody>
      </p:sp>
      <p:graphicFrame>
        <p:nvGraphicFramePr>
          <p:cNvPr id="84" name="Shape 84"/>
          <p:cNvGraphicFramePr/>
          <p:nvPr>
            <p:extLst>
              <p:ext uri="{D42A27DB-BD31-4B8C-83A1-F6EECF244321}">
                <p14:modId xmlns:p14="http://schemas.microsoft.com/office/powerpoint/2010/main" val="1877168741"/>
              </p:ext>
            </p:extLst>
          </p:nvPr>
        </p:nvGraphicFramePr>
        <p:xfrm>
          <a:off x="3516592" y="1592112"/>
          <a:ext cx="874075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874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T/NT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5" name="Shape 85"/>
          <p:cNvSpPr txBox="1"/>
          <p:nvPr/>
        </p:nvSpPr>
        <p:spPr>
          <a:xfrm>
            <a:off x="3162971" y="2126108"/>
            <a:ext cx="649106" cy="57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BHR</a:t>
            </a:r>
            <a:endParaRPr lang="en" dirty="0"/>
          </a:p>
        </p:txBody>
      </p:sp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1745538513"/>
              </p:ext>
            </p:extLst>
          </p:nvPr>
        </p:nvGraphicFramePr>
        <p:xfrm>
          <a:off x="5066594" y="1194314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93422" y="4142575"/>
            <a:ext cx="126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(2,2) Local predictor</a:t>
            </a:r>
            <a:endParaRPr lang="en-US" dirty="0"/>
          </a:p>
        </p:txBody>
      </p:sp>
      <p:graphicFrame>
        <p:nvGraphicFramePr>
          <p:cNvPr id="43" name="Shape 86"/>
          <p:cNvGraphicFramePr/>
          <p:nvPr>
            <p:extLst>
              <p:ext uri="{D42A27DB-BD31-4B8C-83A1-F6EECF244321}">
                <p14:modId xmlns:p14="http://schemas.microsoft.com/office/powerpoint/2010/main" val="883810631"/>
              </p:ext>
            </p:extLst>
          </p:nvPr>
        </p:nvGraphicFramePr>
        <p:xfrm>
          <a:off x="5079121" y="2647705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4" name="Shape 84"/>
          <p:cNvGraphicFramePr/>
          <p:nvPr>
            <p:extLst>
              <p:ext uri="{D42A27DB-BD31-4B8C-83A1-F6EECF244321}">
                <p14:modId xmlns:p14="http://schemas.microsoft.com/office/powerpoint/2010/main" val="1750000480"/>
              </p:ext>
            </p:extLst>
          </p:nvPr>
        </p:nvGraphicFramePr>
        <p:xfrm>
          <a:off x="1018226" y="1597222"/>
          <a:ext cx="1002647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002647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0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" name="Right Brace 10"/>
          <p:cNvSpPr/>
          <p:nvPr/>
        </p:nvSpPr>
        <p:spPr>
          <a:xfrm>
            <a:off x="6450899" y="176766"/>
            <a:ext cx="425885" cy="2015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/>
          <p:cNvSpPr/>
          <p:nvPr/>
        </p:nvSpPr>
        <p:spPr>
          <a:xfrm>
            <a:off x="6437628" y="2731913"/>
            <a:ext cx="425885" cy="193388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6706" y="1285984"/>
            <a:ext cx="1240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66707" y="3788404"/>
            <a:ext cx="1240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1</a:t>
            </a:r>
            <a:endParaRPr lang="en-US" dirty="0"/>
          </a:p>
        </p:txBody>
      </p:sp>
      <p:graphicFrame>
        <p:nvGraphicFramePr>
          <p:cNvPr id="23" name="Shape 84"/>
          <p:cNvGraphicFramePr/>
          <p:nvPr>
            <p:extLst>
              <p:ext uri="{D42A27DB-BD31-4B8C-83A1-F6EECF244321}">
                <p14:modId xmlns:p14="http://schemas.microsoft.com/office/powerpoint/2010/main" val="892771910"/>
              </p:ext>
            </p:extLst>
          </p:nvPr>
        </p:nvGraphicFramePr>
        <p:xfrm>
          <a:off x="2731514" y="1592112"/>
          <a:ext cx="1659154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659154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T/NT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5" name="Shape 84"/>
          <p:cNvGraphicFramePr/>
          <p:nvPr/>
        </p:nvGraphicFramePr>
        <p:xfrm>
          <a:off x="3516592" y="3458486"/>
          <a:ext cx="874075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8740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T/NT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6" name="Shape 84"/>
          <p:cNvGraphicFramePr/>
          <p:nvPr>
            <p:extLst>
              <p:ext uri="{D42A27DB-BD31-4B8C-83A1-F6EECF244321}">
                <p14:modId xmlns:p14="http://schemas.microsoft.com/office/powerpoint/2010/main" val="1346843750"/>
              </p:ext>
            </p:extLst>
          </p:nvPr>
        </p:nvGraphicFramePr>
        <p:xfrm>
          <a:off x="955596" y="3488648"/>
          <a:ext cx="1002647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002647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1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7" name="Shape 84"/>
          <p:cNvGraphicFramePr/>
          <p:nvPr>
            <p:extLst>
              <p:ext uri="{D42A27DB-BD31-4B8C-83A1-F6EECF244321}">
                <p14:modId xmlns:p14="http://schemas.microsoft.com/office/powerpoint/2010/main" val="1961396219"/>
              </p:ext>
            </p:extLst>
          </p:nvPr>
        </p:nvGraphicFramePr>
        <p:xfrm>
          <a:off x="2718838" y="3458486"/>
          <a:ext cx="1671829" cy="396210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671829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T/NT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9" name="Shape 85"/>
          <p:cNvSpPr txBox="1"/>
          <p:nvPr/>
        </p:nvSpPr>
        <p:spPr>
          <a:xfrm>
            <a:off x="3653573" y="3919414"/>
            <a:ext cx="649106" cy="57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BHR</a:t>
            </a:r>
            <a:endParaRPr lang="e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28930" y="1827795"/>
            <a:ext cx="48579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20873" y="3629738"/>
            <a:ext cx="509385" cy="5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Shape 86"/>
          <p:cNvGraphicFramePr/>
          <p:nvPr>
            <p:extLst>
              <p:ext uri="{D42A27DB-BD31-4B8C-83A1-F6EECF244321}">
                <p14:modId xmlns:p14="http://schemas.microsoft.com/office/powerpoint/2010/main" val="1271260817"/>
              </p:ext>
            </p:extLst>
          </p:nvPr>
        </p:nvGraphicFramePr>
        <p:xfrm>
          <a:off x="5063423" y="176766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2" name="Shape 86"/>
          <p:cNvGraphicFramePr/>
          <p:nvPr>
            <p:extLst>
              <p:ext uri="{D42A27DB-BD31-4B8C-83A1-F6EECF244321}">
                <p14:modId xmlns:p14="http://schemas.microsoft.com/office/powerpoint/2010/main" val="1275004242"/>
              </p:ext>
            </p:extLst>
          </p:nvPr>
        </p:nvGraphicFramePr>
        <p:xfrm>
          <a:off x="5093735" y="3676925"/>
          <a:ext cx="1155313" cy="998309"/>
        </p:xfrm>
        <a:graphic>
          <a:graphicData uri="http://schemas.openxmlformats.org/drawingml/2006/table">
            <a:tbl>
              <a:tblPr>
                <a:noFill/>
                <a:tableStyleId>{E7A21BFF-8AF5-4068-A5A8-76FED1D514AD}</a:tableStyleId>
              </a:tblPr>
              <a:tblGrid>
                <a:gridCol w="1155313"/>
              </a:tblGrid>
              <a:tr h="47570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52260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4584526" y="176766"/>
            <a:ext cx="388307" cy="19493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>
            <a:off x="4661770" y="2696580"/>
            <a:ext cx="388307" cy="19692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643</Words>
  <Application>Microsoft Macintosh PowerPoint</Application>
  <PresentationFormat>On-screen Show (16:9)</PresentationFormat>
  <Paragraphs>218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simple-light-2</vt:lpstr>
      <vt:lpstr>Exercise 3.17</vt:lpstr>
      <vt:lpstr>What is the question?</vt:lpstr>
      <vt:lpstr>Correlating predictor (m,n) - Single Branch Case</vt:lpstr>
      <vt:lpstr>Correlating Predictor (m,n) – Multiple Branch Case</vt:lpstr>
      <vt:lpstr>PowerPoint Presentation</vt:lpstr>
      <vt:lpstr>PowerPoint Presentation</vt:lpstr>
      <vt:lpstr>PowerPoint Presentation</vt:lpstr>
      <vt:lpstr>Local Predictor (1,2)</vt:lpstr>
      <vt:lpstr>Local Predictor</vt:lpstr>
      <vt:lpstr>Local Predictor</vt:lpstr>
      <vt:lpstr>Local Predictor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3.17</dc:title>
  <cp:lastModifiedBy>陈举</cp:lastModifiedBy>
  <cp:revision>10</cp:revision>
  <dcterms:modified xsi:type="dcterms:W3CDTF">2017-03-10T21:36:19Z</dcterms:modified>
</cp:coreProperties>
</file>