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8" r:id="rId3"/>
    <p:sldId id="267" r:id="rId4"/>
    <p:sldId id="289" r:id="rId5"/>
    <p:sldId id="290" r:id="rId6"/>
    <p:sldId id="269" r:id="rId7"/>
    <p:sldId id="319" r:id="rId8"/>
    <p:sldId id="321" r:id="rId9"/>
    <p:sldId id="322" r:id="rId10"/>
    <p:sldId id="292" r:id="rId11"/>
    <p:sldId id="291" r:id="rId12"/>
    <p:sldId id="272" r:id="rId13"/>
    <p:sldId id="345" r:id="rId14"/>
    <p:sldId id="325" r:id="rId15"/>
    <p:sldId id="326" r:id="rId16"/>
    <p:sldId id="328" r:id="rId17"/>
    <p:sldId id="329" r:id="rId18"/>
    <p:sldId id="330" r:id="rId19"/>
    <p:sldId id="331" r:id="rId20"/>
    <p:sldId id="333" r:id="rId21"/>
    <p:sldId id="334" r:id="rId22"/>
    <p:sldId id="346" r:id="rId23"/>
    <p:sldId id="335" r:id="rId24"/>
    <p:sldId id="337" r:id="rId25"/>
    <p:sldId id="351" r:id="rId26"/>
    <p:sldId id="362" r:id="rId27"/>
    <p:sldId id="352" r:id="rId28"/>
    <p:sldId id="363" r:id="rId29"/>
    <p:sldId id="364" r:id="rId30"/>
    <p:sldId id="365" r:id="rId31"/>
    <p:sldId id="366" r:id="rId32"/>
    <p:sldId id="367" r:id="rId33"/>
    <p:sldId id="368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7" autoAdjust="0"/>
    <p:restoredTop sz="95179" autoAdjust="0"/>
  </p:normalViewPr>
  <p:slideViewPr>
    <p:cSldViewPr>
      <p:cViewPr>
        <p:scale>
          <a:sx n="125" d="100"/>
          <a:sy n="125" d="100"/>
        </p:scale>
        <p:origin x="824" y="-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11B0A3-EEF3-440A-A423-C06F2B4D5F08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4B5412-B55D-47AE-82BD-B664E671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94EAA1B-8DCA-4EBE-918A-7D4777AEDC36}" type="datetimeFigureOut">
              <a:rPr lang="en-US" smtClean="0"/>
              <a:pPr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C74672-8820-493C-992A-C26F0A2F0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34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34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51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r>
              <a:rPr lang="en-US" baseline="0" dirty="0" smtClean="0"/>
              <a:t> memory access time = hit-time + (miss-rate*miss-penalty)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27 February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4373-5FDD-4FA2-903E-5152616F7514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255C-3AF1-4A2E-8468-C4217E8C5390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17A-79DF-4341-9B9C-16882E9BE19D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3065-C1FE-4871-8B38-589C75ED0DDD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B06E-4F46-4856-8334-6DAA2FCBDD5B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7E9B-790A-476E-8C88-222C079B1DAC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26F2-FB5D-4479-ABB0-5660EEB70C65}" type="datetime1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7DB4-09BF-4C68-B734-7B6BD2D221EE}" type="datetime1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A34A-C683-4626-B03C-516C356F8A75}" type="datetime1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A9A8-5AF2-48CA-8D1A-50A786F89398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E046-C649-49FE-8197-AA5E03EA3499}" type="datetime1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16A4-BFE4-4F7A-9C66-25E127C6AF08}" type="datetime1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Cache </a:t>
            </a:r>
            <a:r>
              <a:rPr lang="en-US" sz="5400" smtClean="0"/>
              <a:t>(3.2)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8386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Textbook: 2.1, 2.2, B.1, B.2, B.3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Cache consists of block-sized </a:t>
            </a:r>
            <a:r>
              <a:rPr lang="en-US" b="1" dirty="0"/>
              <a:t>lines</a:t>
            </a:r>
          </a:p>
          <a:p>
            <a:pPr lvl="1"/>
            <a:r>
              <a:rPr lang="en-US" dirty="0" smtClean="0"/>
              <a:t>A line of multiple words </a:t>
            </a:r>
          </a:p>
          <a:p>
            <a:pPr lvl="1"/>
            <a:r>
              <a:rPr lang="en-US" dirty="0" smtClean="0"/>
              <a:t>Line </a:t>
            </a:r>
            <a:r>
              <a:rPr lang="en-US" dirty="0"/>
              <a:t>size typically power of </a:t>
            </a:r>
            <a:r>
              <a:rPr lang="en-US" dirty="0" smtClean="0"/>
              <a:t>two: 16-128 bytes</a:t>
            </a:r>
          </a:p>
          <a:p>
            <a:pPr lvl="1"/>
            <a:endParaRPr lang="en-US" dirty="0" smtClean="0"/>
          </a:p>
          <a:p>
            <a:pPr lvl="0"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i="1" dirty="0" smtClean="0"/>
              <a:t>Assume</a:t>
            </a:r>
            <a:r>
              <a:rPr lang="en-US" dirty="0" smtClean="0"/>
              <a:t> block size is 256=2</a:t>
            </a:r>
            <a:r>
              <a:rPr lang="en-US" baseline="30000" dirty="0" smtClean="0"/>
              <a:t>8</a:t>
            </a:r>
            <a:r>
              <a:rPr lang="en-US" dirty="0" smtClean="0"/>
              <a:t> bytes</a:t>
            </a:r>
          </a:p>
          <a:p>
            <a:pPr lvl="2">
              <a:defRPr/>
            </a:pPr>
            <a:r>
              <a:rPr lang="en-US" dirty="0" smtClean="0"/>
              <a:t>Lowest eight bits determine </a:t>
            </a:r>
            <a:r>
              <a:rPr lang="en-US" b="1" dirty="0" smtClean="0"/>
              <a:t>offset </a:t>
            </a:r>
            <a:r>
              <a:rPr lang="en-US" dirty="0" smtClean="0"/>
              <a:t>within block</a:t>
            </a:r>
          </a:p>
          <a:p>
            <a:pPr lvl="1">
              <a:defRPr/>
            </a:pPr>
            <a:r>
              <a:rPr lang="en-US" dirty="0" smtClean="0"/>
              <a:t>Read data at address A=0x7fffa3</a:t>
            </a:r>
            <a:r>
              <a:rPr lang="en-US" u="sng" dirty="0" smtClean="0"/>
              <a:t>f4</a:t>
            </a:r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5791200"/>
          <a:ext cx="7181850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847850"/>
                <a:gridCol w="30480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8400" y="6172200"/>
            <a:ext cx="304800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 f </a:t>
            </a:r>
            <a:r>
              <a:rPr lang="en-US" sz="2400" dirty="0" err="1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f</a:t>
            </a:r>
            <a:r>
              <a:rPr lang="en-US" sz="2400" dirty="0" smtClean="0"/>
              <a:t> a 3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183217"/>
            <a:ext cx="2286000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 4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5259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Important decisions</a:t>
            </a:r>
            <a:endParaRPr lang="en-US" sz="3600" dirty="0"/>
          </a:p>
          <a:p>
            <a:pPr marL="971550" lvl="1" indent="-514350">
              <a:lnSpc>
                <a:spcPct val="90000"/>
              </a:lnSpc>
              <a:buFont typeface="+mj-lt"/>
              <a:buAutoNum type="arabicParenR"/>
            </a:pPr>
            <a:r>
              <a:rPr lang="en-US" sz="3200" dirty="0"/>
              <a:t>Placement: where in the cache can a block go?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arenR"/>
            </a:pPr>
            <a:r>
              <a:rPr lang="en-US" sz="3200" dirty="0" smtClean="0"/>
              <a:t>Replacement</a:t>
            </a:r>
            <a:r>
              <a:rPr lang="en-US" sz="3200" dirty="0"/>
              <a:t>: what to kick out to make room in cache?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arenR"/>
            </a:pPr>
            <a:r>
              <a:rPr lang="en-US" sz="3200" dirty="0"/>
              <a:t>Write policy: What do we do about stores?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Cache placement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Placement:</a:t>
            </a:r>
          </a:p>
          <a:p>
            <a:pPr lvl="1"/>
            <a:r>
              <a:rPr lang="en-US" dirty="0" smtClean="0"/>
              <a:t>How to map memory block to cache line?</a:t>
            </a:r>
          </a:p>
          <a:p>
            <a:endParaRPr lang="en-US" dirty="0" smtClean="0"/>
          </a:p>
          <a:p>
            <a:r>
              <a:rPr lang="en-US" dirty="0" smtClean="0"/>
              <a:t>Direct map =&gt; a block to only one line</a:t>
            </a:r>
          </a:p>
          <a:p>
            <a:r>
              <a:rPr lang="en-US" dirty="0" smtClean="0"/>
              <a:t>Associative</a:t>
            </a:r>
          </a:p>
          <a:p>
            <a:pPr lvl="1"/>
            <a:r>
              <a:rPr lang="en-US" dirty="0" smtClean="0"/>
              <a:t>Fully associative =&gt; a block to all lines</a:t>
            </a:r>
          </a:p>
          <a:p>
            <a:pPr lvl="1"/>
            <a:r>
              <a:rPr lang="en-US" dirty="0" smtClean="0"/>
              <a:t>N-way set associative: </a:t>
            </a:r>
          </a:p>
          <a:p>
            <a:pPr lvl="2"/>
            <a:r>
              <a:rPr lang="en-US" dirty="0" smtClean="0"/>
              <a:t>N-way set: a group of N lines</a:t>
            </a:r>
          </a:p>
          <a:p>
            <a:pPr lvl="2"/>
            <a:r>
              <a:rPr lang="en-US" dirty="0" smtClean="0"/>
              <a:t>=&gt; one block to a set of N lines</a:t>
            </a:r>
          </a:p>
          <a:p>
            <a:pPr lvl="1"/>
            <a:r>
              <a:rPr lang="en-US" dirty="0" smtClean="0"/>
              <a:t>N = 1 =&gt; Direct-map</a:t>
            </a:r>
          </a:p>
          <a:p>
            <a:pPr lvl="1"/>
            <a:r>
              <a:rPr lang="en-US" dirty="0" smtClean="0"/>
              <a:t>N = C (total # cache lines) =&gt; Fully associative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09800"/>
          <a:ext cx="7391400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847850"/>
                <a:gridCol w="2190750"/>
                <a:gridCol w="1066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0" y="1143000"/>
            <a:ext cx="1523999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Which part of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cache block?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267200" y="1143000"/>
            <a:ext cx="1523999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To which line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can it go?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(3 bits)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2971800"/>
          <a:ext cx="1524000" cy="3017520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5240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Cache Line</a:t>
                      </a:r>
                      <a:r>
                        <a:rPr lang="en-US" sz="1600" baseline="0" dirty="0" smtClean="0"/>
                        <a:t> #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eft Brace 23"/>
          <p:cNvSpPr/>
          <p:nvPr/>
        </p:nvSpPr>
        <p:spPr bwMode="auto">
          <a:xfrm>
            <a:off x="6096000" y="3352800"/>
            <a:ext cx="152400" cy="2590800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1828800" y="4038600"/>
            <a:ext cx="2666999" cy="12985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Cache has 8 lines,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need 3 bits that tell us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which line to go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Bent-Up Arrow 26"/>
          <p:cNvSpPr/>
          <p:nvPr/>
        </p:nvSpPr>
        <p:spPr bwMode="auto">
          <a:xfrm rot="5400000">
            <a:off x="4419600" y="3429000"/>
            <a:ext cx="2514600" cy="1295400"/>
          </a:xfrm>
          <a:prstGeom prst="bentUpArrow">
            <a:avLst>
              <a:gd name="adj1" fmla="val 7440"/>
              <a:gd name="adj2" fmla="val 11805"/>
              <a:gd name="adj3" fmla="val 18514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95800" y="2209800"/>
            <a:ext cx="10668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Set Associative Cache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09800"/>
          <a:ext cx="7391400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847850"/>
                <a:gridCol w="2419350"/>
                <a:gridCol w="8382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0" y="1143000"/>
            <a:ext cx="1523999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Which part of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cache block?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267200" y="1143000"/>
            <a:ext cx="1523999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To which line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can it go?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(2 bits)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2971800"/>
          <a:ext cx="1524000" cy="3017520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5240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Cache Line</a:t>
                      </a:r>
                      <a:r>
                        <a:rPr lang="en-US" sz="1600" baseline="0" dirty="0" smtClean="0"/>
                        <a:t> #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eft Brace 23"/>
          <p:cNvSpPr/>
          <p:nvPr/>
        </p:nvSpPr>
        <p:spPr bwMode="auto">
          <a:xfrm>
            <a:off x="6096000" y="3352800"/>
            <a:ext cx="152400" cy="2590800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2057400" y="4038600"/>
            <a:ext cx="3962399" cy="12985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Cache has 8 lines,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a block can go to one of two lines,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so we have 4 </a:t>
            </a:r>
            <a:r>
              <a:rPr lang="en-US" i="1" dirty="0" smtClean="0">
                <a:solidFill>
                  <a:srgbClr val="FF0000"/>
                </a:solidFill>
                <a:latin typeface="Arial" pitchFamily="34" charset="0"/>
              </a:rPr>
              <a:t>sets</a:t>
            </a: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 of 2 lines each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Bent-Up Arrow 26"/>
          <p:cNvSpPr/>
          <p:nvPr/>
        </p:nvSpPr>
        <p:spPr bwMode="auto">
          <a:xfrm rot="5400000">
            <a:off x="4381500" y="3467100"/>
            <a:ext cx="2286000" cy="990600"/>
          </a:xfrm>
          <a:prstGeom prst="bentUpArrow">
            <a:avLst>
              <a:gd name="adj1" fmla="val 7440"/>
              <a:gd name="adj2" fmla="val 11805"/>
              <a:gd name="adj3" fmla="val 18514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4400" y="2209800"/>
            <a:ext cx="8382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ight Brace 12"/>
          <p:cNvSpPr/>
          <p:nvPr/>
        </p:nvSpPr>
        <p:spPr bwMode="auto">
          <a:xfrm>
            <a:off x="7924800" y="3352800"/>
            <a:ext cx="152400" cy="609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400" y="3352800"/>
            <a:ext cx="762000" cy="60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dirty="0" smtClean="0"/>
              <a:t>Set 0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 bwMode="auto">
          <a:xfrm>
            <a:off x="7924800" y="4013200"/>
            <a:ext cx="152400" cy="609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53400" y="4013200"/>
            <a:ext cx="762000" cy="60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dirty="0" smtClean="0"/>
              <a:t>Set 1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7924800" y="5334000"/>
            <a:ext cx="152400" cy="609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53400" y="5334000"/>
            <a:ext cx="762000" cy="60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dirty="0" smtClean="0"/>
              <a:t>Set 3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 bwMode="auto">
          <a:xfrm>
            <a:off x="7924800" y="4673600"/>
            <a:ext cx="152400" cy="609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53400" y="4673600"/>
            <a:ext cx="762000" cy="60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dirty="0" smtClean="0"/>
              <a:t>Set 2</a:t>
            </a:r>
            <a:endParaRPr lang="en-US" dirty="0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33400" y="2667000"/>
            <a:ext cx="3962399" cy="12985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Need 2 bits to tell us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to which of the 4 sets to go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>
            <a:off x="6019800" y="4648200"/>
            <a:ext cx="228600" cy="685800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00800" y="4695825"/>
            <a:ext cx="457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4695825"/>
            <a:ext cx="45720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-Up Arrow 33"/>
          <p:cNvSpPr/>
          <p:nvPr/>
        </p:nvSpPr>
        <p:spPr bwMode="auto">
          <a:xfrm rot="5400000">
            <a:off x="3848100" y="2476500"/>
            <a:ext cx="2209800" cy="2743200"/>
          </a:xfrm>
          <a:prstGeom prst="bentUpArrow">
            <a:avLst>
              <a:gd name="adj1" fmla="val 3125"/>
              <a:gd name="adj2" fmla="val 6090"/>
              <a:gd name="adj3" fmla="val 10706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9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1" grpId="0"/>
      <p:bldP spid="22" grpId="0" animBg="1"/>
      <p:bldP spid="23" grpId="0" animBg="1"/>
      <p:bldP spid="32" grpId="0" animBg="1"/>
      <p:bldP spid="32" grpId="1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09800"/>
          <a:ext cx="7391401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2159536"/>
                <a:gridCol w="2945864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96000" y="1143000"/>
            <a:ext cx="1523999" cy="10699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Which part of</a:t>
            </a:r>
            <a:br>
              <a:rPr lang="en-US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cache block?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2971800"/>
          <a:ext cx="1524000" cy="3017520"/>
        </p:xfrm>
        <a:graphic>
          <a:graphicData uri="http://schemas.openxmlformats.org/drawingml/2006/table">
            <a:tbl>
              <a:tblPr firstRow="1" bandRow="1" bandCol="1">
                <a:tableStyleId>{21E4AEA4-8DFA-4A89-87EB-49C32662AFE0}</a:tableStyleId>
              </a:tblPr>
              <a:tblGrid>
                <a:gridCol w="15240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Cache Line</a:t>
                      </a:r>
                      <a:r>
                        <a:rPr lang="en-US" sz="1600" baseline="0" dirty="0" smtClean="0"/>
                        <a:t> #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eft Brace 23"/>
          <p:cNvSpPr/>
          <p:nvPr/>
        </p:nvSpPr>
        <p:spPr bwMode="auto">
          <a:xfrm>
            <a:off x="6096000" y="3352800"/>
            <a:ext cx="152400" cy="2590800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2057400" y="4267200"/>
            <a:ext cx="3962399" cy="8382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Block can go anywhere!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2514600" y="2743200"/>
            <a:ext cx="3047999" cy="990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No bits needed to tell</a:t>
            </a:r>
            <a:br>
              <a:rPr lang="en-US" i="1" dirty="0" smtClean="0">
                <a:solidFill>
                  <a:schemeClr val="bg1"/>
                </a:solidFill>
                <a:latin typeface="Arial" pitchFamily="34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Arial" pitchFamily="34" charset="0"/>
              </a:rPr>
              <a:t>us where it can go</a:t>
            </a:r>
            <a:endParaRPr lang="en-US" i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Cache replacement</a:t>
            </a:r>
            <a:endParaRPr lang="en-US" dirty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Need a free line to insert new </a:t>
            </a:r>
            <a:r>
              <a:rPr lang="en-US" dirty="0" smtClean="0"/>
              <a:t>block (for set-associative cache)</a:t>
            </a:r>
            <a:endParaRPr lang="en-US" dirty="0"/>
          </a:p>
          <a:p>
            <a:pPr lvl="1"/>
            <a:r>
              <a:rPr lang="en-US" dirty="0"/>
              <a:t>Which block should we kick out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Several strategies</a:t>
            </a:r>
          </a:p>
          <a:p>
            <a:pPr lvl="1"/>
            <a:r>
              <a:rPr lang="en-US" dirty="0"/>
              <a:t>Random (randomly selected line)</a:t>
            </a:r>
          </a:p>
          <a:p>
            <a:pPr lvl="1"/>
            <a:r>
              <a:rPr lang="en-US" dirty="0"/>
              <a:t>FIFO (line that has been in cache the longest)</a:t>
            </a:r>
          </a:p>
          <a:p>
            <a:pPr lvl="1"/>
            <a:r>
              <a:rPr lang="en-US" dirty="0"/>
              <a:t>LRU (least recently used line)</a:t>
            </a:r>
          </a:p>
          <a:p>
            <a:pPr lvl="1"/>
            <a:r>
              <a:rPr lang="en-US" dirty="0"/>
              <a:t>LRU </a:t>
            </a:r>
            <a:r>
              <a:rPr lang="en-US" dirty="0" smtClean="0"/>
              <a:t>Approximations: NMRU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LRU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Have LRU counter for each line in a set</a:t>
            </a:r>
          </a:p>
          <a:p>
            <a:r>
              <a:rPr lang="en-US" dirty="0"/>
              <a:t>When line </a:t>
            </a:r>
            <a:r>
              <a:rPr lang="en-US" dirty="0" smtClean="0"/>
              <a:t>accessed (cache hit)</a:t>
            </a:r>
            <a:endParaRPr lang="en-US" dirty="0"/>
          </a:p>
          <a:p>
            <a:pPr lvl="1"/>
            <a:r>
              <a:rPr lang="en-US" dirty="0"/>
              <a:t>Get old value X of its counter</a:t>
            </a:r>
          </a:p>
          <a:p>
            <a:pPr lvl="1"/>
            <a:r>
              <a:rPr lang="en-US" dirty="0"/>
              <a:t>Set its counter to max value</a:t>
            </a:r>
          </a:p>
          <a:p>
            <a:pPr lvl="1"/>
            <a:r>
              <a:rPr lang="en-US" dirty="0"/>
              <a:t>For every other line in the set</a:t>
            </a:r>
          </a:p>
          <a:p>
            <a:pPr lvl="2"/>
            <a:r>
              <a:rPr lang="en-US" dirty="0"/>
              <a:t>If counter larger than X, decrement it</a:t>
            </a:r>
          </a:p>
          <a:p>
            <a:r>
              <a:rPr lang="en-US" dirty="0"/>
              <a:t>When replacement </a:t>
            </a:r>
            <a:r>
              <a:rPr lang="en-US" dirty="0" smtClean="0"/>
              <a:t>needed (cache miss)</a:t>
            </a:r>
            <a:endParaRPr lang="en-US" dirty="0"/>
          </a:p>
          <a:p>
            <a:pPr lvl="1"/>
            <a:r>
              <a:rPr lang="en-US" dirty="0"/>
              <a:t>Select line whose counter is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 Counter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7300" y="12192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4275" y="12192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4650" y="12192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1625" y="12192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12192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8975" y="12192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29350" y="12192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6325" y="12192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7300" y="18637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4275" y="18637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14650" y="18637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625" y="18637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18637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8975" y="18637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9350" y="18637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26325" y="18637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7300" y="25082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54275" y="2508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14650" y="25082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11625" y="2508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0" y="25082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68975" y="2508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29350" y="25082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26325" y="2508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7300" y="31527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54275" y="31527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14650" y="31527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11625" y="31527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31527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8975" y="31527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29350" y="31527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6325" y="31527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57300" y="3797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54275" y="37973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14650" y="3797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1625" y="37973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3797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68975" y="37973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29350" y="3797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6325" y="37973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57300" y="44418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54275" y="44418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4650" y="44418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1625" y="44418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44418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68975" y="44418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29350" y="44418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26325" y="44418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57300" y="5086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54275" y="50863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914650" y="5086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11625" y="50863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0" y="5086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768975" y="50863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29350" y="5086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6325" y="50863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57300" y="57308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54275" y="5730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14650" y="57308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111625" y="5730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72000" y="57308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68975" y="5730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29350" y="57308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26325" y="5730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2775" y="15864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2775" y="22309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2775" y="28755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2775" y="35200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2775" y="4164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2775" y="48090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2775" y="5453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B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4800" y="1219200"/>
            <a:ext cx="7620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8" name="Rectangular Callout 87"/>
          <p:cNvSpPr/>
          <p:nvPr/>
        </p:nvSpPr>
        <p:spPr>
          <a:xfrm>
            <a:off x="1066800" y="647700"/>
            <a:ext cx="914400" cy="384048"/>
          </a:xfrm>
          <a:prstGeom prst="wedgeRectCallout">
            <a:avLst>
              <a:gd name="adj1" fmla="val 34167"/>
              <a:gd name="adj2" fmla="val 90278"/>
            </a:avLst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57450" y="18669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98925" y="18573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72150" y="18700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29500" y="18669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0" y="621166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Line X accessed (hit)</a:t>
            </a:r>
          </a:p>
          <a:p>
            <a:r>
              <a:rPr lang="en-US" sz="1200" dirty="0" smtClean="0"/>
              <a:t>-Set counter to max</a:t>
            </a:r>
          </a:p>
          <a:p>
            <a:r>
              <a:rPr lang="en-US" sz="1200" dirty="0" smtClean="0"/>
              <a:t>-Decrease all others larger than X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2447925" y="25050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89400" y="24955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762625" y="2508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19975" y="25050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457450" y="3143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098925" y="31337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772150" y="31464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429500" y="31432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57450" y="38004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098925" y="37909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72150" y="38036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29500" y="38004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457450" y="44291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098925" y="44196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72150" y="44323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429500" y="44291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457450" y="5095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098925" y="50863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72150" y="509905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429500" y="509587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57450" y="57245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098925" y="57150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772150" y="5727700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429500" y="5724525"/>
            <a:ext cx="460375" cy="36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257300" y="4432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895600" y="44323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72000" y="44386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10300" y="44259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47775" y="50831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886075" y="508317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62475" y="50895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200775" y="5076825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60475" y="5721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898775" y="572135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E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575175" y="57277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213475" y="5715000"/>
            <a:ext cx="11969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B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286000" y="62116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Line Y replaced  (miss)</a:t>
            </a:r>
          </a:p>
          <a:p>
            <a:r>
              <a:rPr lang="en-US" sz="1200" dirty="0" smtClean="0"/>
              <a:t>-Find line X with 0</a:t>
            </a:r>
          </a:p>
        </p:txBody>
      </p:sp>
      <p:sp>
        <p:nvSpPr>
          <p:cNvPr id="131" name="Slide Number Placeholder 1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Approximating LRU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LRU is pretty complicated (esp. for many ways)</a:t>
            </a:r>
          </a:p>
          <a:p>
            <a:pPr lvl="1"/>
            <a:r>
              <a:rPr lang="en-US" sz="2400" dirty="0"/>
              <a:t>Access and possibly update all counters in a set</a:t>
            </a:r>
            <a:br>
              <a:rPr lang="en-US" sz="2400" dirty="0"/>
            </a:br>
            <a:r>
              <a:rPr lang="en-US" sz="2400" dirty="0"/>
              <a:t>on every access (not just replacement)</a:t>
            </a:r>
          </a:p>
          <a:p>
            <a:r>
              <a:rPr lang="en-US" sz="2800" dirty="0"/>
              <a:t>Need something simpler and faster</a:t>
            </a:r>
          </a:p>
          <a:p>
            <a:pPr lvl="1"/>
            <a:r>
              <a:rPr lang="en-US" sz="2400" dirty="0"/>
              <a:t>But still close to LRU</a:t>
            </a:r>
          </a:p>
          <a:p>
            <a:r>
              <a:rPr lang="en-US" sz="2800" dirty="0"/>
              <a:t>NMRU – Not Most Recently Used</a:t>
            </a:r>
          </a:p>
          <a:p>
            <a:pPr lvl="1"/>
            <a:r>
              <a:rPr lang="en-US" sz="2400" dirty="0"/>
              <a:t>The entire set has one MRU pointer</a:t>
            </a:r>
          </a:p>
          <a:p>
            <a:pPr lvl="1"/>
            <a:r>
              <a:rPr lang="en-US" sz="2400" dirty="0"/>
              <a:t>Points to last-accessed line in the set</a:t>
            </a:r>
          </a:p>
          <a:p>
            <a:pPr lvl="1"/>
            <a:r>
              <a:rPr lang="en-US" sz="2400" dirty="0"/>
              <a:t>Replacement</a:t>
            </a:r>
            <a:r>
              <a:rPr lang="en-US" sz="2400" dirty="0" smtClean="0"/>
              <a:t>: Randomly </a:t>
            </a:r>
            <a:r>
              <a:rPr lang="en-US" sz="2400" dirty="0"/>
              <a:t>select a non-MRU </a:t>
            </a:r>
            <a:r>
              <a:rPr lang="en-US" sz="2400" dirty="0" smtClean="0"/>
              <a:t>line</a:t>
            </a:r>
          </a:p>
          <a:p>
            <a:pPr lvl="2"/>
            <a:r>
              <a:rPr lang="en-US" sz="2000" dirty="0" smtClean="0"/>
              <a:t>In previous example: Choose any line not with counter 3.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Cache: What and Why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Write </a:t>
            </a:r>
            <a:r>
              <a:rPr lang="en-US" dirty="0"/>
              <a:t>p</a:t>
            </a:r>
            <a:r>
              <a:rPr lang="en-US" dirty="0" smtClean="0"/>
              <a:t>olicy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 we allocate cache lines on a write?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Write-allocate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write miss brings block into cache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No-write-allocate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write miss leaves cache as it was</a:t>
            </a:r>
          </a:p>
          <a:p>
            <a:pPr>
              <a:lnSpc>
                <a:spcPct val="90000"/>
              </a:lnSpc>
            </a:pPr>
            <a:r>
              <a:rPr lang="en-US" dirty="0"/>
              <a:t>Do we update memory on writes?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Immediately update lower-level memory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update lower levels of hierarchy when an updated block is replaced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Write-Back </a:t>
            </a:r>
            <a:r>
              <a:rPr lang="en-US" dirty="0" smtClean="0"/>
              <a:t>caches: Implementation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Need a </a:t>
            </a:r>
            <a:r>
              <a:rPr lang="en-US" b="1" i="1" dirty="0"/>
              <a:t>Dirty </a:t>
            </a:r>
            <a:r>
              <a:rPr lang="en-US" dirty="0"/>
              <a:t>bit for each line</a:t>
            </a:r>
          </a:p>
          <a:p>
            <a:pPr lvl="1"/>
            <a:r>
              <a:rPr lang="en-US" dirty="0"/>
              <a:t>A dirty line has more recent data than memory</a:t>
            </a:r>
          </a:p>
          <a:p>
            <a:endParaRPr lang="en-US" dirty="0" smtClean="0"/>
          </a:p>
          <a:p>
            <a:r>
              <a:rPr lang="en-US" dirty="0" smtClean="0"/>
              <a:t>Line </a:t>
            </a:r>
            <a:r>
              <a:rPr lang="en-US" dirty="0"/>
              <a:t>starts as </a:t>
            </a:r>
            <a:r>
              <a:rPr lang="en-US" b="1" i="1" dirty="0"/>
              <a:t>clean</a:t>
            </a:r>
            <a:r>
              <a:rPr lang="en-US" dirty="0"/>
              <a:t> (not dirty)</a:t>
            </a:r>
          </a:p>
          <a:p>
            <a:r>
              <a:rPr lang="en-US" dirty="0"/>
              <a:t>Line becomes dirty on first write to it</a:t>
            </a:r>
          </a:p>
          <a:p>
            <a:pPr lvl="1"/>
            <a:r>
              <a:rPr lang="en-US" dirty="0"/>
              <a:t>Memory not updated yet, cache has the only up-to-date copy of data for a dirty line</a:t>
            </a:r>
          </a:p>
          <a:p>
            <a:r>
              <a:rPr lang="en-US" dirty="0"/>
              <a:t>Replacing a dirty line</a:t>
            </a:r>
          </a:p>
          <a:p>
            <a:pPr lvl="1"/>
            <a:r>
              <a:rPr lang="en-US" dirty="0"/>
              <a:t>Must write data back to memory (write-back)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Optimizing Cache Performance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</a:t>
            </a:r>
            <a:r>
              <a:rPr lang="en-US" dirty="0" err="1"/>
              <a:t>P</a:t>
            </a:r>
            <a:r>
              <a:rPr lang="en-US" dirty="0" err="1" smtClean="0"/>
              <a:t>erf</a:t>
            </a:r>
            <a:r>
              <a:rPr lang="en-US" dirty="0" smtClean="0"/>
              <a:t>. </a:t>
            </a:r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 rate</a:t>
            </a:r>
          </a:p>
          <a:p>
            <a:pPr lvl="1"/>
            <a:r>
              <a:rPr lang="en-US" dirty="0" smtClean="0"/>
              <a:t>Fraction of cache access that results in a miss</a:t>
            </a:r>
          </a:p>
          <a:p>
            <a:pPr lvl="1"/>
            <a:r>
              <a:rPr lang="en-US" dirty="0" smtClean="0"/>
              <a:t>Hit rate = 1 – miss rate</a:t>
            </a:r>
          </a:p>
          <a:p>
            <a:r>
              <a:rPr lang="en-US" dirty="0" smtClean="0"/>
              <a:t>Miss per instruction</a:t>
            </a:r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Average memory access time (AMAT)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11" y="5181600"/>
            <a:ext cx="864788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724275"/>
            <a:ext cx="8467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</a:t>
            </a:r>
            <a:r>
              <a:rPr lang="en-US" dirty="0" err="1" smtClean="0"/>
              <a:t>perf</a:t>
            </a:r>
            <a:r>
              <a:rPr lang="en-US" dirty="0" smtClean="0"/>
              <a:t>. metrics: Implications</a:t>
            </a:r>
            <a:endParaRPr lang="en-US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Latency: AMAT </a:t>
            </a:r>
            <a:r>
              <a:rPr lang="en-US" sz="3600" dirty="0"/>
              <a:t>= hit time + miss rate * miss penalty</a:t>
            </a:r>
          </a:p>
          <a:p>
            <a:pPr lvl="1"/>
            <a:r>
              <a:rPr lang="en-US" sz="3600" dirty="0" smtClean="0"/>
              <a:t>Reduce hit time</a:t>
            </a:r>
          </a:p>
          <a:p>
            <a:pPr lvl="1"/>
            <a:r>
              <a:rPr lang="en-US" sz="3600" dirty="0" smtClean="0"/>
              <a:t>Reduce </a:t>
            </a:r>
            <a:r>
              <a:rPr lang="en-US" sz="3600" dirty="0"/>
              <a:t>miss penalty</a:t>
            </a:r>
          </a:p>
          <a:p>
            <a:pPr lvl="1"/>
            <a:r>
              <a:rPr lang="en-US" sz="3600" dirty="0"/>
              <a:t>Reduce miss </a:t>
            </a:r>
            <a:r>
              <a:rPr lang="en-US" sz="3600" dirty="0" smtClean="0"/>
              <a:t>rate</a:t>
            </a:r>
          </a:p>
          <a:p>
            <a:pPr lvl="1"/>
            <a:endParaRPr lang="en-US" sz="3600" dirty="0" smtClean="0"/>
          </a:p>
          <a:p>
            <a:r>
              <a:rPr lang="en-US" sz="4000" dirty="0" smtClean="0"/>
              <a:t>Bandwidth</a:t>
            </a:r>
          </a:p>
          <a:p>
            <a:pPr lvl="1"/>
            <a:r>
              <a:rPr lang="en-US" sz="3600" dirty="0" smtClean="0"/>
              <a:t>Improve cache-access bandwidth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Hit Time (1)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Small &amp; Simple Caches are faster</a:t>
            </a:r>
          </a:p>
        </p:txBody>
      </p:sp>
      <p:pic>
        <p:nvPicPr>
          <p:cNvPr id="313348" name="Picture 4" descr="Ch5-fig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2154238"/>
            <a:ext cx="6846887" cy="4570412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&amp; simple caches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Critical timing path: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Compute the memory address with tag,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(Cache indexing) Select set based on index,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(Tag comparison) Comparing tags to distinguish cached lines in the same 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Direct-mapped caches: tag compare and data transmission are done at the same time (speculative data transmission)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reduces power because fewer cache lines are accessed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Used in first-level cache (L1)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Hit Time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Pipelined design of caches</a:t>
            </a:r>
            <a:endParaRPr lang="en-US" dirty="0"/>
          </a:p>
          <a:p>
            <a:pPr lvl="1"/>
            <a:r>
              <a:rPr lang="en-US" dirty="0"/>
              <a:t>Improves bandwidth, but not </a:t>
            </a:r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Essential </a:t>
            </a:r>
            <a:r>
              <a:rPr lang="en-US" dirty="0"/>
              <a:t>for L1 caches at high frequency</a:t>
            </a:r>
          </a:p>
          <a:p>
            <a:pPr lvl="2"/>
            <a:r>
              <a:rPr lang="en-US" dirty="0"/>
              <a:t>Even small caches have 2-3 cycle latency at N </a:t>
            </a:r>
            <a:r>
              <a:rPr lang="en-US" dirty="0" smtClean="0"/>
              <a:t>GHz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Pentium:  1 cycle, Pentium Pro – Pentium III:  2 cycles, Pentium 4 – Core i7:  4 cycles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used in many L2 caches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Way Prediction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Speeds up set-associative caches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Predict which of N ways has our data,</a:t>
            </a:r>
            <a:br>
              <a:rPr lang="en-US" dirty="0" smtClean="0"/>
            </a:br>
            <a:r>
              <a:rPr lang="en-US" dirty="0" smtClean="0"/>
              <a:t>fast access as direct-mapped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 err="1" smtClean="0"/>
              <a:t>mispredicted</a:t>
            </a:r>
            <a:r>
              <a:rPr lang="en-US" dirty="0" smtClean="0"/>
              <a:t>, access again as set-assoc cache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address translation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Address translation handled by TLB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Remove TLB access from the hit path.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Virtual/physical address</a:t>
            </a:r>
          </a:p>
          <a:p>
            <a:pPr lvl="1"/>
            <a:r>
              <a:rPr lang="en-US" dirty="0" smtClean="0"/>
              <a:t>Virtual memory per user/process, used for isolated address spaces</a:t>
            </a:r>
          </a:p>
          <a:p>
            <a:pPr lvl="2"/>
            <a:r>
              <a:rPr lang="en-US" dirty="0" smtClean="0"/>
              <a:t>Virtual memory mapped to physical memory or disk</a:t>
            </a:r>
          </a:p>
          <a:p>
            <a:pPr lvl="2"/>
            <a:r>
              <a:rPr lang="en-US" dirty="0" smtClean="0"/>
              <a:t>Instr. uses virtual address, need to be translated into physical address in runtime to locate actual data on physical memory</a:t>
            </a:r>
          </a:p>
          <a:p>
            <a:pPr lvl="1"/>
            <a:r>
              <a:rPr lang="en-US" dirty="0" smtClean="0"/>
              <a:t>Page table: store the mapping from </a:t>
            </a:r>
            <a:r>
              <a:rPr lang="en-US" dirty="0" err="1" smtClean="0"/>
              <a:t>virt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. to phys.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TLB: a cache for page-table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design</a:t>
            </a:r>
          </a:p>
          <a:p>
            <a:pPr lvl="1"/>
            <a:r>
              <a:rPr lang="en-US" dirty="0" smtClean="0"/>
              <a:t>Cache line address: using virtual/physical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Physically addressed cache</a:t>
            </a:r>
            <a:endParaRPr lang="en-US" dirty="0"/>
          </a:p>
        </p:txBody>
      </p:sp>
      <p:sp>
        <p:nvSpPr>
          <p:cNvPr id="3655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754062"/>
          </a:xfrm>
        </p:spPr>
        <p:txBody>
          <a:bodyPr/>
          <a:lstStyle/>
          <a:p>
            <a:r>
              <a:rPr lang="en-US" dirty="0" smtClean="0"/>
              <a:t>Which address do we use to access cache?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124200" y="3079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TLB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741488" y="3232150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2744788" y="35353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4111625" y="3535363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324475" y="307975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4176713" y="2911475"/>
            <a:ext cx="94609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5326063" y="39909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65579" name="Freeform 11"/>
          <p:cNvSpPr>
            <a:spLocks/>
          </p:cNvSpPr>
          <p:nvPr/>
        </p:nvSpPr>
        <p:spPr bwMode="auto">
          <a:xfrm>
            <a:off x="4643438" y="3535363"/>
            <a:ext cx="6064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6311900" y="4370388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6678613" y="4202113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65583" name="Line 15"/>
          <p:cNvSpPr>
            <a:spLocks noChangeShapeType="1"/>
          </p:cNvSpPr>
          <p:nvPr/>
        </p:nvSpPr>
        <p:spPr bwMode="auto">
          <a:xfrm flipV="1">
            <a:off x="1752600" y="4202113"/>
            <a:ext cx="1371600" cy="903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88963" y="5135344"/>
            <a:ext cx="232627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If TLB hit, no need to</a:t>
            </a:r>
          </a:p>
          <a:p>
            <a:r>
              <a:rPr lang="en-US" dirty="0">
                <a:latin typeface="Arial" pitchFamily="34" charset="0"/>
              </a:rPr>
              <a:t>do page table lookup</a:t>
            </a:r>
          </a:p>
          <a:p>
            <a:r>
              <a:rPr lang="en-US" dirty="0">
                <a:latin typeface="Arial" pitchFamily="34" charset="0"/>
              </a:rPr>
              <a:t>from memory</a:t>
            </a:r>
          </a:p>
        </p:txBody>
      </p:sp>
      <p:sp>
        <p:nvSpPr>
          <p:cNvPr id="365585" name="Line 17"/>
          <p:cNvSpPr>
            <a:spLocks noChangeShapeType="1"/>
          </p:cNvSpPr>
          <p:nvPr/>
        </p:nvSpPr>
        <p:spPr bwMode="auto">
          <a:xfrm flipH="1" flipV="1">
            <a:off x="5714050" y="4953000"/>
            <a:ext cx="45719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633913" y="5403632"/>
            <a:ext cx="2364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Note: data cache</a:t>
            </a:r>
          </a:p>
          <a:p>
            <a:r>
              <a:rPr lang="en-US" dirty="0">
                <a:latin typeface="Arial" pitchFamily="34" charset="0"/>
              </a:rPr>
              <a:t>accessed by physical</a:t>
            </a:r>
          </a:p>
          <a:p>
            <a:r>
              <a:rPr lang="en-US" dirty="0">
                <a:latin typeface="Arial" pitchFamily="34" charset="0"/>
              </a:rPr>
              <a:t>addresses now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3459482" y="4191000"/>
            <a:ext cx="45719" cy="1828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567222" y="6059269"/>
            <a:ext cx="21467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Cache permissions</a:t>
            </a:r>
          </a:p>
          <a:p>
            <a:r>
              <a:rPr lang="en-US" dirty="0" smtClean="0">
                <a:latin typeface="Arial" pitchFamily="34" charset="0"/>
              </a:rPr>
              <a:t>as well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" y="7467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352676" y="1895475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/>
                <a:gridCol w="1016000"/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ight Brace 24"/>
          <p:cNvSpPr/>
          <p:nvPr/>
        </p:nvSpPr>
        <p:spPr bwMode="auto">
          <a:xfrm rot="5400000" flipV="1">
            <a:off x="4429126" y="1914525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 rot="5400000" flipV="1">
            <a:off x="5467351" y="1914525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249042" y="2505075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073583" y="2505075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3" grpId="0" animBg="1"/>
      <p:bldP spid="365584" grpId="0"/>
      <p:bldP spid="365585" grpId="0" animBg="1"/>
      <p:bldP spid="365586" grpId="0"/>
      <p:bldP spid="19" grpId="0" animBg="1"/>
      <p:bldP spid="20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Memory hierarchy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Entire address space into the largest, slowest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Incrementally smaller and faster memories, each containing a subset of the memory below 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Working: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is not found in the higher-level storage, a </a:t>
            </a:r>
            <a:r>
              <a:rPr lang="en-US" sz="2400" i="1" dirty="0" smtClean="0"/>
              <a:t>miss </a:t>
            </a:r>
            <a:r>
              <a:rPr lang="en-US" sz="2400" dirty="0" smtClean="0"/>
              <a:t>occurs.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data from lower level in hierarchy, incurring a higher latency reference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Why it works: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Temporal and spatial locality ensures that </a:t>
            </a:r>
            <a:r>
              <a:rPr lang="en-US" sz="2400" i="1" dirty="0" smtClean="0"/>
              <a:t>nearly all </a:t>
            </a:r>
            <a:r>
              <a:rPr lang="en-US" sz="2400" dirty="0" smtClean="0"/>
              <a:t>references can be found in smaller memories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PAPT Cache</a:t>
            </a:r>
            <a:endParaRPr lang="en-US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Previous slide showed Physically-Addressed Physically-Tagged cache</a:t>
            </a:r>
          </a:p>
          <a:p>
            <a:pPr lvl="1"/>
            <a:r>
              <a:rPr lang="en-US" smtClean="0"/>
              <a:t>Sometimes called PIPT (I=Indexed)</a:t>
            </a:r>
          </a:p>
          <a:p>
            <a:pPr lvl="1"/>
            <a:endParaRPr lang="en-US" smtClean="0"/>
          </a:p>
          <a:p>
            <a:r>
              <a:rPr lang="en-US" smtClean="0"/>
              <a:t>Con: TLB lookup and cache access serialized</a:t>
            </a:r>
          </a:p>
          <a:p>
            <a:pPr lvl="1"/>
            <a:r>
              <a:rPr lang="en-US" smtClean="0"/>
              <a:t>Caches already take &gt; 1 cycle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Virtually Addressed Cache</a:t>
            </a:r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Pro: latency – no need to check TLB</a:t>
            </a:r>
          </a:p>
          <a:p>
            <a:r>
              <a:rPr lang="en-US" dirty="0" smtClean="0"/>
              <a:t>Con: Must flush cache on process change</a:t>
            </a:r>
          </a:p>
          <a:p>
            <a:pPr lvl="1"/>
            <a:r>
              <a:rPr lang="en-US" dirty="0" smtClean="0"/>
              <a:t>Same VA in different processes maps to different data</a:t>
            </a:r>
          </a:p>
          <a:p>
            <a:r>
              <a:rPr lang="en-US" dirty="0" smtClean="0"/>
              <a:t>Con #3: Aliasing Problem</a:t>
            </a:r>
          </a:p>
          <a:p>
            <a:pPr lvl="1"/>
            <a:r>
              <a:rPr lang="en-US" dirty="0" smtClean="0"/>
              <a:t>Several virtual pages can map to same physical page!</a:t>
            </a:r>
          </a:p>
          <a:p>
            <a:pPr lvl="1"/>
            <a:r>
              <a:rPr lang="en-US" dirty="0" smtClean="0"/>
              <a:t>-&gt; Duplicated cache lines</a:t>
            </a:r>
          </a:p>
          <a:p>
            <a:pPr lvl="1"/>
            <a:r>
              <a:rPr lang="en-US" dirty="0" smtClean="0"/>
              <a:t>Cache index and offset can only bits from page offset</a:t>
            </a:r>
            <a:br>
              <a:rPr lang="en-US" dirty="0" smtClean="0"/>
            </a:br>
            <a:r>
              <a:rPr lang="en-US" i="1" dirty="0" smtClean="0"/>
              <a:t>not</a:t>
            </a:r>
            <a:r>
              <a:rPr lang="en-US" dirty="0" smtClean="0"/>
              <a:t> from the page number (big page size can help here)</a:t>
            </a:r>
            <a:endParaRPr lang="en-US" dirty="0"/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063625" y="2484438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71716" name="Line 4"/>
          <p:cNvSpPr>
            <a:spLocks noChangeShapeType="1"/>
          </p:cNvSpPr>
          <p:nvPr/>
        </p:nvSpPr>
        <p:spPr bwMode="auto">
          <a:xfrm>
            <a:off x="1992313" y="2787650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2673350" y="23320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2674938" y="3243263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71719" name="Freeform 7"/>
          <p:cNvSpPr>
            <a:spLocks/>
          </p:cNvSpPr>
          <p:nvPr/>
        </p:nvSpPr>
        <p:spPr bwMode="auto">
          <a:xfrm>
            <a:off x="2295525" y="2787650"/>
            <a:ext cx="303213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20" name="Line 8"/>
          <p:cNvSpPr>
            <a:spLocks noChangeShapeType="1"/>
          </p:cNvSpPr>
          <p:nvPr/>
        </p:nvSpPr>
        <p:spPr bwMode="auto">
          <a:xfrm>
            <a:off x="3660775" y="3622675"/>
            <a:ext cx="379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027488" y="3454400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660775" y="2332038"/>
            <a:ext cx="163217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(VIVT: </a:t>
            </a:r>
            <a:r>
              <a:rPr lang="en-US" sz="1600" dirty="0" err="1">
                <a:latin typeface="Arial" pitchFamily="34" charset="0"/>
              </a:rPr>
              <a:t>vitually</a:t>
            </a:r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indexed,</a:t>
            </a:r>
          </a:p>
          <a:p>
            <a:r>
              <a:rPr lang="en-US" sz="1600" dirty="0">
                <a:latin typeface="Arial" pitchFamily="34" charset="0"/>
              </a:rPr>
              <a:t>virtually tagged)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78424" y="2484438"/>
            <a:ext cx="3073400" cy="1343025"/>
            <a:chOff x="3262" y="1491"/>
            <a:chExt cx="1936" cy="84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028" y="1682"/>
              <a:ext cx="574" cy="526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1600" dirty="0">
                  <a:latin typeface="Arial" pitchFamily="34" charset="0"/>
                </a:rPr>
                <a:t>TLB</a:t>
              </a:r>
            </a:p>
          </p:txBody>
        </p:sp>
        <p:sp>
          <p:nvSpPr>
            <p:cNvPr id="371726" name="Line 14"/>
            <p:cNvSpPr>
              <a:spLocks noChangeShapeType="1"/>
            </p:cNvSpPr>
            <p:nvPr/>
          </p:nvSpPr>
          <p:spPr bwMode="auto">
            <a:xfrm>
              <a:off x="3311" y="1921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3262" y="1969"/>
              <a:ext cx="698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On Cache</a:t>
              </a:r>
            </a:p>
            <a:p>
              <a:r>
                <a:rPr lang="en-US" sz="1600" dirty="0">
                  <a:latin typeface="Arial" pitchFamily="34" charset="0"/>
                </a:rPr>
                <a:t>Miss</a:t>
              </a:r>
            </a:p>
          </p:txBody>
        </p:sp>
        <p:sp>
          <p:nvSpPr>
            <p:cNvPr id="371728" name="Text Box 16"/>
            <p:cNvSpPr txBox="1">
              <a:spLocks noChangeArrowheads="1"/>
            </p:cNvSpPr>
            <p:nvPr/>
          </p:nvSpPr>
          <p:spPr bwMode="auto">
            <a:xfrm>
              <a:off x="4602" y="1491"/>
              <a:ext cx="596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Physical</a:t>
              </a:r>
            </a:p>
            <a:p>
              <a:r>
                <a:rPr lang="en-US" sz="1600" dirty="0">
                  <a:latin typeface="Arial" pitchFamily="34" charset="0"/>
                </a:rPr>
                <a:t>Address</a:t>
              </a:r>
            </a:p>
          </p:txBody>
        </p:sp>
        <p:sp>
          <p:nvSpPr>
            <p:cNvPr id="371729" name="Line 17"/>
            <p:cNvSpPr>
              <a:spLocks noChangeShapeType="1"/>
            </p:cNvSpPr>
            <p:nvPr/>
          </p:nvSpPr>
          <p:spPr bwMode="auto">
            <a:xfrm>
              <a:off x="4650" y="1921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1730" name="Text Box 18"/>
            <p:cNvSpPr txBox="1">
              <a:spLocks noChangeArrowheads="1"/>
            </p:cNvSpPr>
            <p:nvPr/>
          </p:nvSpPr>
          <p:spPr bwMode="auto">
            <a:xfrm>
              <a:off x="4677" y="1985"/>
              <a:ext cx="43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To L2</a:t>
              </a:r>
            </a:p>
          </p:txBody>
        </p:sp>
      </p:grpSp>
      <p:sp>
        <p:nvSpPr>
          <p:cNvPr id="371731" name="AutoShape 19"/>
          <p:cNvSpPr>
            <a:spLocks noChangeArrowheads="1"/>
          </p:cNvSpPr>
          <p:nvPr/>
        </p:nvSpPr>
        <p:spPr bwMode="auto">
          <a:xfrm>
            <a:off x="4343400" y="3810000"/>
            <a:ext cx="4800600" cy="547687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dirty="0" smtClean="0">
                <a:latin typeface="Arial" pitchFamily="34" charset="0"/>
              </a:rPr>
              <a:t>Con #2: How enforce page-level permissions?</a:t>
            </a:r>
          </a:p>
          <a:p>
            <a:r>
              <a:rPr lang="en-US" sz="1400" dirty="0" smtClean="0">
                <a:latin typeface="Arial" pitchFamily="34" charset="0"/>
              </a:rPr>
              <a:t>(Page is physical, while cache data is virtually indexed)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" y="76200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362201" y="1371600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/>
                <a:gridCol w="1016000"/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ight Brace 24"/>
          <p:cNvSpPr/>
          <p:nvPr/>
        </p:nvSpPr>
        <p:spPr bwMode="auto">
          <a:xfrm rot="5400000" flipV="1">
            <a:off x="4438651" y="13906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 flipV="1">
            <a:off x="5476876" y="13906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258567" y="19812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083108" y="19812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1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Virtually Indexed Physically Tagged</a:t>
            </a:r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Pro: latency – TLB parallelized</a:t>
            </a:r>
          </a:p>
          <a:p>
            <a:r>
              <a:rPr lang="en-US" dirty="0" smtClean="0"/>
              <a:t>Pro: don’t need to flush $ on process swap</a:t>
            </a:r>
          </a:p>
          <a:p>
            <a:r>
              <a:rPr lang="en-US" dirty="0" smtClean="0"/>
              <a:t>Con: Aliasing still limits cache indexing</a:t>
            </a:r>
            <a:br>
              <a:rPr lang="en-US" dirty="0" smtClean="0"/>
            </a:br>
            <a:r>
              <a:rPr lang="en-US" dirty="0" smtClean="0"/>
              <a:t>(can only use bits </a:t>
            </a:r>
            <a:r>
              <a:rPr lang="en-US" i="1" dirty="0" smtClean="0"/>
              <a:t>not</a:t>
            </a:r>
            <a:r>
              <a:rPr lang="en-US" dirty="0" smtClean="0"/>
              <a:t> from the VPN/PPN)</a:t>
            </a:r>
          </a:p>
          <a:p>
            <a:endParaRPr lang="en-US" dirty="0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979613" y="1387475"/>
            <a:ext cx="936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Virtual</a:t>
            </a:r>
          </a:p>
          <a:p>
            <a:r>
              <a:rPr lang="en-US" sz="1600" dirty="0">
                <a:latin typeface="Arial" pitchFamily="34" charset="0"/>
              </a:rPr>
              <a:t>Address</a:t>
            </a:r>
          </a:p>
        </p:txBody>
      </p:sp>
      <p:sp>
        <p:nvSpPr>
          <p:cNvPr id="372740" name="Line 4"/>
          <p:cNvSpPr>
            <a:spLocks noChangeShapeType="1"/>
          </p:cNvSpPr>
          <p:nvPr/>
        </p:nvSpPr>
        <p:spPr bwMode="auto">
          <a:xfrm>
            <a:off x="2908300" y="1690688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3589338" y="1235075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Data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590925" y="2146300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Cache</a:t>
            </a:r>
          </a:p>
          <a:p>
            <a:r>
              <a:rPr lang="en-US" sz="1600" dirty="0">
                <a:latin typeface="Arial" pitchFamily="34" charset="0"/>
              </a:rPr>
              <a:t>Tags</a:t>
            </a:r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3211513" y="1690688"/>
            <a:ext cx="30321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5411788" y="3055938"/>
            <a:ext cx="379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5778500" y="2887663"/>
            <a:ext cx="5485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Hit?</a:t>
            </a:r>
          </a:p>
        </p:txBody>
      </p:sp>
      <p:sp>
        <p:nvSpPr>
          <p:cNvPr id="372747" name="Rectangle 11"/>
          <p:cNvSpPr>
            <a:spLocks noChangeArrowheads="1"/>
          </p:cNvSpPr>
          <p:nvPr/>
        </p:nvSpPr>
        <p:spPr bwMode="auto">
          <a:xfrm>
            <a:off x="3590925" y="3055938"/>
            <a:ext cx="911225" cy="8350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latin typeface="Arial" pitchFamily="34" charset="0"/>
              </a:rPr>
              <a:t>TLB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4652963" y="3478213"/>
            <a:ext cx="174426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 Address</a:t>
            </a:r>
          </a:p>
        </p:txBody>
      </p:sp>
      <p:sp>
        <p:nvSpPr>
          <p:cNvPr id="372749" name="Freeform 13"/>
          <p:cNvSpPr>
            <a:spLocks/>
          </p:cNvSpPr>
          <p:nvPr/>
        </p:nvSpPr>
        <p:spPr bwMode="auto">
          <a:xfrm>
            <a:off x="3211513" y="2524125"/>
            <a:ext cx="303212" cy="911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6"/>
              </a:cxn>
              <a:cxn ang="0">
                <a:pos x="382" y="526"/>
              </a:cxn>
            </a:cxnLst>
            <a:rect l="0" t="0" r="r" b="b"/>
            <a:pathLst>
              <a:path w="382" h="526">
                <a:moveTo>
                  <a:pt x="0" y="0"/>
                </a:moveTo>
                <a:lnTo>
                  <a:pt x="0" y="526"/>
                </a:lnTo>
                <a:lnTo>
                  <a:pt x="382" y="52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72750" name="Oval 14"/>
          <p:cNvSpPr>
            <a:spLocks noChangeArrowheads="1"/>
          </p:cNvSpPr>
          <p:nvPr/>
        </p:nvSpPr>
        <p:spPr bwMode="auto">
          <a:xfrm>
            <a:off x="5032375" y="2905125"/>
            <a:ext cx="303213" cy="303213"/>
          </a:xfrm>
          <a:prstGeom prst="ellipse">
            <a:avLst/>
          </a:prstGeom>
          <a:solidFill>
            <a:srgbClr val="3366FF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1600" dirty="0">
                <a:solidFill>
                  <a:srgbClr val="FFFFFF"/>
                </a:solidFill>
                <a:latin typeface="Arial" pitchFamily="34" charset="0"/>
              </a:rPr>
              <a:t>=</a:t>
            </a:r>
          </a:p>
        </p:txBody>
      </p:sp>
      <p:cxnSp>
        <p:nvCxnSpPr>
          <p:cNvPr id="372751" name="AutoShape 15"/>
          <p:cNvCxnSpPr>
            <a:cxnSpLocks noChangeShapeType="1"/>
            <a:stCxn id="372747" idx="3"/>
            <a:endCxn id="372750" idx="4"/>
          </p:cNvCxnSpPr>
          <p:nvPr/>
        </p:nvCxnSpPr>
        <p:spPr bwMode="auto">
          <a:xfrm flipV="1">
            <a:off x="4502150" y="3208338"/>
            <a:ext cx="682625" cy="2651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2752" name="AutoShape 16"/>
          <p:cNvCxnSpPr>
            <a:cxnSpLocks noChangeShapeType="1"/>
            <a:stCxn id="372742" idx="3"/>
            <a:endCxn id="372750" idx="0"/>
          </p:cNvCxnSpPr>
          <p:nvPr/>
        </p:nvCxnSpPr>
        <p:spPr bwMode="auto">
          <a:xfrm>
            <a:off x="4502150" y="2563813"/>
            <a:ext cx="682625" cy="3413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2753" name="Text Box 17"/>
          <p:cNvSpPr txBox="1">
            <a:spLocks noChangeArrowheads="1"/>
          </p:cNvSpPr>
          <p:nvPr/>
        </p:nvSpPr>
        <p:spPr bwMode="auto">
          <a:xfrm>
            <a:off x="4729163" y="2220913"/>
            <a:ext cx="13299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Physical Tag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447800"/>
          <a:ext cx="3809999" cy="370840"/>
        </p:xfrm>
        <a:graphic>
          <a:graphicData uri="http://schemas.openxmlformats.org/drawingml/2006/table">
            <a:tbl>
              <a:tblPr firstCol="1" bandCol="1">
                <a:tableStyleId>{073A0DAA-6AF3-43AB-8588-CEC1D06C72B9}</a:tableStyleId>
              </a:tblPr>
              <a:tblGrid>
                <a:gridCol w="1714499"/>
                <a:gridCol w="1016000"/>
                <a:gridCol w="107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address: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ight Brace 23"/>
          <p:cNvSpPr/>
          <p:nvPr/>
        </p:nvSpPr>
        <p:spPr bwMode="auto">
          <a:xfrm rot="5400000" flipV="1">
            <a:off x="7181850" y="14668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ight Brace 25"/>
          <p:cNvSpPr/>
          <p:nvPr/>
        </p:nvSpPr>
        <p:spPr bwMode="auto">
          <a:xfrm rot="5400000" flipV="1">
            <a:off x="8220075" y="1466850"/>
            <a:ext cx="266700" cy="990600"/>
          </a:xfrm>
          <a:prstGeom prst="rightBrace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8001766" y="2057400"/>
            <a:ext cx="82054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Virtual</a:t>
            </a:r>
            <a:endParaRPr lang="en-US" sz="1600" b="1" dirty="0">
              <a:latin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26307" y="2057400"/>
            <a:ext cx="101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</a:rPr>
              <a:t>Physical</a:t>
            </a: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Cache: Textbook 2.1, 2.2, B.1, B.2, B.3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Ack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Prof.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Milos’s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slides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Memory/storage hierarchy</a:t>
            </a:r>
            <a:endParaRPr lang="en-US" dirty="0"/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3260308" y="5279929"/>
            <a:ext cx="1290638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Register File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744246" y="4811616"/>
            <a:ext cx="1289050" cy="30321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Instruction Cache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3261896" y="4811616"/>
            <a:ext cx="1289050" cy="30321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Data Cache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2492054" y="4278216"/>
            <a:ext cx="1289050" cy="30321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L2 Cache</a:t>
            </a: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2492054" y="3822604"/>
            <a:ext cx="1289050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L3 Cache</a:t>
            </a: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2481037" y="2538889"/>
            <a:ext cx="1289050" cy="30321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Main Memory</a:t>
            </a:r>
          </a:p>
        </p:txBody>
      </p:sp>
      <p:sp>
        <p:nvSpPr>
          <p:cNvPr id="346121" name="Rectangle 9"/>
          <p:cNvSpPr>
            <a:spLocks noChangeArrowheads="1"/>
          </p:cNvSpPr>
          <p:nvPr/>
        </p:nvSpPr>
        <p:spPr bwMode="auto">
          <a:xfrm>
            <a:off x="2481037" y="1612805"/>
            <a:ext cx="1289050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Disk</a:t>
            </a:r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3693887" y="2765902"/>
            <a:ext cx="531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6123" name="Rectangle 11"/>
          <p:cNvSpPr>
            <a:spLocks noChangeArrowheads="1"/>
          </p:cNvSpPr>
          <p:nvPr/>
        </p:nvSpPr>
        <p:spPr bwMode="auto">
          <a:xfrm>
            <a:off x="4225699" y="2842102"/>
            <a:ext cx="911225" cy="2270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Row buffer</a:t>
            </a:r>
          </a:p>
        </p:txBody>
      </p:sp>
      <p:sp>
        <p:nvSpPr>
          <p:cNvPr id="346124" name="Rectangle 12"/>
          <p:cNvSpPr>
            <a:spLocks noChangeArrowheads="1"/>
          </p:cNvSpPr>
          <p:nvPr/>
        </p:nvSpPr>
        <p:spPr bwMode="auto">
          <a:xfrm>
            <a:off x="4225699" y="1916017"/>
            <a:ext cx="987425" cy="2286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SRAM Cache</a:t>
            </a: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3693887" y="1839817"/>
            <a:ext cx="5318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6127" name="Rectangle 15"/>
          <p:cNvSpPr>
            <a:spLocks noChangeArrowheads="1"/>
          </p:cNvSpPr>
          <p:nvPr/>
        </p:nvSpPr>
        <p:spPr bwMode="auto">
          <a:xfrm>
            <a:off x="3260308" y="5727604"/>
            <a:ext cx="1290638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Bypass Network</a:t>
            </a:r>
          </a:p>
        </p:txBody>
      </p:sp>
      <p:sp>
        <p:nvSpPr>
          <p:cNvPr id="346129" name="Text Box 17"/>
          <p:cNvSpPr txBox="1">
            <a:spLocks noChangeArrowheads="1"/>
          </p:cNvSpPr>
          <p:nvPr/>
        </p:nvSpPr>
        <p:spPr bwMode="auto">
          <a:xfrm>
            <a:off x="6499034" y="1642646"/>
            <a:ext cx="22098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10TB/10ms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346130" name="Text Box 18"/>
          <p:cNvSpPr txBox="1">
            <a:spLocks noChangeArrowheads="1"/>
          </p:cNvSpPr>
          <p:nvPr/>
        </p:nvSpPr>
        <p:spPr bwMode="auto">
          <a:xfrm>
            <a:off x="6537410" y="6062246"/>
            <a:ext cx="222559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Speed </a:t>
            </a:r>
            <a:r>
              <a:rPr lang="en-US" sz="1600" dirty="0" smtClean="0">
                <a:latin typeface="Arial" pitchFamily="34" charset="0"/>
              </a:rPr>
              <a:t>+/ Capacity </a:t>
            </a:r>
            <a:r>
              <a:rPr lang="en-US" sz="1600" dirty="0">
                <a:latin typeface="Arial" pitchFamily="34" charset="0"/>
              </a:rPr>
              <a:t>-</a:t>
            </a:r>
          </a:p>
        </p:txBody>
      </p:sp>
      <p:sp>
        <p:nvSpPr>
          <p:cNvPr id="346131" name="Line 19"/>
          <p:cNvSpPr>
            <a:spLocks noChangeShapeType="1"/>
          </p:cNvSpPr>
          <p:nvPr/>
        </p:nvSpPr>
        <p:spPr bwMode="auto">
          <a:xfrm flipV="1">
            <a:off x="6096000" y="2438400"/>
            <a:ext cx="0" cy="2732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46133" name="Rectangle 21"/>
          <p:cNvSpPr>
            <a:spLocks noChangeArrowheads="1"/>
          </p:cNvSpPr>
          <p:nvPr/>
        </p:nvSpPr>
        <p:spPr bwMode="auto">
          <a:xfrm>
            <a:off x="1060033" y="4813204"/>
            <a:ext cx="455613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ITLB</a:t>
            </a:r>
          </a:p>
        </p:txBody>
      </p:sp>
      <p:sp>
        <p:nvSpPr>
          <p:cNvPr id="346134" name="Rectangle 22"/>
          <p:cNvSpPr>
            <a:spLocks noChangeArrowheads="1"/>
          </p:cNvSpPr>
          <p:nvPr/>
        </p:nvSpPr>
        <p:spPr bwMode="auto">
          <a:xfrm>
            <a:off x="4777958" y="4813204"/>
            <a:ext cx="455613" cy="303212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itchFamily="34" charset="0"/>
              </a:rPr>
              <a:t>DTLB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Straight Arrow Connector 24"/>
          <p:cNvCxnSpPr>
            <a:stCxn id="346121" idx="2"/>
            <a:endCxn id="346120" idx="0"/>
          </p:cNvCxnSpPr>
          <p:nvPr/>
        </p:nvCxnSpPr>
        <p:spPr>
          <a:xfrm rot="5400000">
            <a:off x="2814126" y="2227453"/>
            <a:ext cx="622872" cy="1588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6120" idx="2"/>
            <a:endCxn id="346119" idx="0"/>
          </p:cNvCxnSpPr>
          <p:nvPr/>
        </p:nvCxnSpPr>
        <p:spPr>
          <a:xfrm rot="16200000" flipH="1">
            <a:off x="2640819" y="3326844"/>
            <a:ext cx="980502" cy="11017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2274" y="4713382"/>
            <a:ext cx="4353498" cy="1371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840" y="3624549"/>
            <a:ext cx="4724400" cy="262385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5806" y="1447800"/>
            <a:ext cx="4724400" cy="17525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38474" y="3636485"/>
            <a:ext cx="685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Chip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2274" y="5726668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CPU core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1447800"/>
            <a:ext cx="1600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Motherboard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9474" y="2069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IO bus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85674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Memory bus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6477000" y="1066800"/>
            <a:ext cx="2209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Capacity </a:t>
            </a:r>
            <a:r>
              <a:rPr lang="en-US" sz="1600" dirty="0" smtClean="0">
                <a:latin typeface="Arial" pitchFamily="34" charset="0"/>
              </a:rPr>
              <a:t>+/Speed </a:t>
            </a:r>
            <a:r>
              <a:rPr lang="en-US" sz="1600" dirty="0">
                <a:latin typeface="Arial" pitchFamily="34" charset="0"/>
              </a:rPr>
              <a:t>-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6488017" y="2557046"/>
            <a:ext cx="22098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10GB/100ns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6477000" y="3733800"/>
            <a:ext cx="22098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1MB/20ns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6477000" y="4233446"/>
            <a:ext cx="22098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256 KB/10ns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477000" y="4744812"/>
            <a:ext cx="22098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64 KB/1ns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6477000" y="5376446"/>
            <a:ext cx="2286000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</a:rPr>
              <a:t>1000 bytes/100ps</a:t>
            </a:r>
            <a:r>
              <a:rPr lang="en-US" sz="800" dirty="0" smtClean="0">
                <a:latin typeface="Arial" pitchFamily="34" charset="0"/>
              </a:rPr>
              <a:t>(</a:t>
            </a:r>
            <a:r>
              <a:rPr lang="en-US" sz="800" dirty="0" smtClean="0"/>
              <a:t>10</a:t>
            </a:r>
            <a:r>
              <a:rPr lang="en-US" sz="800" baseline="30000" dirty="0" smtClean="0"/>
              <a:t>−12</a:t>
            </a:r>
            <a:r>
              <a:rPr lang="en-US" sz="800" dirty="0" smtClean="0"/>
              <a:t> sec</a:t>
            </a:r>
            <a:r>
              <a:rPr lang="en-US" sz="800" dirty="0" smtClean="0">
                <a:latin typeface="Arial" pitchFamily="34" charset="0"/>
              </a:rPr>
              <a:t>)</a:t>
            </a:r>
            <a:endParaRPr lang="en-US" sz="800" dirty="0">
              <a:latin typeface="Arial" pitchFamily="34" charset="0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62000" y="6400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Translation </a:t>
            </a:r>
            <a:r>
              <a:rPr lang="en-US" sz="600" dirty="0" err="1" smtClean="0"/>
              <a:t>lookaside</a:t>
            </a:r>
            <a:r>
              <a:rPr lang="en-US" sz="600" dirty="0" smtClean="0"/>
              <a:t> buffer</a:t>
            </a:r>
            <a:endParaRPr lang="en-US" sz="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nimBg="1"/>
      <p:bldP spid="346120" grpId="0" animBg="1"/>
      <p:bldP spid="346121" grpId="0" animBg="1"/>
      <p:bldP spid="346123" grpId="0" animBg="1"/>
      <p:bldP spid="346124" grpId="0" animBg="1"/>
      <p:bldP spid="346127" grpId="0" animBg="1"/>
      <p:bldP spid="346129" grpId="0" animBg="1"/>
      <p:bldP spid="346130" grpId="0"/>
      <p:bldP spid="346131" grpId="0" animBg="1"/>
      <p:bldP spid="2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Cache?</a:t>
            </a: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latency is long!</a:t>
            </a:r>
          </a:p>
          <a:p>
            <a:pPr lvl="1"/>
            <a:r>
              <a:rPr lang="en-US" dirty="0" smtClean="0"/>
              <a:t>60-100ns not </a:t>
            </a:r>
            <a:r>
              <a:rPr lang="en-US" dirty="0"/>
              <a:t>uncommon</a:t>
            </a:r>
          </a:p>
          <a:p>
            <a:pPr lvl="1"/>
            <a:r>
              <a:rPr lang="en-US" dirty="0" smtClean="0"/>
              <a:t>It’s too long, from CPU’s perspective:</a:t>
            </a:r>
            <a:endParaRPr lang="en-US" dirty="0"/>
          </a:p>
          <a:p>
            <a:pPr lvl="2"/>
            <a:r>
              <a:rPr lang="en-US" dirty="0"/>
              <a:t>2GHz </a:t>
            </a:r>
            <a:r>
              <a:rPr lang="en-US" dirty="0" smtClean="0"/>
              <a:t>CPU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0.5ns / cycle</a:t>
            </a:r>
          </a:p>
          <a:p>
            <a:pPr lvl="2"/>
            <a:r>
              <a:rPr lang="en-US" dirty="0">
                <a:sym typeface="Wingdings" pitchFamily="2" charset="2"/>
              </a:rPr>
              <a:t>100ns memory  200 </a:t>
            </a:r>
            <a:r>
              <a:rPr lang="en-US" dirty="0" smtClean="0">
                <a:sym typeface="Wingdings" pitchFamily="2" charset="2"/>
              </a:rPr>
              <a:t>CPU cycles (idling </a:t>
            </a:r>
            <a:r>
              <a:rPr lang="en-US" dirty="0" err="1" smtClean="0">
                <a:sym typeface="Wingdings" pitchFamily="2" charset="2"/>
              </a:rPr>
              <a:t>wo</a:t>
            </a:r>
            <a:r>
              <a:rPr lang="en-US" dirty="0" smtClean="0">
                <a:sym typeface="Wingdings" pitchFamily="2" charset="2"/>
              </a:rPr>
              <a:t>/ cache)!</a:t>
            </a:r>
          </a:p>
          <a:p>
            <a:r>
              <a:rPr lang="en-US" dirty="0" smtClean="0">
                <a:sym typeface="Wingdings" pitchFamily="2" charset="2"/>
              </a:rPr>
              <a:t>Memory wall: memory latency is improved slower than CPU speed!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Cache?(2) CPU-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perf</a:t>
            </a:r>
            <a:r>
              <a:rPr lang="en-US" dirty="0" smtClean="0"/>
              <a:t>.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Cache?(3) </a:t>
            </a: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Multi-core processors calls for higher </a:t>
            </a:r>
            <a:r>
              <a:rPr lang="en-US" dirty="0" smtClean="0">
                <a:sym typeface="Wingdings" pitchFamily="2" charset="2"/>
              </a:rPr>
              <a:t>memory bandwidth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Required </a:t>
            </a:r>
            <a:r>
              <a:rPr lang="en-US" dirty="0" err="1" smtClean="0">
                <a:sym typeface="Wingdings" pitchFamily="2" charset="2"/>
              </a:rPr>
              <a:t>mem</a:t>
            </a:r>
            <a:r>
              <a:rPr lang="en-US" dirty="0" smtClean="0">
                <a:sym typeface="Wingdings" pitchFamily="2" charset="2"/>
              </a:rPr>
              <a:t> bandwidth increases </a:t>
            </a:r>
            <a:r>
              <a:rPr lang="en-US" dirty="0" smtClean="0"/>
              <a:t>with # core</a:t>
            </a:r>
          </a:p>
          <a:p>
            <a:pPr lvl="1"/>
            <a:r>
              <a:rPr lang="en-US" sz="2400" dirty="0" smtClean="0"/>
              <a:t>Example: Intel Core i7 can generate two references per core per clock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only 6% of this (25 GB/s)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495800" y="6096000"/>
            <a:ext cx="3810000" cy="685800"/>
          </a:xfrm>
          <a:prstGeom prst="wedgeRectCallout">
            <a:avLst>
              <a:gd name="adj1" fmla="val -44062"/>
              <a:gd name="adj2" fmla="val -9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Cache is needed!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Cache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Cache: Optimizing memory access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Fast (but small) memory close </a:t>
            </a:r>
            <a:r>
              <a:rPr lang="en-US" sz="3600" dirty="0" smtClean="0"/>
              <a:t>to processor</a:t>
            </a:r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 smtClean="0"/>
              <a:t>Data granularity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Word: finest granularity memory data is addressed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32 bits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Block: the granularity data is transferred from 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between 4096 bytes and 32KB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When a word referenced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If in cache, use cache instead of memory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If not in cache, bring </a:t>
            </a:r>
            <a:r>
              <a:rPr lang="en-US" sz="3200" dirty="0" smtClean="0"/>
              <a:t>entire block (of words) into cache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1707</Words>
  <Application>Microsoft Macintosh PowerPoint</Application>
  <PresentationFormat>On-screen Show (4:3)</PresentationFormat>
  <Paragraphs>490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CIS 655/CSE 661 - Advanced Computer Architecture</vt:lpstr>
      <vt:lpstr>Cache: What and Why</vt:lpstr>
      <vt:lpstr>Memory hierarchy</vt:lpstr>
      <vt:lpstr>Memory/storage hierarchy</vt:lpstr>
      <vt:lpstr>Why Cache?</vt:lpstr>
      <vt:lpstr>Why Cache?(2) CPU-mem perf. gap</vt:lpstr>
      <vt:lpstr>Why Cache?(3) </vt:lpstr>
      <vt:lpstr>Cache basics</vt:lpstr>
      <vt:lpstr>Cache: Optimizing memory access</vt:lpstr>
      <vt:lpstr>Cache structure</vt:lpstr>
      <vt:lpstr>Cache design</vt:lpstr>
      <vt:lpstr>1) Cache placement</vt:lpstr>
      <vt:lpstr>Direct Mapped Cache</vt:lpstr>
      <vt:lpstr>2-Way Set Associative Cache</vt:lpstr>
      <vt:lpstr>Fully Associative Cache</vt:lpstr>
      <vt:lpstr>2) Cache replacement</vt:lpstr>
      <vt:lpstr>Implementing LRU</vt:lpstr>
      <vt:lpstr>LRU Counter Example</vt:lpstr>
      <vt:lpstr>Approximating LRU</vt:lpstr>
      <vt:lpstr>3) Write policy</vt:lpstr>
      <vt:lpstr>Write-Back caches: Implementation</vt:lpstr>
      <vt:lpstr>Optimizing Cache Performance</vt:lpstr>
      <vt:lpstr>Cache Perf. Metrics</vt:lpstr>
      <vt:lpstr>Cache perf. metrics: Implications</vt:lpstr>
      <vt:lpstr>Reducing Hit Time (1)</vt:lpstr>
      <vt:lpstr>Small &amp; simple caches </vt:lpstr>
      <vt:lpstr>Reducing Hit Time (2)</vt:lpstr>
      <vt:lpstr>Avoid address translation</vt:lpstr>
      <vt:lpstr>Physically addressed cache</vt:lpstr>
      <vt:lpstr>PAPT Cache</vt:lpstr>
      <vt:lpstr>Virtually Addressed Cache</vt:lpstr>
      <vt:lpstr>Virtually Indexed Physically Tagged</vt:lpstr>
      <vt:lpstr>Conclusion and reading lists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137</cp:revision>
  <dcterms:created xsi:type="dcterms:W3CDTF">2006-08-16T00:00:00Z</dcterms:created>
  <dcterms:modified xsi:type="dcterms:W3CDTF">2017-02-27T21:41:31Z</dcterms:modified>
</cp:coreProperties>
</file>