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81" r:id="rId3"/>
    <p:sldId id="416" r:id="rId4"/>
    <p:sldId id="410" r:id="rId5"/>
    <p:sldId id="275" r:id="rId6"/>
    <p:sldId id="397" r:id="rId7"/>
    <p:sldId id="369" r:id="rId8"/>
    <p:sldId id="363" r:id="rId9"/>
    <p:sldId id="364" r:id="rId10"/>
    <p:sldId id="365" r:id="rId11"/>
    <p:sldId id="409" r:id="rId12"/>
    <p:sldId id="408" r:id="rId13"/>
    <p:sldId id="403" r:id="rId14"/>
    <p:sldId id="412" r:id="rId15"/>
    <p:sldId id="413" r:id="rId16"/>
    <p:sldId id="415" r:id="rId17"/>
    <p:sldId id="366" r:id="rId18"/>
    <p:sldId id="398" r:id="rId19"/>
    <p:sldId id="399" r:id="rId20"/>
    <p:sldId id="400" r:id="rId21"/>
    <p:sldId id="401" r:id="rId22"/>
    <p:sldId id="402" r:id="rId23"/>
    <p:sldId id="380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80804" autoAdjust="0"/>
  </p:normalViewPr>
  <p:slideViewPr>
    <p:cSldViewPr>
      <p:cViewPr varScale="1">
        <p:scale>
          <a:sx n="76" d="100"/>
          <a:sy n="76" d="100"/>
        </p:scale>
        <p:origin x="22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6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AA1B-8DCA-4EBE-918A-7D4777AEDC36}" type="datetimeFigureOut">
              <a:rPr lang="en-US" smtClean="0"/>
              <a:pPr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4672-8820-493C-992A-C26F0A2F06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Conflict cache miss -&gt; two addresses mapped to same cache.</a:t>
            </a:r>
          </a:p>
          <a:p>
            <a:r>
              <a:rPr lang="en-AU" dirty="0" smtClean="0"/>
              <a:t>Check for conflict in Fully associated mapping -&gt;( no conflict why?)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6854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it out!</a:t>
            </a:r>
          </a:p>
          <a:p>
            <a:endParaRPr lang="en-US" dirty="0" smtClean="0"/>
          </a:p>
          <a:p>
            <a:r>
              <a:rPr lang="en-US" dirty="0" smtClean="0"/>
              <a:t>Both are in some way</a:t>
            </a:r>
            <a:r>
              <a:rPr lang="en-US" baseline="0" dirty="0" smtClean="0"/>
              <a:t> of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Penalty</a:t>
            </a:r>
            <a:r>
              <a:rPr lang="en-AU" baseline="0" dirty="0" smtClean="0"/>
              <a:t> to concurrent loads</a:t>
            </a:r>
            <a:r>
              <a:rPr lang="en-AU" baseline="0" smtClean="0"/>
              <a:t>/stores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08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892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Simple cache is direct mapped cache</a:t>
            </a:r>
          </a:p>
          <a:p>
            <a:r>
              <a:rPr lang="en-AU" dirty="0" smtClean="0"/>
              <a:t>Instead</a:t>
            </a:r>
            <a:r>
              <a:rPr lang="en-AU" baseline="0" dirty="0" smtClean="0"/>
              <a:t> of broadcast to all lines in the set , send to only one line </a:t>
            </a:r>
            <a:r>
              <a:rPr lang="mr-IN" baseline="0" dirty="0" smtClean="0"/>
              <a:t>–</a:t>
            </a:r>
            <a:r>
              <a:rPr lang="en-AU" baseline="0" dirty="0" smtClean="0"/>
              <a:t> way-predict caches</a:t>
            </a:r>
          </a:p>
          <a:p>
            <a:r>
              <a:rPr lang="en-AU" baseline="0" dirty="0" smtClean="0"/>
              <a:t>Pipelined cache access =&gt; multiple concurrent requests, to improve throughout, </a:t>
            </a:r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Pop Quiz</a:t>
            </a:r>
          </a:p>
          <a:p>
            <a:r>
              <a:rPr lang="en-AU" baseline="0" dirty="0" smtClean="0"/>
              <a:t>Three factors in cache performance?</a:t>
            </a:r>
          </a:p>
          <a:p>
            <a:r>
              <a:rPr lang="en-AU" baseline="0" dirty="0" smtClean="0"/>
              <a:t>Hit time, miss rate, miss penalty</a:t>
            </a:r>
          </a:p>
          <a:p>
            <a:endParaRPr lang="en-AU" baseline="0" dirty="0" smtClean="0"/>
          </a:p>
          <a:p>
            <a:r>
              <a:rPr lang="en-AU" baseline="0" dirty="0" smtClean="0"/>
              <a:t>Larger block affect three factors (fixe sized cache)</a:t>
            </a:r>
          </a:p>
          <a:p>
            <a:r>
              <a:rPr lang="en-AU" dirty="0" smtClean="0"/>
              <a:t>Cache hit time (assume direct mapped cache) -&gt; small time to lookup because</a:t>
            </a:r>
            <a:r>
              <a:rPr lang="en-AU" baseline="0" dirty="0" smtClean="0"/>
              <a:t> smaller lines in block size</a:t>
            </a:r>
          </a:p>
          <a:p>
            <a:r>
              <a:rPr lang="en-AU" baseline="0" dirty="0" smtClean="0"/>
              <a:t>Miss penalty </a:t>
            </a:r>
            <a:r>
              <a:rPr lang="mr-IN" baseline="0" dirty="0" smtClean="0"/>
              <a:t>–</a:t>
            </a:r>
            <a:r>
              <a:rPr lang="en-AU" baseline="0" dirty="0" smtClean="0"/>
              <a:t> time needed to transfer bloc from RAM to cache. Larger the block miss </a:t>
            </a:r>
            <a:r>
              <a:rPr lang="en-AU" baseline="0" dirty="0" err="1" smtClean="0"/>
              <a:t>penality</a:t>
            </a:r>
            <a:r>
              <a:rPr lang="en-AU" baseline="0" dirty="0" smtClean="0"/>
              <a:t> tend to be longer.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Approaches to improve program locality?</a:t>
            </a:r>
          </a:p>
          <a:p>
            <a:r>
              <a:rPr lang="en-AU" dirty="0" smtClean="0"/>
              <a:t>Cache Miss rate </a:t>
            </a:r>
            <a:r>
              <a:rPr lang="mr-IN" dirty="0" smtClean="0"/>
              <a:t>–</a:t>
            </a:r>
            <a:r>
              <a:rPr lang="en-AU" dirty="0" smtClean="0"/>
              <a:t> three kinds</a:t>
            </a:r>
            <a:r>
              <a:rPr lang="en-AU" baseline="0" dirty="0" smtClean="0"/>
              <a:t> </a:t>
            </a:r>
            <a:r>
              <a:rPr lang="mr-IN" baseline="0" dirty="0" smtClean="0"/>
              <a:t>–</a:t>
            </a:r>
            <a:r>
              <a:rPr lang="en-AU" baseline="0" dirty="0" smtClean="0"/>
              <a:t> composite, complete and conflict?</a:t>
            </a:r>
          </a:p>
          <a:p>
            <a:r>
              <a:rPr lang="en-AU" baseline="0" dirty="0" smtClean="0"/>
              <a:t>Composite miss rate will be smaller for large block size </a:t>
            </a:r>
            <a:r>
              <a:rPr lang="mr-IN" baseline="0" dirty="0" smtClean="0"/>
              <a:t>–</a:t>
            </a:r>
            <a:r>
              <a:rPr lang="en-AU" baseline="0" dirty="0" smtClean="0"/>
              <a:t> reason being large block implies more data in the cache. (assume program exhibits spatial locality)</a:t>
            </a:r>
          </a:p>
          <a:p>
            <a:r>
              <a:rPr lang="en-AU" baseline="0" dirty="0" smtClean="0"/>
              <a:t>Capacity </a:t>
            </a:r>
            <a:r>
              <a:rPr lang="mr-IN" baseline="0" dirty="0" smtClean="0"/>
              <a:t>–</a:t>
            </a:r>
            <a:r>
              <a:rPr lang="en-AU" baseline="0" dirty="0" smtClean="0"/>
              <a:t> no effect size is fixed</a:t>
            </a:r>
          </a:p>
          <a:p>
            <a:r>
              <a:rPr lang="en-AU" baseline="0" dirty="0" smtClean="0"/>
              <a:t>Conflict </a:t>
            </a:r>
            <a:r>
              <a:rPr lang="mr-IN" baseline="0" dirty="0" smtClean="0"/>
              <a:t>–</a:t>
            </a:r>
            <a:r>
              <a:rPr lang="en-AU" baseline="0" dirty="0" smtClean="0"/>
              <a:t> depends on structure and placement of cache.</a:t>
            </a:r>
          </a:p>
          <a:p>
            <a:r>
              <a:rPr lang="en-AU" baseline="0" dirty="0" smtClean="0"/>
              <a:t>If direct mapped cache </a:t>
            </a:r>
            <a:r>
              <a:rPr lang="mr-IN" baseline="0" dirty="0" smtClean="0"/>
              <a:t>–</a:t>
            </a:r>
            <a:r>
              <a:rPr lang="en-AU" baseline="0" dirty="0" smtClean="0"/>
              <a:t> more conflicts . If only one line in cache always a conflict =&gt; larger the block is more likely for conflict cache miss</a:t>
            </a:r>
          </a:p>
          <a:p>
            <a:r>
              <a:rPr lang="en-AU" dirty="0" smtClean="0"/>
              <a:t>Loop interchange, code cache block to </a:t>
            </a:r>
            <a:r>
              <a:rPr lang="en-AU" smtClean="0"/>
              <a:t>improve program</a:t>
            </a:r>
            <a:r>
              <a:rPr lang="en-AU" baseline="0" smtClean="0"/>
              <a:t> locality.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23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8 March 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What could affect miss rate?: capacity,</a:t>
            </a:r>
            <a:r>
              <a:rPr lang="en-AU" baseline="0" dirty="0" smtClean="0"/>
              <a:t> associativity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757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/>
              <a:t>Print it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3N^2 cache misses</a:t>
            </a:r>
            <a:r>
              <a:rPr lang="en-US" baseline="0" dirty="0" smtClean="0"/>
              <a:t> = miss rate best</a:t>
            </a:r>
          </a:p>
          <a:p>
            <a:r>
              <a:rPr lang="en-US" baseline="0" dirty="0" smtClean="0"/>
              <a:t>2N^3 + N^2 = cache misses worst</a:t>
            </a:r>
            <a:endParaRPr lang="en-US" dirty="0" smtClean="0"/>
          </a:p>
          <a:p>
            <a:r>
              <a:rPr lang="en-US" dirty="0" smtClean="0"/>
              <a:t>				for(j = j + b) (N/B blocks)</a:t>
            </a:r>
          </a:p>
          <a:p>
            <a:r>
              <a:rPr lang="en-US" dirty="0" smtClean="0"/>
              <a:t>				{</a:t>
            </a:r>
          </a:p>
          <a:p>
            <a:r>
              <a:rPr lang="en-US" dirty="0" smtClean="0"/>
              <a:t>				    for(k = k + b) (N/B</a:t>
            </a:r>
            <a:r>
              <a:rPr lang="en-US" baseline="0" dirty="0" smtClean="0"/>
              <a:t> blocks)</a:t>
            </a:r>
          </a:p>
          <a:p>
            <a:r>
              <a:rPr lang="en-US" baseline="0" dirty="0" smtClean="0"/>
              <a:t>				    {</a:t>
            </a:r>
            <a:r>
              <a:rPr lang="en-US" dirty="0" smtClean="0"/>
              <a:t>	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++)			=</a:t>
            </a:r>
            <a:r>
              <a:rPr lang="en-US" dirty="0" smtClean="0">
                <a:sym typeface="Wingdings"/>
              </a:rPr>
              <a:t>              for(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++) to</a:t>
            </a:r>
            <a:r>
              <a:rPr lang="en-US" baseline="0" dirty="0" smtClean="0">
                <a:sym typeface="Wingdings"/>
              </a:rPr>
              <a:t> N</a:t>
            </a:r>
            <a:endParaRPr lang="en-US" dirty="0" smtClean="0"/>
          </a:p>
          <a:p>
            <a:r>
              <a:rPr lang="en-US" dirty="0" smtClean="0"/>
              <a:t>{				{</a:t>
            </a:r>
          </a:p>
          <a:p>
            <a:r>
              <a:rPr lang="en-US" dirty="0" smtClean="0"/>
              <a:t>  for (</a:t>
            </a:r>
            <a:r>
              <a:rPr lang="en-US" dirty="0" err="1" smtClean="0"/>
              <a:t>j++</a:t>
            </a:r>
            <a:r>
              <a:rPr lang="en-US" dirty="0" smtClean="0"/>
              <a:t>)				</a:t>
            </a:r>
            <a:r>
              <a:rPr lang="en-US" baseline="0" dirty="0" smtClean="0"/>
              <a:t>   for(</a:t>
            </a:r>
            <a:r>
              <a:rPr lang="en-US" baseline="0" dirty="0" err="1" smtClean="0"/>
              <a:t>j++</a:t>
            </a:r>
            <a:r>
              <a:rPr lang="en-US" baseline="0" dirty="0" smtClean="0"/>
              <a:t>; j &lt; B)</a:t>
            </a:r>
            <a:endParaRPr lang="en-US" dirty="0" smtClean="0"/>
          </a:p>
          <a:p>
            <a:r>
              <a:rPr lang="en-US" dirty="0" smtClean="0"/>
              <a:t>  { 				</a:t>
            </a:r>
            <a:r>
              <a:rPr lang="en-US" baseline="0" dirty="0" smtClean="0"/>
              <a:t>  {</a:t>
            </a:r>
            <a:endParaRPr lang="en-US" dirty="0" smtClean="0"/>
          </a:p>
          <a:p>
            <a:r>
              <a:rPr lang="en-US" dirty="0" smtClean="0"/>
              <a:t>    for (k++)				</a:t>
            </a:r>
            <a:r>
              <a:rPr lang="en-US" baseline="0" dirty="0" smtClean="0"/>
              <a:t>     for(k++ ; k &lt; B)</a:t>
            </a:r>
            <a:endParaRPr lang="en-US" dirty="0" smtClean="0"/>
          </a:p>
          <a:p>
            <a:r>
              <a:rPr lang="en-US" dirty="0" smtClean="0"/>
              <a:t>    {				</a:t>
            </a:r>
            <a:r>
              <a:rPr lang="en-US" baseline="0" dirty="0" smtClean="0"/>
              <a:t>    {</a:t>
            </a:r>
          </a:p>
          <a:p>
            <a:r>
              <a:rPr lang="en-US" baseline="0" dirty="0" smtClean="0"/>
              <a:t> 				number of memory references = (N/B)^2* B^2 * N = O(N^3)</a:t>
            </a:r>
          </a:p>
          <a:p>
            <a:r>
              <a:rPr lang="en-US" baseline="0" dirty="0" smtClean="0"/>
              <a:t>                                                                                #ref : (N/B)^2 * N * B +  2* (N/B)^2 * N * B^2 = N^3/B + 2N^3  =&gt; we access memory for </a:t>
            </a:r>
            <a:r>
              <a:rPr lang="en-US" baseline="0" dirty="0" err="1" smtClean="0"/>
              <a:t>y,z</a:t>
            </a:r>
            <a:r>
              <a:rPr lang="en-US" baseline="0" dirty="0" smtClean="0"/>
              <a:t> matrices  for B^2 , we have N/B such blocks </a:t>
            </a:r>
            <a:endParaRPr lang="en-US" dirty="0" smtClean="0"/>
          </a:p>
          <a:p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s not very cache friendly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5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cache capacity is of 18 cells</a:t>
            </a:r>
          </a:p>
          <a:p>
            <a:r>
              <a:rPr lang="en-US" dirty="0" smtClean="0"/>
              <a:t>Cache is using</a:t>
            </a:r>
            <a:r>
              <a:rPr lang="en-US" baseline="0" dirty="0" smtClean="0"/>
              <a:t> LRU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 it out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1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cache capacity is of 18 cells</a:t>
            </a:r>
          </a:p>
          <a:p>
            <a:r>
              <a:rPr lang="en-US" dirty="0" smtClean="0"/>
              <a:t>Cache is using</a:t>
            </a:r>
            <a:r>
              <a:rPr lang="en-US" baseline="0" dirty="0" smtClean="0"/>
              <a:t> LRU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 it out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cache capacity is of 18 cells</a:t>
            </a:r>
          </a:p>
          <a:p>
            <a:r>
              <a:rPr lang="en-US" dirty="0" smtClean="0"/>
              <a:t>Cache is using</a:t>
            </a:r>
            <a:r>
              <a:rPr lang="en-US" baseline="0" dirty="0" smtClean="0"/>
              <a:t> LRU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Print it out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2B*N/B*N/B*N?</a:t>
            </a:r>
          </a:p>
          <a:p>
            <a:r>
              <a:rPr lang="en-US" dirty="0" smtClean="0"/>
              <a:t>Because in loop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N= N/B * B; when it is within step B, it will not incur any cache misses; but when out of B, it will incur new miss. The assumption here is that B is chosen such that those two “green” rectangles can fit into cache.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B*N/B*N is that x[</a:t>
            </a:r>
            <a:r>
              <a:rPr lang="en-US" baseline="0" dirty="0" err="1" smtClean="0"/>
              <a:t>i</a:t>
            </a:r>
            <a:r>
              <a:rPr lang="en-US" baseline="0" dirty="0" smtClean="0"/>
              <a:t>][j] is not changed by N2, but affected by </a:t>
            </a:r>
            <a:r>
              <a:rPr lang="en-US" baseline="0" dirty="0" err="1" smtClean="0"/>
              <a:t>kk</a:t>
            </a:r>
            <a:r>
              <a:rPr lang="en-US" baseline="0" dirty="0" smtClean="0"/>
              <a:t> or 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B*N/B*N is write miss to output matrix</a:t>
            </a:r>
          </a:p>
          <a:p>
            <a:r>
              <a:rPr lang="en-US" baseline="0" dirty="0" smtClean="0"/>
              <a:t>While 2N^3/B +N^2 is read-miss to two input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4672-8820-493C-992A-C26F0A2F06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FB4D-4655-4949-8940-91D5787C29B8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4DD7-32C7-49B5-AA9D-D7043BFD91B9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ED43-A8D7-4B50-A4AC-4D9C7099B287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5EB7-F45D-44AE-B641-7552E6266CD5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13D8-E61C-45E4-8AEE-8EC3FC7288F4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B016-8A35-4BAF-A685-13B10052BACF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A86B-7772-48A1-A2C7-E9C1917336D0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A10E-B7E8-47EC-AD54-AB6EE4180475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4601-FA3A-4AB8-97E7-B365C91DC42E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A51F-FEC3-40A8-96E7-DC500EDD05EC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EAF-98B6-46DC-A8FD-1F4500370D74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28BA-2D9D-40EA-B262-0D90092BCB99}" type="datetime1">
              <a:rPr lang="en-US" smtClean="0"/>
              <a:pPr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2012, Elsevier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5400" noProof="0" dirty="0" smtClean="0"/>
              <a:t>Cache Optimizations </a:t>
            </a:r>
            <a:r>
              <a:rPr lang="en-US" sz="5400" smtClean="0"/>
              <a:t>(3.3)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61838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Textbook</a:t>
            </a:r>
            <a:r>
              <a:rPr lang="en-US" smtClean="0"/>
              <a:t>: 2.2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03" y="1676400"/>
            <a:ext cx="8941797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0" y="502920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Complexity: O(N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Memory references: 2N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+N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=N</a:t>
            </a:r>
            <a:r>
              <a:rPr lang="en-US" sz="3200" baseline="30000" dirty="0" smtClean="0"/>
              <a:t>2 </a:t>
            </a:r>
            <a:r>
              <a:rPr lang="en-US" sz="3200" dirty="0" smtClean="0"/>
              <a:t>(2N+1)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Multi. with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Access pattern (per-matrix)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4419600"/>
            <a:ext cx="6438900" cy="207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733800" y="5410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05500" y="54102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38450" y="505777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3850" y="5054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26300" y="4787900"/>
            <a:ext cx="304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36900" y="5054600"/>
            <a:ext cx="3048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8400" y="4781550"/>
            <a:ext cx="304800" cy="16954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5600" y="5105400"/>
            <a:ext cx="17526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6172200" y="2667000"/>
            <a:ext cx="2971800" cy="838200"/>
          </a:xfrm>
          <a:prstGeom prst="wedgeRoundRectCallout">
            <a:avLst>
              <a:gd name="adj1" fmla="val -11983"/>
              <a:gd name="adj2" fmla="val 20160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Temporal locality: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Accessed at loop 3,9,15…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2950" y="4772223"/>
            <a:ext cx="22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06600" y="5041900"/>
            <a:ext cx="222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62150" y="5334000"/>
            <a:ext cx="42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06700" y="5334000"/>
            <a:ext cx="42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51150" y="5048250"/>
            <a:ext cx="27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248400" y="3733800"/>
            <a:ext cx="2209800" cy="762000"/>
          </a:xfrm>
          <a:prstGeom prst="wedgeRoundRectCallout">
            <a:avLst>
              <a:gd name="adj1" fmla="val -255"/>
              <a:gd name="adj2" fmla="val 8312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Spatial locality: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Access by column</a:t>
            </a:r>
            <a:endParaRPr lang="en-US" b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52451" y="4775589"/>
            <a:ext cx="42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145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Multi. with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How to calculate the three elements</a:t>
            </a:r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Per-matrix access pattern</a:t>
            </a:r>
          </a:p>
          <a:p>
            <a:pPr lvl="1"/>
            <a:r>
              <a:rPr lang="en-US" dirty="0" smtClean="0"/>
              <a:t>Is it cache friendly?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460" y="2209800"/>
            <a:ext cx="755354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3242636" y="3048000"/>
            <a:ext cx="3387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752600" y="4648200"/>
            <a:ext cx="5943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/>
                <a:cs typeface="Times New Roman"/>
              </a:rPr>
              <a:t>X      </a:t>
            </a:r>
            <a:r>
              <a:rPr lang="en-US" sz="4800" b="1" dirty="0">
                <a:latin typeface="Times New Roman"/>
                <a:cs typeface="Times New Roman"/>
              </a:rPr>
              <a:t>=      </a:t>
            </a:r>
            <a:r>
              <a:rPr lang="en-US" sz="4800" b="1" dirty="0" smtClean="0">
                <a:latin typeface="Times New Roman"/>
                <a:cs typeface="Times New Roman"/>
              </a:rPr>
              <a:t>Y      *      Z</a:t>
            </a:r>
            <a:endParaRPr lang="en-US" sz="4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9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39129"/>
            <a:ext cx="6400800" cy="22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</a:t>
            </a:r>
            <a:r>
              <a:rPr lang="en-US" dirty="0"/>
              <a:t>Matrix Multi.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1034" y="488304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0700" y="488304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334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multiplication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4267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34200" y="4256183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34200" y="5073268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4267200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41583" y="5062251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41583" y="5083366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90800" y="51054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0800" y="5072349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590800" y="4267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501966" y="1981200"/>
          <a:ext cx="603504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4" imgW="2514600" imgH="507960" progId="Equation.DSMT4">
                  <p:embed/>
                </p:oleObj>
              </mc:Choice>
              <mc:Fallback>
                <p:oleObj name="Equation" r:id="rId4" imgW="251460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966" y="1981200"/>
                        <a:ext cx="603504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52600" y="4267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52600" y="4267200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0800" y="4235068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Y1*Z2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90800" y="4257102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Y2*Z4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90800" y="4267200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8" grpId="0" animBg="1"/>
      <p:bldP spid="39" grpId="0" animBg="1"/>
      <p:bldP spid="43" grpId="0" animBg="1"/>
      <p:bldP spid="44" grpId="0" animBg="1"/>
      <p:bldP spid="41" grpId="0" animBg="1"/>
      <p:bldP spid="24" grpId="0" animBg="1"/>
      <p:bldP spid="35" grpId="0" animBg="1"/>
      <p:bldP spid="30" grpId="0" animBg="1"/>
      <p:bldP spid="30" grpId="1" animBg="1"/>
      <p:bldP spid="45" grpId="0" animBg="1"/>
      <p:bldP spid="45" grpId="1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M.M.: 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Blocked matrix multiplication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/>
          </a:p>
          <a:p>
            <a:pPr lvl="0"/>
            <a:r>
              <a:rPr lang="en-US" dirty="0" smtClean="0"/>
              <a:t>Unblocked </a:t>
            </a:r>
            <a:r>
              <a:rPr lang="en-US" dirty="0"/>
              <a:t>matrix multiplication</a:t>
            </a: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28800"/>
            <a:ext cx="6400800" cy="22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612834" y="29727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2500" y="29727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52600" y="2334837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Y1*Z2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0" y="2356871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2345854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3162939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86200" y="2356871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2600" y="2362200"/>
            <a:ext cx="838200" cy="772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Y2*Z4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2600" y="2362200"/>
            <a:ext cx="838200" cy="77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52600" y="2362200"/>
            <a:ext cx="838200" cy="772098"/>
          </a:xfrm>
          <a:prstGeom prst="rect">
            <a:avLst/>
          </a:prstGeom>
          <a:solidFill>
            <a:srgbClr val="F79646">
              <a:alpha val="38824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6400800" cy="220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2689034" y="55635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38700" y="5563519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828800" y="4925637"/>
            <a:ext cx="838200" cy="255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124200" y="4947671"/>
            <a:ext cx="1676400" cy="2339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4936654"/>
            <a:ext cx="838200" cy="1616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4200" y="5181600"/>
            <a:ext cx="1676400" cy="2766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39817" y="5181599"/>
            <a:ext cx="838200" cy="3048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39817" y="5486400"/>
            <a:ext cx="838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59417" y="5029200"/>
            <a:ext cx="8382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24200" y="5486400"/>
            <a:ext cx="1676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11817" y="5181600"/>
            <a:ext cx="838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6600" y="3581400"/>
            <a:ext cx="205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capacity </a:t>
            </a:r>
            <a:r>
              <a:rPr lang="en-US" dirty="0" smtClean="0"/>
              <a:t>is </a:t>
            </a:r>
            <a:r>
              <a:rPr lang="en-US" dirty="0"/>
              <a:t>18 </a:t>
            </a:r>
            <a:r>
              <a:rPr lang="en-US" dirty="0" smtClean="0"/>
              <a:t>cells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Cache </a:t>
            </a:r>
            <a:r>
              <a:rPr lang="en-US" dirty="0" smtClean="0"/>
              <a:t>uses </a:t>
            </a:r>
            <a:r>
              <a:rPr lang="en-US" dirty="0"/>
              <a:t>LRU</a:t>
            </a:r>
          </a:p>
        </p:txBody>
      </p:sp>
    </p:spTree>
    <p:extLst>
      <p:ext uri="{BB962C8B-B14F-4D97-AF65-F5344CB8AC3E}">
        <p14:creationId xmlns:p14="http://schemas.microsoft.com/office/powerpoint/2010/main" val="304903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3" grpId="0" animBg="1"/>
      <p:bldP spid="27" grpId="0" animBg="1"/>
      <p:bldP spid="30" grpId="0" animBg="1"/>
      <p:bldP spid="37" grpId="0" animBg="1"/>
      <p:bldP spid="37" grpId="1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M.M.: 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Blocked matrix multiplication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Y</a:t>
            </a:r>
            <a:r>
              <a:rPr lang="en-US" i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*Z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+Y</a:t>
            </a:r>
            <a:r>
              <a:rPr lang="en-US" i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*Z</a:t>
            </a:r>
            <a:r>
              <a:rPr lang="en-US" i="1" baseline="-25000" dirty="0">
                <a:latin typeface="Times New Roman"/>
                <a:cs typeface="Times New Roman"/>
              </a:rPr>
              <a:t>4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0523" y="1295400"/>
            <a:ext cx="3127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capacity </a:t>
            </a:r>
            <a:r>
              <a:rPr lang="en-US" dirty="0" smtClean="0"/>
              <a:t>is </a:t>
            </a:r>
            <a:r>
              <a:rPr lang="en-US" dirty="0"/>
              <a:t>18 </a:t>
            </a:r>
            <a:r>
              <a:rPr lang="en-US" dirty="0" smtClean="0"/>
              <a:t>cells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Cache </a:t>
            </a:r>
            <a:r>
              <a:rPr lang="en-US" dirty="0" smtClean="0"/>
              <a:t>uses </a:t>
            </a:r>
            <a:r>
              <a:rPr lang="en-US" dirty="0"/>
              <a:t>LRU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641937"/>
            <a:ext cx="2362200" cy="2209800"/>
            <a:chOff x="882842" y="2327779"/>
            <a:chExt cx="1721041" cy="1705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429000" y="2641937"/>
            <a:ext cx="2362200" cy="2209800"/>
            <a:chOff x="882842" y="2327779"/>
            <a:chExt cx="1721041" cy="170549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6477000" y="2641937"/>
            <a:ext cx="2362200" cy="2209800"/>
            <a:chOff x="882842" y="2327779"/>
            <a:chExt cx="1721041" cy="17054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1143000" y="5004137"/>
            <a:ext cx="7204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X      =      Y      *      Z</a:t>
            </a:r>
          </a:p>
        </p:txBody>
      </p:sp>
    </p:spTree>
    <p:extLst>
      <p:ext uri="{BB962C8B-B14F-4D97-AF65-F5344CB8AC3E}">
        <p14:creationId xmlns:p14="http://schemas.microsoft.com/office/powerpoint/2010/main" val="3677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M.M.: 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r>
              <a:rPr lang="en-US" dirty="0" smtClean="0"/>
              <a:t>Matrix multiplication </a:t>
            </a:r>
            <a:br>
              <a:rPr lang="en-US" dirty="0" smtClean="0"/>
            </a:br>
            <a:r>
              <a:rPr lang="en-US" dirty="0" smtClean="0"/>
              <a:t>with no blocking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0523" y="1295400"/>
            <a:ext cx="3127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Assumption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ache </a:t>
            </a:r>
            <a:r>
              <a:rPr lang="en-US" dirty="0"/>
              <a:t>capacity </a:t>
            </a:r>
            <a:r>
              <a:rPr lang="en-US" dirty="0" smtClean="0"/>
              <a:t>is </a:t>
            </a:r>
            <a:r>
              <a:rPr lang="en-US" dirty="0"/>
              <a:t>18 </a:t>
            </a:r>
            <a:r>
              <a:rPr lang="en-US" dirty="0" smtClean="0"/>
              <a:t>cells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Cache </a:t>
            </a:r>
            <a:r>
              <a:rPr lang="en-US" dirty="0" smtClean="0"/>
              <a:t>uses </a:t>
            </a:r>
            <a:r>
              <a:rPr lang="en-US" dirty="0"/>
              <a:t>LRU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2641937"/>
            <a:ext cx="2362200" cy="2209800"/>
            <a:chOff x="882842" y="2327779"/>
            <a:chExt cx="1721041" cy="170549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3429000" y="2641937"/>
            <a:ext cx="2362200" cy="2209800"/>
            <a:chOff x="882842" y="2327779"/>
            <a:chExt cx="1721041" cy="170549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6477000" y="2641937"/>
            <a:ext cx="2362200" cy="2209800"/>
            <a:chOff x="882842" y="2327779"/>
            <a:chExt cx="1721041" cy="170549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/>
            <a:stretch/>
          </p:blipFill>
          <p:spPr bwMode="auto">
            <a:xfrm>
              <a:off x="882842" y="3128890"/>
              <a:ext cx="1719219" cy="904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/>
            <a:srcRect l="4269" t="58975" r="68871" b="4195"/>
            <a:stretch/>
          </p:blipFill>
          <p:spPr bwMode="auto">
            <a:xfrm>
              <a:off x="884664" y="2327779"/>
              <a:ext cx="1719219" cy="811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1143000" y="5004137"/>
            <a:ext cx="72047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X      =      Y      *      Z</a:t>
            </a:r>
          </a:p>
        </p:txBody>
      </p:sp>
    </p:spTree>
    <p:extLst>
      <p:ext uri="{BB962C8B-B14F-4D97-AF65-F5344CB8AC3E}">
        <p14:creationId xmlns:p14="http://schemas.microsoft.com/office/powerpoint/2010/main" val="16420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M.M.: Why It Works?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4988" y="2124075"/>
            <a:ext cx="55340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14601" y="3200400"/>
            <a:ext cx="4905374" cy="161925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77000" y="2286001"/>
            <a:ext cx="2209800" cy="609600"/>
          </a:xfrm>
          <a:prstGeom prst="wedgeRectCallout">
            <a:avLst>
              <a:gd name="adj1" fmla="val -49537"/>
              <a:gd name="adj2" fmla="val 956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 repeated memory access: 2B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2409825"/>
            <a:ext cx="6858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2695575"/>
            <a:ext cx="6858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N/B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2971800"/>
            <a:ext cx="1143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N=N/B*B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blocking (Block size: </a:t>
            </a:r>
            <a:r>
              <a:rPr lang="en-US" i="1" dirty="0" smtClean="0">
                <a:latin typeface="Times New Roman"/>
                <a:cs typeface="Times New Roman"/>
              </a:rPr>
              <a:t>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Total cache misses: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2N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/B + N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(=2B</a:t>
            </a:r>
            <a:r>
              <a:rPr lang="en-US" i="1" baseline="30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*(N/B)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+ B*N/B*N)</a:t>
            </a:r>
          </a:p>
          <a:p>
            <a:pPr lvl="1"/>
            <a:r>
              <a:rPr lang="en-US" dirty="0" smtClean="0"/>
              <a:t>Without blocking: </a:t>
            </a:r>
            <a:r>
              <a:rPr lang="en-US" i="1" dirty="0" smtClean="0">
                <a:latin typeface="Times New Roman"/>
                <a:cs typeface="Times New Roman"/>
              </a:rPr>
              <a:t>2N</a:t>
            </a:r>
            <a:r>
              <a:rPr lang="en-US" i="1" baseline="30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+ N</a:t>
            </a:r>
            <a:r>
              <a:rPr lang="en-US" i="1" baseline="30000" dirty="0" smtClean="0">
                <a:latin typeface="Times New Roman"/>
                <a:cs typeface="Times New Roman"/>
              </a:rPr>
              <a:t>2 </a:t>
            </a:r>
            <a:r>
              <a:rPr lang="en-US" dirty="0" smtClean="0"/>
              <a:t> (worst case)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4495800" y="4024313"/>
            <a:ext cx="1062038" cy="152400"/>
            <a:chOff x="2832" y="2535"/>
            <a:chExt cx="669" cy="96"/>
          </a:xfrm>
        </p:grpSpPr>
        <p:sp>
          <p:nvSpPr>
            <p:cNvPr id="843819" name="Rectangle 43"/>
            <p:cNvSpPr>
              <a:spLocks noChangeArrowheads="1"/>
            </p:cNvSpPr>
            <p:nvPr/>
          </p:nvSpPr>
          <p:spPr bwMode="auto">
            <a:xfrm>
              <a:off x="2832" y="2535"/>
              <a:ext cx="478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20" name="Rectangle 44"/>
            <p:cNvSpPr>
              <a:spLocks noChangeArrowheads="1"/>
            </p:cNvSpPr>
            <p:nvPr/>
          </p:nvSpPr>
          <p:spPr bwMode="auto">
            <a:xfrm>
              <a:off x="3310" y="2535"/>
              <a:ext cx="19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1063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fetching block earlier</a:t>
            </a:r>
          </a:p>
          <a:p>
            <a:pPr lvl="1"/>
            <a:r>
              <a:rPr lang="en-US" dirty="0" smtClean="0"/>
              <a:t>Overlap miss latency with work before miss</a:t>
            </a:r>
            <a:endParaRPr lang="en-US" dirty="0"/>
          </a:p>
        </p:txBody>
      </p:sp>
      <p:sp>
        <p:nvSpPr>
          <p:cNvPr id="843780" name="Line 4"/>
          <p:cNvSpPr>
            <a:spLocks noChangeShapeType="1"/>
          </p:cNvSpPr>
          <p:nvPr/>
        </p:nvSpPr>
        <p:spPr bwMode="auto">
          <a:xfrm flipV="1">
            <a:off x="4203700" y="303371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3927475" y="3321050"/>
            <a:ext cx="6399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Load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79888" y="2503488"/>
            <a:ext cx="412750" cy="530225"/>
            <a:chOff x="2633" y="1826"/>
            <a:chExt cx="260" cy="334"/>
          </a:xfrm>
        </p:grpSpPr>
        <p:sp>
          <p:nvSpPr>
            <p:cNvPr id="843782" name="Rectangle 6"/>
            <p:cNvSpPr>
              <a:spLocks noChangeArrowheads="1"/>
            </p:cNvSpPr>
            <p:nvPr/>
          </p:nvSpPr>
          <p:spPr bwMode="auto">
            <a:xfrm>
              <a:off x="2648" y="2064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7" name="Text Box 11"/>
            <p:cNvSpPr txBox="1">
              <a:spLocks noChangeArrowheads="1"/>
            </p:cNvSpPr>
            <p:nvPr/>
          </p:nvSpPr>
          <p:spPr bwMode="auto">
            <a:xfrm>
              <a:off x="2633" y="1826"/>
              <a:ext cx="26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L1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506913" y="2503488"/>
            <a:ext cx="760412" cy="530225"/>
            <a:chOff x="2839" y="1826"/>
            <a:chExt cx="479" cy="334"/>
          </a:xfrm>
        </p:grpSpPr>
        <p:sp>
          <p:nvSpPr>
            <p:cNvPr id="843783" name="Rectangle 7"/>
            <p:cNvSpPr>
              <a:spLocks noChangeArrowheads="1"/>
            </p:cNvSpPr>
            <p:nvPr/>
          </p:nvSpPr>
          <p:spPr bwMode="auto">
            <a:xfrm>
              <a:off x="2839" y="2064"/>
              <a:ext cx="479" cy="9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8" name="Text Box 12"/>
            <p:cNvSpPr txBox="1">
              <a:spLocks noChangeArrowheads="1"/>
            </p:cNvSpPr>
            <p:nvPr/>
          </p:nvSpPr>
          <p:spPr bwMode="auto">
            <a:xfrm>
              <a:off x="2976" y="1826"/>
              <a:ext cx="26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L2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67325" y="2503489"/>
            <a:ext cx="3062288" cy="1157288"/>
            <a:chOff x="3318" y="1826"/>
            <a:chExt cx="1929" cy="729"/>
          </a:xfrm>
        </p:grpSpPr>
        <p:sp>
          <p:nvSpPr>
            <p:cNvPr id="843784" name="Rectangle 8"/>
            <p:cNvSpPr>
              <a:spLocks noChangeArrowheads="1"/>
            </p:cNvSpPr>
            <p:nvPr/>
          </p:nvSpPr>
          <p:spPr bwMode="auto">
            <a:xfrm>
              <a:off x="3318" y="2064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5" name="Line 9"/>
            <p:cNvSpPr>
              <a:spLocks noChangeShapeType="1"/>
            </p:cNvSpPr>
            <p:nvPr/>
          </p:nvSpPr>
          <p:spPr bwMode="auto">
            <a:xfrm>
              <a:off x="5031" y="2160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86" name="Text Box 10"/>
            <p:cNvSpPr txBox="1">
              <a:spLocks noChangeArrowheads="1"/>
            </p:cNvSpPr>
            <p:nvPr/>
          </p:nvSpPr>
          <p:spPr bwMode="auto">
            <a:xfrm>
              <a:off x="4858" y="2342"/>
              <a:ext cx="389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Data</a:t>
              </a:r>
            </a:p>
          </p:txBody>
        </p:sp>
        <p:sp>
          <p:nvSpPr>
            <p:cNvPr id="843789" name="Text Box 13"/>
            <p:cNvSpPr txBox="1">
              <a:spLocks noChangeArrowheads="1"/>
            </p:cNvSpPr>
            <p:nvPr/>
          </p:nvSpPr>
          <p:spPr bwMode="auto">
            <a:xfrm>
              <a:off x="3958" y="1826"/>
              <a:ext cx="58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</a:rPr>
                <a:t>Memory</a:t>
              </a:r>
              <a:endParaRPr lang="en-US" sz="1600" dirty="0">
                <a:latin typeface="Arial" pitchFamily="34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192588" y="3336929"/>
            <a:ext cx="3794125" cy="398463"/>
            <a:chOff x="2641" y="2102"/>
            <a:chExt cx="2390" cy="251"/>
          </a:xfrm>
        </p:grpSpPr>
        <p:sp>
          <p:nvSpPr>
            <p:cNvPr id="843793" name="Line 17"/>
            <p:cNvSpPr>
              <a:spLocks noChangeShapeType="1"/>
            </p:cNvSpPr>
            <p:nvPr/>
          </p:nvSpPr>
          <p:spPr bwMode="auto">
            <a:xfrm>
              <a:off x="2641" y="2102"/>
              <a:ext cx="23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4" name="Text Box 18"/>
            <p:cNvSpPr txBox="1">
              <a:spLocks noChangeArrowheads="1"/>
            </p:cNvSpPr>
            <p:nvPr/>
          </p:nvSpPr>
          <p:spPr bwMode="auto">
            <a:xfrm>
              <a:off x="3120" y="2140"/>
              <a:ext cx="162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" pitchFamily="34" charset="0"/>
                </a:rPr>
                <a:t>Total Load-to-Use Latency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333500" y="3868735"/>
            <a:ext cx="3162300" cy="761999"/>
            <a:chOff x="840" y="2437"/>
            <a:chExt cx="1992" cy="480"/>
          </a:xfrm>
        </p:grpSpPr>
        <p:sp>
          <p:nvSpPr>
            <p:cNvPr id="843796" name="Rectangle 20"/>
            <p:cNvSpPr>
              <a:spLocks noChangeArrowheads="1"/>
            </p:cNvSpPr>
            <p:nvPr/>
          </p:nvSpPr>
          <p:spPr bwMode="auto">
            <a:xfrm>
              <a:off x="1111" y="2437"/>
              <a:ext cx="1721" cy="96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0" name="Line 24"/>
            <p:cNvSpPr>
              <a:spLocks noChangeShapeType="1"/>
            </p:cNvSpPr>
            <p:nvPr/>
          </p:nvSpPr>
          <p:spPr bwMode="auto">
            <a:xfrm flipV="1">
              <a:off x="1111" y="2533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840" y="2704"/>
              <a:ext cx="59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Prefetch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375150" y="4021135"/>
            <a:ext cx="617538" cy="685799"/>
            <a:chOff x="2756" y="2533"/>
            <a:chExt cx="389" cy="432"/>
          </a:xfrm>
        </p:grpSpPr>
        <p:sp>
          <p:nvSpPr>
            <p:cNvPr id="843797" name="Line 21"/>
            <p:cNvSpPr>
              <a:spLocks noChangeShapeType="1"/>
            </p:cNvSpPr>
            <p:nvPr/>
          </p:nvSpPr>
          <p:spPr bwMode="auto">
            <a:xfrm>
              <a:off x="2832" y="2533"/>
              <a:ext cx="0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798" name="Text Box 22"/>
            <p:cNvSpPr txBox="1">
              <a:spLocks noChangeArrowheads="1"/>
            </p:cNvSpPr>
            <p:nvPr/>
          </p:nvSpPr>
          <p:spPr bwMode="auto">
            <a:xfrm>
              <a:off x="2756" y="2752"/>
              <a:ext cx="389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Data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3698875" y="4021135"/>
            <a:ext cx="796925" cy="685799"/>
            <a:chOff x="2330" y="2533"/>
            <a:chExt cx="502" cy="432"/>
          </a:xfrm>
        </p:grpSpPr>
        <p:sp>
          <p:nvSpPr>
            <p:cNvPr id="843803" name="Rectangle 27"/>
            <p:cNvSpPr>
              <a:spLocks noChangeArrowheads="1"/>
            </p:cNvSpPr>
            <p:nvPr/>
          </p:nvSpPr>
          <p:spPr bwMode="auto">
            <a:xfrm>
              <a:off x="2640" y="2533"/>
              <a:ext cx="192" cy="9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5" name="Line 29"/>
            <p:cNvSpPr>
              <a:spLocks noChangeShapeType="1"/>
            </p:cNvSpPr>
            <p:nvPr/>
          </p:nvSpPr>
          <p:spPr bwMode="auto">
            <a:xfrm flipV="1">
              <a:off x="2641" y="2629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6" name="Text Box 30"/>
            <p:cNvSpPr txBox="1">
              <a:spLocks noChangeArrowheads="1"/>
            </p:cNvSpPr>
            <p:nvPr/>
          </p:nvSpPr>
          <p:spPr bwMode="auto">
            <a:xfrm>
              <a:off x="2330" y="2752"/>
              <a:ext cx="40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Load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794000" y="4703769"/>
            <a:ext cx="3549651" cy="398463"/>
            <a:chOff x="1760" y="2963"/>
            <a:chExt cx="2236" cy="251"/>
          </a:xfrm>
        </p:grpSpPr>
        <p:sp>
          <p:nvSpPr>
            <p:cNvPr id="843807" name="Line 31"/>
            <p:cNvSpPr>
              <a:spLocks noChangeShapeType="1"/>
            </p:cNvSpPr>
            <p:nvPr/>
          </p:nvSpPr>
          <p:spPr bwMode="auto">
            <a:xfrm>
              <a:off x="2641" y="2963"/>
              <a:ext cx="191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08" name="Text Box 32"/>
            <p:cNvSpPr txBox="1">
              <a:spLocks noChangeArrowheads="1"/>
            </p:cNvSpPr>
            <p:nvPr/>
          </p:nvSpPr>
          <p:spPr bwMode="auto">
            <a:xfrm>
              <a:off x="1760" y="3001"/>
              <a:ext cx="22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3CC33"/>
                  </a:solidFill>
                  <a:latin typeface="Arial" pitchFamily="34" charset="0"/>
                </a:rPr>
                <a:t>Much improved Load-to-Use Latency</a:t>
              </a: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3565526" y="5175256"/>
            <a:ext cx="2828926" cy="398463"/>
            <a:chOff x="2246" y="3260"/>
            <a:chExt cx="1782" cy="251"/>
          </a:xfrm>
        </p:grpSpPr>
        <p:sp>
          <p:nvSpPr>
            <p:cNvPr id="843815" name="Line 39"/>
            <p:cNvSpPr>
              <a:spLocks noChangeShapeType="1"/>
            </p:cNvSpPr>
            <p:nvPr/>
          </p:nvSpPr>
          <p:spPr bwMode="auto">
            <a:xfrm>
              <a:off x="2641" y="3260"/>
              <a:ext cx="860" cy="0"/>
            </a:xfrm>
            <a:prstGeom prst="line">
              <a:avLst/>
            </a:prstGeom>
            <a:noFill/>
            <a:ln w="25400">
              <a:solidFill>
                <a:srgbClr val="6600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16" name="Text Box 40"/>
            <p:cNvSpPr txBox="1">
              <a:spLocks noChangeArrowheads="1"/>
            </p:cNvSpPr>
            <p:nvPr/>
          </p:nvSpPr>
          <p:spPr bwMode="auto">
            <a:xfrm>
              <a:off x="2246" y="3298"/>
              <a:ext cx="17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600CC"/>
                  </a:solidFill>
                  <a:latin typeface="Arial" pitchFamily="34" charset="0"/>
                </a:rPr>
                <a:t>Somewhat improved Latency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634039" y="3868740"/>
            <a:ext cx="2881313" cy="1077913"/>
            <a:chOff x="3549" y="2437"/>
            <a:chExt cx="1815" cy="679"/>
          </a:xfrm>
        </p:grpSpPr>
        <p:sp>
          <p:nvSpPr>
            <p:cNvPr id="843822" name="Line 46"/>
            <p:cNvSpPr>
              <a:spLocks noChangeShapeType="1"/>
            </p:cNvSpPr>
            <p:nvPr/>
          </p:nvSpPr>
          <p:spPr bwMode="auto">
            <a:xfrm flipH="1">
              <a:off x="3549" y="2590"/>
              <a:ext cx="4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23" name="Text Box 47"/>
            <p:cNvSpPr txBox="1">
              <a:spLocks noChangeArrowheads="1"/>
            </p:cNvSpPr>
            <p:nvPr/>
          </p:nvSpPr>
          <p:spPr bwMode="auto">
            <a:xfrm>
              <a:off x="4083" y="2437"/>
              <a:ext cx="1281" cy="6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May cause resource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contention due to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extra </a:t>
              </a:r>
              <a:r>
                <a:rPr lang="en-US" sz="1600" dirty="0" smtClean="0">
                  <a:latin typeface="Arial" pitchFamily="34" charset="0"/>
                </a:rPr>
                <a:t>cache/memory</a:t>
              </a:r>
              <a:endParaRPr lang="en-US" sz="1600" dirty="0">
                <a:latin typeface="Arial" pitchFamily="34" charset="0"/>
              </a:endParaRPr>
            </a:p>
            <a:p>
              <a:pPr algn="ctr"/>
              <a:r>
                <a:rPr lang="en-US" sz="1600" dirty="0">
                  <a:latin typeface="Arial" pitchFamily="34" charset="0"/>
                </a:rPr>
                <a:t>activity</a:t>
              </a:r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1701 -4.44444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1158 -1.1111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Prefetching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Predict future misses and get data into cache</a:t>
            </a:r>
          </a:p>
          <a:p>
            <a:pPr lvl="1">
              <a:lnSpc>
                <a:spcPct val="90000"/>
              </a:lnSpc>
            </a:pPr>
            <a:r>
              <a:rPr lang="en-US"/>
              <a:t>If access does happen, we have a hit now</a:t>
            </a:r>
            <a:br>
              <a:rPr lang="en-US"/>
            </a:br>
            <a:r>
              <a:rPr lang="en-US"/>
              <a:t>(or a partial miss, if data is on the way)</a:t>
            </a:r>
          </a:p>
          <a:p>
            <a:pPr lvl="1">
              <a:lnSpc>
                <a:spcPct val="90000"/>
              </a:lnSpc>
            </a:pPr>
            <a:r>
              <a:rPr lang="en-US"/>
              <a:t>If access does not happen, </a:t>
            </a:r>
            <a:r>
              <a:rPr lang="en-US" b="1" i="1"/>
              <a:t>cache pollution</a:t>
            </a:r>
            <a:br>
              <a:rPr lang="en-US" b="1" i="1"/>
            </a:br>
            <a:r>
              <a:rPr lang="en-US"/>
              <a:t>(replaced other data with junk we don’t need)</a:t>
            </a:r>
          </a:p>
          <a:p>
            <a:pPr>
              <a:lnSpc>
                <a:spcPct val="90000"/>
              </a:lnSpc>
            </a:pPr>
            <a:r>
              <a:rPr lang="en-US"/>
              <a:t>To avoid pollution, prefetch buffers</a:t>
            </a:r>
          </a:p>
          <a:p>
            <a:pPr lvl="1">
              <a:lnSpc>
                <a:spcPct val="90000"/>
              </a:lnSpc>
            </a:pPr>
            <a:r>
              <a:rPr lang="en-US"/>
              <a:t>Pollution a big problem for small caches</a:t>
            </a:r>
          </a:p>
          <a:p>
            <a:pPr lvl="1">
              <a:lnSpc>
                <a:spcPct val="90000"/>
              </a:lnSpc>
            </a:pPr>
            <a:r>
              <a:rPr lang="en-US"/>
              <a:t>Have a small separate buffer for prefetches</a:t>
            </a:r>
          </a:p>
          <a:p>
            <a:pPr lvl="2">
              <a:lnSpc>
                <a:spcPct val="90000"/>
              </a:lnSpc>
            </a:pPr>
            <a:r>
              <a:rPr lang="en-US"/>
              <a:t>When we do access it, put data in cache</a:t>
            </a:r>
          </a:p>
          <a:p>
            <a:pPr lvl="2">
              <a:lnSpc>
                <a:spcPct val="90000"/>
              </a:lnSpc>
            </a:pPr>
            <a:r>
              <a:rPr lang="en-US"/>
              <a:t>If we don’t access it, cache not polluted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AMAT: average memory access time</a:t>
            </a:r>
          </a:p>
          <a:p>
            <a:endParaRPr lang="en-US" dirty="0"/>
          </a:p>
          <a:p>
            <a:r>
              <a:rPr lang="en-US" dirty="0" smtClean="0"/>
              <a:t>Cache optimization techniques</a:t>
            </a:r>
          </a:p>
          <a:p>
            <a:pPr lvl="1"/>
            <a:r>
              <a:rPr lang="en-US" dirty="0" smtClean="0"/>
              <a:t>Reducing hit time</a:t>
            </a:r>
          </a:p>
          <a:p>
            <a:pPr lvl="1"/>
            <a:r>
              <a:rPr lang="en-US" dirty="0" smtClean="0"/>
              <a:t>Reducing miss rate</a:t>
            </a:r>
          </a:p>
          <a:p>
            <a:pPr lvl="1"/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432" y="2209800"/>
            <a:ext cx="864788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Prefetching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169988"/>
            <a:ext cx="8656637" cy="5176837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Two flavors: </a:t>
            </a:r>
            <a:r>
              <a:rPr lang="en-US" sz="2800" i="1" dirty="0"/>
              <a:t>register </a:t>
            </a:r>
            <a:r>
              <a:rPr lang="en-US" sz="2800" i="1" dirty="0" err="1"/>
              <a:t>prefetch</a:t>
            </a:r>
            <a:r>
              <a:rPr lang="en-US" sz="2800" dirty="0"/>
              <a:t> and </a:t>
            </a:r>
            <a:r>
              <a:rPr lang="en-US" sz="2800" i="1" dirty="0"/>
              <a:t>cache </a:t>
            </a:r>
            <a:r>
              <a:rPr lang="en-US" sz="2800" i="1" dirty="0" err="1"/>
              <a:t>prefetch</a:t>
            </a:r>
            <a:endParaRPr lang="en-US" sz="2800" i="1" dirty="0"/>
          </a:p>
          <a:p>
            <a:r>
              <a:rPr lang="en-US" sz="2800" dirty="0"/>
              <a:t>Each flavor can be </a:t>
            </a:r>
            <a:r>
              <a:rPr lang="en-US" sz="2800" i="1" dirty="0"/>
              <a:t>faulting</a:t>
            </a:r>
            <a:r>
              <a:rPr lang="en-US" sz="2800" dirty="0"/>
              <a:t> or </a:t>
            </a:r>
            <a:r>
              <a:rPr lang="en-US" sz="2800" i="1" dirty="0"/>
              <a:t>non-faulting</a:t>
            </a:r>
          </a:p>
          <a:p>
            <a:pPr lvl="1"/>
            <a:r>
              <a:rPr lang="en-US" sz="2400" dirty="0" smtClean="0"/>
              <a:t>Non-faulting: 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can’t cause exceptions if address bad</a:t>
            </a:r>
          </a:p>
          <a:p>
            <a:r>
              <a:rPr lang="en-US" sz="3200" dirty="0" smtClean="0"/>
              <a:t>Faulting </a:t>
            </a:r>
            <a:r>
              <a:rPr lang="en-US" sz="3200" dirty="0"/>
              <a:t>register </a:t>
            </a:r>
            <a:r>
              <a:rPr lang="en-US" sz="3200" dirty="0" err="1"/>
              <a:t>prefetch</a:t>
            </a:r>
            <a:r>
              <a:rPr lang="en-US" sz="3200" dirty="0"/>
              <a:t> is </a:t>
            </a:r>
            <a:r>
              <a:rPr lang="en-US" sz="3200" i="1" dirty="0"/>
              <a:t>binding</a:t>
            </a:r>
          </a:p>
          <a:p>
            <a:pPr lvl="1"/>
            <a:r>
              <a:rPr lang="en-US" sz="2400" dirty="0"/>
              <a:t>It is a normal load, address must be OK, uses register</a:t>
            </a:r>
          </a:p>
          <a:p>
            <a:r>
              <a:rPr lang="en-US" sz="2800" dirty="0" smtClean="0"/>
              <a:t>Non-faulting </a:t>
            </a:r>
            <a:r>
              <a:rPr lang="en-US" sz="2800" dirty="0"/>
              <a:t>cache </a:t>
            </a:r>
            <a:r>
              <a:rPr lang="en-US" sz="2800" dirty="0" err="1"/>
              <a:t>prefetch</a:t>
            </a:r>
            <a:r>
              <a:rPr lang="en-US" sz="2800" dirty="0"/>
              <a:t> is </a:t>
            </a:r>
            <a:r>
              <a:rPr lang="en-US" sz="2800" i="1" dirty="0"/>
              <a:t>non-binding</a:t>
            </a:r>
          </a:p>
          <a:p>
            <a:pPr lvl="1"/>
            <a:r>
              <a:rPr lang="en-US" sz="2400" dirty="0"/>
              <a:t>If address bad, becomes a NOP</a:t>
            </a:r>
          </a:p>
          <a:p>
            <a:pPr lvl="1"/>
            <a:r>
              <a:rPr lang="en-US" sz="2400" dirty="0"/>
              <a:t>Does not affect register state</a:t>
            </a:r>
          </a:p>
          <a:p>
            <a:pPr lvl="1"/>
            <a:r>
              <a:rPr lang="en-US" sz="2400" dirty="0"/>
              <a:t>Has more overhead (load still there),</a:t>
            </a:r>
            <a:br>
              <a:rPr lang="en-US" sz="2400" dirty="0"/>
            </a:br>
            <a:r>
              <a:rPr lang="en-US" sz="2400" dirty="0"/>
              <a:t>ISA change (</a:t>
            </a:r>
            <a:r>
              <a:rPr lang="en-US" sz="2400" dirty="0" err="1"/>
              <a:t>prefetch</a:t>
            </a:r>
            <a:r>
              <a:rPr lang="en-US" sz="2400" dirty="0"/>
              <a:t> instruction),</a:t>
            </a:r>
            <a:br>
              <a:rPr lang="en-US" sz="2400" dirty="0"/>
            </a:br>
            <a:r>
              <a:rPr lang="en-US" sz="2400" dirty="0"/>
              <a:t>complicates cache (</a:t>
            </a:r>
            <a:r>
              <a:rPr lang="en-US" sz="2400" dirty="0" err="1"/>
              <a:t>prefetches</a:t>
            </a:r>
            <a:r>
              <a:rPr lang="en-US" sz="2400" dirty="0"/>
              <a:t> and loads different)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Prefetching</a:t>
            </a:r>
          </a:p>
        </p:txBody>
      </p:sp>
      <p:sp>
        <p:nvSpPr>
          <p:cNvPr id="844804" name="Rectangle 4"/>
          <p:cNvSpPr>
            <a:spLocks noChangeArrowheads="1"/>
          </p:cNvSpPr>
          <p:nvPr/>
        </p:nvSpPr>
        <p:spPr bwMode="auto">
          <a:xfrm>
            <a:off x="1612900" y="2062163"/>
            <a:ext cx="682625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800" dirty="0">
                <a:latin typeface="Arial" pitchFamily="34" charset="0"/>
              </a:rPr>
              <a:t>A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2068513" y="3352800"/>
            <a:ext cx="682625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</a:p>
        </p:txBody>
      </p:sp>
      <p:sp>
        <p:nvSpPr>
          <p:cNvPr id="844806" name="Line 6"/>
          <p:cNvSpPr>
            <a:spLocks noChangeShapeType="1"/>
          </p:cNvSpPr>
          <p:nvPr/>
        </p:nvSpPr>
        <p:spPr bwMode="auto">
          <a:xfrm>
            <a:off x="2068513" y="3049588"/>
            <a:ext cx="227012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1157288" y="3352800"/>
            <a:ext cx="682625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800" dirty="0">
                <a:latin typeface="Arial" pitchFamily="34" charset="0"/>
              </a:rPr>
              <a:t>B</a:t>
            </a:r>
          </a:p>
        </p:txBody>
      </p:sp>
      <p:sp>
        <p:nvSpPr>
          <p:cNvPr id="844808" name="Line 8"/>
          <p:cNvSpPr>
            <a:spLocks noChangeShapeType="1"/>
          </p:cNvSpPr>
          <p:nvPr/>
        </p:nvSpPr>
        <p:spPr bwMode="auto">
          <a:xfrm flipH="1">
            <a:off x="1536700" y="3049588"/>
            <a:ext cx="227013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2005013" y="3937000"/>
            <a:ext cx="9268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itchFamily="34" charset="0"/>
              </a:rPr>
              <a:t>R1 = [R2]</a:t>
            </a:r>
          </a:p>
          <a:p>
            <a:pPr algn="ctr"/>
            <a:r>
              <a:rPr lang="en-US" sz="1200" dirty="0">
                <a:latin typeface="Arial" pitchFamily="34" charset="0"/>
              </a:rPr>
              <a:t>R3 = R1+4</a:t>
            </a:r>
          </a:p>
        </p:txBody>
      </p:sp>
      <p:sp>
        <p:nvSpPr>
          <p:cNvPr id="844812" name="Text Box 12"/>
          <p:cNvSpPr txBox="1">
            <a:spLocks noChangeArrowheads="1"/>
          </p:cNvSpPr>
          <p:nvPr/>
        </p:nvSpPr>
        <p:spPr bwMode="auto">
          <a:xfrm>
            <a:off x="1239838" y="4621213"/>
            <a:ext cx="159851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</a:rPr>
              <a:t>(Cache missing</a:t>
            </a:r>
          </a:p>
          <a:p>
            <a:pPr algn="ctr"/>
            <a:r>
              <a:rPr lang="en-US" sz="1400" dirty="0">
                <a:latin typeface="Arial" pitchFamily="34" charset="0"/>
              </a:rPr>
              <a:t>instruction in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red</a:t>
            </a:r>
            <a:r>
              <a:rPr lang="en-US" sz="1400" dirty="0">
                <a:latin typeface="Arial" pitchFamily="34" charset="0"/>
              </a:rPr>
              <a:t>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46475" y="2038350"/>
            <a:ext cx="1774825" cy="2325688"/>
            <a:chOff x="2473" y="1284"/>
            <a:chExt cx="1118" cy="1465"/>
          </a:xfrm>
        </p:grpSpPr>
        <p:sp>
          <p:nvSpPr>
            <p:cNvPr id="844813" name="Rectangle 13"/>
            <p:cNvSpPr>
              <a:spLocks noChangeArrowheads="1"/>
            </p:cNvSpPr>
            <p:nvPr/>
          </p:nvSpPr>
          <p:spPr bwMode="auto">
            <a:xfrm>
              <a:off x="2760" y="1299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A</a:t>
              </a:r>
            </a:p>
          </p:txBody>
        </p:sp>
        <p:sp>
          <p:nvSpPr>
            <p:cNvPr id="844814" name="Rectangle 14"/>
            <p:cNvSpPr>
              <a:spLocks noChangeArrowheads="1"/>
            </p:cNvSpPr>
            <p:nvPr/>
          </p:nvSpPr>
          <p:spPr bwMode="auto">
            <a:xfrm>
              <a:off x="3047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3047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6" name="Rectangle 16"/>
            <p:cNvSpPr>
              <a:spLocks noChangeArrowheads="1"/>
            </p:cNvSpPr>
            <p:nvPr/>
          </p:nvSpPr>
          <p:spPr bwMode="auto">
            <a:xfrm>
              <a:off x="2473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B</a:t>
              </a:r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 flipH="1">
              <a:off x="2712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18" name="Text Box 18"/>
            <p:cNvSpPr txBox="1">
              <a:spLocks noChangeArrowheads="1"/>
            </p:cNvSpPr>
            <p:nvPr/>
          </p:nvSpPr>
          <p:spPr bwMode="auto">
            <a:xfrm>
              <a:off x="3007" y="2575"/>
              <a:ext cx="584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</a:rPr>
                <a:t>R3 = R1+4</a:t>
              </a:r>
            </a:p>
          </p:txBody>
        </p:sp>
        <p:sp>
          <p:nvSpPr>
            <p:cNvPr id="844819" name="Text Box 19"/>
            <p:cNvSpPr txBox="1">
              <a:spLocks noChangeArrowheads="1"/>
            </p:cNvSpPr>
            <p:nvPr/>
          </p:nvSpPr>
          <p:spPr bwMode="auto">
            <a:xfrm>
              <a:off x="2761" y="1284"/>
              <a:ext cx="528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</a:rPr>
                <a:t>R1 = [R2]</a:t>
              </a:r>
              <a:endParaRPr lang="en-US" sz="1200" dirty="0">
                <a:latin typeface="Arial" pitchFamily="34" charset="0"/>
              </a:endParaRPr>
            </a:p>
          </p:txBody>
        </p:sp>
      </p:grpSp>
      <p:sp>
        <p:nvSpPr>
          <p:cNvPr id="844820" name="Text Box 20"/>
          <p:cNvSpPr txBox="1">
            <a:spLocks noChangeArrowheads="1"/>
          </p:cNvSpPr>
          <p:nvPr/>
        </p:nvSpPr>
        <p:spPr bwMode="auto">
          <a:xfrm>
            <a:off x="3165475" y="4529138"/>
            <a:ext cx="2685351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Hopefully the load miss</a:t>
            </a:r>
          </a:p>
          <a:p>
            <a:pPr algn="ctr"/>
            <a:r>
              <a:rPr lang="en-US" sz="1800" dirty="0">
                <a:latin typeface="Arial" pitchFamily="34" charset="0"/>
              </a:rPr>
              <a:t>is serviced by the time</a:t>
            </a:r>
          </a:p>
          <a:p>
            <a:pPr algn="ctr"/>
            <a:r>
              <a:rPr lang="en-US" sz="1800" dirty="0">
                <a:latin typeface="Arial" pitchFamily="34" charset="0"/>
              </a:rPr>
              <a:t>we get to the consumer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82738" y="1795462"/>
            <a:ext cx="3284537" cy="1279524"/>
            <a:chOff x="1236" y="1131"/>
            <a:chExt cx="2069" cy="806"/>
          </a:xfrm>
        </p:grpSpPr>
        <p:sp>
          <p:nvSpPr>
            <p:cNvPr id="844821" name="Text Box 21"/>
            <p:cNvSpPr txBox="1">
              <a:spLocks noChangeArrowheads="1"/>
            </p:cNvSpPr>
            <p:nvPr/>
          </p:nvSpPr>
          <p:spPr bwMode="auto">
            <a:xfrm>
              <a:off x="2718" y="1763"/>
              <a:ext cx="58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</a:rPr>
                <a:t>R1 = R1- 1</a:t>
              </a:r>
            </a:p>
          </p:txBody>
        </p:sp>
        <p:sp>
          <p:nvSpPr>
            <p:cNvPr id="844822" name="Text Box 22"/>
            <p:cNvSpPr txBox="1">
              <a:spLocks noChangeArrowheads="1"/>
            </p:cNvSpPr>
            <p:nvPr/>
          </p:nvSpPr>
          <p:spPr bwMode="auto">
            <a:xfrm>
              <a:off x="1236" y="1763"/>
              <a:ext cx="587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" pitchFamily="34" charset="0"/>
                </a:rPr>
                <a:t>R1 = R1- 1</a:t>
              </a:r>
            </a:p>
          </p:txBody>
        </p:sp>
        <p:sp>
          <p:nvSpPr>
            <p:cNvPr id="844824" name="Text Box 24"/>
            <p:cNvSpPr txBox="1">
              <a:spLocks noChangeArrowheads="1"/>
            </p:cNvSpPr>
            <p:nvPr/>
          </p:nvSpPr>
          <p:spPr bwMode="auto">
            <a:xfrm>
              <a:off x="1718" y="1131"/>
              <a:ext cx="1110" cy="5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Reordering can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mess up your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code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676901" y="2038350"/>
            <a:ext cx="2979738" cy="3624263"/>
            <a:chOff x="3512" y="1284"/>
            <a:chExt cx="1877" cy="2283"/>
          </a:xfrm>
        </p:grpSpPr>
        <p:sp>
          <p:nvSpPr>
            <p:cNvPr id="844826" name="Rectangle 26"/>
            <p:cNvSpPr>
              <a:spLocks noChangeArrowheads="1"/>
            </p:cNvSpPr>
            <p:nvPr/>
          </p:nvSpPr>
          <p:spPr bwMode="auto">
            <a:xfrm>
              <a:off x="4099" y="1299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A</a:t>
              </a:r>
            </a:p>
          </p:txBody>
        </p:sp>
        <p:sp>
          <p:nvSpPr>
            <p:cNvPr id="844827" name="Rectangle 27"/>
            <p:cNvSpPr>
              <a:spLocks noChangeArrowheads="1"/>
            </p:cNvSpPr>
            <p:nvPr/>
          </p:nvSpPr>
          <p:spPr bwMode="auto">
            <a:xfrm>
              <a:off x="4386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</a:p>
          </p:txBody>
        </p:sp>
        <p:sp>
          <p:nvSpPr>
            <p:cNvPr id="844828" name="Line 28"/>
            <p:cNvSpPr>
              <a:spLocks noChangeShapeType="1"/>
            </p:cNvSpPr>
            <p:nvPr/>
          </p:nvSpPr>
          <p:spPr bwMode="auto">
            <a:xfrm>
              <a:off x="4386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29" name="Rectangle 29"/>
            <p:cNvSpPr>
              <a:spLocks noChangeArrowheads="1"/>
            </p:cNvSpPr>
            <p:nvPr/>
          </p:nvSpPr>
          <p:spPr bwMode="auto">
            <a:xfrm>
              <a:off x="3812" y="2112"/>
              <a:ext cx="430" cy="62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pitchFamily="34" charset="0"/>
                </a:rPr>
                <a:t>B</a:t>
              </a:r>
            </a:p>
          </p:txBody>
        </p:sp>
        <p:sp>
          <p:nvSpPr>
            <p:cNvPr id="844830" name="Line 30"/>
            <p:cNvSpPr>
              <a:spLocks noChangeShapeType="1"/>
            </p:cNvSpPr>
            <p:nvPr/>
          </p:nvSpPr>
          <p:spPr bwMode="auto">
            <a:xfrm flipH="1">
              <a:off x="4051" y="1921"/>
              <a:ext cx="143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4346" y="2480"/>
              <a:ext cx="5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</a:rPr>
                <a:t>R1 = [R2]</a:t>
              </a:r>
            </a:p>
            <a:p>
              <a:pPr algn="ctr"/>
              <a:r>
                <a:rPr lang="en-US" sz="1200" dirty="0">
                  <a:latin typeface="Arial" pitchFamily="34" charset="0"/>
                </a:rPr>
                <a:t>R3 = R1+4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4092" y="1284"/>
              <a:ext cx="528" cy="1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Arial" pitchFamily="34" charset="0"/>
                </a:rPr>
                <a:t>R0 = [R2]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3512" y="2811"/>
              <a:ext cx="1877" cy="7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Using a prefetch instruction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(or load to $zero) can help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to avoid problems with</a:t>
              </a:r>
            </a:p>
            <a:p>
              <a:pPr algn="ctr"/>
              <a:r>
                <a:rPr lang="en-US" sz="1800" dirty="0">
                  <a:latin typeface="Arial" pitchFamily="34" charset="0"/>
                </a:rPr>
                <a:t>data dependencies</a:t>
              </a: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20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Prefetching</a:t>
            </a:r>
            <a:endParaRPr lang="en-US"/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2978150" y="2661186"/>
            <a:ext cx="1973263" cy="987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600" dirty="0" smtClean="0">
                <a:latin typeface="Arial" pitchFamily="34" charset="0"/>
              </a:rPr>
              <a:t>Memory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2978150" y="4102636"/>
            <a:ext cx="1973263" cy="15938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en-US" sz="1600" dirty="0">
                <a:latin typeface="Arial" pitchFamily="34" charset="0"/>
              </a:rPr>
              <a:t>CPU</a:t>
            </a: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2978150" y="4102636"/>
            <a:ext cx="1062038" cy="606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 dirty="0">
                <a:latin typeface="Arial" pitchFamily="34" charset="0"/>
              </a:rPr>
              <a:t>HW</a:t>
            </a:r>
          </a:p>
          <a:p>
            <a:pPr algn="ctr"/>
            <a:r>
              <a:rPr lang="en-US" sz="1600" dirty="0" err="1">
                <a:latin typeface="Arial" pitchFamily="34" charset="0"/>
              </a:rPr>
              <a:t>Prefetcher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47880" name="Line 8"/>
          <p:cNvSpPr>
            <a:spLocks noChangeShapeType="1"/>
          </p:cNvSpPr>
          <p:nvPr/>
        </p:nvSpPr>
        <p:spPr bwMode="auto">
          <a:xfrm flipV="1">
            <a:off x="4192588" y="349621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1" name="Line 9"/>
          <p:cNvSpPr>
            <a:spLocks noChangeShapeType="1"/>
          </p:cNvSpPr>
          <p:nvPr/>
        </p:nvSpPr>
        <p:spPr bwMode="auto">
          <a:xfrm flipV="1">
            <a:off x="4344988" y="349621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7882" name="Line 10"/>
          <p:cNvSpPr>
            <a:spLocks noChangeShapeType="1"/>
          </p:cNvSpPr>
          <p:nvPr/>
        </p:nvSpPr>
        <p:spPr bwMode="auto">
          <a:xfrm flipV="1">
            <a:off x="4497388" y="349621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81325" y="3837524"/>
            <a:ext cx="1135063" cy="569912"/>
            <a:chOff x="2165" y="2136"/>
            <a:chExt cx="715" cy="359"/>
          </a:xfrm>
        </p:grpSpPr>
        <p:pic>
          <p:nvPicPr>
            <p:cNvPr id="847879" name="Picture 7" descr="MCj0339198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5" y="2306"/>
              <a:ext cx="189" cy="189"/>
            </a:xfrm>
            <a:prstGeom prst="rect">
              <a:avLst/>
            </a:prstGeom>
            <a:noFill/>
          </p:spPr>
        </p:pic>
        <p:sp>
          <p:nvSpPr>
            <p:cNvPr id="847883" name="Freeform 11"/>
            <p:cNvSpPr>
              <a:spLocks/>
            </p:cNvSpPr>
            <p:nvPr/>
          </p:nvSpPr>
          <p:spPr bwMode="auto">
            <a:xfrm>
              <a:off x="2306" y="2136"/>
              <a:ext cx="574" cy="167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4" y="24"/>
                </a:cxn>
                <a:cxn ang="0">
                  <a:pos x="574" y="24"/>
                </a:cxn>
              </a:cxnLst>
              <a:rect l="0" t="0" r="r" b="b"/>
              <a:pathLst>
                <a:path w="574" h="167">
                  <a:moveTo>
                    <a:pt x="0" y="167"/>
                  </a:moveTo>
                  <a:cubicBezTo>
                    <a:pt x="24" y="107"/>
                    <a:pt x="48" y="48"/>
                    <a:pt x="144" y="24"/>
                  </a:cubicBezTo>
                  <a:cubicBezTo>
                    <a:pt x="240" y="0"/>
                    <a:pt x="407" y="12"/>
                    <a:pt x="574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40189" y="2738974"/>
            <a:ext cx="3656012" cy="1744662"/>
            <a:chOff x="2832" y="1444"/>
            <a:chExt cx="2303" cy="1099"/>
          </a:xfrm>
        </p:grpSpPr>
        <p:sp>
          <p:nvSpPr>
            <p:cNvPr id="847886" name="Text Box 14"/>
            <p:cNvSpPr txBox="1">
              <a:spLocks noChangeArrowheads="1"/>
            </p:cNvSpPr>
            <p:nvPr/>
          </p:nvSpPr>
          <p:spPr bwMode="auto">
            <a:xfrm>
              <a:off x="3645" y="1444"/>
              <a:ext cx="1490" cy="8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Depending on prefetch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algorithm/miss patterns,</a:t>
              </a:r>
            </a:p>
            <a:p>
              <a:pPr algn="ctr"/>
              <a:r>
                <a:rPr lang="en-US" sz="1600" dirty="0" err="1">
                  <a:latin typeface="Arial" pitchFamily="34" charset="0"/>
                </a:rPr>
                <a:t>prefetcher</a:t>
              </a:r>
              <a:r>
                <a:rPr lang="en-US" sz="1600" dirty="0">
                  <a:latin typeface="Arial" pitchFamily="34" charset="0"/>
                </a:rPr>
                <a:t> injects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additional memory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requests</a:t>
              </a:r>
            </a:p>
          </p:txBody>
        </p:sp>
        <p:sp>
          <p:nvSpPr>
            <p:cNvPr id="847887" name="Freeform 15"/>
            <p:cNvSpPr>
              <a:spLocks/>
            </p:cNvSpPr>
            <p:nvPr/>
          </p:nvSpPr>
          <p:spPr bwMode="auto">
            <a:xfrm>
              <a:off x="2832" y="1921"/>
              <a:ext cx="383" cy="526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335" y="526"/>
                </a:cxn>
                <a:cxn ang="0">
                  <a:pos x="335" y="0"/>
                </a:cxn>
              </a:cxnLst>
              <a:rect l="0" t="0" r="r" b="b"/>
              <a:pathLst>
                <a:path w="335" h="526">
                  <a:moveTo>
                    <a:pt x="0" y="526"/>
                  </a:moveTo>
                  <a:lnTo>
                    <a:pt x="335" y="526"/>
                  </a:lnTo>
                  <a:lnTo>
                    <a:pt x="335" y="0"/>
                  </a:lnTo>
                </a:path>
              </a:pathLst>
            </a:custGeom>
            <a:noFill/>
            <a:ln w="19050" cap="flat" cmpd="sng">
              <a:solidFill>
                <a:srgbClr val="6600CC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888" name="Freeform 16"/>
            <p:cNvSpPr>
              <a:spLocks/>
            </p:cNvSpPr>
            <p:nvPr/>
          </p:nvSpPr>
          <p:spPr bwMode="auto">
            <a:xfrm>
              <a:off x="2832" y="1921"/>
              <a:ext cx="479" cy="622"/>
            </a:xfrm>
            <a:custGeom>
              <a:avLst/>
              <a:gdLst/>
              <a:ahLst/>
              <a:cxnLst>
                <a:cxn ang="0">
                  <a:pos x="0" y="526"/>
                </a:cxn>
                <a:cxn ang="0">
                  <a:pos x="335" y="526"/>
                </a:cxn>
                <a:cxn ang="0">
                  <a:pos x="335" y="0"/>
                </a:cxn>
              </a:cxnLst>
              <a:rect l="0" t="0" r="r" b="b"/>
              <a:pathLst>
                <a:path w="335" h="526">
                  <a:moveTo>
                    <a:pt x="0" y="526"/>
                  </a:moveTo>
                  <a:lnTo>
                    <a:pt x="335" y="526"/>
                  </a:lnTo>
                  <a:lnTo>
                    <a:pt x="335" y="0"/>
                  </a:lnTo>
                </a:path>
              </a:pathLst>
            </a:custGeom>
            <a:noFill/>
            <a:ln w="19050" cap="flat" cmpd="sng">
              <a:solidFill>
                <a:srgbClr val="6600CC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7890" name="Text Box 18"/>
          <p:cNvSpPr txBox="1">
            <a:spLocks noChangeArrowheads="1"/>
          </p:cNvSpPr>
          <p:nvPr/>
        </p:nvSpPr>
        <p:spPr bwMode="auto">
          <a:xfrm>
            <a:off x="5303838" y="4391561"/>
            <a:ext cx="291137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</a:rPr>
              <a:t>Cannot be overly aggressive</a:t>
            </a:r>
          </a:p>
          <a:p>
            <a:pPr algn="ctr"/>
            <a:r>
              <a:rPr lang="en-US" sz="1600" dirty="0">
                <a:latin typeface="Arial" pitchFamily="34" charset="0"/>
              </a:rPr>
              <a:t>since prefetches may contend</a:t>
            </a:r>
          </a:p>
          <a:p>
            <a:pPr algn="ctr"/>
            <a:r>
              <a:rPr lang="en-US" sz="1600" dirty="0">
                <a:latin typeface="Arial" pitchFamily="34" charset="0"/>
              </a:rPr>
              <a:t>for memory bandwidth, and</a:t>
            </a:r>
          </a:p>
          <a:p>
            <a:pPr algn="ctr"/>
            <a:r>
              <a:rPr lang="en-US" sz="1600" dirty="0">
                <a:latin typeface="Arial" pitchFamily="34" charset="0"/>
              </a:rPr>
              <a:t>may pollute the cache (evict</a:t>
            </a:r>
          </a:p>
          <a:p>
            <a:pPr algn="ctr"/>
            <a:r>
              <a:rPr lang="en-US" sz="1600" dirty="0">
                <a:latin typeface="Arial" pitchFamily="34" charset="0"/>
              </a:rPr>
              <a:t>other useful cache lines)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3000" y="1295400"/>
            <a:ext cx="754380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Fetch two blocks on miss (include next sequential block)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Hardware monitors miss traffic to memory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90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based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optimize cache-aware memory accesses?</a:t>
            </a:r>
          </a:p>
          <a:p>
            <a:pPr lvl="1"/>
            <a:r>
              <a:rPr lang="en-US" dirty="0" smtClean="0"/>
              <a:t>How to be aware of hierarchical caches?</a:t>
            </a:r>
          </a:p>
          <a:p>
            <a:pPr lvl="1"/>
            <a:r>
              <a:rPr lang="en-US" dirty="0" smtClean="0"/>
              <a:t>How to automatically optimize access (regardless cache sizes)?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Cache Miss </a:t>
            </a:r>
            <a:r>
              <a:rPr lang="en-US" dirty="0" smtClean="0"/>
              <a:t>Penalty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Cache Miss </a:t>
            </a:r>
            <a:r>
              <a:rPr lang="en-US" dirty="0" smtClean="0"/>
              <a:t>Penalty (1)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Multilevel caches</a:t>
            </a:r>
          </a:p>
          <a:p>
            <a:pPr lvl="1"/>
            <a:r>
              <a:rPr lang="en-US" dirty="0"/>
              <a:t>Very </a:t>
            </a:r>
            <a:r>
              <a:rPr lang="en-US" dirty="0" smtClean="0"/>
              <a:t>fast</a:t>
            </a:r>
            <a:r>
              <a:rPr lang="en-US" dirty="0"/>
              <a:t>, small Level 1 (L1) cache</a:t>
            </a:r>
          </a:p>
          <a:p>
            <a:pPr lvl="1"/>
            <a:r>
              <a:rPr lang="en-US" dirty="0"/>
              <a:t>Fast, not so small Level 2 (L2) cache</a:t>
            </a:r>
          </a:p>
          <a:p>
            <a:pPr lvl="1"/>
            <a:r>
              <a:rPr lang="en-US" dirty="0"/>
              <a:t>May also have slower, large L3 cache, etc.</a:t>
            </a:r>
          </a:p>
          <a:p>
            <a:r>
              <a:rPr lang="en-US" dirty="0"/>
              <a:t>Why does this help?</a:t>
            </a:r>
          </a:p>
          <a:p>
            <a:pPr lvl="1"/>
            <a:r>
              <a:rPr lang="en-US" dirty="0"/>
              <a:t>Miss in L1 cache can hit in L2 cache, etc.</a:t>
            </a:r>
          </a:p>
          <a:p>
            <a:pPr lvl="2">
              <a:buFontTx/>
              <a:buNone/>
            </a:pPr>
            <a:r>
              <a:rPr lang="en-US" dirty="0"/>
              <a:t>AMAT = HitTime</a:t>
            </a:r>
            <a:r>
              <a:rPr lang="en-US" baseline="-25000" dirty="0"/>
              <a:t>L1</a:t>
            </a:r>
            <a:r>
              <a:rPr lang="en-US" dirty="0"/>
              <a:t>+MissRate</a:t>
            </a:r>
            <a:r>
              <a:rPr lang="en-US" baseline="-25000" dirty="0"/>
              <a:t>L1</a:t>
            </a:r>
            <a:r>
              <a:rPr lang="en-US" dirty="0"/>
              <a:t>MissPenalty</a:t>
            </a:r>
            <a:r>
              <a:rPr lang="en-US" baseline="-25000" dirty="0"/>
              <a:t>L1</a:t>
            </a:r>
            <a:endParaRPr lang="en-US" dirty="0"/>
          </a:p>
          <a:p>
            <a:pPr lvl="2">
              <a:buFontTx/>
              <a:buNone/>
            </a:pPr>
            <a:r>
              <a:rPr lang="en-US" dirty="0"/>
              <a:t>MissPenalty</a:t>
            </a:r>
            <a:r>
              <a:rPr lang="en-US" baseline="-25000" dirty="0"/>
              <a:t>L1</a:t>
            </a:r>
            <a:r>
              <a:rPr lang="en-US" dirty="0"/>
              <a:t>= HitTime</a:t>
            </a:r>
            <a:r>
              <a:rPr lang="en-US" baseline="-25000" dirty="0"/>
              <a:t>L2</a:t>
            </a:r>
            <a:r>
              <a:rPr lang="en-US" dirty="0"/>
              <a:t>+MissRate</a:t>
            </a:r>
            <a:r>
              <a:rPr lang="en-US" baseline="-25000" dirty="0"/>
              <a:t>L2</a:t>
            </a:r>
            <a:r>
              <a:rPr lang="en-US" dirty="0"/>
              <a:t>MissPenalty</a:t>
            </a:r>
            <a:r>
              <a:rPr lang="en-US" baseline="-25000" dirty="0"/>
              <a:t>L2</a:t>
            </a:r>
          </a:p>
          <a:p>
            <a:pPr lvl="2">
              <a:buFontTx/>
              <a:buNone/>
            </a:pPr>
            <a:r>
              <a:rPr lang="en-US" dirty="0"/>
              <a:t>MissPenalty</a:t>
            </a:r>
            <a:r>
              <a:rPr lang="en-US" baseline="-25000" dirty="0"/>
              <a:t>L2</a:t>
            </a:r>
            <a:r>
              <a:rPr lang="en-US" dirty="0"/>
              <a:t>= HitTime</a:t>
            </a:r>
            <a:r>
              <a:rPr lang="en-US" baseline="-25000" dirty="0"/>
              <a:t>L3</a:t>
            </a:r>
            <a:r>
              <a:rPr lang="en-US" dirty="0"/>
              <a:t>+MissRate</a:t>
            </a:r>
            <a:r>
              <a:rPr lang="en-US" baseline="-25000" dirty="0"/>
              <a:t>L3</a:t>
            </a:r>
            <a:r>
              <a:rPr lang="en-US" dirty="0"/>
              <a:t>MissPenalty</a:t>
            </a:r>
            <a:r>
              <a:rPr lang="en-US" baseline="-25000" dirty="0"/>
              <a:t>L3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latency = 100 cycles</a:t>
            </a:r>
          </a:p>
          <a:p>
            <a:r>
              <a:rPr lang="en-US" dirty="0" smtClean="0"/>
              <a:t>16KB L1 cache, 3 cycle latency, 85% hit rate</a:t>
            </a:r>
          </a:p>
          <a:p>
            <a:r>
              <a:rPr lang="en-US" dirty="0" smtClean="0"/>
              <a:t>Use two levels of caching</a:t>
            </a:r>
          </a:p>
          <a:p>
            <a:pPr lvl="1"/>
            <a:r>
              <a:rPr lang="en-US" dirty="0" smtClean="0"/>
              <a:t>Smaller 8KB cache: 1 cycle latency, 75% hit rate</a:t>
            </a:r>
          </a:p>
          <a:p>
            <a:pPr lvl="1"/>
            <a:r>
              <a:rPr lang="en-US" dirty="0" smtClean="0"/>
              <a:t>Larger 128KB cache: 6 cycle latency, 60% hit rate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48768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One level caching: 3+0.15*100=18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5562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Two level caching: 1+0.25*(6+0.4*100) =12.5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99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Caches (2)</a:t>
            </a:r>
            <a:endParaRPr lang="en-US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Global vs. Local Miss Rate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Global L2 Miss Rate</a:t>
            </a:r>
            <a:br>
              <a:rPr lang="en-US" sz="2400" dirty="0"/>
            </a:br>
            <a:r>
              <a:rPr lang="en-US" sz="2400" dirty="0"/>
              <a:t># of L2 Misses / # of All Memory Refs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Local Miss Rate</a:t>
            </a:r>
            <a:br>
              <a:rPr lang="en-US" sz="2400" dirty="0"/>
            </a:br>
            <a:r>
              <a:rPr lang="en-US" sz="2400" dirty="0"/>
              <a:t> # of L2 Misses / # of L1 Misses</a:t>
            </a:r>
            <a:br>
              <a:rPr lang="en-US" sz="2400" dirty="0"/>
            </a:br>
            <a:r>
              <a:rPr lang="en-US" sz="2400" dirty="0"/>
              <a:t>(only L1 misses actually get to the L2 cache</a:t>
            </a:r>
            <a:r>
              <a:rPr lang="en-US" sz="2400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Exclusion </a:t>
            </a:r>
            <a:r>
              <a:rPr lang="en-US" sz="2800" dirty="0" smtClean="0"/>
              <a:t>Property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If block is in L1 cache, it is </a:t>
            </a:r>
            <a:r>
              <a:rPr lang="en-US" sz="2400" i="1" dirty="0"/>
              <a:t>never</a:t>
            </a:r>
            <a:r>
              <a:rPr lang="en-US" sz="2400" dirty="0"/>
              <a:t> in L2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Saves some L2 space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Inclusion Property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block A is in L1 cache, it </a:t>
            </a:r>
            <a:r>
              <a:rPr lang="en-US" sz="2400" i="1" dirty="0"/>
              <a:t>must</a:t>
            </a:r>
            <a:r>
              <a:rPr lang="en-US" sz="2400" dirty="0"/>
              <a:t> also be in L2 cache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Cache Miss Penalty (2)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6477000" cy="4525963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Why: </a:t>
            </a:r>
            <a:r>
              <a:rPr lang="en-US" sz="2400" dirty="0"/>
              <a:t>Give </a:t>
            </a:r>
            <a:r>
              <a:rPr lang="en-US" sz="2400" dirty="0" smtClean="0"/>
              <a:t>requested word to </a:t>
            </a:r>
            <a:r>
              <a:rPr lang="en-US" sz="2400" dirty="0"/>
              <a:t>loads before entire block </a:t>
            </a:r>
            <a:r>
              <a:rPr lang="en-US" sz="2400" dirty="0" smtClean="0"/>
              <a:t>arrive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ASA it arrives</a:t>
            </a:r>
          </a:p>
          <a:p>
            <a:pPr lvl="1"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Why: Block </a:t>
            </a:r>
            <a:r>
              <a:rPr lang="en-US" sz="2400" dirty="0"/>
              <a:t>transfer takes time (narrow bus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word to the processor ASA it arrives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Cache Miss Penalty (3)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Load Miss Priority</a:t>
            </a:r>
          </a:p>
          <a:p>
            <a:pPr lvl="1"/>
            <a:r>
              <a:rPr lang="en-US" dirty="0"/>
              <a:t>Loads can have dependent instructions</a:t>
            </a:r>
          </a:p>
          <a:p>
            <a:pPr lvl="1"/>
            <a:r>
              <a:rPr lang="en-US" dirty="0"/>
              <a:t>If a load misses and a store needs to go to memory, let the load miss go first</a:t>
            </a:r>
          </a:p>
          <a:p>
            <a:pPr lvl="1"/>
            <a:r>
              <a:rPr lang="en-US" dirty="0"/>
              <a:t>Need a write buffer to remember stores</a:t>
            </a:r>
          </a:p>
          <a:p>
            <a:r>
              <a:rPr lang="en-US" dirty="0"/>
              <a:t>Merging Write Buffer</a:t>
            </a:r>
          </a:p>
          <a:p>
            <a:pPr lvl="1"/>
            <a:r>
              <a:rPr lang="en-US" dirty="0"/>
              <a:t>If multiple write misses to the same block, combine them in the write </a:t>
            </a:r>
            <a:r>
              <a:rPr lang="en-US" dirty="0" smtClean="0"/>
              <a:t>buffer</a:t>
            </a:r>
          </a:p>
          <a:p>
            <a:pPr lvl="1"/>
            <a:r>
              <a:rPr lang="en-US" dirty="0" smtClean="0"/>
              <a:t>When storing to a block that is already pending in the write buffer, update write buffer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block-write instead </a:t>
            </a:r>
            <a:r>
              <a:rPr lang="en-US" dirty="0" smtClean="0"/>
              <a:t>of </a:t>
            </a:r>
            <a:r>
              <a:rPr lang="en-US" dirty="0"/>
              <a:t>many small </a:t>
            </a:r>
            <a:r>
              <a:rPr lang="en-US" dirty="0" smtClean="0"/>
              <a:t>writes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93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Reducing Cache Miss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55" y="1212850"/>
            <a:ext cx="4067945" cy="5111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Non-blocking caches</a:t>
            </a:r>
          </a:p>
          <a:p>
            <a:pPr lvl="1"/>
            <a:r>
              <a:rPr lang="en-US" sz="2400" dirty="0" smtClean="0"/>
              <a:t>A blocking cache services one access at a time</a:t>
            </a:r>
          </a:p>
          <a:p>
            <a:pPr lvl="2"/>
            <a:r>
              <a:rPr lang="en-US" sz="2000" dirty="0" smtClean="0"/>
              <a:t>While miss serviced, other accesses blocked (wait)</a:t>
            </a:r>
          </a:p>
          <a:p>
            <a:pPr lvl="1"/>
            <a:r>
              <a:rPr lang="en-US" sz="2400" dirty="0" smtClean="0"/>
              <a:t>Non-blocking caches remove this limitation</a:t>
            </a:r>
          </a:p>
          <a:p>
            <a:pPr lvl="2"/>
            <a:r>
              <a:rPr lang="en-US" sz="2000" dirty="0" smtClean="0"/>
              <a:t>While miss serviced, can process other requests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414843"/>
            <a:ext cx="4680520" cy="40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Multibanked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25788"/>
            <a:ext cx="6286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62" y="899282"/>
            <a:ext cx="8583438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Cache Misses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Causes of misses (3Cs)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reference to a block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the first-time access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Blocks discarded and later retrieved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limited capacity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Conflict: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memory references refer to the same cache locations (e.g. the same line in direct mapped cache)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Due to limited </a:t>
            </a:r>
            <a:r>
              <a:rPr lang="en-US" dirty="0" err="1" smtClean="0"/>
              <a:t>associativity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Reducing miss rate (1)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0678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“Larger cache”: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Reduce rate of </a:t>
            </a:r>
            <a:r>
              <a:rPr lang="en-US" b="1" dirty="0" smtClean="0"/>
              <a:t>capacity</a:t>
            </a:r>
            <a:r>
              <a:rPr lang="en-US" dirty="0" smtClean="0"/>
              <a:t> misses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hit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power consumption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“Higher associativity”: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Reduce rate of </a:t>
            </a:r>
            <a:r>
              <a:rPr lang="en-US" b="1" dirty="0" smtClean="0"/>
              <a:t>conflict</a:t>
            </a:r>
            <a:r>
              <a:rPr lang="en-US" dirty="0" smtClean="0"/>
              <a:t> misses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hit 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power consumption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Cache Miss Rate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Larger block size: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Reduce </a:t>
            </a:r>
            <a:r>
              <a:rPr lang="en-US" b="1" dirty="0" smtClean="0"/>
              <a:t>compulsory</a:t>
            </a:r>
            <a:r>
              <a:rPr lang="en-US" dirty="0" smtClean="0"/>
              <a:t> misses</a:t>
            </a:r>
          </a:p>
          <a:p>
            <a:pPr lvl="2"/>
            <a:r>
              <a:rPr lang="en-US" dirty="0" smtClean="0"/>
              <a:t>Helpful if there is more spatial locality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capacity and conflict misses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/>
              </a:rPr>
              <a:t> </a:t>
            </a:r>
            <a:r>
              <a:rPr lang="en-US" dirty="0" smtClean="0"/>
              <a:t>Increases miss penalty</a:t>
            </a:r>
            <a:endParaRPr lang="en-US" dirty="0"/>
          </a:p>
        </p:txBody>
      </p:sp>
      <p:pic>
        <p:nvPicPr>
          <p:cNvPr id="308228" name="Picture 4" descr="Ch5-fig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628686"/>
            <a:ext cx="6484937" cy="406751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rates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 smtClean="0"/>
              <a:t>Compiler based technology</a:t>
            </a:r>
          </a:p>
          <a:p>
            <a:pPr lvl="1"/>
            <a:r>
              <a:rPr lang="en-US" sz="4000" dirty="0" smtClean="0"/>
              <a:t>Improve locality</a:t>
            </a:r>
          </a:p>
          <a:p>
            <a:pPr lvl="1"/>
            <a:r>
              <a:rPr lang="en-US" sz="4000" dirty="0" smtClean="0"/>
              <a:t>Ideal: Memory data will not be reloaded into cache.</a:t>
            </a:r>
          </a:p>
          <a:p>
            <a:r>
              <a:rPr lang="en-US" sz="4400" dirty="0" smtClean="0"/>
              <a:t>Techniques</a:t>
            </a:r>
          </a:p>
          <a:p>
            <a:pPr lvl="1"/>
            <a:r>
              <a:rPr lang="en-US" sz="4000" dirty="0" smtClean="0"/>
              <a:t>Loop interchange</a:t>
            </a:r>
          </a:p>
          <a:p>
            <a:pPr lvl="1"/>
            <a:r>
              <a:rPr lang="en-US" sz="4000" dirty="0" smtClean="0"/>
              <a:t>Cache blocking</a:t>
            </a:r>
          </a:p>
          <a:p>
            <a:pPr lvl="1"/>
            <a:r>
              <a:rPr lang="en-US" sz="4000" dirty="0" err="1" smtClean="0"/>
              <a:t>Prefetch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interchange</a:t>
            </a:r>
          </a:p>
          <a:p>
            <a:pPr marL="742950" lvl="2" indent="-342900"/>
            <a:r>
              <a:rPr lang="en-US" dirty="0" smtClean="0"/>
              <a:t>Swap nested loops to access memory in sequential order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][j] in row-major order: Last index changes first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71900"/>
            <a:ext cx="396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825" y="5172075"/>
            <a:ext cx="38290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2286000" y="4876800"/>
            <a:ext cx="990600" cy="4572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410200" y="3733800"/>
            <a:ext cx="28497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x[i+1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][j]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are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</a:rPr>
              <a:t>100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elements apart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5486400" y="5334000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][j]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 and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x[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][j+1]</a:t>
            </a:r>
            <a:br>
              <a:rPr lang="en-US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itchFamily="18" charset="0"/>
              </a:rPr>
              <a:t>are next to each other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Loop interchange works for array accessed either by row or column.</a:t>
            </a:r>
          </a:p>
          <a:p>
            <a:pPr lvl="1"/>
            <a:r>
              <a:rPr lang="en-US" dirty="0" smtClean="0"/>
              <a:t>What about matrix multiplication? </a:t>
            </a:r>
          </a:p>
          <a:p>
            <a:pPr lvl="2"/>
            <a:r>
              <a:rPr lang="en-US" dirty="0" smtClean="0"/>
              <a:t>Featuring hybrid access: sometime accessed by row and other times by column</a:t>
            </a:r>
          </a:p>
          <a:p>
            <a:r>
              <a:rPr lang="en-US" dirty="0" smtClean="0"/>
              <a:t>Blocked algorithm</a:t>
            </a:r>
          </a:p>
          <a:p>
            <a:pPr lvl="1"/>
            <a:r>
              <a:rPr lang="en-US" dirty="0" smtClean="0"/>
              <a:t>Instead of accessing entire rows or columns, it subdivides matrices into blocks</a:t>
            </a:r>
          </a:p>
          <a:p>
            <a:pPr lvl="1"/>
            <a:r>
              <a:rPr lang="en-US" dirty="0" smtClean="0"/>
              <a:t>Maximize computations on block data already in cache.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1792</Words>
  <Application>Microsoft Macintosh PowerPoint</Application>
  <PresentationFormat>On-screen Show (4:3)</PresentationFormat>
  <Paragraphs>443</Paragraphs>
  <Slides>32</Slides>
  <Notes>14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Calibri</vt:lpstr>
      <vt:lpstr>Courier New</vt:lpstr>
      <vt:lpstr>Mangal</vt:lpstr>
      <vt:lpstr>Times New Roman</vt:lpstr>
      <vt:lpstr>Wingdings</vt:lpstr>
      <vt:lpstr>Arial</vt:lpstr>
      <vt:lpstr>Office Theme</vt:lpstr>
      <vt:lpstr>Equation</vt:lpstr>
      <vt:lpstr>CIS 655/CSE 661 - Advanced Computer Architecture</vt:lpstr>
      <vt:lpstr>From the last class</vt:lpstr>
      <vt:lpstr>Reducing Cache Miss Rate</vt:lpstr>
      <vt:lpstr>Causes of Cache Misses</vt:lpstr>
      <vt:lpstr>Reducing miss rate (1)</vt:lpstr>
      <vt:lpstr>Reducing Cache Miss Rate (2)</vt:lpstr>
      <vt:lpstr>Reducing miss rates (3)</vt:lpstr>
      <vt:lpstr>Loop Interchange</vt:lpstr>
      <vt:lpstr>Blocking</vt:lpstr>
      <vt:lpstr>Example: Matrix Multiplication</vt:lpstr>
      <vt:lpstr>Matrix Multi. with Cache</vt:lpstr>
      <vt:lpstr>Matrix Multi. with Cache</vt:lpstr>
      <vt:lpstr>Blocked Matrix Multi. </vt:lpstr>
      <vt:lpstr>Blocked M.M.: Why It Works?</vt:lpstr>
      <vt:lpstr>Blocked M.M.: Why It Works?</vt:lpstr>
      <vt:lpstr>Blocked M.M.: Why It Works?</vt:lpstr>
      <vt:lpstr>Blocked M.M.: Why It Works?</vt:lpstr>
      <vt:lpstr>Prefetching</vt:lpstr>
      <vt:lpstr>Prefetching</vt:lpstr>
      <vt:lpstr>Software Prefetching</vt:lpstr>
      <vt:lpstr>Software Prefetching</vt:lpstr>
      <vt:lpstr>Hardware Prefetching</vt:lpstr>
      <vt:lpstr>Compiler based technology</vt:lpstr>
      <vt:lpstr>Reducing Cache Miss Penalty</vt:lpstr>
      <vt:lpstr>Reducing Cache Miss Penalty (1)</vt:lpstr>
      <vt:lpstr>Multi-Level Caches</vt:lpstr>
      <vt:lpstr>Multi-Level Caches (2)</vt:lpstr>
      <vt:lpstr>Reducing Cache Miss Penalty (2)</vt:lpstr>
      <vt:lpstr>Reducing Cache Miss Penalty (3)</vt:lpstr>
      <vt:lpstr>Non-blocking Caches</vt:lpstr>
      <vt:lpstr>Multibanked Caches</vt:lpstr>
      <vt:lpstr>Summary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Jashwanth Reddy Gangula</cp:lastModifiedBy>
  <cp:revision>265</cp:revision>
  <cp:lastPrinted>2015-10-05T23:02:57Z</cp:lastPrinted>
  <dcterms:created xsi:type="dcterms:W3CDTF">2006-08-16T00:00:00Z</dcterms:created>
  <dcterms:modified xsi:type="dcterms:W3CDTF">2017-03-08T21:21:55Z</dcterms:modified>
</cp:coreProperties>
</file>