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7" r:id="rId2"/>
    <p:sldId id="352" r:id="rId3"/>
    <p:sldId id="322" r:id="rId4"/>
    <p:sldId id="353" r:id="rId5"/>
    <p:sldId id="354" r:id="rId6"/>
    <p:sldId id="355" r:id="rId7"/>
    <p:sldId id="356" r:id="rId8"/>
    <p:sldId id="359" r:id="rId9"/>
    <p:sldId id="357" r:id="rId10"/>
    <p:sldId id="358" r:id="rId11"/>
    <p:sldId id="360" r:id="rId12"/>
    <p:sldId id="361" r:id="rId13"/>
    <p:sldId id="326" r:id="rId14"/>
    <p:sldId id="337" r:id="rId15"/>
    <p:sldId id="338" r:id="rId16"/>
    <p:sldId id="328" r:id="rId17"/>
    <p:sldId id="329" r:id="rId18"/>
    <p:sldId id="341" r:id="rId19"/>
    <p:sldId id="339" r:id="rId20"/>
    <p:sldId id="362" r:id="rId21"/>
    <p:sldId id="324" r:id="rId22"/>
    <p:sldId id="330" r:id="rId23"/>
    <p:sldId id="345" r:id="rId24"/>
    <p:sldId id="346" r:id="rId25"/>
    <p:sldId id="344" r:id="rId26"/>
    <p:sldId id="348" r:id="rId27"/>
    <p:sldId id="349" r:id="rId28"/>
    <p:sldId id="334" r:id="rId29"/>
    <p:sldId id="335" r:id="rId30"/>
    <p:sldId id="325" r:id="rId31"/>
    <p:sldId id="293" r:id="rId32"/>
    <p:sldId id="294" r:id="rId33"/>
    <p:sldId id="295" r:id="rId34"/>
    <p:sldId id="297" r:id="rId35"/>
    <p:sldId id="296" r:id="rId36"/>
    <p:sldId id="350" r:id="rId37"/>
    <p:sldId id="260" r:id="rId3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84300" autoAdjust="0"/>
  </p:normalViewPr>
  <p:slideViewPr>
    <p:cSldViewPr>
      <p:cViewPr varScale="1">
        <p:scale>
          <a:sx n="88" d="100"/>
          <a:sy n="88" d="100"/>
        </p:scale>
        <p:origin x="-2216" y="-10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4" tIns="48322" rIns="96644" bIns="4832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44" tIns="48322" rIns="96644" bIns="48322" rtlCol="0"/>
          <a:lstStyle>
            <a:lvl1pPr algn="r">
              <a:defRPr sz="1300"/>
            </a:lvl1pPr>
          </a:lstStyle>
          <a:p>
            <a:fld id="{33340E13-6140-4028-A4C3-00A5F7C974CC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4" tIns="48322" rIns="96644" bIns="4832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4" tIns="48322" rIns="96644" bIns="48322" rtlCol="0" anchor="b"/>
          <a:lstStyle>
            <a:lvl1pPr algn="r">
              <a:defRPr sz="1300"/>
            </a:lvl1pPr>
          </a:lstStyle>
          <a:p>
            <a:fld id="{A94596B1-EDA8-4210-8766-7DE7089E5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16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4" tIns="48322" rIns="96644" bIns="4832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44" tIns="48322" rIns="96644" bIns="48322" rtlCol="0"/>
          <a:lstStyle>
            <a:lvl1pPr algn="r">
              <a:defRPr sz="1300"/>
            </a:lvl1pPr>
          </a:lstStyle>
          <a:p>
            <a:fld id="{5D861CF8-DB19-4A6C-904B-518D51B9079B}" type="datetimeFigureOut">
              <a:rPr lang="en-US" smtClean="0"/>
              <a:pPr/>
              <a:t>10/28/15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21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4" tIns="48322" rIns="96644" bIns="4832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44" tIns="48322" rIns="96644" bIns="483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4" tIns="48322" rIns="96644" bIns="4832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4" tIns="48322" rIns="96644" bIns="48322" rtlCol="0" anchor="b"/>
          <a:lstStyle>
            <a:lvl1pPr algn="r">
              <a:defRPr sz="1300"/>
            </a:lvl1pPr>
          </a:lstStyle>
          <a:p>
            <a:fld id="{F01D3991-AF90-4E29-9961-76719ECD7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7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Write-update: read optimized</a:t>
            </a:r>
          </a:p>
          <a:p>
            <a:r>
              <a:rPr lang="en-US" dirty="0" smtClean="0"/>
              <a:t>Write-invalidate:</a:t>
            </a:r>
            <a:r>
              <a:rPr lang="en-US" baseline="0" dirty="0" smtClean="0"/>
              <a:t> write optimized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7B09A-8CA4-4FDB-87F3-B5671FDD93F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04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>
                <a:sym typeface="Symbol" pitchFamily="18" charset="2"/>
              </a:rPr>
              <a:t>Solution 3: A separate state similar to S that indicates there are maybe others who have the block in S state, but if anybody asks for the data we should supply it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D3991-AF90-4E29-9961-76719ECD7F1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73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28 October 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more processors there</a:t>
            </a:r>
            <a:r>
              <a:rPr lang="en-AU" baseline="0" dirty="0" smtClean="0"/>
              <a:t> are (meaning more CPUs/processes/</a:t>
            </a:r>
            <a:r>
              <a:rPr lang="en-AU" baseline="0" dirty="0" err="1" smtClean="0"/>
              <a:t>etc</a:t>
            </a:r>
            <a:r>
              <a:rPr lang="en-AU" baseline="0" dirty="0" smtClean="0"/>
              <a:t>), the more likely it results in sharing…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9363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28 October 2015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True sharing misses decrease</a:t>
            </a:r>
            <a:r>
              <a:rPr lang="en-AU" baseline="0" dirty="0" smtClean="0"/>
              <a:t> because “additional data brought in with each cache miss is accessed before the block is replaced, due to spatial locality.” the bigger a block is, the more likely that a word is brought into local CPU before being accessed (thus no miss) caused by another word accessed in the same block.</a:t>
            </a:r>
          </a:p>
          <a:p>
            <a:endParaRPr lang="en-AU" baseline="0" dirty="0" smtClean="0"/>
          </a:p>
          <a:p>
            <a:r>
              <a:rPr lang="en-AU" baseline="0" dirty="0" smtClean="0"/>
              <a:t>For true sharing coherence miss specifically, the increased block size will allow one processors to access more data upon each cache miss.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30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D3991-AF90-4E29-9961-76719ECD7F1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32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D3991-AF90-4E29-9961-76719ECD7F1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98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200D-1D7D-462A-BDB1-0C1E318F0BF7}" type="datetime1">
              <a:rPr lang="en-US" smtClean="0"/>
              <a:pPr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C757-8555-4F96-859A-4021F96B445D}" type="datetime1">
              <a:rPr lang="en-US" smtClean="0"/>
              <a:pPr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2EFD-C850-471D-B1BA-6780C1F71E53}" type="datetime1">
              <a:rPr lang="en-US" smtClean="0"/>
              <a:pPr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AA2C-2F34-459C-996E-DFE29ACD161E}" type="datetime1">
              <a:rPr lang="en-US" smtClean="0"/>
              <a:pPr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4B260-B341-4C31-BC10-09C80914FF50}" type="datetime1">
              <a:rPr lang="en-US" smtClean="0"/>
              <a:pPr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6D76-D3FF-4ABD-A14F-4652A9AA4389}" type="datetime1">
              <a:rPr lang="en-US" smtClean="0"/>
              <a:pPr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F0FE7-8D38-464F-B7FE-A3E5F544D089}" type="datetime1">
              <a:rPr lang="en-US" smtClean="0"/>
              <a:pPr/>
              <a:t>10/28/15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DE08-7E17-4256-B446-C97B1347A21A}" type="datetime1">
              <a:rPr lang="en-US" smtClean="0"/>
              <a:pPr/>
              <a:t>10/28/15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5A45-80D8-4231-8183-F0CEA7ACD6D2}" type="datetime1">
              <a:rPr lang="en-US" smtClean="0"/>
              <a:pPr/>
              <a:t>10/28/15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93A1-D33F-4B63-A9F8-30C43E4CE013}" type="datetime1">
              <a:rPr lang="en-US" smtClean="0"/>
              <a:pPr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2ECB-024F-44E3-968E-C8A0D7E34416}" type="datetime1">
              <a:rPr lang="en-US" smtClean="0"/>
              <a:pPr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86689-7D51-46D6-B0F6-03F7190D6299}" type="datetime1">
              <a:rPr lang="en-US" smtClean="0"/>
              <a:pPr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"/>
            <a:ext cx="8610600" cy="147002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CIS 655/CSE 661 - Advanced Computer Architecture</a:t>
            </a:r>
            <a:endParaRPr lang="en-US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371600"/>
          </a:xfrm>
        </p:spPr>
        <p:txBody>
          <a:bodyPr/>
          <a:lstStyle/>
          <a:p>
            <a:r>
              <a:rPr lang="en-US" b="1" dirty="0" smtClean="0"/>
              <a:t>Dr. </a:t>
            </a:r>
            <a:r>
              <a:rPr lang="en-US" b="1" dirty="0" err="1" smtClean="0"/>
              <a:t>Yuzhe</a:t>
            </a:r>
            <a:r>
              <a:rPr lang="en-US" b="1" dirty="0" smtClean="0"/>
              <a:t> (Richard) Tang</a:t>
            </a:r>
            <a:endParaRPr lang="en-US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1806575"/>
            <a:ext cx="8610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en-US" sz="4500" noProof="0" dirty="0" smtClean="0"/>
              <a:t>Maintaining Cache Coherence </a:t>
            </a:r>
            <a:r>
              <a:rPr lang="en-US" sz="4500" dirty="0" smtClean="0"/>
              <a:t>(4.2)</a:t>
            </a:r>
            <a:endParaRPr kumimoji="0" lang="en-US" sz="4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Cache-To-Cache Transfers: Arbitration</a:t>
            </a:r>
            <a:endParaRPr lang="en-US" dirty="0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ym typeface="Symbol" pitchFamily="18" charset="2"/>
              </a:rPr>
              <a:t>Intervention works if a cache has data in M state</a:t>
            </a:r>
          </a:p>
          <a:p>
            <a:pPr lvl="1"/>
            <a:r>
              <a:rPr lang="en-US" dirty="0" smtClean="0">
                <a:sym typeface="Symbol" pitchFamily="18" charset="2"/>
              </a:rPr>
              <a:t>Nobody else has correct data, clear who responds</a:t>
            </a:r>
          </a:p>
          <a:p>
            <a:r>
              <a:rPr lang="en-US" dirty="0" smtClean="0">
                <a:sym typeface="Symbol" pitchFamily="18" charset="2"/>
              </a:rPr>
              <a:t>What if a cache has requested data in S state</a:t>
            </a:r>
          </a:p>
          <a:p>
            <a:pPr lvl="1"/>
            <a:r>
              <a:rPr lang="en-US" dirty="0" smtClean="0">
                <a:sym typeface="Symbol" pitchFamily="18" charset="2"/>
              </a:rPr>
              <a:t>Multiple others may have the data, who should supply it?</a:t>
            </a:r>
          </a:p>
          <a:p>
            <a:pPr lvl="1"/>
            <a:r>
              <a:rPr lang="en-US" dirty="0" smtClean="0">
                <a:sym typeface="Symbol" pitchFamily="18" charset="2"/>
              </a:rPr>
              <a:t>Solution 1: let memory supply the data</a:t>
            </a:r>
          </a:p>
          <a:p>
            <a:pPr lvl="1"/>
            <a:r>
              <a:rPr lang="en-US" dirty="0" smtClean="0">
                <a:sym typeface="Symbol" pitchFamily="18" charset="2"/>
              </a:rPr>
              <a:t>Solution 2: whoever wins arbitration supplies the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642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MSI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94716" y="1339401"/>
            <a:ext cx="3412901" cy="1983349"/>
          </a:xfrm>
          <a:prstGeom prst="rect">
            <a:avLst/>
          </a:prstGeom>
          <a:solidFill>
            <a:srgbClr val="00B05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Main Memory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3" name="Group 10"/>
          <p:cNvGrpSpPr/>
          <p:nvPr/>
        </p:nvGrpSpPr>
        <p:grpSpPr>
          <a:xfrm>
            <a:off x="1184856" y="3863661"/>
            <a:ext cx="1609860" cy="2459865"/>
            <a:chOff x="1184856" y="3863661"/>
            <a:chExt cx="1609860" cy="2459865"/>
          </a:xfrm>
        </p:grpSpPr>
        <p:sp>
          <p:nvSpPr>
            <p:cNvPr id="6" name="Rectangle 5"/>
            <p:cNvSpPr/>
            <p:nvPr/>
          </p:nvSpPr>
          <p:spPr>
            <a:xfrm>
              <a:off x="1184856" y="3863661"/>
              <a:ext cx="1609860" cy="2459865"/>
            </a:xfrm>
            <a:prstGeom prst="rect">
              <a:avLst/>
            </a:prstGeom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CPU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0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r>
                <a:rPr lang="en-US" dirty="0" smtClean="0">
                  <a:solidFill>
                    <a:schemeClr val="tx1"/>
                  </a:solidFill>
                </a:rPr>
                <a:t>   </a:t>
              </a:r>
              <a:r>
                <a:rPr lang="en-US" sz="1400" dirty="0" smtClean="0">
                  <a:solidFill>
                    <a:schemeClr val="tx1"/>
                  </a:solidFill>
                </a:rPr>
                <a:t>cache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455313" y="4533363"/>
              <a:ext cx="1059287" cy="4121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55313" y="4945487"/>
              <a:ext cx="1059287" cy="4121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455313" y="5357611"/>
              <a:ext cx="1059287" cy="4121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55313" y="5769735"/>
              <a:ext cx="1059287" cy="4121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1184856" y="3593206"/>
            <a:ext cx="6838682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0"/>
          </p:cNvCxnSpPr>
          <p:nvPr/>
        </p:nvCxnSpPr>
        <p:spPr>
          <a:xfrm rot="5400000" flipH="1" flipV="1">
            <a:off x="1855750" y="3729625"/>
            <a:ext cx="26807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4270937" y="3457979"/>
            <a:ext cx="26886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052293" y="1751526"/>
            <a:ext cx="2910625" cy="3606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52293" y="2112134"/>
            <a:ext cx="2910625" cy="3606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52293" y="2472742"/>
            <a:ext cx="2910625" cy="3606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52293" y="2833350"/>
            <a:ext cx="2910625" cy="3606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4" name="Group 10"/>
          <p:cNvGrpSpPr/>
          <p:nvPr/>
        </p:nvGrpSpPr>
        <p:grpSpPr>
          <a:xfrm>
            <a:off x="2947116" y="3856664"/>
            <a:ext cx="1609860" cy="2459865"/>
            <a:chOff x="1184856" y="3863661"/>
            <a:chExt cx="1609860" cy="2459865"/>
          </a:xfrm>
        </p:grpSpPr>
        <p:sp>
          <p:nvSpPr>
            <p:cNvPr id="38" name="Rectangle 37"/>
            <p:cNvSpPr/>
            <p:nvPr/>
          </p:nvSpPr>
          <p:spPr>
            <a:xfrm>
              <a:off x="1184856" y="3863661"/>
              <a:ext cx="1609860" cy="2459865"/>
            </a:xfrm>
            <a:prstGeom prst="rect">
              <a:avLst/>
            </a:prstGeom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CPU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r>
                <a:rPr lang="en-US" dirty="0" smtClean="0">
                  <a:solidFill>
                    <a:schemeClr val="tx1"/>
                  </a:solidFill>
                </a:rPr>
                <a:t>   </a:t>
              </a:r>
              <a:r>
                <a:rPr lang="en-US" sz="1400" dirty="0" smtClean="0">
                  <a:solidFill>
                    <a:schemeClr val="tx1"/>
                  </a:solidFill>
                </a:rPr>
                <a:t>cache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455313" y="4533363"/>
              <a:ext cx="1059287" cy="4121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455313" y="4945487"/>
              <a:ext cx="1059287" cy="4121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455313" y="5357611"/>
              <a:ext cx="1059287" cy="4121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455313" y="5769735"/>
              <a:ext cx="1059287" cy="4121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8200" y="3864455"/>
            <a:ext cx="1609860" cy="2459865"/>
            <a:chOff x="1184856" y="3863661"/>
            <a:chExt cx="1609860" cy="2459865"/>
          </a:xfrm>
        </p:grpSpPr>
        <p:sp>
          <p:nvSpPr>
            <p:cNvPr id="44" name="Rectangle 43"/>
            <p:cNvSpPr/>
            <p:nvPr/>
          </p:nvSpPr>
          <p:spPr>
            <a:xfrm>
              <a:off x="1184856" y="3863661"/>
              <a:ext cx="1609860" cy="2459865"/>
            </a:xfrm>
            <a:prstGeom prst="rect">
              <a:avLst/>
            </a:prstGeom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CPU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r>
                <a:rPr lang="en-US" dirty="0" smtClean="0">
                  <a:solidFill>
                    <a:schemeClr val="tx1"/>
                  </a:solidFill>
                </a:rPr>
                <a:t>   </a:t>
              </a:r>
              <a:r>
                <a:rPr lang="en-US" sz="1400" dirty="0" smtClean="0">
                  <a:solidFill>
                    <a:schemeClr val="tx1"/>
                  </a:solidFill>
                </a:rPr>
                <a:t>cache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455313" y="4533363"/>
              <a:ext cx="1059287" cy="4121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455313" y="4945487"/>
              <a:ext cx="1059287" cy="4121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455313" y="5357611"/>
              <a:ext cx="1059287" cy="4121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455313" y="5769735"/>
              <a:ext cx="1059287" cy="4121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0"/>
          <p:cNvGrpSpPr/>
          <p:nvPr/>
        </p:nvGrpSpPr>
        <p:grpSpPr>
          <a:xfrm>
            <a:off x="6413678" y="3856664"/>
            <a:ext cx="1609860" cy="2459865"/>
            <a:chOff x="1184856" y="3863661"/>
            <a:chExt cx="1609860" cy="2459865"/>
          </a:xfrm>
        </p:grpSpPr>
        <p:sp>
          <p:nvSpPr>
            <p:cNvPr id="50" name="Rectangle 49"/>
            <p:cNvSpPr/>
            <p:nvPr/>
          </p:nvSpPr>
          <p:spPr>
            <a:xfrm>
              <a:off x="1184856" y="3863661"/>
              <a:ext cx="1609860" cy="2459865"/>
            </a:xfrm>
            <a:prstGeom prst="rect">
              <a:avLst/>
            </a:prstGeom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CPU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r>
                <a:rPr lang="en-US" dirty="0" smtClean="0">
                  <a:solidFill>
                    <a:schemeClr val="tx1"/>
                  </a:solidFill>
                </a:rPr>
                <a:t>   </a:t>
              </a:r>
              <a:r>
                <a:rPr lang="en-US" sz="1400" dirty="0" smtClean="0">
                  <a:solidFill>
                    <a:schemeClr val="tx1"/>
                  </a:solidFill>
                </a:rPr>
                <a:t>cache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455313" y="4533363"/>
              <a:ext cx="1059287" cy="4121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455313" y="4945487"/>
              <a:ext cx="1059287" cy="4121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455313" y="5357611"/>
              <a:ext cx="1059287" cy="4121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455313" y="5769735"/>
              <a:ext cx="1059287" cy="4121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364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reading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Multiprocessing: 5.1</a:t>
            </a:r>
          </a:p>
          <a:p>
            <a:r>
              <a:rPr lang="en-US" dirty="0" smtClean="0"/>
              <a:t>Cache coherency: 5.2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6137702"/>
            <a:ext cx="3124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chemeClr val="bg1">
                    <a:lumMod val="65000"/>
                  </a:schemeClr>
                </a:solidFill>
              </a:rPr>
              <a:t>Ack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: Prof. </a:t>
            </a:r>
            <a:r>
              <a:rPr lang="en-US" sz="1050" dirty="0" err="1" smtClean="0">
                <a:solidFill>
                  <a:schemeClr val="bg1">
                    <a:lumMod val="65000"/>
                  </a:schemeClr>
                </a:solidFill>
              </a:rPr>
              <a:t>Milos’s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 slides</a:t>
            </a:r>
          </a:p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Copyright © 2012, Elsevier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73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MESI Protocol</a:t>
            </a:r>
            <a:endParaRPr lang="en-US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state: Exclusive</a:t>
            </a:r>
          </a:p>
          <a:p>
            <a:pPr lvl="1"/>
            <a:r>
              <a:rPr lang="en-US" dirty="0" smtClean="0"/>
              <a:t>Data is valid and clean (like in S state)</a:t>
            </a:r>
          </a:p>
          <a:p>
            <a:pPr lvl="1"/>
            <a:r>
              <a:rPr lang="en-US" dirty="0" smtClean="0"/>
              <a:t>But this is the only cached copy (like in M state)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Benefit: bandwidth reduction</a:t>
            </a:r>
          </a:p>
          <a:p>
            <a:pPr lvl="1"/>
            <a:r>
              <a:rPr lang="en-US" dirty="0" smtClean="0"/>
              <a:t>Favor writes on exclusive over shared reads.</a:t>
            </a:r>
            <a:endParaRPr lang="en-US" dirty="0"/>
          </a:p>
        </p:txBody>
      </p:sp>
      <p:sp>
        <p:nvSpPr>
          <p:cNvPr id="439300" name="Rectangle 4"/>
          <p:cNvSpPr>
            <a:spLocks noChangeArrowheads="1"/>
          </p:cNvSpPr>
          <p:nvPr/>
        </p:nvSpPr>
        <p:spPr bwMode="auto">
          <a:xfrm flipV="1">
            <a:off x="157163" y="6619875"/>
            <a:ext cx="76200" cy="100013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MESI: Improving Write-after-read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94716" y="609601"/>
            <a:ext cx="3412901" cy="1295400"/>
          </a:xfrm>
          <a:prstGeom prst="rect">
            <a:avLst/>
          </a:prstGeom>
          <a:solidFill>
            <a:srgbClr val="00B05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Main Memory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4856" y="2455339"/>
            <a:ext cx="1609860" cy="1621945"/>
          </a:xfrm>
          <a:prstGeom prst="rect">
            <a:avLst/>
          </a:prstGeom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1400" dirty="0" smtClean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55313" y="3125041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55313" y="3537165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184856" y="2184884"/>
            <a:ext cx="6838682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0"/>
          </p:cNvCxnSpPr>
          <p:nvPr/>
        </p:nvCxnSpPr>
        <p:spPr>
          <a:xfrm rot="5400000" flipH="1" flipV="1">
            <a:off x="1856544" y="2321303"/>
            <a:ext cx="267278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4270937" y="2049657"/>
            <a:ext cx="26886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052293" y="1021725"/>
            <a:ext cx="2910625" cy="3606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52293" y="1391992"/>
            <a:ext cx="2910625" cy="3606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47116" y="2448342"/>
            <a:ext cx="1609860" cy="1621945"/>
          </a:xfrm>
          <a:prstGeom prst="rect">
            <a:avLst/>
          </a:prstGeom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1400" dirty="0" smtClean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217573" y="3118044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17573" y="3530168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648200" y="2456133"/>
            <a:ext cx="1609860" cy="1621945"/>
          </a:xfrm>
          <a:prstGeom prst="rect">
            <a:avLst/>
          </a:prstGeom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1400" dirty="0" smtClean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18657" y="3125835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18657" y="3537959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13678" y="2448342"/>
            <a:ext cx="1609860" cy="1621945"/>
          </a:xfrm>
          <a:prstGeom prst="rect">
            <a:avLst/>
          </a:prstGeom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1400" dirty="0" smtClean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684135" y="3118044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84135" y="3530168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46034" y="4274814"/>
            <a:ext cx="838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Read 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168268" y="103381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472739" y="313154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A: 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524000" y="4876800"/>
            <a:ext cx="119716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Write A, A’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937132" y="3130627"/>
            <a:ext cx="65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M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-129572" y="5324027"/>
            <a:ext cx="2133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-22034" y="497687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Timeline </a:t>
            </a:r>
            <a:endParaRPr lang="en-US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5" grpId="0"/>
      <p:bldP spid="58" grpId="0" animBg="1"/>
      <p:bldP spid="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MESI: Extra Read Overhead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94716" y="609601"/>
            <a:ext cx="3412901" cy="1295400"/>
          </a:xfrm>
          <a:prstGeom prst="rect">
            <a:avLst/>
          </a:prstGeom>
          <a:solidFill>
            <a:srgbClr val="00B05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Main Memory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4856" y="2455339"/>
            <a:ext cx="1609860" cy="1621945"/>
          </a:xfrm>
          <a:prstGeom prst="rect">
            <a:avLst/>
          </a:prstGeom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1400" dirty="0" smtClean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55313" y="3125041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55313" y="3537165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184856" y="2184884"/>
            <a:ext cx="6838682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0"/>
          </p:cNvCxnSpPr>
          <p:nvPr/>
        </p:nvCxnSpPr>
        <p:spPr>
          <a:xfrm rot="5400000" flipH="1" flipV="1">
            <a:off x="1856544" y="2321303"/>
            <a:ext cx="267278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4270937" y="2049657"/>
            <a:ext cx="26886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052293" y="1021725"/>
            <a:ext cx="2910625" cy="3606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52293" y="1391992"/>
            <a:ext cx="2910625" cy="3606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47116" y="2448342"/>
            <a:ext cx="1609860" cy="1621945"/>
          </a:xfrm>
          <a:prstGeom prst="rect">
            <a:avLst/>
          </a:prstGeom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1400" dirty="0" smtClean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217573" y="3118044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17573" y="3530168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648200" y="2456133"/>
            <a:ext cx="1609860" cy="1621945"/>
          </a:xfrm>
          <a:prstGeom prst="rect">
            <a:avLst/>
          </a:prstGeom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1400" dirty="0" smtClean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18657" y="3125835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18657" y="3537959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13678" y="2448342"/>
            <a:ext cx="1609860" cy="1621945"/>
          </a:xfrm>
          <a:prstGeom prst="rect">
            <a:avLst/>
          </a:prstGeom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1400" dirty="0" smtClean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684135" y="3118044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84135" y="3530168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46034" y="4274814"/>
            <a:ext cx="838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Read 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168268" y="103381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472739" y="313154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A: 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953000" y="4800600"/>
            <a:ext cx="9144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Read A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937132" y="3130627"/>
            <a:ext cx="65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-129572" y="5324027"/>
            <a:ext cx="2133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-22034" y="497687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Timeline 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961313" y="315052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A: S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5" grpId="0"/>
      <p:bldP spid="58" grpId="0" animBg="1"/>
      <p:bldP spid="61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Detecting Other Sharers</a:t>
            </a:r>
            <a:endParaRPr lang="en-US"/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ym typeface="Symbol" pitchFamily="18" charset="2"/>
              </a:rPr>
              <a:t>Problem</a:t>
            </a:r>
          </a:p>
          <a:p>
            <a:pPr lvl="1"/>
            <a:r>
              <a:rPr lang="en-US" dirty="0" smtClean="0">
                <a:sym typeface="Symbol" pitchFamily="18" charset="2"/>
              </a:rPr>
              <a:t>CPU2 wants to read A, puts </a:t>
            </a:r>
            <a:r>
              <a:rPr lang="en-US" dirty="0" err="1" smtClean="0">
                <a:sym typeface="Symbol" pitchFamily="18" charset="2"/>
              </a:rPr>
              <a:t>RdReq</a:t>
            </a:r>
            <a:r>
              <a:rPr lang="en-US" dirty="0" smtClean="0">
                <a:sym typeface="Symbol" pitchFamily="18" charset="2"/>
              </a:rPr>
              <a:t> on bus, receives data</a:t>
            </a:r>
          </a:p>
          <a:p>
            <a:pPr lvl="1"/>
            <a:r>
              <a:rPr lang="en-US" dirty="0" smtClean="0">
                <a:sym typeface="Symbol" pitchFamily="18" charset="2"/>
              </a:rPr>
              <a:t>How does CPU2 know if its B should be in S or E state?</a:t>
            </a:r>
          </a:p>
          <a:p>
            <a:r>
              <a:rPr lang="en-US" dirty="0" smtClean="0">
                <a:sym typeface="Symbol" pitchFamily="18" charset="2"/>
              </a:rPr>
              <a:t>Solution: “Share” bus signal</a:t>
            </a:r>
          </a:p>
          <a:p>
            <a:pPr lvl="1"/>
            <a:r>
              <a:rPr lang="en-US" dirty="0" smtClean="0">
                <a:sym typeface="Symbol" pitchFamily="18" charset="2"/>
              </a:rPr>
              <a:t>Always 0, except when somebody pulls it to 1</a:t>
            </a:r>
          </a:p>
          <a:p>
            <a:pPr lvl="2"/>
            <a:r>
              <a:rPr lang="en-US" dirty="0" smtClean="0">
                <a:sym typeface="Symbol" pitchFamily="18" charset="2"/>
              </a:rPr>
              <a:t>This is called “hardwired OR”</a:t>
            </a:r>
          </a:p>
          <a:p>
            <a:pPr lvl="1"/>
            <a:r>
              <a:rPr lang="en-US" dirty="0" smtClean="0">
                <a:sym typeface="Symbol" pitchFamily="18" charset="2"/>
              </a:rPr>
              <a:t>When CPU0 snoops  CPU2’s request, it pulls “Share” to 1</a:t>
            </a:r>
          </a:p>
          <a:p>
            <a:pPr lvl="1"/>
            <a:r>
              <a:rPr lang="en-US" dirty="0" smtClean="0">
                <a:sym typeface="Symbol" pitchFamily="18" charset="2"/>
              </a:rPr>
              <a:t>CPU2 goes to S if “Share” is 1, to E if “Share” is 0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MOESI: Delayed write-back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M: Modified</a:t>
            </a:r>
          </a:p>
          <a:p>
            <a:pPr lvl="1"/>
            <a:r>
              <a:rPr lang="en-US" dirty="0" smtClean="0"/>
              <a:t>I have the only copy, and it’s dirty (memory is stale)</a:t>
            </a:r>
          </a:p>
          <a:p>
            <a:r>
              <a:rPr lang="en-US" b="1" u="sng" dirty="0" smtClean="0"/>
              <a:t>O: Owned</a:t>
            </a:r>
          </a:p>
          <a:p>
            <a:pPr lvl="1"/>
            <a:r>
              <a:rPr lang="en-US" dirty="0" smtClean="0"/>
              <a:t>I have the most up-to-date copy, others may have copies, too, but I am responsible for supplying data and for updating memory</a:t>
            </a:r>
          </a:p>
          <a:p>
            <a:r>
              <a:rPr lang="en-US" dirty="0" smtClean="0"/>
              <a:t>E: Exclusive</a:t>
            </a:r>
          </a:p>
          <a:p>
            <a:pPr lvl="1"/>
            <a:r>
              <a:rPr lang="en-US" dirty="0" smtClean="0"/>
              <a:t>I have the only copy, but it’s clean</a:t>
            </a:r>
          </a:p>
          <a:p>
            <a:r>
              <a:rPr lang="en-US" dirty="0" smtClean="0"/>
              <a:t>S: Shared</a:t>
            </a:r>
          </a:p>
          <a:p>
            <a:pPr lvl="1"/>
            <a:r>
              <a:rPr lang="en-US" dirty="0" smtClean="0"/>
              <a:t>Multiple copies, all clean (memory is up-to-date)</a:t>
            </a:r>
          </a:p>
          <a:p>
            <a:r>
              <a:rPr lang="en-US" dirty="0" smtClean="0"/>
              <a:t>I: Invalid</a:t>
            </a:r>
          </a:p>
          <a:p>
            <a:endParaRPr lang="en-US" dirty="0" smtClean="0"/>
          </a:p>
          <a:p>
            <a:r>
              <a:rPr lang="en-US" dirty="0" smtClean="0"/>
              <a:t>In practice, </a:t>
            </a:r>
          </a:p>
          <a:p>
            <a:pPr lvl="1"/>
            <a:r>
              <a:rPr lang="en-US" dirty="0" smtClean="0"/>
              <a:t>MOESI is used in AMD </a:t>
            </a:r>
            <a:r>
              <a:rPr lang="en-US" dirty="0" err="1" smtClean="0"/>
              <a:t>Opteron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MESI is used in Intel i7.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MSI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94716" y="857072"/>
            <a:ext cx="3412901" cy="1295400"/>
          </a:xfrm>
          <a:prstGeom prst="rect">
            <a:avLst/>
          </a:prstGeom>
          <a:solidFill>
            <a:srgbClr val="00B05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Main Memory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4856" y="2702810"/>
            <a:ext cx="1609860" cy="1621945"/>
          </a:xfrm>
          <a:prstGeom prst="rect">
            <a:avLst/>
          </a:prstGeom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1400" dirty="0" smtClean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55313" y="3416747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55313" y="3784636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184856" y="2432355"/>
            <a:ext cx="6838682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0"/>
          </p:cNvCxnSpPr>
          <p:nvPr/>
        </p:nvCxnSpPr>
        <p:spPr>
          <a:xfrm rot="5400000" flipH="1" flipV="1">
            <a:off x="1856544" y="2568774"/>
            <a:ext cx="267278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4270937" y="2297128"/>
            <a:ext cx="26886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052293" y="1269196"/>
            <a:ext cx="2910625" cy="3606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52293" y="1639463"/>
            <a:ext cx="2910625" cy="3606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47116" y="2695813"/>
            <a:ext cx="1609860" cy="1621945"/>
          </a:xfrm>
          <a:prstGeom prst="rect">
            <a:avLst/>
          </a:prstGeom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1400" dirty="0" smtClean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217573" y="3365515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17573" y="3777639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648200" y="2703604"/>
            <a:ext cx="1609860" cy="1621945"/>
          </a:xfrm>
          <a:prstGeom prst="rect">
            <a:avLst/>
          </a:prstGeom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1400" dirty="0" smtClean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18657" y="3373306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18657" y="3785430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13678" y="2695813"/>
            <a:ext cx="1609860" cy="1621945"/>
          </a:xfrm>
          <a:prstGeom prst="rect">
            <a:avLst/>
          </a:prstGeom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1400" dirty="0" smtClean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684135" y="3365515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84135" y="3777639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68268" y="1281287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803834" y="4514671"/>
            <a:ext cx="119716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Write A, A’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737732" y="3389115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A: M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705600" y="3383339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A’: M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166430" y="1281287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A’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546034" y="4971871"/>
            <a:ext cx="9144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Read A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-21443" y="5441335"/>
            <a:ext cx="1895310" cy="236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-22034" y="54218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Timeline 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471341" y="3404923"/>
            <a:ext cx="8170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A’: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273889" y="3382688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029200" y="5048071"/>
            <a:ext cx="2971800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CPU</a:t>
            </a:r>
            <a:r>
              <a:rPr lang="en-US" baseline="-25000" dirty="0" smtClean="0"/>
              <a:t>0</a:t>
            </a:r>
            <a:r>
              <a:rPr lang="en-US" dirty="0" smtClean="0"/>
              <a:t> read M state:</a:t>
            </a:r>
          </a:p>
          <a:p>
            <a:pPr marL="342900" indent="-342900">
              <a:buAutoNum type="arabicPeriod"/>
            </a:pPr>
            <a:r>
              <a:rPr lang="en-US" dirty="0" smtClean="0"/>
              <a:t>Change M to S on CPU</a:t>
            </a:r>
            <a:r>
              <a:rPr lang="en-US" baseline="-25000" dirty="0" smtClean="0"/>
              <a:t>3</a:t>
            </a:r>
          </a:p>
          <a:p>
            <a:pPr marL="342900" indent="-342900">
              <a:buAutoNum type="arabicPeriod"/>
            </a:pPr>
            <a:r>
              <a:rPr lang="en-US" dirty="0" smtClean="0"/>
              <a:t>Update memory</a:t>
            </a:r>
          </a:p>
          <a:p>
            <a:pPr marL="342900" indent="-342900">
              <a:buAutoNum type="arabicPeriod"/>
            </a:pPr>
            <a:r>
              <a:rPr lang="en-US" dirty="0" smtClean="0"/>
              <a:t>Memory supply data with state S to CPU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3" name="Rectangular Callout 32"/>
          <p:cNvSpPr/>
          <p:nvPr/>
        </p:nvSpPr>
        <p:spPr>
          <a:xfrm>
            <a:off x="3132513" y="5156661"/>
            <a:ext cx="1295400" cy="381000"/>
          </a:xfrm>
          <a:prstGeom prst="wedgeRectCallout">
            <a:avLst>
              <a:gd name="adj1" fmla="val 122269"/>
              <a:gd name="adj2" fmla="val 1017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Expensive!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2" dur="500" fill="hold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2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2" grpId="0" animBg="1"/>
      <p:bldP spid="64" grpId="0"/>
      <p:bldP spid="65" grpId="0" animBg="1"/>
      <p:bldP spid="69" grpId="0" animBg="1"/>
      <p:bldP spid="41" grpId="0" build="allAtOnce" animBg="1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MOESI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94716" y="857072"/>
            <a:ext cx="3412901" cy="1295400"/>
          </a:xfrm>
          <a:prstGeom prst="rect">
            <a:avLst/>
          </a:prstGeom>
          <a:solidFill>
            <a:srgbClr val="00B05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Main Memory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4856" y="2702810"/>
            <a:ext cx="1609860" cy="1621945"/>
          </a:xfrm>
          <a:prstGeom prst="rect">
            <a:avLst/>
          </a:prstGeom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1400" dirty="0" smtClean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55313" y="3416747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55313" y="3784636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184856" y="2432355"/>
            <a:ext cx="6838682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0"/>
          </p:cNvCxnSpPr>
          <p:nvPr/>
        </p:nvCxnSpPr>
        <p:spPr>
          <a:xfrm rot="5400000" flipH="1" flipV="1">
            <a:off x="1856544" y="2568774"/>
            <a:ext cx="267278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4270937" y="2297128"/>
            <a:ext cx="26886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052293" y="1269196"/>
            <a:ext cx="2910625" cy="3606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52293" y="1639463"/>
            <a:ext cx="2910625" cy="3606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47116" y="2695813"/>
            <a:ext cx="1609860" cy="1621945"/>
          </a:xfrm>
          <a:prstGeom prst="rect">
            <a:avLst/>
          </a:prstGeom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1400" dirty="0" smtClean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217573" y="3365515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17573" y="3777639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648200" y="2703604"/>
            <a:ext cx="1609860" cy="1621945"/>
          </a:xfrm>
          <a:prstGeom prst="rect">
            <a:avLst/>
          </a:prstGeom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1400" dirty="0" smtClean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18657" y="3373306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18657" y="3785430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13678" y="2695813"/>
            <a:ext cx="1609860" cy="1621945"/>
          </a:xfrm>
          <a:prstGeom prst="rect">
            <a:avLst/>
          </a:prstGeom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1400" dirty="0" smtClean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684135" y="3365515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84135" y="3777639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68268" y="1281287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803834" y="4514671"/>
            <a:ext cx="119716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Write A, A’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737732" y="3389115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A: M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705600" y="3383339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A’: M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546034" y="4971871"/>
            <a:ext cx="9144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Read A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-21443" y="5441335"/>
            <a:ext cx="1895310" cy="236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-22034" y="54218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Timeline 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471341" y="3413236"/>
            <a:ext cx="8170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A’: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273888" y="3382688"/>
            <a:ext cx="5747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029200" y="5048071"/>
            <a:ext cx="2743200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CPU</a:t>
            </a:r>
            <a:r>
              <a:rPr lang="en-US" baseline="-25000" dirty="0" smtClean="0"/>
              <a:t>0</a:t>
            </a:r>
            <a:r>
              <a:rPr lang="en-US" dirty="0" smtClean="0"/>
              <a:t> read M state:</a:t>
            </a:r>
          </a:p>
          <a:p>
            <a:pPr marL="342900" indent="-342900">
              <a:buAutoNum type="arabicPeriod"/>
            </a:pPr>
            <a:r>
              <a:rPr lang="en-US" dirty="0" smtClean="0"/>
              <a:t>Change M to O on CPU</a:t>
            </a:r>
            <a:r>
              <a:rPr lang="en-US" baseline="-25000" dirty="0" smtClean="0"/>
              <a:t>3</a:t>
            </a:r>
            <a:br>
              <a:rPr lang="en-US" baseline="-25000" dirty="0" smtClean="0"/>
            </a:br>
            <a:r>
              <a:rPr lang="en-US" b="1" dirty="0" smtClean="0"/>
              <a:t> !NO memory update</a:t>
            </a:r>
          </a:p>
          <a:p>
            <a:pPr marL="342900" indent="-342900">
              <a:buAutoNum type="arabicPeriod"/>
            </a:pPr>
            <a:r>
              <a:rPr lang="en-US" dirty="0" smtClean="0"/>
              <a:t>CPU</a:t>
            </a:r>
            <a:r>
              <a:rPr lang="en-US" baseline="-25000" dirty="0" smtClean="0"/>
              <a:t>3</a:t>
            </a:r>
            <a:r>
              <a:rPr lang="en-US" dirty="0" smtClean="0"/>
              <a:t> supplies data on state S to CPU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9" grpId="0" animBg="1"/>
      <p:bldP spid="41" grpId="0" uiExpand="1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Maintaining Cache Coherence</a:t>
            </a:r>
            <a:endParaRPr lang="en-US"/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ym typeface="Symbol" pitchFamily="18" charset="2"/>
              </a:rPr>
              <a:t>Hardware schemes</a:t>
            </a:r>
          </a:p>
          <a:p>
            <a:pPr lvl="1"/>
            <a:r>
              <a:rPr lang="en-US" dirty="0" smtClean="0">
                <a:sym typeface="Symbol" pitchFamily="18" charset="2"/>
              </a:rPr>
              <a:t>Shared Caches</a:t>
            </a:r>
          </a:p>
          <a:p>
            <a:pPr lvl="2"/>
            <a:r>
              <a:rPr lang="en-US" dirty="0" smtClean="0">
                <a:sym typeface="Symbol" pitchFamily="18" charset="2"/>
              </a:rPr>
              <a:t>Trivially enforces coherence</a:t>
            </a:r>
          </a:p>
          <a:p>
            <a:pPr lvl="2"/>
            <a:r>
              <a:rPr lang="en-US" dirty="0" smtClean="0">
                <a:sym typeface="Symbol" pitchFamily="18" charset="2"/>
              </a:rPr>
              <a:t>Not scalable (L1 cache quickly becomes a bottleneck)</a:t>
            </a:r>
          </a:p>
          <a:p>
            <a:pPr lvl="1"/>
            <a:r>
              <a:rPr lang="en-US" dirty="0" smtClean="0">
                <a:sym typeface="Symbol" pitchFamily="18" charset="2"/>
              </a:rPr>
              <a:t>Snooping</a:t>
            </a:r>
          </a:p>
          <a:p>
            <a:pPr lvl="2"/>
            <a:r>
              <a:rPr lang="en-US" dirty="0" smtClean="0">
                <a:sym typeface="Symbol" pitchFamily="18" charset="2"/>
              </a:rPr>
              <a:t>Needs a broadcast network (like a bus) to enforce coherence</a:t>
            </a:r>
          </a:p>
          <a:p>
            <a:pPr lvl="2"/>
            <a:r>
              <a:rPr lang="en-US" dirty="0" smtClean="0">
                <a:sym typeface="Symbol" pitchFamily="18" charset="2"/>
              </a:rPr>
              <a:t>Each cache that has a block tracks its sharing state on its own</a:t>
            </a:r>
          </a:p>
          <a:p>
            <a:pPr lvl="1"/>
            <a:r>
              <a:rPr lang="en-US" dirty="0" smtClean="0">
                <a:sym typeface="Symbol" pitchFamily="18" charset="2"/>
              </a:rPr>
              <a:t>Directory</a:t>
            </a:r>
          </a:p>
          <a:p>
            <a:pPr lvl="2"/>
            <a:r>
              <a:rPr lang="en-US" dirty="0" smtClean="0">
                <a:sym typeface="Symbol" pitchFamily="18" charset="2"/>
              </a:rPr>
              <a:t>Can enforce coherence even with a point-to-point network</a:t>
            </a:r>
          </a:p>
          <a:p>
            <a:pPr lvl="2"/>
            <a:r>
              <a:rPr lang="en-US" dirty="0" smtClean="0">
                <a:sym typeface="Symbol" pitchFamily="18" charset="2"/>
              </a:rPr>
              <a:t>A block has just one place where its full sharing state is kept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468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MSI,MESI,MOESI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Left-Right Arrow 4"/>
          <p:cNvSpPr/>
          <p:nvPr/>
        </p:nvSpPr>
        <p:spPr>
          <a:xfrm>
            <a:off x="1219200" y="2819400"/>
            <a:ext cx="6477000" cy="9906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2743200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Write optimized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467600" y="2743200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Read optimized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36576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Write invalidate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36576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Write update</a:t>
            </a:r>
            <a:endParaRPr lang="en-US" sz="2800" dirty="0"/>
          </a:p>
        </p:txBody>
      </p:sp>
      <p:sp>
        <p:nvSpPr>
          <p:cNvPr id="10" name="Left Brace 9"/>
          <p:cNvSpPr/>
          <p:nvPr/>
        </p:nvSpPr>
        <p:spPr>
          <a:xfrm rot="5400000">
            <a:off x="3124200" y="2667000"/>
            <a:ext cx="533400" cy="3581400"/>
          </a:xfrm>
          <a:prstGeom prst="lef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24400" y="480060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MSI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124200" y="48006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MESI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371600" y="48006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MOESI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8713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Coherence Cache Miss &amp; False Sharing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Shared Memory Performance</a:t>
            </a:r>
            <a:endParaRPr lang="en-US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Symbol" pitchFamily="18" charset="2"/>
              </a:rPr>
              <a:t>Another “C” for cache misses</a:t>
            </a:r>
          </a:p>
          <a:p>
            <a:pPr lvl="1"/>
            <a:r>
              <a:rPr lang="en-US" dirty="0" smtClean="0">
                <a:sym typeface="Symbol" pitchFamily="18" charset="2"/>
              </a:rPr>
              <a:t>Still have Compulsory, Capacity, Conflict</a:t>
            </a:r>
          </a:p>
          <a:p>
            <a:pPr lvl="1"/>
            <a:r>
              <a:rPr lang="en-US" dirty="0" smtClean="0">
                <a:sym typeface="Symbol" pitchFamily="18" charset="2"/>
              </a:rPr>
              <a:t>Now have Coherence, too</a:t>
            </a:r>
          </a:p>
          <a:p>
            <a:endParaRPr lang="en-US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What is Coherence miss?</a:t>
            </a:r>
          </a:p>
          <a:p>
            <a:pPr lvl="1"/>
            <a:r>
              <a:rPr lang="en-US" dirty="0" smtClean="0">
                <a:sym typeface="Symbol" pitchFamily="18" charset="2"/>
              </a:rPr>
              <a:t>Scenarios:</a:t>
            </a:r>
          </a:p>
          <a:p>
            <a:pPr lvl="2"/>
            <a:r>
              <a:rPr lang="en-US" dirty="0" smtClean="0">
                <a:sym typeface="Symbol" pitchFamily="18" charset="2"/>
              </a:rPr>
              <a:t>Write to a cache line not in M state</a:t>
            </a:r>
          </a:p>
          <a:p>
            <a:pPr lvl="2"/>
            <a:r>
              <a:rPr lang="en-US" dirty="0" smtClean="0">
                <a:sym typeface="Symbol" pitchFamily="18" charset="2"/>
              </a:rPr>
              <a:t>Read cache line in I state</a:t>
            </a:r>
          </a:p>
          <a:p>
            <a:pPr lvl="1"/>
            <a:r>
              <a:rPr lang="en-US" dirty="0" smtClean="0">
                <a:sym typeface="Symbol" pitchFamily="18" charset="2"/>
              </a:rPr>
              <a:t>Overhead: communication thru bus</a:t>
            </a:r>
          </a:p>
          <a:p>
            <a:pPr lvl="2"/>
            <a:r>
              <a:rPr lang="en-US" dirty="0" smtClean="0">
                <a:sym typeface="Symbol" pitchFamily="18" charset="2"/>
              </a:rPr>
              <a:t>Load data from bus (memory/remote cache)</a:t>
            </a:r>
          </a:p>
          <a:p>
            <a:pPr lvl="2"/>
            <a:r>
              <a:rPr lang="en-US" dirty="0" smtClean="0">
                <a:sym typeface="Symbol" pitchFamily="18" charset="2"/>
              </a:rPr>
              <a:t>Invalidation signals to remote cache lines</a:t>
            </a:r>
          </a:p>
        </p:txBody>
      </p:sp>
      <p:sp>
        <p:nvSpPr>
          <p:cNvPr id="379908" name="Rectangle 4"/>
          <p:cNvSpPr>
            <a:spLocks noChangeArrowheads="1"/>
          </p:cNvSpPr>
          <p:nvPr/>
        </p:nvSpPr>
        <p:spPr bwMode="auto">
          <a:xfrm flipV="1">
            <a:off x="157163" y="6619875"/>
            <a:ext cx="76200" cy="100013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Coherence misses: Write non-M state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94716" y="609601"/>
            <a:ext cx="3412901" cy="1295400"/>
          </a:xfrm>
          <a:prstGeom prst="rect">
            <a:avLst/>
          </a:prstGeom>
          <a:solidFill>
            <a:srgbClr val="00B05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Main Memory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4856" y="2455339"/>
            <a:ext cx="1609860" cy="1621945"/>
          </a:xfrm>
          <a:prstGeom prst="rect">
            <a:avLst/>
          </a:prstGeom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1400" dirty="0" smtClean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55313" y="3125041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55313" y="3537165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184856" y="2184884"/>
            <a:ext cx="6838682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0"/>
          </p:cNvCxnSpPr>
          <p:nvPr/>
        </p:nvCxnSpPr>
        <p:spPr>
          <a:xfrm rot="5400000" flipH="1" flipV="1">
            <a:off x="1856544" y="2321303"/>
            <a:ext cx="267278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4270937" y="2049657"/>
            <a:ext cx="26886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052293" y="1021725"/>
            <a:ext cx="2910625" cy="3606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52293" y="1391992"/>
            <a:ext cx="2910625" cy="3606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47116" y="2448342"/>
            <a:ext cx="1609860" cy="1621945"/>
          </a:xfrm>
          <a:prstGeom prst="rect">
            <a:avLst/>
          </a:prstGeom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1400" dirty="0" smtClean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217573" y="3118044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17573" y="3530168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648200" y="2456133"/>
            <a:ext cx="1609860" cy="1621945"/>
          </a:xfrm>
          <a:prstGeom prst="rect">
            <a:avLst/>
          </a:prstGeom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1400" dirty="0" smtClean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18657" y="3125835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18657" y="3537959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13678" y="2448342"/>
            <a:ext cx="1609860" cy="1621945"/>
          </a:xfrm>
          <a:prstGeom prst="rect">
            <a:avLst/>
          </a:prstGeom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1400" dirty="0" smtClean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684135" y="3118044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84135" y="3530168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46034" y="4274814"/>
            <a:ext cx="838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Read 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168268" y="103381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490949" y="3131546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A: 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942902" y="3141644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A: 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051234" y="4713120"/>
            <a:ext cx="838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Read 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803834" y="5180418"/>
            <a:ext cx="119716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Write A, A’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737732" y="3141644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A: M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366132" y="3140725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937132" y="3130627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705600" y="3135868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A’: M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-129572" y="5324027"/>
            <a:ext cx="2133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-22034" y="497687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Timeline </a:t>
            </a:r>
            <a:endParaRPr lang="en-US" dirty="0"/>
          </a:p>
        </p:txBody>
      </p:sp>
      <p:sp>
        <p:nvSpPr>
          <p:cNvPr id="41" name="Rectangular Callout 40"/>
          <p:cNvSpPr/>
          <p:nvPr/>
        </p:nvSpPr>
        <p:spPr>
          <a:xfrm>
            <a:off x="6248400" y="4402974"/>
            <a:ext cx="1828800" cy="381000"/>
          </a:xfrm>
          <a:prstGeom prst="wedgeRectCallout">
            <a:avLst>
              <a:gd name="adj1" fmla="val -1742"/>
              <a:gd name="adj2" fmla="val 1585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Coherence miss!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02574" y="4875074"/>
            <a:ext cx="3733800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CPU</a:t>
            </a:r>
            <a:r>
              <a:rPr lang="en-US" baseline="-25000" dirty="0" smtClean="0"/>
              <a:t>3</a:t>
            </a:r>
            <a:r>
              <a:rPr lang="en-US" dirty="0" smtClean="0"/>
              <a:t> write to non-M state: Write miss</a:t>
            </a:r>
            <a:endParaRPr lang="en-US" baseline="-25000" dirty="0" smtClean="0"/>
          </a:p>
          <a:p>
            <a:pPr marL="342900" indent="-342900">
              <a:buAutoNum type="arabicPeriod"/>
            </a:pPr>
            <a:r>
              <a:rPr lang="en-US" dirty="0" smtClean="0"/>
              <a:t>load data with state M on CPU</a:t>
            </a:r>
            <a:r>
              <a:rPr lang="en-US" baseline="-25000" dirty="0" smtClean="0"/>
              <a:t>3 </a:t>
            </a:r>
          </a:p>
          <a:p>
            <a:pPr marL="342900" indent="-342900">
              <a:buAutoNum type="arabicPeriod"/>
            </a:pPr>
            <a:r>
              <a:rPr lang="en-US" dirty="0" smtClean="0"/>
              <a:t>Send invalidation signals on bus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CPU</a:t>
            </a:r>
            <a:r>
              <a:rPr lang="en-US" baseline="-25000" dirty="0" smtClean="0"/>
              <a:t>0</a:t>
            </a:r>
            <a:r>
              <a:rPr lang="en-US" dirty="0" smtClean="0"/>
              <a:t> update S to I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CPU</a:t>
            </a:r>
            <a:r>
              <a:rPr lang="en-US" baseline="-25000" dirty="0" smtClean="0"/>
              <a:t>2</a:t>
            </a:r>
            <a:r>
              <a:rPr lang="en-US" dirty="0" smtClean="0"/>
              <a:t> update S to I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41" grpId="0" animBg="1"/>
      <p:bldP spid="42" grpId="0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Coherence misses: Read I state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94716" y="609601"/>
            <a:ext cx="3412901" cy="1295400"/>
          </a:xfrm>
          <a:prstGeom prst="rect">
            <a:avLst/>
          </a:prstGeom>
          <a:solidFill>
            <a:srgbClr val="00B05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Main Memory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4856" y="2455339"/>
            <a:ext cx="1609860" cy="1621945"/>
          </a:xfrm>
          <a:prstGeom prst="rect">
            <a:avLst/>
          </a:prstGeom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1400" dirty="0" smtClean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55313" y="3125041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55313" y="3537165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184856" y="2184884"/>
            <a:ext cx="6838682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0"/>
          </p:cNvCxnSpPr>
          <p:nvPr/>
        </p:nvCxnSpPr>
        <p:spPr>
          <a:xfrm rot="5400000" flipH="1" flipV="1">
            <a:off x="1856544" y="2321303"/>
            <a:ext cx="267278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4270937" y="2049657"/>
            <a:ext cx="26886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052293" y="1021725"/>
            <a:ext cx="2910625" cy="3606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52293" y="1391992"/>
            <a:ext cx="2910625" cy="3606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47116" y="2448342"/>
            <a:ext cx="1609860" cy="1621945"/>
          </a:xfrm>
          <a:prstGeom prst="rect">
            <a:avLst/>
          </a:prstGeom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1400" dirty="0" smtClean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217573" y="3118044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17573" y="3530168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648200" y="2456133"/>
            <a:ext cx="1609860" cy="1621945"/>
          </a:xfrm>
          <a:prstGeom prst="rect">
            <a:avLst/>
          </a:prstGeom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1400" dirty="0" smtClean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18657" y="3125835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18657" y="3537959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13678" y="2448342"/>
            <a:ext cx="1609860" cy="1621945"/>
          </a:xfrm>
          <a:prstGeom prst="rect">
            <a:avLst/>
          </a:prstGeom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1400" dirty="0" smtClean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684135" y="3118044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84135" y="3530168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46034" y="4274814"/>
            <a:ext cx="838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Read 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168268" y="103381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490949" y="3131546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A: 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942902" y="3141644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A: 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051234" y="4713120"/>
            <a:ext cx="838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Read 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803834" y="5180418"/>
            <a:ext cx="119716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Write A, A’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737732" y="3141644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A: M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366132" y="3140725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937132" y="3130627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705600" y="3135868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A’: M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166430" y="103381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A’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546034" y="5565089"/>
            <a:ext cx="9144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Read A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-129572" y="5324027"/>
            <a:ext cx="2133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-22034" y="497687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Timeline 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652527" y="3560936"/>
            <a:ext cx="8170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A’: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273889" y="3135217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1" name="Rectangular Callout 40"/>
          <p:cNvSpPr/>
          <p:nvPr/>
        </p:nvSpPr>
        <p:spPr>
          <a:xfrm>
            <a:off x="1066800" y="4817226"/>
            <a:ext cx="1828800" cy="381000"/>
          </a:xfrm>
          <a:prstGeom prst="wedgeRectCallout">
            <a:avLst>
              <a:gd name="adj1" fmla="val -378"/>
              <a:gd name="adj2" fmla="val 14322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Coherence miss!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71800" y="5257800"/>
            <a:ext cx="3733800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CPU</a:t>
            </a:r>
            <a:r>
              <a:rPr lang="en-US" baseline="-25000" dirty="0" smtClean="0"/>
              <a:t>0</a:t>
            </a:r>
            <a:r>
              <a:rPr lang="en-US" dirty="0" smtClean="0"/>
              <a:t> read I state: Read miss</a:t>
            </a:r>
          </a:p>
          <a:p>
            <a:pPr marL="342900" indent="-342900">
              <a:buAutoNum type="arabicPeriod"/>
            </a:pPr>
            <a:r>
              <a:rPr lang="en-US" dirty="0" smtClean="0"/>
              <a:t>CPU</a:t>
            </a:r>
            <a:r>
              <a:rPr lang="en-US" baseline="-25000" dirty="0" smtClean="0"/>
              <a:t>3</a:t>
            </a:r>
            <a:r>
              <a:rPr lang="en-US" dirty="0" smtClean="0"/>
              <a:t> update state M to O/S</a:t>
            </a:r>
          </a:p>
          <a:p>
            <a:pPr marL="342900" indent="-342900">
              <a:buAutoNum type="arabicPeriod"/>
            </a:pPr>
            <a:r>
              <a:rPr lang="en-US" dirty="0" smtClean="0"/>
              <a:t>(Write dirty data </a:t>
            </a:r>
            <a:r>
              <a:rPr lang="en-US" dirty="0"/>
              <a:t>back to </a:t>
            </a:r>
            <a:r>
              <a:rPr lang="en-US" dirty="0" smtClean="0"/>
              <a:t>memory)</a:t>
            </a:r>
          </a:p>
          <a:p>
            <a:pPr marL="342900" indent="-342900">
              <a:buAutoNum type="arabicPeriod"/>
            </a:pPr>
            <a:r>
              <a:rPr lang="en-US" dirty="0" smtClean="0"/>
              <a:t>CPU</a:t>
            </a:r>
            <a:r>
              <a:rPr lang="en-US" baseline="-25000" dirty="0" smtClean="0"/>
              <a:t>0</a:t>
            </a:r>
            <a:r>
              <a:rPr lang="en-US" dirty="0" smtClean="0"/>
              <a:t> read data from </a:t>
            </a:r>
            <a:r>
              <a:rPr lang="en-US" dirty="0" err="1" smtClean="0"/>
              <a:t>mem</a:t>
            </a:r>
            <a:r>
              <a:rPr lang="en-US" dirty="0" smtClean="0"/>
              <a:t>/CPU</a:t>
            </a:r>
            <a:r>
              <a:rPr lang="en-US" baseline="-25000" dirty="0" smtClean="0"/>
              <a:t>3</a:t>
            </a:r>
            <a:endParaRPr lang="en-US" dirty="0" smtClean="0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3" dur="5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5" dur="5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 animBg="1"/>
      <p:bldP spid="69" grpId="0" animBg="1"/>
      <p:bldP spid="41" grpId="0" animBg="1"/>
      <p:bldP spid="42" grpId="0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Coherence cache misses</a:t>
            </a:r>
            <a:endParaRPr lang="en-US" dirty="0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>
            <a:noAutofit/>
          </a:bodyPr>
          <a:lstStyle/>
          <a:p>
            <a:r>
              <a:rPr lang="en-US" sz="4000" dirty="0" smtClean="0">
                <a:sym typeface="Symbol" pitchFamily="18" charset="2"/>
              </a:rPr>
              <a:t>Two sources:</a:t>
            </a:r>
          </a:p>
          <a:p>
            <a:pPr lvl="1"/>
            <a:r>
              <a:rPr lang="en-US" sz="3600" dirty="0" smtClean="0">
                <a:sym typeface="Symbol" pitchFamily="18" charset="2"/>
              </a:rPr>
              <a:t>True sharing</a:t>
            </a:r>
          </a:p>
          <a:p>
            <a:pPr lvl="2"/>
            <a:r>
              <a:rPr lang="en-US" sz="3200" dirty="0" smtClean="0">
                <a:sym typeface="Symbol" pitchFamily="18" charset="2"/>
              </a:rPr>
              <a:t>Different processors access the same data</a:t>
            </a:r>
          </a:p>
          <a:p>
            <a:pPr lvl="1"/>
            <a:r>
              <a:rPr lang="en-US" sz="3600" dirty="0" smtClean="0">
                <a:sym typeface="Symbol" pitchFamily="18" charset="2"/>
              </a:rPr>
              <a:t>False sharing</a:t>
            </a:r>
          </a:p>
          <a:p>
            <a:pPr lvl="2"/>
            <a:r>
              <a:rPr lang="en-US" sz="3200" dirty="0" smtClean="0">
                <a:sym typeface="Symbol" pitchFamily="18" charset="2"/>
              </a:rPr>
              <a:t>Different processors access different data,</a:t>
            </a:r>
          </a:p>
          <a:p>
            <a:pPr lvl="2"/>
            <a:r>
              <a:rPr lang="en-US" sz="3200" dirty="0" smtClean="0">
                <a:sym typeface="Symbol" pitchFamily="18" charset="2"/>
              </a:rPr>
              <a:t>But they happen to be in the same block</a:t>
            </a:r>
          </a:p>
        </p:txBody>
      </p:sp>
      <p:sp>
        <p:nvSpPr>
          <p:cNvPr id="379908" name="Rectangle 4"/>
          <p:cNvSpPr>
            <a:spLocks noChangeArrowheads="1"/>
          </p:cNvSpPr>
          <p:nvPr/>
        </p:nvSpPr>
        <p:spPr bwMode="auto">
          <a:xfrm flipV="1">
            <a:off x="157163" y="6619875"/>
            <a:ext cx="76200" cy="100013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Coherence miss: False sharing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94716" y="609601"/>
            <a:ext cx="3412901" cy="1295400"/>
          </a:xfrm>
          <a:prstGeom prst="rect">
            <a:avLst/>
          </a:prstGeom>
          <a:solidFill>
            <a:srgbClr val="00B05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Main Memory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4856" y="2455339"/>
            <a:ext cx="1609860" cy="1621945"/>
          </a:xfrm>
          <a:prstGeom prst="rect">
            <a:avLst/>
          </a:prstGeom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1400" dirty="0" smtClean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55313" y="3125041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55313" y="3537165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184856" y="2184884"/>
            <a:ext cx="6838682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0"/>
          </p:cNvCxnSpPr>
          <p:nvPr/>
        </p:nvCxnSpPr>
        <p:spPr>
          <a:xfrm rot="5400000" flipH="1" flipV="1">
            <a:off x="1856544" y="2321303"/>
            <a:ext cx="267278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4270937" y="2049657"/>
            <a:ext cx="26886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052293" y="1021725"/>
            <a:ext cx="2910625" cy="3606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52293" y="1391992"/>
            <a:ext cx="2910625" cy="3606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47116" y="2448342"/>
            <a:ext cx="1609860" cy="1621945"/>
          </a:xfrm>
          <a:prstGeom prst="rect">
            <a:avLst/>
          </a:prstGeom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1400" dirty="0" smtClean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217573" y="3118044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17573" y="3530168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648200" y="2456133"/>
            <a:ext cx="1609860" cy="1621945"/>
          </a:xfrm>
          <a:prstGeom prst="rect">
            <a:avLst/>
          </a:prstGeom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1400" dirty="0" smtClean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18657" y="3125835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18657" y="3537959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13678" y="2448342"/>
            <a:ext cx="1609860" cy="1621945"/>
          </a:xfrm>
          <a:prstGeom prst="rect">
            <a:avLst/>
          </a:prstGeom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1400" dirty="0" smtClean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684135" y="3118044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84135" y="3530168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46034" y="4274814"/>
            <a:ext cx="112096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Read A.x1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168268" y="103381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490949" y="3131546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A: 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942902" y="3141644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A: 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051234" y="4713120"/>
            <a:ext cx="112096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Read A.x1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803834" y="5180418"/>
            <a:ext cx="119716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Write A.x2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737732" y="3141644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A: M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366132" y="3140725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937132" y="3130627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705600" y="3135868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A’: M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166430" y="103381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A’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546034" y="5565089"/>
            <a:ext cx="112096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Read A.x1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-129572" y="5324027"/>
            <a:ext cx="2133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-22034" y="497687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Timeline 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652527" y="3560936"/>
            <a:ext cx="8170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A’: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273889" y="3135217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1" name="Rectangular Callout 40"/>
          <p:cNvSpPr/>
          <p:nvPr/>
        </p:nvSpPr>
        <p:spPr>
          <a:xfrm>
            <a:off x="1066800" y="4817226"/>
            <a:ext cx="1828800" cy="381000"/>
          </a:xfrm>
          <a:prstGeom prst="wedgeRectCallout">
            <a:avLst>
              <a:gd name="adj1" fmla="val -378"/>
              <a:gd name="adj2" fmla="val 14322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Coherence miss!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7" name="Rectangular Callout 46"/>
          <p:cNvSpPr/>
          <p:nvPr/>
        </p:nvSpPr>
        <p:spPr>
          <a:xfrm>
            <a:off x="6248400" y="4402974"/>
            <a:ext cx="1828800" cy="381000"/>
          </a:xfrm>
          <a:prstGeom prst="wedgeRectCallout">
            <a:avLst>
              <a:gd name="adj1" fmla="val -1742"/>
              <a:gd name="adj2" fmla="val 1585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Coherence miss!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48200" y="5791200"/>
            <a:ext cx="419100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Coherence misses </a:t>
            </a:r>
            <a:br>
              <a:rPr lang="en-US" dirty="0" smtClean="0"/>
            </a:br>
            <a:r>
              <a:rPr lang="en-US" dirty="0" smtClean="0"/>
              <a:t>if A.x1 and A.x2 are in same cache line (A)!</a:t>
            </a:r>
            <a:endParaRPr lang="en-US" dirty="0"/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Coherence miss: False sharing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94716" y="609601"/>
            <a:ext cx="3412901" cy="1295400"/>
          </a:xfrm>
          <a:prstGeom prst="rect">
            <a:avLst/>
          </a:prstGeom>
          <a:solidFill>
            <a:srgbClr val="00B05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Main Memory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4856" y="2455339"/>
            <a:ext cx="1609860" cy="1621945"/>
          </a:xfrm>
          <a:prstGeom prst="rect">
            <a:avLst/>
          </a:prstGeom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1400" dirty="0" smtClean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55313" y="3125041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55313" y="3537165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184856" y="2184884"/>
            <a:ext cx="6838682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0"/>
          </p:cNvCxnSpPr>
          <p:nvPr/>
        </p:nvCxnSpPr>
        <p:spPr>
          <a:xfrm rot="5400000" flipH="1" flipV="1">
            <a:off x="1856544" y="2321303"/>
            <a:ext cx="267278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4270937" y="2049657"/>
            <a:ext cx="26886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052293" y="1021725"/>
            <a:ext cx="2910625" cy="3606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52293" y="1391992"/>
            <a:ext cx="2910625" cy="3606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47116" y="2448342"/>
            <a:ext cx="1609860" cy="1621945"/>
          </a:xfrm>
          <a:prstGeom prst="rect">
            <a:avLst/>
          </a:prstGeom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1400" dirty="0" smtClean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217573" y="3118044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17573" y="3530168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648200" y="2456133"/>
            <a:ext cx="1609860" cy="1621945"/>
          </a:xfrm>
          <a:prstGeom prst="rect">
            <a:avLst/>
          </a:prstGeom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1400" dirty="0" smtClean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18657" y="3125835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18657" y="3537959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13678" y="2448342"/>
            <a:ext cx="1609860" cy="1621945"/>
          </a:xfrm>
          <a:prstGeom prst="rect">
            <a:avLst/>
          </a:prstGeom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1400" dirty="0" smtClean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684135" y="3118044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84135" y="3530168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46034" y="4274814"/>
            <a:ext cx="112096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Read A.x1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168268" y="103381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490949" y="3131546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A: 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942902" y="3141644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A: 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051234" y="4713120"/>
            <a:ext cx="112096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Read A.x1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803834" y="5180418"/>
            <a:ext cx="119716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Write B.x2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737732" y="3141644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B: M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546034" y="5565089"/>
            <a:ext cx="112096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Read A.x1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-129572" y="5324027"/>
            <a:ext cx="2133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-22034" y="497687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Timeline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91000" y="5754469"/>
            <a:ext cx="480060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Coherence misses are eliminated </a:t>
            </a:r>
            <a:br>
              <a:rPr lang="en-US" dirty="0" smtClean="0"/>
            </a:br>
            <a:r>
              <a:rPr lang="en-US" dirty="0" smtClean="0"/>
              <a:t>if A.x1 and B.x2 are in diff. cache lines (A and B)</a:t>
            </a:r>
            <a:endParaRPr lang="en-US" dirty="0"/>
          </a:p>
        </p:txBody>
      </p:sp>
      <p:sp>
        <p:nvSpPr>
          <p:cNvPr id="42" name="Rectangular Callout 41"/>
          <p:cNvSpPr/>
          <p:nvPr/>
        </p:nvSpPr>
        <p:spPr>
          <a:xfrm>
            <a:off x="1066800" y="4817226"/>
            <a:ext cx="2362200" cy="381000"/>
          </a:xfrm>
          <a:prstGeom prst="wedgeRectCallout">
            <a:avLst>
              <a:gd name="adj1" fmla="val -1082"/>
              <a:gd name="adj2" fmla="val 14322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NO Coherence miss!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Rectangular Callout 52"/>
          <p:cNvSpPr/>
          <p:nvPr/>
        </p:nvSpPr>
        <p:spPr>
          <a:xfrm>
            <a:off x="6248400" y="4402974"/>
            <a:ext cx="2286000" cy="381000"/>
          </a:xfrm>
          <a:prstGeom prst="wedgeRectCallout">
            <a:avLst>
              <a:gd name="adj1" fmla="val -1742"/>
              <a:gd name="adj2" fmla="val 1585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NO Coherence miss!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57452" y="13832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94343"/>
            <a:ext cx="8281987" cy="523220"/>
          </a:xfrm>
        </p:spPr>
        <p:txBody>
          <a:bodyPr/>
          <a:lstStyle/>
          <a:p>
            <a:r>
              <a:rPr lang="en-US" sz="2800" dirty="0" smtClean="0"/>
              <a:t>Performance Study:  Commercial Workload</a:t>
            </a:r>
            <a:endParaRPr lang="en-AU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1601" y="931221"/>
            <a:ext cx="5245199" cy="526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5997575" y="6175375"/>
            <a:ext cx="2895600" cy="552450"/>
          </a:xfrm>
          <a:prstGeom prst="wedgeRectCallout">
            <a:avLst>
              <a:gd name="adj1" fmla="val 9014"/>
              <a:gd name="adj2" fmla="val -1783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 sharing increases with # of processors.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5105400" y="2286000"/>
            <a:ext cx="1981200" cy="685800"/>
          </a:xfrm>
          <a:prstGeom prst="wedgeRectCallout">
            <a:avLst>
              <a:gd name="adj1" fmla="val 74691"/>
              <a:gd name="adj2" fmla="val 144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 sharing increases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2400" y="990600"/>
            <a:ext cx="3886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Benchmark study setup: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On four-processor shared-memory multiprocessor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Three typical workloads</a:t>
            </a:r>
          </a:p>
          <a:p>
            <a:pPr marL="800100" lvl="1" indent="-342900">
              <a:buAutoNum type="arabicPeriod"/>
            </a:pPr>
            <a:r>
              <a:rPr lang="en-US" sz="2800" dirty="0" smtClean="0"/>
              <a:t>OLTP: TPC-C</a:t>
            </a:r>
          </a:p>
          <a:p>
            <a:pPr marL="800100" lvl="1" indent="-342900">
              <a:buAutoNum type="arabicPeriod"/>
            </a:pPr>
            <a:r>
              <a:rPr lang="en-US" sz="2800" dirty="0" smtClean="0"/>
              <a:t>Decision-support systems: TPC-D</a:t>
            </a:r>
          </a:p>
          <a:p>
            <a:pPr marL="800100" lvl="1" indent="-342900">
              <a:buAutoNum type="arabicPeriod"/>
            </a:pPr>
            <a:r>
              <a:rPr lang="en-US" sz="2800" dirty="0" smtClean="0"/>
              <a:t>Web index search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94343"/>
            <a:ext cx="8281987" cy="523220"/>
          </a:xfrm>
        </p:spPr>
        <p:txBody>
          <a:bodyPr/>
          <a:lstStyle/>
          <a:p>
            <a:r>
              <a:rPr lang="en-US" sz="2800" dirty="0" smtClean="0"/>
              <a:t>Performance Study:  Commercial Workload</a:t>
            </a:r>
            <a:endParaRPr lang="en-AU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052736"/>
            <a:ext cx="5370934" cy="493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5791200" y="4419600"/>
            <a:ext cx="1981200" cy="533400"/>
          </a:xfrm>
          <a:prstGeom prst="wedgeRectCallout">
            <a:avLst>
              <a:gd name="adj1" fmla="val -70343"/>
              <a:gd name="adj2" fmla="val 1143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 sharing decreases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5791200" y="3124200"/>
            <a:ext cx="1981200" cy="609600"/>
          </a:xfrm>
          <a:prstGeom prst="wedgeRectCallout">
            <a:avLst>
              <a:gd name="adj1" fmla="val -108525"/>
              <a:gd name="adj2" fmla="val 2100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 sharing increases!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Snooping by MSI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Directory-based coherence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3048000"/>
            <a:ext cx="3505200" cy="1863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Directory-Based Coherence</a:t>
            </a:r>
            <a:endParaRPr lang="en-US"/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ym typeface="Symbol" pitchFamily="18" charset="2"/>
              </a:rPr>
              <a:t>Typically in distributed shared memory</a:t>
            </a:r>
          </a:p>
          <a:p>
            <a:pPr lvl="1"/>
            <a:r>
              <a:rPr lang="en-US" dirty="0" smtClean="0">
                <a:sym typeface="Symbol" pitchFamily="18" charset="2"/>
              </a:rPr>
              <a:t>Works for any point-to-point network, not just bus</a:t>
            </a:r>
          </a:p>
          <a:p>
            <a:pPr lvl="1"/>
            <a:r>
              <a:rPr lang="en-US" dirty="0" smtClean="0">
                <a:sym typeface="Symbol" pitchFamily="18" charset="2"/>
              </a:rPr>
              <a:t>Decide who gets to write when without broadcasts</a:t>
            </a:r>
          </a:p>
          <a:p>
            <a:r>
              <a:rPr lang="en-US" dirty="0" smtClean="0">
                <a:sym typeface="Symbol" pitchFamily="18" charset="2"/>
              </a:rPr>
              <a:t>For every local memory block,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local directory has an entry</a:t>
            </a:r>
          </a:p>
          <a:p>
            <a:r>
              <a:rPr lang="en-US" dirty="0" smtClean="0">
                <a:sym typeface="Symbol" pitchFamily="18" charset="2"/>
              </a:rPr>
              <a:t>Directory entry indicates</a:t>
            </a:r>
          </a:p>
          <a:p>
            <a:pPr lvl="1"/>
            <a:r>
              <a:rPr lang="en-US" dirty="0" smtClean="0">
                <a:sym typeface="Symbol" pitchFamily="18" charset="2"/>
              </a:rPr>
              <a:t>Who has cached copies of the block</a:t>
            </a:r>
          </a:p>
          <a:p>
            <a:pPr lvl="1"/>
            <a:r>
              <a:rPr lang="en-US" dirty="0" smtClean="0">
                <a:sym typeface="Symbol" pitchFamily="18" charset="2"/>
              </a:rPr>
              <a:t>In what state do they have the block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Directory Scheme</a:t>
            </a:r>
            <a:endParaRPr lang="en-US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ym typeface="Symbol" pitchFamily="18" charset="2"/>
              </a:rPr>
              <a:t>Each entry for a local </a:t>
            </a:r>
            <a:r>
              <a:rPr lang="en-US" dirty="0" err="1" smtClean="0">
                <a:sym typeface="Symbol" pitchFamily="18" charset="2"/>
              </a:rPr>
              <a:t>mem</a:t>
            </a:r>
            <a:r>
              <a:rPr lang="en-US" dirty="0" smtClean="0">
                <a:sym typeface="Symbol" pitchFamily="18" charset="2"/>
              </a:rPr>
              <a:t> block</a:t>
            </a:r>
          </a:p>
          <a:p>
            <a:pPr lvl="1"/>
            <a:r>
              <a:rPr lang="en-US" dirty="0" smtClean="0">
                <a:sym typeface="Symbol" pitchFamily="18" charset="2"/>
              </a:rPr>
              <a:t>One dirty bit (1 if there is a dirty cached copy)</a:t>
            </a:r>
          </a:p>
          <a:p>
            <a:pPr lvl="1"/>
            <a:r>
              <a:rPr lang="en-US" dirty="0" smtClean="0">
                <a:sym typeface="Symbol" pitchFamily="18" charset="2"/>
              </a:rPr>
              <a:t>A presence vector of #CPU bits</a:t>
            </a:r>
          </a:p>
          <a:p>
            <a:pPr lvl="2"/>
            <a:r>
              <a:rPr lang="en-US" dirty="0" smtClean="0">
                <a:sym typeface="Symbol" pitchFamily="18" charset="2"/>
              </a:rPr>
              <a:t>Each element bit is for one CPU node, tells </a:t>
            </a:r>
            <a:r>
              <a:rPr lang="en-US" dirty="0" err="1" smtClean="0">
                <a:sym typeface="Symbol" pitchFamily="18" charset="2"/>
              </a:rPr>
              <a:t>wether</a:t>
            </a:r>
            <a:r>
              <a:rPr lang="en-US" dirty="0" smtClean="0">
                <a:sym typeface="Symbol" pitchFamily="18" charset="2"/>
              </a:rPr>
              <a:t> it has a cached copy</a:t>
            </a:r>
          </a:p>
          <a:p>
            <a:r>
              <a:rPr lang="en-US" dirty="0" smtClean="0">
                <a:sym typeface="Symbol" pitchFamily="18" charset="2"/>
              </a:rPr>
              <a:t>All misses sent to block’s home</a:t>
            </a:r>
          </a:p>
          <a:p>
            <a:pPr lvl="1"/>
            <a:r>
              <a:rPr lang="en-US" dirty="0" smtClean="0">
                <a:sym typeface="Symbol" pitchFamily="18" charset="2"/>
              </a:rPr>
              <a:t>Known by </a:t>
            </a:r>
            <a:r>
              <a:rPr lang="en-US" dirty="0" err="1" smtClean="0">
                <a:sym typeface="Symbol" pitchFamily="18" charset="2"/>
              </a:rPr>
              <a:t>mem</a:t>
            </a:r>
            <a:r>
              <a:rPr lang="en-US" dirty="0" smtClean="0">
                <a:sym typeface="Symbol" pitchFamily="18" charset="2"/>
              </a:rPr>
              <a:t> address (in DSM)</a:t>
            </a:r>
          </a:p>
          <a:p>
            <a:r>
              <a:rPr lang="en-US" dirty="0" smtClean="0">
                <a:sym typeface="Symbol" pitchFamily="18" charset="2"/>
              </a:rPr>
              <a:t>Directory performs needed coherence actions</a:t>
            </a:r>
          </a:p>
          <a:p>
            <a:r>
              <a:rPr lang="en-US" dirty="0" smtClean="0">
                <a:sym typeface="Symbol" pitchFamily="18" charset="2"/>
              </a:rPr>
              <a:t>Eventually, directory responds with data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 Miss</a:t>
            </a:r>
            <a:endParaRPr lang="en-US"/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ym typeface="Symbol" pitchFamily="18" charset="2"/>
              </a:rPr>
              <a:t>Processor </a:t>
            </a:r>
            <a:r>
              <a:rPr lang="en-US" dirty="0" err="1" smtClean="0">
                <a:sym typeface="Symbol" pitchFamily="18" charset="2"/>
              </a:rPr>
              <a:t>CPUk</a:t>
            </a:r>
            <a:r>
              <a:rPr lang="en-US" dirty="0" smtClean="0">
                <a:sym typeface="Symbol" pitchFamily="18" charset="2"/>
              </a:rPr>
              <a:t> has a read miss on block B,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sends request to home node of the block</a:t>
            </a:r>
          </a:p>
          <a:p>
            <a:r>
              <a:rPr lang="en-US" dirty="0" smtClean="0">
                <a:sym typeface="Symbol" pitchFamily="18" charset="2"/>
              </a:rPr>
              <a:t>Directory controller</a:t>
            </a:r>
          </a:p>
          <a:p>
            <a:pPr lvl="1"/>
            <a:r>
              <a:rPr lang="en-US" dirty="0" smtClean="0">
                <a:sym typeface="Symbol" pitchFamily="18" charset="2"/>
              </a:rPr>
              <a:t>Finds entry for B, checks D bit</a:t>
            </a:r>
          </a:p>
          <a:p>
            <a:pPr lvl="1"/>
            <a:r>
              <a:rPr lang="en-US" dirty="0" smtClean="0">
                <a:sym typeface="Symbol" pitchFamily="18" charset="2"/>
              </a:rPr>
              <a:t>If D=0</a:t>
            </a:r>
          </a:p>
          <a:p>
            <a:pPr lvl="2"/>
            <a:r>
              <a:rPr lang="en-US" dirty="0" smtClean="0">
                <a:sym typeface="Symbol" pitchFamily="18" charset="2"/>
              </a:rPr>
              <a:t>Read memory and send data back, set P[k]</a:t>
            </a:r>
          </a:p>
          <a:p>
            <a:pPr lvl="1"/>
            <a:r>
              <a:rPr lang="en-US" dirty="0" smtClean="0">
                <a:sym typeface="Symbol" pitchFamily="18" charset="2"/>
              </a:rPr>
              <a:t>If D=1</a:t>
            </a:r>
          </a:p>
          <a:p>
            <a:pPr lvl="2"/>
            <a:r>
              <a:rPr lang="en-US" dirty="0" smtClean="0">
                <a:sym typeface="Symbol" pitchFamily="18" charset="2"/>
              </a:rPr>
              <a:t>Request block from processor whose P bit is 1</a:t>
            </a:r>
          </a:p>
          <a:p>
            <a:pPr lvl="2"/>
            <a:r>
              <a:rPr lang="en-US" dirty="0" smtClean="0">
                <a:sym typeface="Symbol" pitchFamily="18" charset="2"/>
              </a:rPr>
              <a:t>When block arrives, update memory, clear D bit,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send block to </a:t>
            </a:r>
            <a:r>
              <a:rPr lang="en-US" dirty="0" err="1" smtClean="0">
                <a:sym typeface="Symbol" pitchFamily="18" charset="2"/>
              </a:rPr>
              <a:t>Pk</a:t>
            </a:r>
            <a:r>
              <a:rPr lang="en-US" dirty="0" smtClean="0">
                <a:sym typeface="Symbol" pitchFamily="18" charset="2"/>
              </a:rPr>
              <a:t> and set P[k]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Straight Connector 115"/>
          <p:cNvCxnSpPr>
            <a:endCxn id="5" idx="0"/>
          </p:cNvCxnSpPr>
          <p:nvPr/>
        </p:nvCxnSpPr>
        <p:spPr>
          <a:xfrm rot="5400000">
            <a:off x="1216908" y="2918423"/>
            <a:ext cx="50713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57" idx="0"/>
          </p:cNvCxnSpPr>
          <p:nvPr/>
        </p:nvCxnSpPr>
        <p:spPr>
          <a:xfrm rot="5400000">
            <a:off x="3312495" y="2918423"/>
            <a:ext cx="50713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endCxn id="71" idx="0"/>
          </p:cNvCxnSpPr>
          <p:nvPr/>
        </p:nvCxnSpPr>
        <p:spPr>
          <a:xfrm rot="5400000">
            <a:off x="5412133" y="2918423"/>
            <a:ext cx="50713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endCxn id="85" idx="0"/>
          </p:cNvCxnSpPr>
          <p:nvPr/>
        </p:nvCxnSpPr>
        <p:spPr>
          <a:xfrm rot="5400000">
            <a:off x="7497747" y="2918423"/>
            <a:ext cx="50713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Distributed MSI Example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0471" y="1371600"/>
            <a:ext cx="1700012" cy="1293254"/>
          </a:xfrm>
          <a:prstGeom prst="rect">
            <a:avLst/>
          </a:prstGeom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1400" dirty="0" smtClean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8" name="Rectangle 7"/>
          <p:cNvSpPr/>
          <p:nvPr/>
        </p:nvSpPr>
        <p:spPr>
          <a:xfrm>
            <a:off x="890928" y="1954121"/>
            <a:ext cx="1185651" cy="3183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0929" y="2272461"/>
            <a:ext cx="1184856" cy="3183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471" y="3171992"/>
            <a:ext cx="1700012" cy="2429807"/>
          </a:xfrm>
          <a:prstGeom prst="rect">
            <a:avLst/>
          </a:prstGeom>
          <a:solidFill>
            <a:srgbClr val="00B05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Dist.Memory</a:t>
            </a:r>
            <a:r>
              <a:rPr lang="en-US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b="1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16058" y="1371600"/>
            <a:ext cx="1700012" cy="1293254"/>
          </a:xfrm>
          <a:prstGeom prst="rect">
            <a:avLst/>
          </a:prstGeom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1400" dirty="0" smtClean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86515" y="1954121"/>
            <a:ext cx="1185651" cy="3183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86516" y="2272461"/>
            <a:ext cx="1184856" cy="3183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815696" y="1371600"/>
            <a:ext cx="1700012" cy="1293254"/>
          </a:xfrm>
          <a:prstGeom prst="rect">
            <a:avLst/>
          </a:prstGeom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1400" dirty="0" smtClean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086153" y="1954121"/>
            <a:ext cx="1185651" cy="3183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86154" y="2272461"/>
            <a:ext cx="1184856" cy="3183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901310" y="1371600"/>
            <a:ext cx="1700012" cy="1293254"/>
          </a:xfrm>
          <a:prstGeom prst="rect">
            <a:avLst/>
          </a:prstGeom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1400" dirty="0" smtClean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171767" y="1954121"/>
            <a:ext cx="1185651" cy="3183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171768" y="2272461"/>
            <a:ext cx="1184856" cy="3183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716058" y="3171992"/>
            <a:ext cx="1700012" cy="2429807"/>
          </a:xfrm>
          <a:prstGeom prst="rect">
            <a:avLst/>
          </a:prstGeom>
          <a:solidFill>
            <a:srgbClr val="00B05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Dist.Memory</a:t>
            </a:r>
            <a:r>
              <a:rPr lang="en-US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 b="1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815696" y="3171992"/>
            <a:ext cx="1700012" cy="2429807"/>
          </a:xfrm>
          <a:prstGeom prst="rect">
            <a:avLst/>
          </a:prstGeom>
          <a:solidFill>
            <a:srgbClr val="00B05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Dist.Memory</a:t>
            </a:r>
            <a:r>
              <a:rPr lang="en-US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b="1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901310" y="3171992"/>
            <a:ext cx="1700012" cy="2429807"/>
          </a:xfrm>
          <a:prstGeom prst="rect">
            <a:avLst/>
          </a:prstGeom>
          <a:solidFill>
            <a:srgbClr val="00B05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Dist.Memory</a:t>
            </a:r>
            <a:r>
              <a:rPr lang="en-US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endParaRPr lang="en-US" b="1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78047" y="4039959"/>
            <a:ext cx="1225400" cy="2604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78047" y="3584117"/>
            <a:ext cx="1225400" cy="2604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8047" y="3844597"/>
            <a:ext cx="245080" cy="1953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23127" y="3844597"/>
            <a:ext cx="245080" cy="195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58367" y="3844597"/>
            <a:ext cx="245080" cy="195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368207" y="3844597"/>
            <a:ext cx="245080" cy="195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613287" y="3844597"/>
            <a:ext cx="245080" cy="195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78047" y="4300438"/>
            <a:ext cx="245080" cy="1953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23127" y="4300438"/>
            <a:ext cx="245080" cy="195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58367" y="4300438"/>
            <a:ext cx="245080" cy="195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368207" y="4300438"/>
            <a:ext cx="245080" cy="195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13287" y="4300438"/>
            <a:ext cx="245080" cy="195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973634" y="4039959"/>
            <a:ext cx="1225400" cy="2604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973634" y="3584117"/>
            <a:ext cx="1225400" cy="2604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973634" y="3844597"/>
            <a:ext cx="245080" cy="1953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218714" y="3844597"/>
            <a:ext cx="245080" cy="195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953954" y="3844597"/>
            <a:ext cx="245080" cy="195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463794" y="3844597"/>
            <a:ext cx="245080" cy="195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708874" y="3844597"/>
            <a:ext cx="245080" cy="195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73634" y="4300438"/>
            <a:ext cx="245080" cy="1953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218714" y="4300438"/>
            <a:ext cx="245080" cy="195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953954" y="4300438"/>
            <a:ext cx="245080" cy="195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463794" y="4300438"/>
            <a:ext cx="245080" cy="195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708874" y="4300438"/>
            <a:ext cx="245080" cy="195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073272" y="4039959"/>
            <a:ext cx="1225400" cy="2604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073272" y="3584117"/>
            <a:ext cx="1225400" cy="2604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73272" y="3844597"/>
            <a:ext cx="245080" cy="1953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318352" y="3844597"/>
            <a:ext cx="245080" cy="195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053592" y="3844597"/>
            <a:ext cx="245080" cy="195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563432" y="3844597"/>
            <a:ext cx="245080" cy="195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808512" y="3844597"/>
            <a:ext cx="245080" cy="195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073272" y="4300438"/>
            <a:ext cx="245080" cy="1953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318352" y="4300438"/>
            <a:ext cx="245080" cy="195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053592" y="4300438"/>
            <a:ext cx="245080" cy="195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563432" y="4300438"/>
            <a:ext cx="245080" cy="195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808512" y="4300438"/>
            <a:ext cx="245080" cy="195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158886" y="4039959"/>
            <a:ext cx="1225400" cy="2604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158886" y="3584117"/>
            <a:ext cx="1225400" cy="2604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158886" y="3844597"/>
            <a:ext cx="245080" cy="1953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403966" y="3844597"/>
            <a:ext cx="245080" cy="195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139206" y="3844597"/>
            <a:ext cx="245080" cy="195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649046" y="3844597"/>
            <a:ext cx="245080" cy="195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894126" y="3844597"/>
            <a:ext cx="245080" cy="195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158886" y="4300438"/>
            <a:ext cx="245080" cy="1953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403966" y="4300438"/>
            <a:ext cx="245080" cy="195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139206" y="4300438"/>
            <a:ext cx="245080" cy="195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649046" y="4300438"/>
            <a:ext cx="245080" cy="195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894126" y="4300438"/>
            <a:ext cx="245080" cy="195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620471" y="5906599"/>
            <a:ext cx="7980851" cy="341801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Interconnection Network</a:t>
            </a:r>
          </a:p>
        </p:txBody>
      </p:sp>
      <p:cxnSp>
        <p:nvCxnSpPr>
          <p:cNvPr id="100" name="Straight Connector 99"/>
          <p:cNvCxnSpPr/>
          <p:nvPr/>
        </p:nvCxnSpPr>
        <p:spPr>
          <a:xfrm rot="5400000" flipH="1">
            <a:off x="1338469" y="5753015"/>
            <a:ext cx="26401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 flipH="1">
            <a:off x="3434056" y="5753015"/>
            <a:ext cx="263222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5400000">
            <a:off x="5562648" y="5755834"/>
            <a:ext cx="29835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5400000" flipH="1">
            <a:off x="7619307" y="5753014"/>
            <a:ext cx="26401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870147" y="4762532"/>
            <a:ext cx="1184856" cy="198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69373" y="4966887"/>
            <a:ext cx="1184856" cy="198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67064" y="5160851"/>
            <a:ext cx="1184856" cy="198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974394" y="4787900"/>
            <a:ext cx="1184856" cy="198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973620" y="4992255"/>
            <a:ext cx="1184856" cy="198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2971311" y="5186219"/>
            <a:ext cx="1184856" cy="198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5076244" y="4781550"/>
            <a:ext cx="1184856" cy="198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075470" y="4985905"/>
            <a:ext cx="1184856" cy="198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073161" y="5179869"/>
            <a:ext cx="1184856" cy="198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178094" y="4800600"/>
            <a:ext cx="1184856" cy="198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177320" y="5004955"/>
            <a:ext cx="1184856" cy="198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7175011" y="5198919"/>
            <a:ext cx="1184856" cy="198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6200" y="3821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0" y="482346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Mem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990600" y="914400"/>
            <a:ext cx="838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Read X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7315200" y="914400"/>
            <a:ext cx="838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Read X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7284720" y="1950721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X: S</a:t>
            </a:r>
            <a:endParaRPr lang="en-US" sz="16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1043940" y="195072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X: S</a:t>
            </a:r>
            <a:endParaRPr lang="en-US" sz="16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3048000" y="3566161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X</a:t>
            </a:r>
            <a:endParaRPr lang="en-US" sz="1400" b="1" dirty="0"/>
          </a:p>
        </p:txBody>
      </p:sp>
      <p:sp>
        <p:nvSpPr>
          <p:cNvPr id="142" name="Rectangle 141"/>
          <p:cNvSpPr/>
          <p:nvPr/>
        </p:nvSpPr>
        <p:spPr>
          <a:xfrm>
            <a:off x="2971800" y="3794760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b="1" dirty="0" smtClean="0"/>
              <a:t>0</a:t>
            </a:r>
            <a:endParaRPr lang="en-US" sz="1200" dirty="0"/>
          </a:p>
        </p:txBody>
      </p:sp>
      <p:sp>
        <p:nvSpPr>
          <p:cNvPr id="143" name="Rectangle 142"/>
          <p:cNvSpPr/>
          <p:nvPr/>
        </p:nvSpPr>
        <p:spPr>
          <a:xfrm>
            <a:off x="3934198" y="3810000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b="1" dirty="0" smtClean="0"/>
              <a:t>1</a:t>
            </a:r>
            <a:endParaRPr lang="en-US" sz="1200" dirty="0"/>
          </a:p>
        </p:txBody>
      </p:sp>
      <p:sp>
        <p:nvSpPr>
          <p:cNvPr id="144" name="Rectangle 143"/>
          <p:cNvSpPr/>
          <p:nvPr/>
        </p:nvSpPr>
        <p:spPr>
          <a:xfrm>
            <a:off x="3211506" y="3794760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b="1" dirty="0" smtClean="0"/>
              <a:t>1</a:t>
            </a:r>
            <a:endParaRPr 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181600" y="914400"/>
            <a:ext cx="9144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Write X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1424940" y="1947446"/>
            <a:ext cx="556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ym typeface="Wingdings" pitchFamily="2" charset="2"/>
              </a:rPr>
              <a:t> I</a:t>
            </a:r>
            <a:endParaRPr lang="en-US" sz="16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7673340" y="1947446"/>
            <a:ext cx="556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ym typeface="Wingdings" pitchFamily="2" charset="2"/>
              </a:rPr>
              <a:t> I</a:t>
            </a:r>
            <a:endParaRPr lang="en-US" sz="1600" b="1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2974181" y="3841750"/>
            <a:ext cx="1225400" cy="195362"/>
            <a:chOff x="2362200" y="4191000"/>
            <a:chExt cx="1225400" cy="195362"/>
          </a:xfrm>
        </p:grpSpPr>
        <p:sp>
          <p:nvSpPr>
            <p:cNvPr id="154" name="Rectangle 153"/>
            <p:cNvSpPr/>
            <p:nvPr/>
          </p:nvSpPr>
          <p:spPr>
            <a:xfrm>
              <a:off x="2362200" y="4191000"/>
              <a:ext cx="245080" cy="19536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607280" y="4191000"/>
              <a:ext cx="245080" cy="1953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342520" y="4191000"/>
              <a:ext cx="245080" cy="1953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852360" y="4191000"/>
              <a:ext cx="245080" cy="1953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3097440" y="4191000"/>
              <a:ext cx="245080" cy="1953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5160818" y="1957837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X: M</a:t>
            </a:r>
            <a:endParaRPr lang="en-US" sz="1600" b="1" dirty="0"/>
          </a:p>
        </p:txBody>
      </p:sp>
      <p:sp>
        <p:nvSpPr>
          <p:cNvPr id="165" name="Slide Number Placeholder 1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0" animBg="1"/>
      <p:bldP spid="139" grpId="0"/>
      <p:bldP spid="140" grpId="0"/>
      <p:bldP spid="143" grpId="0"/>
      <p:bldP spid="144" grpId="0"/>
      <p:bldP spid="145" grpId="0" animBg="1"/>
      <p:bldP spid="146" grpId="0"/>
      <p:bldP spid="147" grpId="0"/>
      <p:bldP spid="16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Directory Operation</a:t>
            </a:r>
            <a:endParaRPr lang="en-US"/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>
                <a:sym typeface="Symbol" pitchFamily="18" charset="2"/>
              </a:rPr>
              <a:t>Network controller connected to each bus</a:t>
            </a:r>
          </a:p>
          <a:p>
            <a:pPr lvl="1"/>
            <a:r>
              <a:rPr lang="en-US" smtClean="0">
                <a:sym typeface="Symbol" pitchFamily="18" charset="2"/>
              </a:rPr>
              <a:t>A proxy for remote caches and memories</a:t>
            </a:r>
          </a:p>
          <a:p>
            <a:pPr lvl="2"/>
            <a:r>
              <a:rPr lang="en-US" smtClean="0">
                <a:sym typeface="Symbol" pitchFamily="18" charset="2"/>
              </a:rPr>
              <a:t>Requests for remote addresses forwarded to home,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responses from home placed on the bus</a:t>
            </a:r>
          </a:p>
          <a:p>
            <a:pPr lvl="2"/>
            <a:r>
              <a:rPr lang="en-US" smtClean="0">
                <a:sym typeface="Symbol" pitchFamily="18" charset="2"/>
              </a:rPr>
              <a:t>Requests from home placed on the bus,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cache responses sent back to home node</a:t>
            </a:r>
          </a:p>
          <a:p>
            <a:r>
              <a:rPr lang="en-US" smtClean="0">
                <a:sym typeface="Symbol" pitchFamily="18" charset="2"/>
              </a:rPr>
              <a:t>Each cache still has its own coherence state</a:t>
            </a:r>
          </a:p>
          <a:p>
            <a:pPr lvl="1"/>
            <a:r>
              <a:rPr lang="en-US" smtClean="0">
                <a:sym typeface="Symbol" pitchFamily="18" charset="2"/>
              </a:rPr>
              <a:t>Directory is there just to avoid broadcasts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and order accesses to each location</a:t>
            </a:r>
          </a:p>
          <a:p>
            <a:pPr lvl="2"/>
            <a:r>
              <a:rPr lang="en-US" smtClean="0">
                <a:sym typeface="Symbol" pitchFamily="18" charset="2"/>
              </a:rPr>
              <a:t>Simplest scheme: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If access A1 to block B still not fully processed by directory</a:t>
            </a:r>
            <a:br>
              <a:rPr lang="en-US" smtClean="0">
                <a:sym typeface="Symbol" pitchFamily="18" charset="2"/>
              </a:rPr>
            </a:br>
            <a:r>
              <a:rPr lang="en-US" smtClean="0">
                <a:sym typeface="Symbol" pitchFamily="18" charset="2"/>
              </a:rPr>
              <a:t>when A2 arrives, A2 waits in a queue until A1 is done</a:t>
            </a:r>
            <a:endParaRPr lang="en-US">
              <a:sym typeface="Symbol" pitchFamily="18" charset="2"/>
            </a:endParaRPr>
          </a:p>
        </p:txBody>
      </p:sp>
      <p:sp>
        <p:nvSpPr>
          <p:cNvPr id="374788" name="Rectangle 4"/>
          <p:cNvSpPr>
            <a:spLocks noChangeArrowheads="1"/>
          </p:cNvSpPr>
          <p:nvPr/>
        </p:nvSpPr>
        <p:spPr bwMode="auto">
          <a:xfrm flipV="1">
            <a:off x="157163" y="6619875"/>
            <a:ext cx="76200" cy="100013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Straight Connector 115"/>
          <p:cNvCxnSpPr>
            <a:endCxn id="5" idx="0"/>
          </p:cNvCxnSpPr>
          <p:nvPr/>
        </p:nvCxnSpPr>
        <p:spPr>
          <a:xfrm rot="5400000">
            <a:off x="1216908" y="2918423"/>
            <a:ext cx="50713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endCxn id="57" idx="0"/>
          </p:cNvCxnSpPr>
          <p:nvPr/>
        </p:nvCxnSpPr>
        <p:spPr>
          <a:xfrm rot="5400000">
            <a:off x="3312495" y="2918423"/>
            <a:ext cx="50713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endCxn id="71" idx="0"/>
          </p:cNvCxnSpPr>
          <p:nvPr/>
        </p:nvCxnSpPr>
        <p:spPr>
          <a:xfrm rot="5400000">
            <a:off x="5412133" y="2918423"/>
            <a:ext cx="50713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endCxn id="85" idx="0"/>
          </p:cNvCxnSpPr>
          <p:nvPr/>
        </p:nvCxnSpPr>
        <p:spPr>
          <a:xfrm rot="5400000">
            <a:off x="7497747" y="2918423"/>
            <a:ext cx="50713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Distributed MSI Example</a:t>
            </a:r>
            <a:endParaRPr lang="en-US" dirty="0"/>
          </a:p>
        </p:txBody>
      </p:sp>
      <p:grpSp>
        <p:nvGrpSpPr>
          <p:cNvPr id="3" name="Group 10"/>
          <p:cNvGrpSpPr/>
          <p:nvPr/>
        </p:nvGrpSpPr>
        <p:grpSpPr>
          <a:xfrm>
            <a:off x="620471" y="990600"/>
            <a:ext cx="1700012" cy="1674254"/>
            <a:chOff x="1184856" y="3863662"/>
            <a:chExt cx="1700012" cy="1674254"/>
          </a:xfrm>
        </p:grpSpPr>
        <p:sp>
          <p:nvSpPr>
            <p:cNvPr id="7" name="Rectangle 6"/>
            <p:cNvSpPr/>
            <p:nvPr/>
          </p:nvSpPr>
          <p:spPr>
            <a:xfrm>
              <a:off x="1184856" y="3863662"/>
              <a:ext cx="1700012" cy="1674254"/>
            </a:xfrm>
            <a:prstGeom prst="rect">
              <a:avLst/>
            </a:prstGeom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CPU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0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r>
                <a:rPr lang="en-US" dirty="0" smtClean="0">
                  <a:solidFill>
                    <a:schemeClr val="tx1"/>
                  </a:solidFill>
                </a:rPr>
                <a:t>   </a:t>
              </a:r>
              <a:r>
                <a:rPr lang="en-US" sz="1400" dirty="0" smtClean="0">
                  <a:solidFill>
                    <a:schemeClr val="tx1"/>
                  </a:solidFill>
                </a:rPr>
                <a:t>cache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55313" y="4533363"/>
              <a:ext cx="1185651" cy="4121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455314" y="4945487"/>
              <a:ext cx="1184856" cy="4121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620471" y="3171992"/>
            <a:ext cx="1700012" cy="2429807"/>
          </a:xfrm>
          <a:prstGeom prst="rect">
            <a:avLst/>
          </a:prstGeom>
          <a:solidFill>
            <a:srgbClr val="00B05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Dist.Memory</a:t>
            </a:r>
            <a:r>
              <a:rPr lang="en-US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b="1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6" name="Group 10"/>
          <p:cNvGrpSpPr/>
          <p:nvPr/>
        </p:nvGrpSpPr>
        <p:grpSpPr>
          <a:xfrm>
            <a:off x="2716058" y="990600"/>
            <a:ext cx="1700012" cy="1674254"/>
            <a:chOff x="1184856" y="3863662"/>
            <a:chExt cx="1700012" cy="1674254"/>
          </a:xfrm>
        </p:grpSpPr>
        <p:sp>
          <p:nvSpPr>
            <p:cNvPr id="41" name="Rectangle 40"/>
            <p:cNvSpPr/>
            <p:nvPr/>
          </p:nvSpPr>
          <p:spPr>
            <a:xfrm>
              <a:off x="1184856" y="3863662"/>
              <a:ext cx="1700012" cy="1674254"/>
            </a:xfrm>
            <a:prstGeom prst="rect">
              <a:avLst/>
            </a:prstGeom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CPU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r>
                <a:rPr lang="en-US" dirty="0" smtClean="0">
                  <a:solidFill>
                    <a:schemeClr val="tx1"/>
                  </a:solidFill>
                </a:rPr>
                <a:t>   </a:t>
              </a:r>
              <a:r>
                <a:rPr lang="en-US" sz="1400" dirty="0" smtClean="0">
                  <a:solidFill>
                    <a:schemeClr val="tx1"/>
                  </a:solidFill>
                </a:rPr>
                <a:t>cache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455313" y="4533363"/>
              <a:ext cx="1185651" cy="4121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455314" y="4945487"/>
              <a:ext cx="1184856" cy="4121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815696" y="990600"/>
            <a:ext cx="1700012" cy="1674254"/>
            <a:chOff x="1184856" y="3863662"/>
            <a:chExt cx="1700012" cy="1674254"/>
          </a:xfrm>
        </p:grpSpPr>
        <p:sp>
          <p:nvSpPr>
            <p:cNvPr id="49" name="Rectangle 48"/>
            <p:cNvSpPr/>
            <p:nvPr/>
          </p:nvSpPr>
          <p:spPr>
            <a:xfrm>
              <a:off x="1184856" y="3863662"/>
              <a:ext cx="1700012" cy="1674254"/>
            </a:xfrm>
            <a:prstGeom prst="rect">
              <a:avLst/>
            </a:prstGeom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CPU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r>
                <a:rPr lang="en-US" dirty="0" smtClean="0">
                  <a:solidFill>
                    <a:schemeClr val="tx1"/>
                  </a:solidFill>
                </a:rPr>
                <a:t>   </a:t>
              </a:r>
              <a:r>
                <a:rPr lang="en-US" sz="1400" dirty="0" smtClean="0">
                  <a:solidFill>
                    <a:schemeClr val="tx1"/>
                  </a:solidFill>
                </a:rPr>
                <a:t>cache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455313" y="4533363"/>
              <a:ext cx="1185651" cy="4121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455314" y="4945487"/>
              <a:ext cx="1184856" cy="4121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01310" y="990600"/>
            <a:ext cx="1700012" cy="1674254"/>
            <a:chOff x="1184856" y="3863662"/>
            <a:chExt cx="1700012" cy="1674254"/>
          </a:xfrm>
        </p:grpSpPr>
        <p:sp>
          <p:nvSpPr>
            <p:cNvPr id="53" name="Rectangle 52"/>
            <p:cNvSpPr/>
            <p:nvPr/>
          </p:nvSpPr>
          <p:spPr>
            <a:xfrm>
              <a:off x="1184856" y="3863662"/>
              <a:ext cx="1700012" cy="1674254"/>
            </a:xfrm>
            <a:prstGeom prst="rect">
              <a:avLst/>
            </a:prstGeom>
            <a:ln w="127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CPU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r>
                <a:rPr lang="en-US" dirty="0" smtClean="0">
                  <a:solidFill>
                    <a:schemeClr val="tx1"/>
                  </a:solidFill>
                </a:rPr>
                <a:t>   </a:t>
              </a:r>
              <a:r>
                <a:rPr lang="en-US" sz="1400" dirty="0" smtClean="0">
                  <a:solidFill>
                    <a:schemeClr val="tx1"/>
                  </a:solidFill>
                </a:rPr>
                <a:t>cache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455313" y="4533363"/>
              <a:ext cx="1185651" cy="4121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455314" y="4945487"/>
              <a:ext cx="1184856" cy="4121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2716058" y="3171992"/>
            <a:ext cx="1700012" cy="2429807"/>
          </a:xfrm>
          <a:prstGeom prst="rect">
            <a:avLst/>
          </a:prstGeom>
          <a:solidFill>
            <a:srgbClr val="00B05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Dist.Memory</a:t>
            </a:r>
            <a:r>
              <a:rPr lang="en-US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 b="1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815696" y="3171992"/>
            <a:ext cx="1700012" cy="2429807"/>
          </a:xfrm>
          <a:prstGeom prst="rect">
            <a:avLst/>
          </a:prstGeom>
          <a:solidFill>
            <a:srgbClr val="00B05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Dist.Memory</a:t>
            </a:r>
            <a:r>
              <a:rPr lang="en-US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b="1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901310" y="3171992"/>
            <a:ext cx="1700012" cy="2429807"/>
          </a:xfrm>
          <a:prstGeom prst="rect">
            <a:avLst/>
          </a:prstGeom>
          <a:solidFill>
            <a:srgbClr val="00B05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Dist.Memory</a:t>
            </a:r>
            <a:r>
              <a:rPr lang="en-US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endParaRPr lang="en-US" b="1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2" name="Group 118"/>
          <p:cNvGrpSpPr/>
          <p:nvPr/>
        </p:nvGrpSpPr>
        <p:grpSpPr>
          <a:xfrm>
            <a:off x="878047" y="3584117"/>
            <a:ext cx="7506239" cy="911683"/>
            <a:chOff x="878047" y="3584117"/>
            <a:chExt cx="7506239" cy="1262134"/>
          </a:xfrm>
        </p:grpSpPr>
        <p:sp>
          <p:nvSpPr>
            <p:cNvPr id="22" name="Rectangle 21"/>
            <p:cNvSpPr/>
            <p:nvPr/>
          </p:nvSpPr>
          <p:spPr>
            <a:xfrm>
              <a:off x="878047" y="4215184"/>
              <a:ext cx="1225400" cy="3606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78047" y="3584117"/>
              <a:ext cx="1225400" cy="3606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78047" y="3944725"/>
              <a:ext cx="245080" cy="27045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23127" y="3944725"/>
              <a:ext cx="245080" cy="2704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58367" y="3944725"/>
              <a:ext cx="245080" cy="2704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368207" y="3944725"/>
              <a:ext cx="245080" cy="2704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613287" y="3944725"/>
              <a:ext cx="245080" cy="2704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78047" y="4575792"/>
              <a:ext cx="245080" cy="27045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23127" y="4575792"/>
              <a:ext cx="245080" cy="2704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858367" y="4575792"/>
              <a:ext cx="245080" cy="2704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68207" y="4575792"/>
              <a:ext cx="245080" cy="2704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613287" y="4575792"/>
              <a:ext cx="245080" cy="2704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973634" y="4215184"/>
              <a:ext cx="1225400" cy="3606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973634" y="3584117"/>
              <a:ext cx="1225400" cy="3606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973634" y="3944725"/>
              <a:ext cx="245080" cy="27045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218714" y="3944725"/>
              <a:ext cx="245080" cy="2704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953954" y="3944725"/>
              <a:ext cx="245080" cy="2704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463794" y="3944725"/>
              <a:ext cx="245080" cy="2704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708874" y="3944725"/>
              <a:ext cx="245080" cy="2704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973634" y="4575792"/>
              <a:ext cx="245080" cy="27045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18714" y="4575792"/>
              <a:ext cx="245080" cy="2704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953954" y="4575792"/>
              <a:ext cx="245080" cy="2704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463794" y="4575792"/>
              <a:ext cx="245080" cy="2704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708874" y="4575792"/>
              <a:ext cx="245080" cy="2704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073272" y="4215184"/>
              <a:ext cx="1225400" cy="3606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073272" y="3584117"/>
              <a:ext cx="1225400" cy="3606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073272" y="3944725"/>
              <a:ext cx="245080" cy="27045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318352" y="3944725"/>
              <a:ext cx="245080" cy="2704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053592" y="3944725"/>
              <a:ext cx="245080" cy="2704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563432" y="3944725"/>
              <a:ext cx="245080" cy="2704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808512" y="3944725"/>
              <a:ext cx="245080" cy="2704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073272" y="4575792"/>
              <a:ext cx="245080" cy="27045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318352" y="4575792"/>
              <a:ext cx="245080" cy="2704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053592" y="4575792"/>
              <a:ext cx="245080" cy="2704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563432" y="4575792"/>
              <a:ext cx="245080" cy="2704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808512" y="4575792"/>
              <a:ext cx="245080" cy="2704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158886" y="4215184"/>
              <a:ext cx="1225400" cy="3606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158886" y="3584117"/>
              <a:ext cx="1225400" cy="3606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158886" y="3944725"/>
              <a:ext cx="245080" cy="27045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403966" y="3944725"/>
              <a:ext cx="245080" cy="2704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139206" y="3944725"/>
              <a:ext cx="245080" cy="2704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649046" y="3944725"/>
              <a:ext cx="245080" cy="2704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894126" y="3944725"/>
              <a:ext cx="245080" cy="2704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158886" y="4575792"/>
              <a:ext cx="245080" cy="27045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403966" y="4575792"/>
              <a:ext cx="245080" cy="2704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8139206" y="4575792"/>
              <a:ext cx="245080" cy="2704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649046" y="4575792"/>
              <a:ext cx="245080" cy="2704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894126" y="4575792"/>
              <a:ext cx="245080" cy="27045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8" name="Rounded Rectangle 97"/>
          <p:cNvSpPr/>
          <p:nvPr/>
        </p:nvSpPr>
        <p:spPr>
          <a:xfrm>
            <a:off x="620471" y="5906599"/>
            <a:ext cx="7980851" cy="341801"/>
          </a:xfrm>
          <a:prstGeom prst="roundRect">
            <a:avLst/>
          </a:prstGeom>
          <a:solidFill>
            <a:srgbClr val="FFC00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Interconnection Network</a:t>
            </a:r>
          </a:p>
        </p:txBody>
      </p:sp>
      <p:cxnSp>
        <p:nvCxnSpPr>
          <p:cNvPr id="100" name="Straight Connector 99"/>
          <p:cNvCxnSpPr/>
          <p:nvPr/>
        </p:nvCxnSpPr>
        <p:spPr>
          <a:xfrm rot="5400000" flipH="1">
            <a:off x="1338469" y="5753015"/>
            <a:ext cx="26401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 flipH="1">
            <a:off x="3434056" y="5753015"/>
            <a:ext cx="263222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5400000">
            <a:off x="5562648" y="5755834"/>
            <a:ext cx="29835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rot="5400000" flipH="1">
            <a:off x="7619307" y="5753014"/>
            <a:ext cx="26401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870147" y="4762532"/>
            <a:ext cx="1184856" cy="198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69373" y="4966887"/>
            <a:ext cx="1184856" cy="198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67064" y="5160851"/>
            <a:ext cx="1184856" cy="198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974394" y="4787900"/>
            <a:ext cx="1184856" cy="198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973620" y="4992255"/>
            <a:ext cx="1184856" cy="198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2971311" y="5186219"/>
            <a:ext cx="1184856" cy="198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5076244" y="4781550"/>
            <a:ext cx="1184856" cy="198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075470" y="4985905"/>
            <a:ext cx="1184856" cy="198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073161" y="5179869"/>
            <a:ext cx="1184856" cy="198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178094" y="4800600"/>
            <a:ext cx="1184856" cy="198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7177320" y="5004955"/>
            <a:ext cx="1184856" cy="198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7175011" y="5198919"/>
            <a:ext cx="1184856" cy="198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6200" y="3821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0" y="482346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mem</a:t>
            </a:r>
            <a:endParaRPr lang="en-US" dirty="0"/>
          </a:p>
        </p:txBody>
      </p:sp>
      <p:sp>
        <p:nvSpPr>
          <p:cNvPr id="101" name="Slide Number Placeholder 10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reading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MSI(continued): 5.2</a:t>
            </a:r>
          </a:p>
          <a:p>
            <a:r>
              <a:rPr lang="en-US" dirty="0" smtClean="0"/>
              <a:t>Performance in SMP: 5.3</a:t>
            </a:r>
          </a:p>
          <a:p>
            <a:r>
              <a:rPr lang="en-US" dirty="0" smtClean="0"/>
              <a:t>Directory-based coherence: 5.4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6137702"/>
            <a:ext cx="3124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>
                <a:solidFill>
                  <a:schemeClr val="bg1">
                    <a:lumMod val="65000"/>
                  </a:schemeClr>
                </a:solidFill>
              </a:rPr>
              <a:t>Ack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: Prof. </a:t>
            </a:r>
            <a:r>
              <a:rPr lang="en-US" sz="1050" dirty="0" err="1" smtClean="0">
                <a:solidFill>
                  <a:schemeClr val="bg1">
                    <a:lumMod val="65000"/>
                  </a:schemeClr>
                </a:solidFill>
              </a:rPr>
              <a:t>Milos’s</a:t>
            </a:r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 slides</a:t>
            </a:r>
          </a:p>
          <a:p>
            <a:r>
              <a:rPr lang="en-US" sz="1050" dirty="0" smtClean="0">
                <a:solidFill>
                  <a:schemeClr val="bg1">
                    <a:lumMod val="65000"/>
                  </a:schemeClr>
                </a:solidFill>
              </a:rPr>
              <a:t>Copyright © 2012, Elsevier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Snooping</a:t>
            </a:r>
            <a:endParaRPr lang="en-US" dirty="0"/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ym typeface="Symbol" pitchFamily="18" charset="2"/>
              </a:rPr>
              <a:t>Typical for bus-based multiprocessors</a:t>
            </a:r>
          </a:p>
          <a:p>
            <a:pPr lvl="1"/>
            <a:r>
              <a:rPr lang="en-US" dirty="0" smtClean="0">
                <a:sym typeface="Symbol" pitchFamily="18" charset="2"/>
              </a:rPr>
              <a:t>Bus serialization maintains coherence property 3</a:t>
            </a:r>
          </a:p>
          <a:p>
            <a:r>
              <a:rPr lang="en-US" dirty="0" smtClean="0">
                <a:sym typeface="Symbol" pitchFamily="18" charset="2"/>
              </a:rPr>
              <a:t>Two flavors:</a:t>
            </a:r>
          </a:p>
          <a:p>
            <a:pPr lvl="1"/>
            <a:r>
              <a:rPr lang="en-US" dirty="0" smtClean="0">
                <a:sym typeface="Symbol" pitchFamily="18" charset="2"/>
              </a:rPr>
              <a:t>Write-update (write broadcast)</a:t>
            </a:r>
          </a:p>
          <a:p>
            <a:pPr lvl="2"/>
            <a:r>
              <a:rPr lang="en-US" dirty="0" smtClean="0">
                <a:sym typeface="Symbol" pitchFamily="18" charset="2"/>
              </a:rPr>
              <a:t>A write to shared data is broadcast to update all copies</a:t>
            </a:r>
          </a:p>
          <a:p>
            <a:pPr lvl="2"/>
            <a:r>
              <a:rPr lang="en-US" dirty="0" smtClean="0">
                <a:sym typeface="Symbol" pitchFamily="18" charset="2"/>
              </a:rPr>
              <a:t>All subsequent reads will return the new written value (property 2)</a:t>
            </a:r>
          </a:p>
          <a:p>
            <a:pPr lvl="2"/>
            <a:r>
              <a:rPr lang="en-US" dirty="0" smtClean="0">
                <a:sym typeface="Symbol" pitchFamily="18" charset="2"/>
              </a:rPr>
              <a:t>All see the writes in the order of broadcasts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One bus == one order seen by all (property 3)</a:t>
            </a:r>
          </a:p>
          <a:p>
            <a:pPr lvl="1"/>
            <a:r>
              <a:rPr lang="en-US" dirty="0" smtClean="0">
                <a:sym typeface="Symbol" pitchFamily="18" charset="2"/>
              </a:rPr>
              <a:t>Write-invalidate</a:t>
            </a:r>
          </a:p>
          <a:p>
            <a:pPr lvl="2"/>
            <a:r>
              <a:rPr lang="en-US" dirty="0" smtClean="0">
                <a:sym typeface="Symbol" pitchFamily="18" charset="2"/>
              </a:rPr>
              <a:t>Write to shared data forces invalidation of all other cached copies</a:t>
            </a:r>
          </a:p>
          <a:p>
            <a:pPr lvl="2"/>
            <a:r>
              <a:rPr lang="en-US" dirty="0" smtClean="0">
                <a:sym typeface="Symbol" pitchFamily="18" charset="2"/>
              </a:rPr>
              <a:t>Subsequent reads miss and fetch new value (property 2)</a:t>
            </a:r>
          </a:p>
          <a:p>
            <a:pPr lvl="2"/>
            <a:r>
              <a:rPr lang="en-US" dirty="0" smtClean="0">
                <a:sym typeface="Symbol" pitchFamily="18" charset="2"/>
              </a:rPr>
              <a:t>Writes ordered by invalidations on the bus (property 3)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048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Update vs. Invalidate</a:t>
            </a:r>
            <a:endParaRPr lang="en-US"/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A burst of writes by a processor to one </a:t>
            </a:r>
            <a:r>
              <a:rPr lang="en-US" sz="2400" dirty="0" err="1" smtClean="0">
                <a:sym typeface="Symbol" pitchFamily="18" charset="2"/>
              </a:rPr>
              <a:t>addr</a:t>
            </a:r>
            <a:endParaRPr lang="en-US" sz="2400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ym typeface="Symbol" pitchFamily="18" charset="2"/>
              </a:rPr>
              <a:t>Update: each sends an update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ym typeface="Symbol" pitchFamily="18" charset="2"/>
              </a:rPr>
              <a:t>Invalidate: possibly only the first invalidation is sent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Writes to different words of a block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ym typeface="Symbol" pitchFamily="18" charset="2"/>
              </a:rPr>
              <a:t>Update: update sent for each word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ym typeface="Symbol" pitchFamily="18" charset="2"/>
              </a:rPr>
              <a:t>Invalidate: possibly only the first invalidation is sent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Producer-consumer communication latency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ym typeface="Symbol" pitchFamily="18" charset="2"/>
              </a:rPr>
              <a:t>Update: producer sends an update,</a:t>
            </a:r>
            <a:br>
              <a:rPr lang="en-US" sz="2000" dirty="0" smtClean="0">
                <a:sym typeface="Symbol" pitchFamily="18" charset="2"/>
              </a:rPr>
            </a:br>
            <a:r>
              <a:rPr lang="en-US" sz="2000" dirty="0" smtClean="0">
                <a:sym typeface="Symbol" pitchFamily="18" charset="2"/>
              </a:rPr>
              <a:t>consumer reads new value from its cache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ym typeface="Symbol" pitchFamily="18" charset="2"/>
              </a:rPr>
              <a:t>Invalidate: producer invalidates consumer’s copy,</a:t>
            </a:r>
            <a:br>
              <a:rPr lang="en-US" sz="2000" dirty="0" smtClean="0">
                <a:sym typeface="Symbol" pitchFamily="18" charset="2"/>
              </a:rPr>
            </a:br>
            <a:r>
              <a:rPr lang="en-US" sz="2000" dirty="0" smtClean="0">
                <a:sym typeface="Symbol" pitchFamily="18" charset="2"/>
              </a:rPr>
              <a:t>consumer’s read misses and has to request the memory block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Which is better depends on application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ym typeface="Symbol" pitchFamily="18" charset="2"/>
              </a:rPr>
              <a:t>But write-invalidate is simpler and implemented in most MP-capable processors today</a:t>
            </a:r>
            <a:endParaRPr lang="en-US" sz="2000" dirty="0">
              <a:sym typeface="Symbol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222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MSI: A Write-Invalidate Snoopy Protocol</a:t>
            </a:r>
            <a:endParaRPr lang="en-US" dirty="0"/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ym typeface="Symbol" pitchFamily="18" charset="2"/>
              </a:rPr>
              <a:t>State of block B in cache C can be</a:t>
            </a:r>
          </a:p>
          <a:p>
            <a:pPr lvl="1"/>
            <a:r>
              <a:rPr lang="en-US" b="1" dirty="0" smtClean="0">
                <a:sym typeface="Symbol" pitchFamily="18" charset="2"/>
              </a:rPr>
              <a:t>I</a:t>
            </a:r>
            <a:r>
              <a:rPr lang="en-US" dirty="0" smtClean="0">
                <a:sym typeface="Symbol" pitchFamily="18" charset="2"/>
              </a:rPr>
              <a:t>nvalid: B is not cached in C</a:t>
            </a:r>
          </a:p>
          <a:p>
            <a:pPr lvl="2"/>
            <a:r>
              <a:rPr lang="en-US" dirty="0" smtClean="0">
                <a:sym typeface="Symbol" pitchFamily="18" charset="2"/>
              </a:rPr>
              <a:t>To read or write, must make a request on the bus</a:t>
            </a:r>
          </a:p>
          <a:p>
            <a:pPr lvl="1"/>
            <a:r>
              <a:rPr lang="en-US" b="1" dirty="0" smtClean="0">
                <a:sym typeface="Symbol" pitchFamily="18" charset="2"/>
              </a:rPr>
              <a:t>M</a:t>
            </a:r>
            <a:r>
              <a:rPr lang="en-US" dirty="0" smtClean="0">
                <a:sym typeface="Symbol" pitchFamily="18" charset="2"/>
              </a:rPr>
              <a:t>odified: B is dirty in C</a:t>
            </a:r>
          </a:p>
          <a:p>
            <a:pPr lvl="2"/>
            <a:r>
              <a:rPr lang="en-US" dirty="0" smtClean="0">
                <a:sym typeface="Symbol" pitchFamily="18" charset="2"/>
              </a:rPr>
              <a:t>C has the block, no other cache has the block,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and C must update memory when it displaces B</a:t>
            </a:r>
          </a:p>
          <a:p>
            <a:pPr lvl="2"/>
            <a:r>
              <a:rPr lang="en-US" dirty="0" smtClean="0">
                <a:sym typeface="Symbol" pitchFamily="18" charset="2"/>
              </a:rPr>
              <a:t>Can read or write B without going to the bus</a:t>
            </a:r>
          </a:p>
          <a:p>
            <a:pPr lvl="1"/>
            <a:r>
              <a:rPr lang="en-US" b="1" dirty="0" smtClean="0">
                <a:sym typeface="Symbol" pitchFamily="18" charset="2"/>
              </a:rPr>
              <a:t>S</a:t>
            </a:r>
            <a:r>
              <a:rPr lang="en-US" dirty="0" smtClean="0">
                <a:sym typeface="Symbol" pitchFamily="18" charset="2"/>
              </a:rPr>
              <a:t>hared: B is clean in C</a:t>
            </a:r>
          </a:p>
          <a:p>
            <a:pPr lvl="2"/>
            <a:r>
              <a:rPr lang="en-US" dirty="0" smtClean="0">
                <a:sym typeface="Symbol" pitchFamily="18" charset="2"/>
              </a:rPr>
              <a:t>C has the block, other caches have the block,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and C need not update memory when it displaces B</a:t>
            </a:r>
          </a:p>
          <a:p>
            <a:pPr lvl="2"/>
            <a:r>
              <a:rPr lang="en-US" dirty="0" smtClean="0">
                <a:sym typeface="Symbol" pitchFamily="18" charset="2"/>
              </a:rPr>
              <a:t>Can read B without going to bus</a:t>
            </a:r>
          </a:p>
          <a:p>
            <a:pPr lvl="2"/>
            <a:r>
              <a:rPr lang="en-US" dirty="0" smtClean="0">
                <a:sym typeface="Symbol" pitchFamily="18" charset="2"/>
              </a:rPr>
              <a:t>To write, must send an upgrade request to the bus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586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MSI Snoopy Protocol</a:t>
            </a:r>
          </a:p>
        </p:txBody>
      </p:sp>
      <p:pic>
        <p:nvPicPr>
          <p:cNvPr id="364560" name="Picture 16" descr="Ch4-fig0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1076325"/>
            <a:ext cx="6324600" cy="554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4562" name="AutoShape 18"/>
          <p:cNvSpPr>
            <a:spLocks noChangeArrowheads="1"/>
          </p:cNvSpPr>
          <p:nvPr/>
        </p:nvSpPr>
        <p:spPr bwMode="auto">
          <a:xfrm>
            <a:off x="5935662" y="5251450"/>
            <a:ext cx="2217738" cy="342900"/>
          </a:xfrm>
          <a:prstGeom prst="wedgeRoundRectCallout">
            <a:avLst>
              <a:gd name="adj1" fmla="val -150069"/>
              <a:gd name="adj2" fmla="val -463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/>
              <a:t>Also called “modified”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344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MSI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94716" y="609601"/>
            <a:ext cx="3412901" cy="1295400"/>
          </a:xfrm>
          <a:prstGeom prst="rect">
            <a:avLst/>
          </a:prstGeom>
          <a:solidFill>
            <a:srgbClr val="00B050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Main Memory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4856" y="2455339"/>
            <a:ext cx="1609860" cy="1621945"/>
          </a:xfrm>
          <a:prstGeom prst="rect">
            <a:avLst/>
          </a:prstGeom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1400" dirty="0" smtClean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55313" y="3125041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55313" y="3537165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184856" y="2184884"/>
            <a:ext cx="6838682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0"/>
          </p:cNvCxnSpPr>
          <p:nvPr/>
        </p:nvCxnSpPr>
        <p:spPr>
          <a:xfrm rot="5400000" flipH="1" flipV="1">
            <a:off x="1856544" y="2321303"/>
            <a:ext cx="267278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4270937" y="2049657"/>
            <a:ext cx="26886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052293" y="1021725"/>
            <a:ext cx="2910625" cy="3606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52293" y="1391992"/>
            <a:ext cx="2910625" cy="3606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947116" y="2448342"/>
            <a:ext cx="1609860" cy="1621945"/>
          </a:xfrm>
          <a:prstGeom prst="rect">
            <a:avLst/>
          </a:prstGeom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1400" dirty="0" smtClean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217573" y="3118044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17573" y="3530168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648200" y="2456133"/>
            <a:ext cx="1609860" cy="1621945"/>
          </a:xfrm>
          <a:prstGeom prst="rect">
            <a:avLst/>
          </a:prstGeom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1400" dirty="0" smtClean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18657" y="3125835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18657" y="3537959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413678" y="2448342"/>
            <a:ext cx="1609860" cy="1621945"/>
          </a:xfrm>
          <a:prstGeom prst="rect">
            <a:avLst/>
          </a:prstGeom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CPU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sz="1400" dirty="0" smtClean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684135" y="3118044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84135" y="3530168"/>
            <a:ext cx="1059287" cy="4121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546034" y="4274814"/>
            <a:ext cx="838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Read 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168268" y="103381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490949" y="3131546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A: 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942902" y="3141644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A: 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051234" y="4713120"/>
            <a:ext cx="838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Read 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803834" y="5180418"/>
            <a:ext cx="119716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Write A, A’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737732" y="3141644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A: M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366132" y="3140725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937132" y="3130627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I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705600" y="3135868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A’: M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166430" y="103381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A’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546034" y="5565089"/>
            <a:ext cx="9144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Read A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-129572" y="5324027"/>
            <a:ext cx="2133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-22034" y="497687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Timeline 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652527" y="3560936"/>
            <a:ext cx="8170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A’: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273889" y="3135217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334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/>
      <p:bldP spid="65" grpId="0" animBg="1"/>
      <p:bldP spid="6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Cache-To-Cache Transfers: </a:t>
            </a:r>
            <a:r>
              <a:rPr lang="en-US" dirty="0" err="1" smtClean="0"/>
              <a:t>Impl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>
                <a:sym typeface="Symbol" pitchFamily="18" charset="2"/>
              </a:rPr>
              <a:t>The case of the last step (in the prev. slide)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ym typeface="Symbol" pitchFamily="18" charset="2"/>
              </a:rPr>
              <a:t>CPU3 has block B in M state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ym typeface="Symbol" pitchFamily="18" charset="2"/>
              </a:rPr>
              <a:t>CPU0 wants to read B, puts a </a:t>
            </a:r>
            <a:r>
              <a:rPr lang="en-US" sz="2000" dirty="0" err="1" smtClean="0">
                <a:sym typeface="Symbol" pitchFamily="18" charset="2"/>
              </a:rPr>
              <a:t>RdReq</a:t>
            </a:r>
            <a:r>
              <a:rPr lang="en-US" sz="2000" dirty="0" smtClean="0">
                <a:sym typeface="Symbol" pitchFamily="18" charset="2"/>
              </a:rPr>
              <a:t> on bus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ym typeface="Symbol" pitchFamily="18" charset="2"/>
              </a:rPr>
              <a:t>Latest data, A’, need to be transferred from CPU3 to CPU0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ym typeface="Symbol" pitchFamily="18" charset="2"/>
              </a:rPr>
              <a:t>But how?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ym typeface="Symbol" pitchFamily="18" charset="2"/>
              </a:rPr>
              <a:t>Solution 1: abort/retry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ym typeface="Symbol" pitchFamily="18" charset="2"/>
              </a:rPr>
              <a:t>CPU3 cancels CPU0’s request, issues a write back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ym typeface="Symbol" pitchFamily="18" charset="2"/>
              </a:rPr>
              <a:t>CPU0 later retries </a:t>
            </a:r>
            <a:r>
              <a:rPr lang="en-US" sz="2000" dirty="0" err="1" smtClean="0">
                <a:sym typeface="Symbol" pitchFamily="18" charset="2"/>
              </a:rPr>
              <a:t>RdReq</a:t>
            </a:r>
            <a:r>
              <a:rPr lang="en-US" sz="2000" dirty="0" smtClean="0">
                <a:sym typeface="Symbol" pitchFamily="18" charset="2"/>
              </a:rPr>
              <a:t> and gets data from memory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ym typeface="Symbol" pitchFamily="18" charset="2"/>
              </a:rPr>
              <a:t>Too slow (two memory latencies to move data from CPU3 to CPU0)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ym typeface="Symbol" pitchFamily="18" charset="2"/>
              </a:rPr>
              <a:t>Solution 2: intervention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ym typeface="Symbol" pitchFamily="18" charset="2"/>
              </a:rPr>
              <a:t>CPU3 indicates it will supply the data (“intervention” bus signal)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ym typeface="Symbol" pitchFamily="18" charset="2"/>
              </a:rPr>
              <a:t>Memory sees that, does not supply data, and waits for CPU3’s data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ym typeface="Symbol" pitchFamily="18" charset="2"/>
              </a:rPr>
              <a:t>CPU3 starts sending the data on the bus, memory is updated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ym typeface="Symbol" pitchFamily="18" charset="2"/>
              </a:rPr>
              <a:t>CPU0 snoops the transfer during the write-back and gets the block</a:t>
            </a:r>
            <a:endParaRPr lang="en-US" sz="2000" dirty="0">
              <a:sym typeface="Symbol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428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1985</Words>
  <Application>Microsoft Macintosh PowerPoint</Application>
  <PresentationFormat>On-screen Show (4:3)</PresentationFormat>
  <Paragraphs>518</Paragraphs>
  <Slides>37</Slides>
  <Notes>6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CIS 655/CSE 661 - Advanced Computer Architecture</vt:lpstr>
      <vt:lpstr>Maintaining Cache Coherence</vt:lpstr>
      <vt:lpstr>Snooping by MSI</vt:lpstr>
      <vt:lpstr>Snooping</vt:lpstr>
      <vt:lpstr>Update vs. Invalidate</vt:lpstr>
      <vt:lpstr>MSI: A Write-Invalidate Snoopy Protocol</vt:lpstr>
      <vt:lpstr>MSI Snoopy Protocol</vt:lpstr>
      <vt:lpstr>MSI Example</vt:lpstr>
      <vt:lpstr>Cache-To-Cache Transfers: Impl.</vt:lpstr>
      <vt:lpstr>Cache-To-Cache Transfers: Arbitration</vt:lpstr>
      <vt:lpstr>MSI Example</vt:lpstr>
      <vt:lpstr>Conclusion and reading lists</vt:lpstr>
      <vt:lpstr>MESI Protocol</vt:lpstr>
      <vt:lpstr>MESI: Improving Write-after-read</vt:lpstr>
      <vt:lpstr>MESI: Extra Read Overhead</vt:lpstr>
      <vt:lpstr>Detecting Other Sharers</vt:lpstr>
      <vt:lpstr>MOESI: Delayed write-back</vt:lpstr>
      <vt:lpstr>MSI Example</vt:lpstr>
      <vt:lpstr>MOESI Example</vt:lpstr>
      <vt:lpstr>Summarizing MSI,MESI,MOESI</vt:lpstr>
      <vt:lpstr>Coherence Cache Miss &amp; False Sharing</vt:lpstr>
      <vt:lpstr>Shared Memory Performance</vt:lpstr>
      <vt:lpstr>Coherence misses: Write non-M state</vt:lpstr>
      <vt:lpstr>Coherence misses: Read I state</vt:lpstr>
      <vt:lpstr>Coherence cache misses</vt:lpstr>
      <vt:lpstr>Coherence miss: False sharing</vt:lpstr>
      <vt:lpstr>Coherence miss: False sharing</vt:lpstr>
      <vt:lpstr>Performance Study:  Commercial Workload</vt:lpstr>
      <vt:lpstr>Performance Study:  Commercial Workload</vt:lpstr>
      <vt:lpstr>Directory-based coherence</vt:lpstr>
      <vt:lpstr>Directory-Based Coherence</vt:lpstr>
      <vt:lpstr>Basic Directory Scheme</vt:lpstr>
      <vt:lpstr>Read Miss</vt:lpstr>
      <vt:lpstr>Distributed MSI Example</vt:lpstr>
      <vt:lpstr>Directory Operation</vt:lpstr>
      <vt:lpstr>Distributed MSI Example</vt:lpstr>
      <vt:lpstr>Conclusion and reading lists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655/CSE 661 - Advanced Computer Architecture</dc:title>
  <dc:creator>yuzhe</dc:creator>
  <cp:lastModifiedBy>Yuzhe</cp:lastModifiedBy>
  <cp:revision>121</cp:revision>
  <dcterms:created xsi:type="dcterms:W3CDTF">2006-08-16T00:00:00Z</dcterms:created>
  <dcterms:modified xsi:type="dcterms:W3CDTF">2015-10-29T00:21:59Z</dcterms:modified>
</cp:coreProperties>
</file>