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0" r:id="rId2"/>
    <p:sldId id="294" r:id="rId3"/>
    <p:sldId id="310" r:id="rId4"/>
    <p:sldId id="311" r:id="rId5"/>
    <p:sldId id="312" r:id="rId6"/>
    <p:sldId id="316" r:id="rId7"/>
    <p:sldId id="315" r:id="rId8"/>
    <p:sldId id="296" r:id="rId9"/>
    <p:sldId id="313" r:id="rId10"/>
    <p:sldId id="297" r:id="rId11"/>
    <p:sldId id="300" r:id="rId12"/>
    <p:sldId id="303" r:id="rId13"/>
    <p:sldId id="304" r:id="rId14"/>
    <p:sldId id="302" r:id="rId15"/>
    <p:sldId id="305" r:id="rId16"/>
    <p:sldId id="291" r:id="rId17"/>
    <p:sldId id="262" r:id="rId18"/>
    <p:sldId id="263" r:id="rId19"/>
    <p:sldId id="309" r:id="rId20"/>
    <p:sldId id="306" r:id="rId21"/>
    <p:sldId id="264" r:id="rId22"/>
    <p:sldId id="307" r:id="rId23"/>
    <p:sldId id="282" r:id="rId24"/>
    <p:sldId id="283" r:id="rId25"/>
    <p:sldId id="308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zh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143" autoAdjust="0"/>
  </p:normalViewPr>
  <p:slideViewPr>
    <p:cSldViewPr>
      <p:cViewPr varScale="1">
        <p:scale>
          <a:sx n="82" d="100"/>
          <a:sy n="82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/>
          <a:lstStyle>
            <a:lvl1pPr algn="r">
              <a:defRPr sz="1100"/>
            </a:lvl1pPr>
          </a:lstStyle>
          <a:p>
            <a:fld id="{BF89497E-0077-433F-80DE-49A4E923D93F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173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 anchor="b"/>
          <a:lstStyle>
            <a:lvl1pPr algn="r">
              <a:defRPr sz="1100"/>
            </a:lvl1pPr>
          </a:lstStyle>
          <a:p>
            <a:fld id="{42EF6B52-E9A9-44B2-94A9-B57845FF6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9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/>
          <a:lstStyle>
            <a:lvl1pPr algn="r">
              <a:defRPr sz="1100"/>
            </a:lvl1pPr>
          </a:lstStyle>
          <a:p>
            <a:fld id="{945602EE-4A83-4B8E-BC70-8C491363A4AE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5" tIns="47537" rIns="95075" bIns="475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1226"/>
            <a:ext cx="5852160" cy="4320212"/>
          </a:xfrm>
          <a:prstGeom prst="rect">
            <a:avLst/>
          </a:prstGeom>
        </p:spPr>
        <p:txBody>
          <a:bodyPr vert="horz" lIns="95075" tIns="47537" rIns="95075" bIns="47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173"/>
            <a:ext cx="3169920" cy="480389"/>
          </a:xfrm>
          <a:prstGeom prst="rect">
            <a:avLst/>
          </a:prstGeom>
        </p:spPr>
        <p:txBody>
          <a:bodyPr vert="horz" lIns="95075" tIns="47537" rIns="95075" bIns="47537" rtlCol="0" anchor="b"/>
          <a:lstStyle>
            <a:lvl1pPr algn="r">
              <a:defRPr sz="1100"/>
            </a:lvl1pPr>
          </a:lstStyle>
          <a:p>
            <a:fld id="{80288A3E-E3D9-4F14-BDDB-C116690999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Program: </a:t>
            </a:r>
            <a:r>
              <a:rPr lang="en-US" dirty="0" err="1" smtClean="0"/>
              <a:t>spinlock.acq</a:t>
            </a:r>
            <a:r>
              <a:rPr lang="en-US" dirty="0" smtClean="0"/>
              <a:t> { while(</a:t>
            </a:r>
            <a:r>
              <a:rPr lang="en-US" dirty="0" err="1" smtClean="0"/>
              <a:t>splock.val</a:t>
            </a:r>
            <a:r>
              <a:rPr lang="en-US" dirty="0" smtClean="0"/>
              <a:t> == 1);  </a:t>
            </a:r>
            <a:r>
              <a:rPr lang="en-US" dirty="0" err="1" smtClean="0"/>
              <a:t>splock.val</a:t>
            </a:r>
            <a:r>
              <a:rPr lang="en-US" dirty="0" smtClean="0"/>
              <a:t> = 1 }   A:</a:t>
            </a:r>
            <a:r>
              <a:rPr lang="en-US" baseline="0" dirty="0" smtClean="0"/>
              <a:t> LD R1, V CMPL R1,1 TE A ST(set) V, 1 </a:t>
            </a:r>
            <a:endParaRPr lang="en-US" dirty="0" smtClean="0"/>
          </a:p>
          <a:p>
            <a:r>
              <a:rPr lang="en-US" dirty="0" err="1" smtClean="0"/>
              <a:t>Rel</a:t>
            </a:r>
            <a:r>
              <a:rPr lang="en-US" dirty="0" smtClean="0"/>
              <a:t> { </a:t>
            </a:r>
            <a:r>
              <a:rPr lang="en-US" dirty="0" err="1" smtClean="0"/>
              <a:t>splock.val</a:t>
            </a:r>
            <a:r>
              <a:rPr lang="en-US" dirty="0" smtClean="0"/>
              <a:t> = 0; }               R : ST v,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acq</a:t>
            </a:r>
            <a:r>
              <a:rPr lang="en-US" dirty="0" smtClean="0"/>
              <a:t>()</a:t>
            </a:r>
            <a:r>
              <a:rPr lang="en-US" baseline="0" dirty="0" smtClean="0"/>
              <a:t> { while(exchange(1,val) == 1); }   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R1,1 A: EXCH R1,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CMPL R1,1 JE A</a:t>
            </a:r>
          </a:p>
          <a:p>
            <a:r>
              <a:rPr lang="en-US" baseline="0" dirty="0" err="1" smtClean="0"/>
              <a:t>Rel</a:t>
            </a:r>
            <a:r>
              <a:rPr lang="en-US" baseline="0" dirty="0" smtClean="0"/>
              <a:t>() {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= 0;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Beqz</a:t>
            </a:r>
            <a:r>
              <a:rPr lang="en-US" dirty="0" smtClean="0"/>
              <a:t> R2, label:</a:t>
            </a:r>
            <a:r>
              <a:rPr lang="en-US" baseline="0" dirty="0" smtClean="0"/>
              <a:t> if R2 == zero, then jump to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atomic exchange is blocking, atomic </a:t>
            </a:r>
            <a:r>
              <a:rPr lang="en-US" baseline="0" dirty="0" err="1" smtClean="0"/>
              <a:t>test&amp;set</a:t>
            </a:r>
            <a:r>
              <a:rPr lang="en-US" baseline="0" dirty="0" smtClean="0"/>
              <a:t> is </a:t>
            </a:r>
            <a:r>
              <a:rPr lang="en-US" baseline="0" dirty="0" smtClean="0"/>
              <a:t>blocking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linkload</a:t>
            </a:r>
            <a:r>
              <a:rPr lang="en-US" baseline="0" dirty="0" smtClean="0"/>
              <a:t> instruction </a:t>
            </a:r>
          </a:p>
          <a:p>
            <a:r>
              <a:rPr lang="en-US" baseline="0" dirty="0" err="1" smtClean="0"/>
              <a:t>Sc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storeConditional</a:t>
            </a:r>
            <a:r>
              <a:rPr lang="en-US" baseline="0" dirty="0" smtClean="0"/>
              <a:t> (regular store instruction + some </a:t>
            </a:r>
            <a:r>
              <a:rPr lang="en-US" baseline="0" smtClean="0"/>
              <a:t>condition check)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19 April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Forget about</a:t>
            </a:r>
            <a:r>
              <a:rPr lang="en-US" baseline="0" dirty="0" smtClean="0"/>
              <a:t> cache!</a:t>
            </a:r>
          </a:p>
          <a:p>
            <a:endParaRPr lang="en-US" baseline="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856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19 April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Forget about</a:t>
            </a:r>
            <a:r>
              <a:rPr lang="en-US" baseline="0" dirty="0" smtClean="0"/>
              <a:t> cache!</a:t>
            </a:r>
          </a:p>
          <a:p>
            <a:endParaRPr lang="en-US" baseline="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856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Beqz</a:t>
            </a:r>
            <a:r>
              <a:rPr lang="en-US" dirty="0" smtClean="0"/>
              <a:t> R2, label:</a:t>
            </a:r>
            <a:r>
              <a:rPr lang="en-US" baseline="0" dirty="0" smtClean="0"/>
              <a:t> if R2 == zero, then jump to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atomic exchange is blocking, atomic </a:t>
            </a:r>
            <a:r>
              <a:rPr lang="en-US" baseline="0" dirty="0" err="1" smtClean="0"/>
              <a:t>test&amp;set</a:t>
            </a:r>
            <a:r>
              <a:rPr lang="en-US" baseline="0" dirty="0" smtClean="0"/>
              <a:t> is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Beqz</a:t>
            </a:r>
            <a:r>
              <a:rPr lang="en-US" dirty="0" smtClean="0"/>
              <a:t> R2, label:</a:t>
            </a:r>
            <a:r>
              <a:rPr lang="en-US" baseline="0" dirty="0" smtClean="0"/>
              <a:t> if R2 == zero, then jump to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atomic exchange is blocking, atomic </a:t>
            </a:r>
            <a:r>
              <a:rPr lang="en-US" baseline="0" dirty="0" err="1" smtClean="0"/>
              <a:t>test&amp;set</a:t>
            </a:r>
            <a:r>
              <a:rPr lang="en-US" baseline="0" dirty="0" smtClean="0"/>
              <a:t> is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8A3E-E3D9-4F14-BDDB-C116690999D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143-0F61-4E7C-B98E-DC57284112EB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F0C1-E086-41FC-80EA-06C8FF82F8FC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01AC-A87D-48BD-BDE6-C0CDF788A368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01A-B231-4B5B-8D5D-EFAE24373C7C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BE74-7823-4478-A4A2-9963756118E7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6F2-9D25-416E-A35A-0E7F7511B8ED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957-66ED-4EBC-93FA-30EC9E6C8DE6}" type="datetime1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5FAF-0900-4493-98C9-D3F6E50DE95B}" type="datetime1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7C19-F807-4B81-8016-4B5472EEC55A}" type="datetime1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DDE8-0064-4D96-9783-0CA3D8871B7B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500D-4CCB-41D9-8C44-479D1EE9A4F0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848F-51C7-4478-96A8-B4FBF6B19F5A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786A-1925-4153-ACB2-CA7AEF28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Synchronization </a:t>
            </a:r>
            <a:r>
              <a:rPr lang="en-US" sz="5400" dirty="0" smtClean="0"/>
              <a:t>(4.3)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Textbook: 5.5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multi-processing, it may need to synchronize the program execution on different processors.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Cases: </a:t>
            </a:r>
          </a:p>
          <a:p>
            <a:r>
              <a:rPr lang="en-US" dirty="0" smtClean="0"/>
              <a:t>Bank account transfer problem.</a:t>
            </a:r>
          </a:p>
          <a:p>
            <a:pPr lvl="1"/>
            <a:r>
              <a:rPr lang="en-US" dirty="0" smtClean="0"/>
              <a:t>Alice transfer $1000 to Bob</a:t>
            </a:r>
          </a:p>
          <a:p>
            <a:pPr marL="1314450" lvl="3" indent="0"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Alice.balance</a:t>
            </a:r>
            <a:r>
              <a:rPr lang="en-US" sz="2400" b="1" dirty="0" smtClean="0">
                <a:solidFill>
                  <a:srgbClr val="0033CC"/>
                </a:solidFill>
                <a:latin typeface="Courier New"/>
                <a:cs typeface="Courier New"/>
              </a:rPr>
              <a:t> -= 1000; </a:t>
            </a:r>
          </a:p>
          <a:p>
            <a:pPr marL="1314450" lvl="3" indent="0"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Bob.balance</a:t>
            </a:r>
            <a:r>
              <a:rPr lang="en-US" sz="2400" b="1" dirty="0" smtClean="0">
                <a:solidFill>
                  <a:srgbClr val="0033CC"/>
                </a:solidFill>
                <a:latin typeface="Courier New"/>
                <a:cs typeface="Courier New"/>
              </a:rPr>
              <a:t> += 1000;</a:t>
            </a:r>
          </a:p>
          <a:p>
            <a:r>
              <a:rPr lang="en-US" dirty="0" smtClean="0">
                <a:cs typeface="Times New Roman"/>
              </a:rPr>
              <a:t>Shared counter, sum updates, etc…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Locking/Mutual Exclusion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Lock/</a:t>
            </a:r>
            <a:r>
              <a:rPr lang="en-US" dirty="0" err="1" smtClean="0">
                <a:sym typeface="Symbol" pitchFamily="18" charset="2"/>
              </a:rPr>
              <a:t>mutex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lvl="1"/>
            <a:r>
              <a:rPr lang="en-US" dirty="0" smtClean="0">
                <a:sym typeface="Symbol" pitchFamily="18" charset="2"/>
              </a:rPr>
              <a:t>Acquire the lock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Critical section 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Release the lock</a:t>
            </a:r>
          </a:p>
          <a:p>
            <a:pPr lvl="1"/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The lock variable is used for </a:t>
            </a:r>
            <a:r>
              <a:rPr lang="en-US" dirty="0">
                <a:sym typeface="Symbol" pitchFamily="18" charset="2"/>
              </a:rPr>
              <a:t>mutual exclusion</a:t>
            </a:r>
          </a:p>
          <a:p>
            <a:pPr lvl="1"/>
            <a:r>
              <a:rPr lang="en-US" dirty="0">
                <a:sym typeface="Symbol" pitchFamily="18" charset="2"/>
              </a:rPr>
              <a:t>Only one processor can own the </a:t>
            </a:r>
            <a:r>
              <a:rPr lang="en-US" dirty="0" smtClean="0">
                <a:sym typeface="Symbol" pitchFamily="18" charset="2"/>
              </a:rPr>
              <a:t>lock</a:t>
            </a:r>
            <a:endParaRPr lang="en-US" dirty="0">
              <a:sym typeface="Symbol" pitchFamily="18" charset="2"/>
            </a:endParaRPr>
          </a:p>
          <a:p>
            <a:pPr lvl="2"/>
            <a:r>
              <a:rPr lang="en-US" dirty="0">
                <a:sym typeface="Symbol" pitchFamily="18" charset="2"/>
              </a:rPr>
              <a:t>Many processors may call lock(), but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only one will succeed (others block)</a:t>
            </a:r>
          </a:p>
          <a:p>
            <a:pPr lvl="2"/>
            <a:r>
              <a:rPr lang="en-US" dirty="0">
                <a:sym typeface="Symbol" pitchFamily="18" charset="2"/>
              </a:rPr>
              <a:t>The winner </a:t>
            </a:r>
            <a:r>
              <a:rPr lang="en-US" dirty="0" smtClean="0">
                <a:sym typeface="Symbol" pitchFamily="18" charset="2"/>
              </a:rPr>
              <a:t>runs the critical section code,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then release </a:t>
            </a:r>
            <a:r>
              <a:rPr lang="en-US" dirty="0">
                <a:sym typeface="Symbol" pitchFamily="18" charset="2"/>
              </a:rPr>
              <a:t>the </a:t>
            </a:r>
            <a:r>
              <a:rPr lang="en-US" dirty="0" smtClean="0">
                <a:sym typeface="Symbol" pitchFamily="18" charset="2"/>
              </a:rPr>
              <a:t>lock</a:t>
            </a:r>
            <a:endParaRPr lang="en-US" dirty="0">
              <a:sym typeface="Symbol" pitchFamily="18" charset="2"/>
            </a:endParaRPr>
          </a:p>
          <a:p>
            <a:pPr lvl="2"/>
            <a:r>
              <a:rPr lang="en-US" dirty="0">
                <a:sym typeface="Symbol" pitchFamily="18" charset="2"/>
              </a:rPr>
              <a:t>Now one of the others gets it, etc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endParaRPr lang="en-US" u="sng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76800" y="1753850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Lock_acq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();</a:t>
            </a:r>
          </a:p>
          <a:p>
            <a:pPr indent="-57150"/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Alice.balance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-= 1000; </a:t>
            </a:r>
          </a:p>
          <a:p>
            <a:pPr indent="-57150"/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Bob.balance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+= 1000;</a:t>
            </a:r>
          </a:p>
          <a:p>
            <a:pPr indent="-57150"/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Lock_release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();</a:t>
            </a:r>
            <a:endParaRPr lang="en-US" sz="2200" b="1" dirty="0">
              <a:solidFill>
                <a:srgbClr val="0033CC"/>
              </a:solidFill>
              <a:latin typeface="Courier New"/>
              <a:cs typeface="Courier New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4123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Use a shared variable </a:t>
            </a:r>
            <a:r>
              <a:rPr lang="en-US" dirty="0" smtClean="0">
                <a:sym typeface="Symbol" pitchFamily="18" charset="2"/>
              </a:rPr>
              <a:t>(1 </a:t>
            </a:r>
            <a:r>
              <a:rPr lang="en-US" dirty="0">
                <a:sym typeface="Symbol" pitchFamily="18" charset="2"/>
              </a:rPr>
              <a:t>– owned, 0 –free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r>
              <a:rPr lang="en-US" dirty="0" smtClean="0">
                <a:sym typeface="Symbol" pitchFamily="18" charset="2"/>
              </a:rPr>
              <a:t>Releasing </a:t>
            </a:r>
            <a:r>
              <a:rPr lang="en-US" dirty="0">
                <a:sym typeface="Symbol" pitchFamily="18" charset="2"/>
              </a:rPr>
              <a:t>a </a:t>
            </a:r>
            <a:r>
              <a:rPr lang="en-US" dirty="0" smtClean="0">
                <a:sym typeface="Symbol" pitchFamily="18" charset="2"/>
              </a:rPr>
              <a:t>lock is </a:t>
            </a:r>
            <a:r>
              <a:rPr lang="en-US" dirty="0">
                <a:sym typeface="Symbol" pitchFamily="18" charset="2"/>
              </a:rPr>
              <a:t>easy</a:t>
            </a:r>
          </a:p>
          <a:p>
            <a:pPr lvl="1"/>
            <a:r>
              <a:rPr lang="en-US" dirty="0">
                <a:sym typeface="Symbol" pitchFamily="18" charset="2"/>
              </a:rPr>
              <a:t>Just set it to 0</a:t>
            </a:r>
          </a:p>
          <a:p>
            <a:r>
              <a:rPr lang="en-US" dirty="0">
                <a:sym typeface="Symbol" pitchFamily="18" charset="2"/>
              </a:rPr>
              <a:t>Acquiring a </a:t>
            </a:r>
            <a:r>
              <a:rPr lang="en-US" dirty="0" smtClean="0">
                <a:sym typeface="Symbol" pitchFamily="18" charset="2"/>
              </a:rPr>
              <a:t>lock, how?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Spin </a:t>
            </a:r>
            <a:r>
              <a:rPr lang="en-US" dirty="0">
                <a:sym typeface="Symbol" pitchFamily="18" charset="2"/>
              </a:rPr>
              <a:t>waiting for </a:t>
            </a:r>
            <a:r>
              <a:rPr lang="en-US" dirty="0" smtClean="0">
                <a:sym typeface="Symbol" pitchFamily="18" charset="2"/>
              </a:rPr>
              <a:t>shared variable to </a:t>
            </a:r>
            <a:r>
              <a:rPr lang="en-US" dirty="0">
                <a:sym typeface="Symbol" pitchFamily="18" charset="2"/>
              </a:rPr>
              <a:t>become </a:t>
            </a:r>
            <a:r>
              <a:rPr lang="en-US" dirty="0" smtClean="0">
                <a:sym typeface="Symbol" pitchFamily="18" charset="2"/>
              </a:rPr>
              <a:t>0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2321004"/>
            <a:ext cx="3276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Lock_release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(</a:t>
            </a: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{</a:t>
            </a:r>
          </a:p>
          <a:p>
            <a:pPr indent="-114300"/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mutex_var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= 0;</a:t>
            </a:r>
            <a:endParaRPr lang="en-US" sz="2200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pPr indent="-114300"/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}</a:t>
            </a:r>
            <a:endParaRPr lang="en-US" sz="2200" b="1" dirty="0">
              <a:solidFill>
                <a:srgbClr val="0033CC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495800"/>
            <a:ext cx="487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  </a:t>
            </a:r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Lock_acq</a:t>
            </a: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(){</a:t>
            </a:r>
          </a:p>
          <a:p>
            <a:pPr marL="400050" indent="-514350">
              <a:buAutoNum type="circleNumDbPlain"/>
            </a:pP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while(</a:t>
            </a:r>
            <a:r>
              <a:rPr lang="en-US" sz="2200" b="1" dirty="0" err="1">
                <a:solidFill>
                  <a:srgbClr val="0033CC"/>
                </a:solidFill>
                <a:latin typeface="Courier New"/>
                <a:cs typeface="Courier New"/>
              </a:rPr>
              <a:t>mutex_var</a:t>
            </a: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== 1)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;</a:t>
            </a:r>
          </a:p>
          <a:p>
            <a:pPr marL="400050" indent="-514350">
              <a:buAutoNum type="circleNumDbPlain"/>
            </a:pP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mutex_var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== 1</a:t>
            </a:r>
          </a:p>
          <a:p>
            <a:pPr indent="-114300"/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  </a:t>
            </a:r>
            <a:r>
              <a:rPr lang="en-US" sz="2200" b="1" dirty="0" smtClean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0033CC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4648200"/>
            <a:ext cx="4419600" cy="1905000"/>
          </a:xfrm>
          <a:prstGeom prst="wedgeRoundRectCallout">
            <a:avLst>
              <a:gd name="adj1" fmla="val -64356"/>
              <a:gd name="adj2" fmla="val 1510"/>
              <a:gd name="adj3" fmla="val 16667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But when </a:t>
            </a:r>
            <a:r>
              <a:rPr lang="en-US" sz="2200" dirty="0" err="1" smtClean="0">
                <a:solidFill>
                  <a:schemeClr val="tx1"/>
                </a:solidFill>
                <a:sym typeface="Symbol" pitchFamily="18" charset="2"/>
              </a:rPr>
              <a:t>mutex_var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 becomes 0, it will be seen by all processors.</a:t>
            </a:r>
            <a:endParaRPr lang="en-US" sz="22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Need a way to </a:t>
            </a:r>
            <a:r>
              <a:rPr lang="en-US" sz="2200" b="1" i="1" dirty="0">
                <a:solidFill>
                  <a:schemeClr val="tx1"/>
                </a:solidFill>
                <a:sym typeface="Symbol" pitchFamily="18" charset="2"/>
              </a:rPr>
              <a:t>atomically</a:t>
            </a:r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 see that </a:t>
            </a:r>
            <a:r>
              <a:rPr lang="en-US" sz="2200" u="sng" dirty="0" smtClean="0">
                <a:solidFill>
                  <a:schemeClr val="tx1"/>
                </a:solidFill>
                <a:sym typeface="Symbol" pitchFamily="18" charset="2"/>
              </a:rPr>
              <a:t>the </a:t>
            </a:r>
            <a:r>
              <a:rPr lang="en-US" sz="2200" u="sng" dirty="0" err="1">
                <a:solidFill>
                  <a:schemeClr val="tx1"/>
                </a:solidFill>
                <a:sym typeface="Symbol" pitchFamily="18" charset="2"/>
              </a:rPr>
              <a:t>mutex</a:t>
            </a:r>
            <a:r>
              <a:rPr lang="en-US" sz="2200" u="sng" dirty="0">
                <a:solidFill>
                  <a:schemeClr val="tx1"/>
                </a:solidFill>
                <a:sym typeface="Symbol" pitchFamily="18" charset="2"/>
              </a:rPr>
              <a:t> is 0 and set it to 1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 Primitive: </a:t>
            </a:r>
            <a:br>
              <a:rPr lang="en-US" dirty="0" smtClean="0"/>
            </a:br>
            <a:r>
              <a:rPr lang="en-US" dirty="0" smtClean="0"/>
              <a:t>Atomic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Locks </a:t>
            </a:r>
            <a:r>
              <a:rPr lang="en-US" dirty="0"/>
              <a:t>by atomic </a:t>
            </a:r>
            <a:r>
              <a:rPr lang="en-US" dirty="0" smtClean="0"/>
              <a:t>exchange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Atomic exchange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Swaps register with memory location</a:t>
            </a:r>
          </a:p>
          <a:p>
            <a:pPr lvl="1"/>
            <a:r>
              <a:rPr lang="en-US" sz="3200" dirty="0" smtClean="0">
                <a:sym typeface="Symbol" pitchFamily="18" charset="2"/>
              </a:rPr>
              <a:t>E.g., EXCH R1,78(R2) will swap content of register R1 and </a:t>
            </a:r>
            <a:r>
              <a:rPr lang="en-US" sz="3200" dirty="0" err="1" smtClean="0">
                <a:sym typeface="Symbol" pitchFamily="18" charset="2"/>
              </a:rPr>
              <a:t>mem</a:t>
            </a:r>
            <a:r>
              <a:rPr lang="en-US" sz="3200" dirty="0" smtClean="0">
                <a:sym typeface="Symbol" pitchFamily="18" charset="2"/>
              </a:rPr>
              <a:t> location at address 78+R2</a:t>
            </a:r>
          </a:p>
          <a:p>
            <a:pPr lvl="1"/>
            <a:r>
              <a:rPr lang="en-US" sz="3200" dirty="0"/>
              <a:t>(Read and </a:t>
            </a:r>
            <a:r>
              <a:rPr lang="en-US" sz="3200" dirty="0" smtClean="0"/>
              <a:t>write operations indivisible in </a:t>
            </a:r>
            <a:r>
              <a:rPr lang="en-US" sz="3200" dirty="0"/>
              <a:t>one instruction</a:t>
            </a:r>
            <a:r>
              <a:rPr lang="en-US" sz="3200" dirty="0" smtClean="0"/>
              <a:t>)</a:t>
            </a:r>
            <a:endParaRPr lang="en-US" sz="3200" dirty="0" smtClean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Locks </a:t>
            </a:r>
            <a:r>
              <a:rPr lang="en-US" dirty="0"/>
              <a:t>by atomic </a:t>
            </a:r>
            <a:r>
              <a:rPr lang="en-US" dirty="0" smtClean="0"/>
              <a:t>exchange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ym typeface="Symbol" pitchFamily="18" charset="2"/>
              </a:rPr>
              <a:t>To </a:t>
            </a:r>
            <a:r>
              <a:rPr lang="en-US" sz="2800" dirty="0">
                <a:sym typeface="Symbol" pitchFamily="18" charset="2"/>
              </a:rPr>
              <a:t>acquire a </a:t>
            </a:r>
            <a:r>
              <a:rPr lang="en-US" sz="2800" dirty="0" err="1">
                <a:sym typeface="Symbol" pitchFamily="18" charset="2"/>
              </a:rPr>
              <a:t>mutex</a:t>
            </a:r>
            <a:r>
              <a:rPr lang="en-US" sz="2800" dirty="0">
                <a:sym typeface="Symbol" pitchFamily="18" charset="2"/>
              </a:rPr>
              <a:t>, 1 in R1 and EXCH</a:t>
            </a:r>
          </a:p>
          <a:p>
            <a:pPr lvl="1"/>
            <a:r>
              <a:rPr lang="en-US" dirty="0">
                <a:sym typeface="Symbol" pitchFamily="18" charset="2"/>
              </a:rPr>
              <a:t>Then look at R1 and see whether </a:t>
            </a:r>
            <a:r>
              <a:rPr lang="en-US" dirty="0" err="1">
                <a:sym typeface="Symbol" pitchFamily="18" charset="2"/>
              </a:rPr>
              <a:t>mutex</a:t>
            </a:r>
            <a:r>
              <a:rPr lang="en-US" dirty="0">
                <a:sym typeface="Symbol" pitchFamily="18" charset="2"/>
              </a:rPr>
              <a:t> acquired</a:t>
            </a:r>
          </a:p>
          <a:p>
            <a:pPr lvl="1"/>
            <a:r>
              <a:rPr lang="en-US" dirty="0">
                <a:sym typeface="Symbol" pitchFamily="18" charset="2"/>
              </a:rPr>
              <a:t>If R1 is 1, </a:t>
            </a:r>
            <a:r>
              <a:rPr lang="en-US" dirty="0" err="1">
                <a:sym typeface="Symbol" pitchFamily="18" charset="2"/>
              </a:rPr>
              <a:t>mutex</a:t>
            </a:r>
            <a:r>
              <a:rPr lang="en-US" dirty="0">
                <a:sym typeface="Symbol" pitchFamily="18" charset="2"/>
              </a:rPr>
              <a:t> was owned by somebody else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and we will need to try again later</a:t>
            </a:r>
          </a:p>
          <a:p>
            <a:pPr lvl="1"/>
            <a:r>
              <a:rPr lang="en-US" dirty="0">
                <a:sym typeface="Symbol" pitchFamily="18" charset="2"/>
              </a:rPr>
              <a:t>If R1 is 0, </a:t>
            </a:r>
            <a:r>
              <a:rPr lang="en-US" dirty="0" err="1">
                <a:sym typeface="Symbol" pitchFamily="18" charset="2"/>
              </a:rPr>
              <a:t>mutex</a:t>
            </a:r>
            <a:r>
              <a:rPr lang="en-US" dirty="0">
                <a:sym typeface="Symbol" pitchFamily="18" charset="2"/>
              </a:rPr>
              <a:t> was free and we set it to 1, which means we have acquired the </a:t>
            </a:r>
            <a:r>
              <a:rPr lang="en-US" dirty="0" err="1" smtClean="0">
                <a:sym typeface="Symbol" pitchFamily="18" charset="2"/>
              </a:rPr>
              <a:t>mutex</a:t>
            </a:r>
            <a:endParaRPr lang="en-US" dirty="0" smtClean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4600" y="4615696"/>
            <a:ext cx="396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Lock_acq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(){</a:t>
            </a:r>
          </a:p>
          <a:p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movq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 1</a:t>
            </a:r>
          </a:p>
          <a:p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Lck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: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exch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R1,0(R2) </a:t>
            </a:r>
            <a:endParaRPr lang="en-US" sz="2200" b="1" dirty="0">
              <a:solidFill>
                <a:srgbClr val="0033CC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bnez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R1,lck</a:t>
            </a: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3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Hardware Primitives: </a:t>
            </a:r>
            <a:br>
              <a:rPr lang="en-AU" dirty="0" smtClean="0"/>
            </a:br>
            <a:r>
              <a:rPr lang="en-US" dirty="0" smtClean="0"/>
              <a:t>Atomic </a:t>
            </a:r>
            <a:r>
              <a:rPr lang="en-US" dirty="0"/>
              <a:t>Read-Update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Test-and-set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Test and </a:t>
            </a:r>
            <a:r>
              <a:rPr lang="en-US" sz="3200" dirty="0"/>
              <a:t>set a variable </a:t>
            </a:r>
            <a:r>
              <a:rPr lang="en-US" sz="3200" dirty="0" smtClean="0"/>
              <a:t>until it passes the test</a:t>
            </a:r>
            <a:r>
              <a:rPr lang="en-US" sz="3200" i="1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Fetch-and-increment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Reads original value from memory and increments it in </a:t>
            </a:r>
            <a:r>
              <a:rPr lang="en-US" sz="3200" dirty="0" smtClean="0"/>
              <a:t>memory: </a:t>
            </a:r>
            <a:br>
              <a:rPr lang="en-US" sz="3200" dirty="0" smtClean="0"/>
            </a:br>
            <a:r>
              <a:rPr lang="en-US" sz="3200" dirty="0" smtClean="0"/>
              <a:t>e.g. </a:t>
            </a:r>
            <a:r>
              <a:rPr lang="en-US" sz="3200" i="1" dirty="0" err="1" smtClean="0">
                <a:latin typeface="Times New Roman"/>
                <a:cs typeface="Times New Roman"/>
              </a:rPr>
              <a:t>mem:v</a:t>
            </a:r>
            <a:r>
              <a:rPr lang="en-US" sz="3200" i="1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  <a:sym typeface="Wingdings"/>
              </a:rPr>
              <a:t> mem:v+1, </a:t>
            </a:r>
            <a:r>
              <a:rPr lang="en-US" sz="3200" i="1" dirty="0" err="1" smtClean="0">
                <a:latin typeface="Times New Roman"/>
                <a:cs typeface="Times New Roman"/>
                <a:sym typeface="Wingdings"/>
              </a:rPr>
              <a:t>register:v</a:t>
            </a:r>
            <a:endParaRPr lang="en-US" sz="3200" i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3600" dirty="0"/>
              <a:t>Requires memory read and write in uninterruptable </a:t>
            </a:r>
            <a:r>
              <a:rPr lang="en-US" sz="3600" dirty="0" smtClean="0"/>
              <a:t>instruction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 &amp; SC Instructions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Atomic instructions OK, but hard to implement in HW</a:t>
            </a:r>
          </a:p>
          <a:p>
            <a:pPr lvl="1"/>
            <a:r>
              <a:rPr lang="en-US" dirty="0" smtClean="0">
                <a:sym typeface="Symbol" pitchFamily="18" charset="2"/>
              </a:rPr>
              <a:t>Has to enforce no other operations allowed </a:t>
            </a:r>
            <a:r>
              <a:rPr lang="en-US" dirty="0" err="1" smtClean="0">
                <a:sym typeface="Symbol" pitchFamily="18" charset="2"/>
              </a:rPr>
              <a:t>btwn</a:t>
            </a:r>
            <a:r>
              <a:rPr lang="en-US" dirty="0" smtClean="0">
                <a:sym typeface="Symbol" pitchFamily="18" charset="2"/>
              </a:rPr>
              <a:t> memory read/write</a:t>
            </a:r>
          </a:p>
          <a:p>
            <a:pPr lvl="1"/>
            <a:r>
              <a:rPr lang="en-US" dirty="0" smtClean="0">
                <a:sym typeface="Symbol" pitchFamily="18" charset="2"/>
              </a:rPr>
              <a:t>No other operations from all other processors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LL&amp;SC: easier to implement in HW</a:t>
            </a:r>
          </a:p>
          <a:p>
            <a:pPr lvl="1"/>
            <a:r>
              <a:rPr lang="en-US" dirty="0" smtClean="0">
                <a:sym typeface="Symbol" pitchFamily="18" charset="2"/>
              </a:rPr>
              <a:t>Idea: LL&amp;SC is a pair of linked instructions</a:t>
            </a:r>
          </a:p>
          <a:p>
            <a:r>
              <a:rPr lang="en-US" dirty="0" smtClean="0">
                <a:sym typeface="Symbol" pitchFamily="18" charset="2"/>
              </a:rPr>
              <a:t>A load-linked (LL) instruction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Like a normal load, but also remembers the address in a special-purpose “link” register (hidden in microarchitecture)</a:t>
            </a:r>
          </a:p>
          <a:p>
            <a:r>
              <a:rPr lang="en-US" dirty="0" smtClean="0">
                <a:sym typeface="Symbol" pitchFamily="18" charset="2"/>
              </a:rPr>
              <a:t>Link register is cleared if:</a:t>
            </a:r>
          </a:p>
          <a:p>
            <a:pPr lvl="1"/>
            <a:r>
              <a:rPr lang="en-US" dirty="0" smtClean="0">
                <a:sym typeface="Symbol" pitchFamily="18" charset="2"/>
              </a:rPr>
              <a:t>Other processors’ write address </a:t>
            </a:r>
            <a:r>
              <a:rPr lang="en-US" dirty="0">
                <a:sym typeface="Symbol" pitchFamily="18" charset="2"/>
              </a:rPr>
              <a:t>matches link </a:t>
            </a:r>
            <a:r>
              <a:rPr lang="en-US" dirty="0" smtClean="0">
                <a:sym typeface="Symbol" pitchFamily="18" charset="2"/>
              </a:rPr>
              <a:t>address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Context switches</a:t>
            </a:r>
          </a:p>
          <a:p>
            <a:r>
              <a:rPr lang="en-US" dirty="0" smtClean="0">
                <a:sym typeface="Symbol" pitchFamily="18" charset="2"/>
              </a:rPr>
              <a:t>A store-conditional (SC) instruction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Like a normal store, but fails if its address is not the same as that in the link register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Returns 1 if successful, 0 on failure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LL &amp; </a:t>
            </a:r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560746" y="2317260"/>
            <a:ext cx="335597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swap: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 R1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R3,x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x, R2 </a:t>
            </a:r>
          </a:p>
          <a:p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R2,0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swap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R1,R3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326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Atomic </a:t>
            </a:r>
            <a:r>
              <a:rPr lang="en-US" sz="2400" dirty="0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Exchange</a:t>
            </a:r>
          </a:p>
          <a:p>
            <a:r>
              <a:rPr lang="en-US" b="1" i="1" dirty="0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EXCH R1, x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2690813" y="4587875"/>
            <a:ext cx="3355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upd</a:t>
            </a:r>
            <a:r>
              <a:rPr lang="en-US" b="1" dirty="0">
                <a:latin typeface="Courier New" pitchFamily="49" charset="0"/>
              </a:rPr>
              <a:t>: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R2,0(R1)</a:t>
            </a:r>
          </a:p>
          <a:p>
            <a:r>
              <a:rPr lang="en-US" b="1" dirty="0">
                <a:latin typeface="Courier New" pitchFamily="49" charset="0"/>
              </a:rPr>
              <a:t>	add	R3,R2,R4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R3,0(R1) 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R3,upd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373313" y="4130675"/>
            <a:ext cx="435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Arial" pitchFamily="34" charset="0"/>
                <a:sym typeface="Symbol" pitchFamily="18" charset="2"/>
              </a:rPr>
              <a:t>Atomic Add to Shared Variable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553308" y="2317260"/>
            <a:ext cx="33559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t&amp;s</a:t>
            </a:r>
            <a:r>
              <a:rPr lang="en-US" b="1" dirty="0">
                <a:latin typeface="Courier New" pitchFamily="49" charset="0"/>
              </a:rPr>
              <a:t>: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R1,1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</a:t>
            </a:r>
            <a:r>
              <a:rPr lang="en-US" b="1" dirty="0" smtClean="0">
                <a:latin typeface="Courier New" pitchFamily="49" charset="0"/>
              </a:rPr>
              <a:t>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bnez</a:t>
            </a:r>
            <a:r>
              <a:rPr lang="en-US" b="1" dirty="0" smtClean="0">
                <a:latin typeface="Courier New" pitchFamily="49" charset="0"/>
              </a:rPr>
              <a:t>	R2,t&amp;s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beqz</a:t>
            </a:r>
            <a:r>
              <a:rPr lang="en-US" b="1" dirty="0" smtClean="0">
                <a:latin typeface="Courier New" pitchFamily="49" charset="0"/>
              </a:rPr>
              <a:t>	R1,t&amp;s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910496" y="1683603"/>
            <a:ext cx="22913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Atomic </a:t>
            </a:r>
            <a:r>
              <a:rPr lang="en-US" sz="2400" dirty="0" err="1">
                <a:solidFill>
                  <a:srgbClr val="663300"/>
                </a:solidFill>
                <a:latin typeface="+mn-lt"/>
                <a:sym typeface="Symbol" pitchFamily="18" charset="2"/>
              </a:rPr>
              <a:t>Test&amp;</a:t>
            </a:r>
            <a:r>
              <a:rPr lang="en-US" sz="2400" dirty="0" err="1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Set</a:t>
            </a:r>
            <a:endParaRPr lang="en-US" sz="2400" dirty="0" smtClean="0">
              <a:solidFill>
                <a:srgbClr val="663300"/>
              </a:solidFill>
              <a:latin typeface="+mn-lt"/>
              <a:sym typeface="Symbol" pitchFamily="18" charset="2"/>
            </a:endParaRPr>
          </a:p>
          <a:p>
            <a:r>
              <a:rPr lang="en-US" b="1" i="1" dirty="0" smtClean="0">
                <a:solidFill>
                  <a:srgbClr val="663300"/>
                </a:solidFill>
                <a:sym typeface="Symbol" pitchFamily="18" charset="2"/>
              </a:rPr>
              <a:t>T&amp;S x</a:t>
            </a:r>
            <a:endParaRPr lang="en-US" b="1" i="1" dirty="0">
              <a:solidFill>
                <a:srgbClr val="663300"/>
              </a:solidFill>
              <a:sym typeface="Symbol" pitchFamily="18" charset="2"/>
            </a:endParaRPr>
          </a:p>
        </p:txBody>
      </p:sp>
      <p:sp>
        <p:nvSpPr>
          <p:cNvPr id="381964" name="AutoShape 12"/>
          <p:cNvSpPr>
            <a:spLocks noChangeArrowheads="1"/>
          </p:cNvSpPr>
          <p:nvPr/>
        </p:nvSpPr>
        <p:spPr bwMode="auto">
          <a:xfrm>
            <a:off x="892175" y="1227138"/>
            <a:ext cx="1995488" cy="43973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Swap R1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w/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81965" name="AutoShape 13"/>
          <p:cNvSpPr>
            <a:spLocks noChangeArrowheads="1"/>
          </p:cNvSpPr>
          <p:nvPr/>
        </p:nvSpPr>
        <p:spPr bwMode="auto">
          <a:xfrm>
            <a:off x="4370388" y="1227138"/>
            <a:ext cx="3355975" cy="43973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Test if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 is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zero, set to one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LL &amp; </a:t>
            </a:r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560746" y="2317260"/>
            <a:ext cx="335597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swap: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 R1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R3,x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x, R2 </a:t>
            </a:r>
          </a:p>
          <a:p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R2,0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swap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R1,R3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326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Atomic </a:t>
            </a:r>
            <a:r>
              <a:rPr lang="en-US" sz="2400" dirty="0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Exchange</a:t>
            </a:r>
          </a:p>
          <a:p>
            <a:r>
              <a:rPr lang="en-US" b="1" i="1" dirty="0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EXCH R1, x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2690813" y="4953000"/>
            <a:ext cx="3355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upd</a:t>
            </a:r>
            <a:r>
              <a:rPr lang="en-US" b="1" dirty="0">
                <a:latin typeface="Courier New" pitchFamily="49" charset="0"/>
              </a:rPr>
              <a:t>: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R2,0(R1)</a:t>
            </a:r>
          </a:p>
          <a:p>
            <a:r>
              <a:rPr lang="en-US" b="1" dirty="0">
                <a:latin typeface="Courier New" pitchFamily="49" charset="0"/>
              </a:rPr>
              <a:t>	add	R3,R2,R4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R3,0(R1) 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R3,upd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373313" y="4495800"/>
            <a:ext cx="435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Arial" pitchFamily="34" charset="0"/>
                <a:sym typeface="Symbol" pitchFamily="18" charset="2"/>
              </a:rPr>
              <a:t>Atomic Add to Shared Variable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553308" y="2317260"/>
            <a:ext cx="33559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t&amp;s</a:t>
            </a:r>
            <a:r>
              <a:rPr lang="en-US" b="1" dirty="0">
                <a:latin typeface="Courier New" pitchFamily="49" charset="0"/>
              </a:rPr>
              <a:t>: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R1,1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</a:t>
            </a:r>
            <a:r>
              <a:rPr lang="en-US" b="1" dirty="0" smtClean="0">
                <a:latin typeface="Courier New" pitchFamily="49" charset="0"/>
              </a:rPr>
              <a:t>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 0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jne</a:t>
            </a: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t&amp;s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 </a:t>
            </a:r>
            <a:r>
              <a:rPr lang="en-US" b="1" dirty="0">
                <a:latin typeface="Courier New" pitchFamily="49" charset="0"/>
              </a:rPr>
              <a:t>0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je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t&amp;s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910496" y="1683603"/>
            <a:ext cx="22913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Atomic </a:t>
            </a:r>
            <a:r>
              <a:rPr lang="en-US" sz="2400" dirty="0" err="1">
                <a:solidFill>
                  <a:srgbClr val="663300"/>
                </a:solidFill>
                <a:latin typeface="+mn-lt"/>
                <a:sym typeface="Symbol" pitchFamily="18" charset="2"/>
              </a:rPr>
              <a:t>Test&amp;</a:t>
            </a:r>
            <a:r>
              <a:rPr lang="en-US" sz="2400" dirty="0" err="1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Set</a:t>
            </a:r>
            <a:endParaRPr lang="en-US" sz="2400" dirty="0" smtClean="0">
              <a:solidFill>
                <a:srgbClr val="663300"/>
              </a:solidFill>
              <a:latin typeface="+mn-lt"/>
              <a:sym typeface="Symbol" pitchFamily="18" charset="2"/>
            </a:endParaRPr>
          </a:p>
          <a:p>
            <a:r>
              <a:rPr lang="en-US" b="1" i="1" dirty="0" smtClean="0">
                <a:solidFill>
                  <a:srgbClr val="663300"/>
                </a:solidFill>
                <a:sym typeface="Symbol" pitchFamily="18" charset="2"/>
              </a:rPr>
              <a:t>T&amp;S x</a:t>
            </a:r>
            <a:endParaRPr lang="en-US" b="1" i="1" dirty="0">
              <a:solidFill>
                <a:srgbClr val="663300"/>
              </a:solidFill>
              <a:sym typeface="Symbol" pitchFamily="18" charset="2"/>
            </a:endParaRPr>
          </a:p>
        </p:txBody>
      </p:sp>
      <p:sp>
        <p:nvSpPr>
          <p:cNvPr id="381964" name="AutoShape 12"/>
          <p:cNvSpPr>
            <a:spLocks noChangeArrowheads="1"/>
          </p:cNvSpPr>
          <p:nvPr/>
        </p:nvSpPr>
        <p:spPr bwMode="auto">
          <a:xfrm>
            <a:off x="892175" y="1227138"/>
            <a:ext cx="1995488" cy="43973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Swap R1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w/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81965" name="AutoShape 13"/>
          <p:cNvSpPr>
            <a:spLocks noChangeArrowheads="1"/>
          </p:cNvSpPr>
          <p:nvPr/>
        </p:nvSpPr>
        <p:spPr bwMode="auto">
          <a:xfrm>
            <a:off x="4370388" y="1227138"/>
            <a:ext cx="3355975" cy="43973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Test if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 is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zero, set to one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0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primitive: </a:t>
            </a:r>
            <a:r>
              <a:rPr lang="en-US" dirty="0" err="1" smtClean="0"/>
              <a:t>mutex</a:t>
            </a:r>
            <a:r>
              <a:rPr lang="en-US" dirty="0" smtClean="0"/>
              <a:t>/lock</a:t>
            </a:r>
          </a:p>
          <a:p>
            <a:endParaRPr lang="en-US" dirty="0" smtClean="0"/>
          </a:p>
          <a:p>
            <a:r>
              <a:rPr lang="en-US" dirty="0" smtClean="0"/>
              <a:t>Primitive implementation: spinlock</a:t>
            </a:r>
          </a:p>
          <a:p>
            <a:endParaRPr lang="en-US" dirty="0" smtClean="0"/>
          </a:p>
          <a:p>
            <a:r>
              <a:rPr lang="en-US" dirty="0" smtClean="0"/>
              <a:t>Atomic instructions: LD/ST, RMW</a:t>
            </a:r>
          </a:p>
          <a:p>
            <a:endParaRPr lang="en-US" dirty="0" smtClean="0"/>
          </a:p>
          <a:p>
            <a:r>
              <a:rPr lang="en-US" dirty="0" smtClean="0"/>
              <a:t>Cache coherence: MSI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Performance: Lock Using Coherence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locks: Efficiency</a:t>
            </a:r>
            <a:endParaRPr 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Symbol" pitchFamily="18" charset="2"/>
              </a:rPr>
              <a:t>Spinning by one atomic instruction works </a:t>
            </a:r>
            <a:r>
              <a:rPr lang="en-US" dirty="0" err="1" smtClean="0">
                <a:sym typeface="Symbol" pitchFamily="18" charset="2"/>
              </a:rPr>
              <a:t>w.o</a:t>
            </a:r>
            <a:r>
              <a:rPr lang="en-US" dirty="0" smtClean="0">
                <a:sym typeface="Symbol" pitchFamily="18" charset="2"/>
              </a:rPr>
              <a:t>. cache</a:t>
            </a:r>
          </a:p>
          <a:p>
            <a:r>
              <a:rPr lang="en-US" dirty="0" smtClean="0">
                <a:sym typeface="Symbol" pitchFamily="18" charset="2"/>
              </a:rPr>
              <a:t>But is very inefficient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if there’s cache coherence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Think about a process getting stuck at acquiring the lock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Exch</a:t>
            </a:r>
            <a:r>
              <a:rPr lang="en-US" dirty="0" smtClean="0">
                <a:sym typeface="Symbol" pitchFamily="18" charset="2"/>
              </a:rPr>
              <a:t> is swapping 1 with 1: redundant memory writes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More-over, a lot of invalidations!</a:t>
            </a:r>
          </a:p>
          <a:p>
            <a:pPr lvl="2"/>
            <a:r>
              <a:rPr lang="en-US" dirty="0" smtClean="0">
                <a:sym typeface="Symbol" pitchFamily="18" charset="2"/>
              </a:rPr>
              <a:t>Every write sends an invalidation for cache coherence.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29200" y="2405896"/>
            <a:ext cx="396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Lock_acq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(){</a:t>
            </a:r>
          </a:p>
          <a:p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movq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 1</a:t>
            </a:r>
          </a:p>
          <a:p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Lck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: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exch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R1,0(R2) </a:t>
            </a:r>
            <a:endParaRPr lang="en-US" sz="2200" b="1" dirty="0">
              <a:solidFill>
                <a:srgbClr val="0033CC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bnez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R1,lck</a:t>
            </a: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locks: Efficiency</a:t>
            </a:r>
            <a:endParaRPr 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Symbol" pitchFamily="18" charset="2"/>
              </a:rPr>
              <a:t>More efficient: first do reads on a local copy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Read, do swap only if 0</a:t>
            </a:r>
          </a:p>
          <a:p>
            <a:pPr lvl="2"/>
            <a:r>
              <a:rPr lang="en-US" dirty="0" smtClean="0">
                <a:sym typeface="Symbol" pitchFamily="18" charset="2"/>
              </a:rPr>
              <a:t>Read of 0 does not guarantee success (not atomic)</a:t>
            </a:r>
          </a:p>
          <a:p>
            <a:pPr lvl="2"/>
            <a:r>
              <a:rPr lang="en-US" dirty="0" smtClean="0">
                <a:sym typeface="Symbol" pitchFamily="18" charset="2"/>
              </a:rPr>
              <a:t>But if 1 we have little chance of success</a:t>
            </a:r>
          </a:p>
          <a:p>
            <a:pPr lvl="1"/>
            <a:r>
              <a:rPr lang="en-US" dirty="0" smtClean="0">
                <a:sym typeface="Symbol" pitchFamily="18" charset="2"/>
              </a:rPr>
              <a:t>Write only when good chance we will succeed</a:t>
            </a:r>
          </a:p>
          <a:p>
            <a:pPr lvl="2"/>
            <a:endParaRPr lang="en-US" dirty="0" smtClean="0">
              <a:sym typeface="Symbol" pitchFamily="18" charset="2"/>
            </a:endParaRPr>
          </a:p>
          <a:p>
            <a:pPr lvl="2"/>
            <a:endParaRPr lang="en-US" dirty="0" smtClean="0">
              <a:sym typeface="Symbol" pitchFamily="18" charset="2"/>
            </a:endParaRPr>
          </a:p>
          <a:p>
            <a:pPr lvl="2"/>
            <a:endParaRPr lang="en-US" dirty="0">
              <a:sym typeface="Symbol" pitchFamily="18" charset="2"/>
            </a:endParaRPr>
          </a:p>
          <a:p>
            <a:pPr lvl="2"/>
            <a:endParaRPr lang="en-US" dirty="0" smtClean="0">
              <a:sym typeface="Symbol" pitchFamily="18" charset="2"/>
            </a:endParaRPr>
          </a:p>
          <a:p>
            <a:pPr lvl="2"/>
            <a:endParaRPr lang="en-US" dirty="0">
              <a:sym typeface="Symbol" pitchFamily="18" charset="2"/>
            </a:endParaRPr>
          </a:p>
          <a:p>
            <a:pPr lvl="2"/>
            <a:endParaRPr lang="en-US" dirty="0" smtClean="0">
              <a:sym typeface="Symbol" pitchFamily="18" charset="2"/>
            </a:endParaRPr>
          </a:p>
          <a:p>
            <a:pPr lvl="1"/>
            <a:r>
              <a:rPr lang="en-US" b="1" dirty="0" smtClean="0">
                <a:sym typeface="Symbol" pitchFamily="18" charset="2"/>
              </a:rPr>
              <a:t>When it spins, always spins on LD, which is efficient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3733800"/>
            <a:ext cx="74676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Lock_acq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(){</a:t>
            </a:r>
          </a:p>
          <a:p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Lck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: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ld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 R1,0(R2)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	;regular LD on cached copy</a:t>
            </a: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bnez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R1,lck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	;more likely to get the lock</a:t>
            </a:r>
            <a:endParaRPr lang="en-US" b="1" dirty="0">
              <a:solidFill>
                <a:srgbClr val="0033CC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mov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R1,1</a:t>
            </a:r>
            <a:endParaRPr lang="en-US" sz="2200" b="1" dirty="0">
              <a:solidFill>
                <a:srgbClr val="0033CC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exch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	R1,0(R2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) 	;invoked less frequently</a:t>
            </a:r>
            <a:endParaRPr lang="en-US" b="1" dirty="0">
              <a:solidFill>
                <a:srgbClr val="0033CC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</a:rPr>
              <a:t>bnez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</a:rPr>
              <a:t>R1,lck</a:t>
            </a:r>
          </a:p>
          <a:p>
            <a:r>
              <a:rPr lang="en-US" sz="2200" b="1" dirty="0">
                <a:solidFill>
                  <a:srgbClr val="0033CC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18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Test </a:t>
            </a:r>
            <a:r>
              <a:rPr lang="en-US" dirty="0"/>
              <a:t>and Set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3498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try: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R3,#1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R2,0(R1)</a:t>
            </a:r>
          </a:p>
          <a:p>
            <a:r>
              <a:rPr lang="en-US" b="1" dirty="0">
                <a:latin typeface="Courier New" pitchFamily="49" charset="0"/>
              </a:rPr>
              <a:t>	sc	R3,0(R1)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bnez</a:t>
            </a:r>
            <a:r>
              <a:rPr lang="en-US" b="1" dirty="0">
                <a:latin typeface="Courier New" pitchFamily="49" charset="0"/>
              </a:rPr>
              <a:t>	R2,try 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R3,try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429000"/>
            <a:ext cx="762000" cy="2057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CPU1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429000"/>
            <a:ext cx="762000" cy="2057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CPU2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5638800"/>
            <a:ext cx="17272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Shared memory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2895600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ll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R2,0(R1)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sc	R3,0(R1)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bnez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R2,try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beqz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R3,try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3469481"/>
            <a:ext cx="32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ll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R2,0(R1)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sc	R3,0(R1)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bnez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R2,try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ll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R2,0(R1)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…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8017" y="4884003"/>
            <a:ext cx="2133600" cy="30480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3048000" y="5029200"/>
            <a:ext cx="2971800" cy="1302603"/>
          </a:xfrm>
          <a:prstGeom prst="wedgeRectCallout">
            <a:avLst>
              <a:gd name="adj1" fmla="val 66285"/>
              <a:gd name="adj2" fmla="val -46933"/>
            </a:avLst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It spins on </a:t>
            </a:r>
            <a:r>
              <a:rPr lang="en-US" b="1" dirty="0" err="1" smtClean="0">
                <a:solidFill>
                  <a:srgbClr val="7030A0"/>
                </a:solidFill>
              </a:rPr>
              <a:t>sc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Sc</a:t>
            </a:r>
            <a:r>
              <a:rPr lang="en-US" b="1" dirty="0" smtClean="0">
                <a:solidFill>
                  <a:srgbClr val="7030A0"/>
                </a:solidFill>
              </a:rPr>
              <a:t> is expensive!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Write invalidation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Sc</a:t>
            </a:r>
            <a:r>
              <a:rPr lang="en-US" b="1" dirty="0" smtClean="0">
                <a:solidFill>
                  <a:srgbClr val="7030A0"/>
                </a:solidFill>
              </a:rPr>
              <a:t> swaps 1 and 1!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Test and Test and Set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498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try:	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ll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R2,0(R1)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sc	R3,0(R1)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bnez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R2,try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beqz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	R3,try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959350" y="1371600"/>
            <a:ext cx="3498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try: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R3,#1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R2,0(R1)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bnez</a:t>
            </a:r>
            <a:r>
              <a:rPr lang="en-US" b="1" dirty="0">
                <a:latin typeface="Courier New" pitchFamily="49" charset="0"/>
              </a:rPr>
              <a:t>	R2,try</a:t>
            </a:r>
          </a:p>
          <a:p>
            <a:r>
              <a:rPr lang="en-US" b="1" dirty="0">
                <a:latin typeface="Courier New" pitchFamily="49" charset="0"/>
              </a:rPr>
              <a:t>	sc	R3,0(R1)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R3,try</a:t>
            </a:r>
          </a:p>
        </p:txBody>
      </p:sp>
      <p:sp>
        <p:nvSpPr>
          <p:cNvPr id="384007" name="AutoShape 7"/>
          <p:cNvSpPr>
            <a:spLocks noChangeArrowheads="1"/>
          </p:cNvSpPr>
          <p:nvPr/>
        </p:nvSpPr>
        <p:spPr bwMode="auto">
          <a:xfrm>
            <a:off x="4092575" y="1881188"/>
            <a:ext cx="523875" cy="346075"/>
          </a:xfrm>
          <a:prstGeom prst="rightArrow">
            <a:avLst>
              <a:gd name="adj1" fmla="val 50000"/>
              <a:gd name="adj2" fmla="val 378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3038475"/>
            <a:ext cx="762000" cy="2057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CPU1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038475"/>
            <a:ext cx="762000" cy="2057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CPU2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5248275"/>
            <a:ext cx="17272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Shared memory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3038475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ll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R2,0(R1)</a:t>
            </a: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bnez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R2,try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sc	R3,0(R1)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beqz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	R3,try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3614678"/>
            <a:ext cx="32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ll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R2,0(R1)</a:t>
            </a: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bnez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R2,try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R3,#1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ll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R2,0(R1) 	…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Large-Scale Systems: Locks</a:t>
            </a:r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Contention even with test-and-test-and-set</a:t>
            </a:r>
          </a:p>
          <a:p>
            <a:pPr lvl="1"/>
            <a:r>
              <a:rPr lang="en-US" dirty="0" smtClean="0">
                <a:sym typeface="Symbol" pitchFamily="18" charset="2"/>
              </a:rPr>
              <a:t>Every write goes to many, many spinning </a:t>
            </a:r>
            <a:r>
              <a:rPr lang="en-US" dirty="0" err="1" smtClean="0">
                <a:sym typeface="Symbol" pitchFamily="18" charset="2"/>
              </a:rPr>
              <a:t>procs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Making everybody test less often reduces contention for high-contention locks but hurts for low-contention locks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Solution: exponential back-off</a:t>
            </a:r>
          </a:p>
          <a:p>
            <a:pPr lvl="2"/>
            <a:r>
              <a:rPr lang="en-US" dirty="0" smtClean="0">
                <a:sym typeface="Symbol" pitchFamily="18" charset="2"/>
              </a:rPr>
              <a:t>If we have waited for a long time, lock is probably high-contention</a:t>
            </a:r>
          </a:p>
          <a:p>
            <a:pPr lvl="2"/>
            <a:r>
              <a:rPr lang="en-US" dirty="0" smtClean="0">
                <a:sym typeface="Symbol" pitchFamily="18" charset="2"/>
              </a:rPr>
              <a:t>Every time we check and fail, </a:t>
            </a:r>
            <a:r>
              <a:rPr lang="en-US" b="1" dirty="0" smtClean="0">
                <a:sym typeface="Symbol" pitchFamily="18" charset="2"/>
              </a:rPr>
              <a:t>double the time between checks</a:t>
            </a:r>
          </a:p>
          <a:p>
            <a:pPr lvl="3"/>
            <a:r>
              <a:rPr lang="en-US" dirty="0" smtClean="0">
                <a:sym typeface="Symbol" pitchFamily="18" charset="2"/>
              </a:rPr>
              <a:t>Fast low-contention locks (checks frequent at first)</a:t>
            </a:r>
          </a:p>
          <a:p>
            <a:pPr lvl="3"/>
            <a:r>
              <a:rPr lang="en-US" dirty="0" smtClean="0">
                <a:sym typeface="Symbol" pitchFamily="18" charset="2"/>
              </a:rPr>
              <a:t>Scalable high-contention locks (checks infrequent in long waits)</a:t>
            </a:r>
          </a:p>
          <a:p>
            <a:pPr lvl="1"/>
            <a:r>
              <a:rPr lang="en-US" dirty="0" smtClean="0">
                <a:sym typeface="Symbol" pitchFamily="18" charset="2"/>
              </a:rPr>
              <a:t>Special hardware support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Lock/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</a:p>
          <a:p>
            <a:pPr lvl="1"/>
            <a:r>
              <a:rPr lang="en-US" dirty="0" err="1" smtClean="0"/>
              <a:t>Lock.acquire</a:t>
            </a:r>
            <a:r>
              <a:rPr lang="en-US" dirty="0" smtClean="0"/>
              <a:t>/release</a:t>
            </a:r>
          </a:p>
          <a:p>
            <a:pPr lvl="1"/>
            <a:r>
              <a:rPr lang="en-US" dirty="0" smtClean="0"/>
              <a:t>Critical section</a:t>
            </a:r>
            <a:endParaRPr lang="en-US" dirty="0"/>
          </a:p>
          <a:p>
            <a:r>
              <a:rPr lang="en-US" dirty="0" smtClean="0"/>
              <a:t>Execution </a:t>
            </a:r>
          </a:p>
          <a:p>
            <a:endParaRPr lang="en-US" dirty="0"/>
          </a:p>
          <a:p>
            <a:pPr lvl="1"/>
            <a:r>
              <a:rPr lang="en-US" dirty="0" smtClean="0"/>
              <a:t>Safety: no more than 1 threads run in critical sec.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: 1 thread run in critical sec.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 </a:t>
            </a:r>
            <a:r>
              <a:rPr lang="en-US" dirty="0" err="1" smtClean="0"/>
              <a:t>impl</a:t>
            </a:r>
            <a:r>
              <a:rPr lang="en-US" dirty="0" smtClean="0"/>
              <a:t>. by atomic LD/ST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Execution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Spinlock </a:t>
            </a:r>
            <a:r>
              <a:rPr lang="en-US" dirty="0" err="1" smtClean="0"/>
              <a:t>impl</a:t>
            </a:r>
            <a:r>
              <a:rPr lang="en-US" dirty="0" smtClean="0"/>
              <a:t>. by atomic RMW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Spinlock by EXCH</a:t>
            </a:r>
          </a:p>
          <a:p>
            <a:pPr lvl="1"/>
            <a:r>
              <a:rPr lang="en-US" dirty="0" smtClean="0"/>
              <a:t>Program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Execution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 RMW instructions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560746" y="2317260"/>
            <a:ext cx="335597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swap: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 R1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R3,x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x, R2 </a:t>
            </a:r>
          </a:p>
          <a:p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R2,0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swap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R1,R3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326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Atomic </a:t>
            </a:r>
            <a:r>
              <a:rPr lang="en-US" sz="2400" dirty="0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Exchange</a:t>
            </a:r>
          </a:p>
          <a:p>
            <a:r>
              <a:rPr lang="en-US" b="1" i="1" dirty="0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EXCH R1, x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2690813" y="4953000"/>
            <a:ext cx="3355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upd</a:t>
            </a:r>
            <a:r>
              <a:rPr lang="en-US" b="1" dirty="0">
                <a:latin typeface="Courier New" pitchFamily="49" charset="0"/>
              </a:rPr>
              <a:t>: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R2,0(R1)</a:t>
            </a:r>
          </a:p>
          <a:p>
            <a:r>
              <a:rPr lang="en-US" b="1" dirty="0">
                <a:latin typeface="Courier New" pitchFamily="49" charset="0"/>
              </a:rPr>
              <a:t>	add	R3,R2,R4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R3,0(R1) 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beqz</a:t>
            </a:r>
            <a:r>
              <a:rPr lang="en-US" b="1" dirty="0">
                <a:latin typeface="Courier New" pitchFamily="49" charset="0"/>
              </a:rPr>
              <a:t>	R3,upd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373313" y="4495800"/>
            <a:ext cx="435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Arial" pitchFamily="34" charset="0"/>
                <a:sym typeface="Symbol" pitchFamily="18" charset="2"/>
              </a:rPr>
              <a:t>Atomic Add to Shared Variable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553308" y="2317260"/>
            <a:ext cx="33559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t&amp;s</a:t>
            </a:r>
            <a:r>
              <a:rPr lang="en-US" b="1" dirty="0">
                <a:latin typeface="Courier New" pitchFamily="49" charset="0"/>
              </a:rPr>
              <a:t>:	</a:t>
            </a: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R1,1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ll</a:t>
            </a:r>
            <a:r>
              <a:rPr lang="en-US" b="1" dirty="0">
                <a:latin typeface="Courier New" pitchFamily="49" charset="0"/>
              </a:rPr>
              <a:t>	R2</a:t>
            </a:r>
            <a:r>
              <a:rPr lang="en-US" b="1" dirty="0" smtClean="0">
                <a:latin typeface="Courier New" pitchFamily="49" charset="0"/>
              </a:rPr>
              <a:t>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R1,x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R2, 0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jne</a:t>
            </a: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t&amp;s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R1, </a:t>
            </a:r>
            <a:r>
              <a:rPr lang="en-US" b="1" dirty="0">
                <a:latin typeface="Courier New" pitchFamily="49" charset="0"/>
              </a:rPr>
              <a:t>0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je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t&amp;s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910496" y="1683603"/>
            <a:ext cx="22913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Atomic </a:t>
            </a:r>
            <a:r>
              <a:rPr lang="en-US" sz="2400" dirty="0" err="1">
                <a:solidFill>
                  <a:srgbClr val="663300"/>
                </a:solidFill>
                <a:latin typeface="+mn-lt"/>
                <a:sym typeface="Symbol" pitchFamily="18" charset="2"/>
              </a:rPr>
              <a:t>Test&amp;</a:t>
            </a:r>
            <a:r>
              <a:rPr lang="en-US" sz="2400" dirty="0" err="1" smtClean="0">
                <a:solidFill>
                  <a:srgbClr val="663300"/>
                </a:solidFill>
                <a:latin typeface="+mn-lt"/>
                <a:sym typeface="Symbol" pitchFamily="18" charset="2"/>
              </a:rPr>
              <a:t>Set</a:t>
            </a:r>
            <a:endParaRPr lang="en-US" sz="2400" dirty="0" smtClean="0">
              <a:solidFill>
                <a:srgbClr val="663300"/>
              </a:solidFill>
              <a:latin typeface="+mn-lt"/>
              <a:sym typeface="Symbol" pitchFamily="18" charset="2"/>
            </a:endParaRPr>
          </a:p>
          <a:p>
            <a:r>
              <a:rPr lang="en-US" b="1" i="1" dirty="0" smtClean="0">
                <a:solidFill>
                  <a:srgbClr val="663300"/>
                </a:solidFill>
                <a:sym typeface="Symbol" pitchFamily="18" charset="2"/>
              </a:rPr>
              <a:t>T&amp;S x</a:t>
            </a:r>
            <a:endParaRPr lang="en-US" b="1" i="1" dirty="0">
              <a:solidFill>
                <a:srgbClr val="663300"/>
              </a:solidFill>
              <a:sym typeface="Symbol" pitchFamily="18" charset="2"/>
            </a:endParaRPr>
          </a:p>
        </p:txBody>
      </p:sp>
      <p:sp>
        <p:nvSpPr>
          <p:cNvPr id="381964" name="AutoShape 12"/>
          <p:cNvSpPr>
            <a:spLocks noChangeArrowheads="1"/>
          </p:cNvSpPr>
          <p:nvPr/>
        </p:nvSpPr>
        <p:spPr bwMode="auto">
          <a:xfrm>
            <a:off x="892175" y="1227138"/>
            <a:ext cx="1995488" cy="43973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Swap R1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w/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81965" name="AutoShape 13"/>
          <p:cNvSpPr>
            <a:spLocks noChangeArrowheads="1"/>
          </p:cNvSpPr>
          <p:nvPr/>
        </p:nvSpPr>
        <p:spPr bwMode="auto">
          <a:xfrm>
            <a:off x="4370388" y="1227138"/>
            <a:ext cx="3355975" cy="43973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Test if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 is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zero, set to one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4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 &amp; SC Instructions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Atomic instructions OK, but hard to implement in HW</a:t>
            </a:r>
          </a:p>
          <a:p>
            <a:pPr lvl="1"/>
            <a:r>
              <a:rPr lang="en-US" dirty="0" smtClean="0">
                <a:sym typeface="Symbol" pitchFamily="18" charset="2"/>
              </a:rPr>
              <a:t>Has to enforce no other operations allowed </a:t>
            </a:r>
            <a:r>
              <a:rPr lang="en-US" dirty="0" err="1" smtClean="0">
                <a:sym typeface="Symbol" pitchFamily="18" charset="2"/>
              </a:rPr>
              <a:t>btwn</a:t>
            </a:r>
            <a:r>
              <a:rPr lang="en-US" dirty="0" smtClean="0">
                <a:sym typeface="Symbol" pitchFamily="18" charset="2"/>
              </a:rPr>
              <a:t> memory read/write</a:t>
            </a:r>
          </a:p>
          <a:p>
            <a:pPr lvl="1"/>
            <a:r>
              <a:rPr lang="en-US" dirty="0" smtClean="0">
                <a:sym typeface="Symbol" pitchFamily="18" charset="2"/>
              </a:rPr>
              <a:t>No other operations from all other processors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LL&amp;SC: easier to implement in HW</a:t>
            </a:r>
          </a:p>
          <a:p>
            <a:pPr lvl="1"/>
            <a:r>
              <a:rPr lang="en-US" dirty="0" smtClean="0">
                <a:sym typeface="Symbol" pitchFamily="18" charset="2"/>
              </a:rPr>
              <a:t>Idea: LL&amp;SC is a pair of linked instructions</a:t>
            </a:r>
          </a:p>
          <a:p>
            <a:r>
              <a:rPr lang="en-US" dirty="0" smtClean="0">
                <a:sym typeface="Symbol" pitchFamily="18" charset="2"/>
              </a:rPr>
              <a:t>A load-linked (LL) instruction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Like a normal load, but also remembers the address in a special-purpose “link” register (hidden in microarchitecture)</a:t>
            </a:r>
          </a:p>
          <a:p>
            <a:r>
              <a:rPr lang="en-US" dirty="0" smtClean="0">
                <a:sym typeface="Symbol" pitchFamily="18" charset="2"/>
              </a:rPr>
              <a:t>Link register is cleared if:</a:t>
            </a:r>
          </a:p>
          <a:p>
            <a:pPr lvl="1"/>
            <a:r>
              <a:rPr lang="en-US" dirty="0" smtClean="0">
                <a:sym typeface="Symbol" pitchFamily="18" charset="2"/>
              </a:rPr>
              <a:t>Other processors’ write address </a:t>
            </a:r>
            <a:r>
              <a:rPr lang="en-US" dirty="0">
                <a:sym typeface="Symbol" pitchFamily="18" charset="2"/>
              </a:rPr>
              <a:t>matches link </a:t>
            </a:r>
            <a:r>
              <a:rPr lang="en-US" dirty="0" smtClean="0">
                <a:sym typeface="Symbol" pitchFamily="18" charset="2"/>
              </a:rPr>
              <a:t>address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Context switches</a:t>
            </a:r>
          </a:p>
          <a:p>
            <a:r>
              <a:rPr lang="en-US" dirty="0" smtClean="0">
                <a:sym typeface="Symbol" pitchFamily="18" charset="2"/>
              </a:rPr>
              <a:t>A store-conditional (SC) instruction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Like a normal store, but fails if its address is not the same as that in the link register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Returns 1 if successful, 0 on failure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4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The Concept of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1198</Words>
  <Application>Microsoft Macintosh PowerPoint</Application>
  <PresentationFormat>On-screen Show (4:3)</PresentationFormat>
  <Paragraphs>359</Paragraphs>
  <Slides>25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Symbol</vt:lpstr>
      <vt:lpstr>Times New Roman</vt:lpstr>
      <vt:lpstr>Wingdings</vt:lpstr>
      <vt:lpstr>Arial</vt:lpstr>
      <vt:lpstr>Office Theme</vt:lpstr>
      <vt:lpstr>CIS 655/CSE 661 - Advanced Computer Architecture</vt:lpstr>
      <vt:lpstr>Overview</vt:lpstr>
      <vt:lpstr>Lock/Mutex</vt:lpstr>
      <vt:lpstr>Spinlock impl. by atomic LD/ST</vt:lpstr>
      <vt:lpstr>Spinlock impl. by atomic RMW</vt:lpstr>
      <vt:lpstr>Atomic RMW instructions</vt:lpstr>
      <vt:lpstr>LL &amp; SC Instructions</vt:lpstr>
      <vt:lpstr>Backup slides</vt:lpstr>
      <vt:lpstr>The Concept of Synchronization</vt:lpstr>
      <vt:lpstr>Synchronization</vt:lpstr>
      <vt:lpstr>Locking/Mutual Exclusion</vt:lpstr>
      <vt:lpstr>Implementing the lock</vt:lpstr>
      <vt:lpstr>Hardware Primitive:  Atomic Instructions</vt:lpstr>
      <vt:lpstr>Locks by atomic exchange</vt:lpstr>
      <vt:lpstr>Locks by atomic exchange</vt:lpstr>
      <vt:lpstr>Other Hardware Primitives:  Atomic Read-Update Instructions</vt:lpstr>
      <vt:lpstr>LL &amp; SC Instructions</vt:lpstr>
      <vt:lpstr>Using LL &amp; SC</vt:lpstr>
      <vt:lpstr>Using LL &amp; SC</vt:lpstr>
      <vt:lpstr>Performance: Lock Using Coherence</vt:lpstr>
      <vt:lpstr>Implementing locks: Efficiency</vt:lpstr>
      <vt:lpstr>Implementing locks: Efficiency</vt:lpstr>
      <vt:lpstr>Example: Test and Set</vt:lpstr>
      <vt:lpstr>Example: Test and Test and Set</vt:lpstr>
      <vt:lpstr>Large-Scale Systems: Locks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Jashwanth Reddy Gangula</cp:lastModifiedBy>
  <cp:revision>133</cp:revision>
  <dcterms:created xsi:type="dcterms:W3CDTF">2014-10-02T04:05:50Z</dcterms:created>
  <dcterms:modified xsi:type="dcterms:W3CDTF">2017-04-19T20:46:37Z</dcterms:modified>
</cp:coreProperties>
</file>