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9" r:id="rId2"/>
    <p:sldId id="281" r:id="rId3"/>
    <p:sldId id="282" r:id="rId4"/>
    <p:sldId id="283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3214" autoAdjust="0"/>
  </p:normalViewPr>
  <p:slideViewPr>
    <p:cSldViewPr snapToGrid="0" snapToObjects="1">
      <p:cViewPr varScale="1">
        <p:scale>
          <a:sx n="68" d="100"/>
          <a:sy n="68" d="100"/>
        </p:scale>
        <p:origin x="23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7B08-B24F-854B-AC88-0A2D61FF1BE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852C8-4928-064E-99B9-9AAE0436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0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Scheduler will not schedule Queue</a:t>
            </a:r>
            <a:r>
              <a:rPr lang="en-US" baseline="0" dirty="0" smtClean="0"/>
              <a:t> lock because it is already sleeping in the scheduler. In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systems we implement Queue 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52C8-4928-064E-99B9-9AAE0436AC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r>
              <a:rPr lang="en-US" baseline="0" dirty="0" smtClean="0"/>
              <a:t> versus barrier</a:t>
            </a:r>
          </a:p>
          <a:p>
            <a:r>
              <a:rPr lang="en-US" baseline="0" smtClean="0"/>
              <a:t>- lock</a:t>
            </a:r>
            <a:r>
              <a:rPr lang="en-US" baseline="0" dirty="0" smtClean="0"/>
              <a:t>: first arrive first serve</a:t>
            </a:r>
          </a:p>
          <a:p>
            <a:r>
              <a:rPr lang="en-US" baseline="0" dirty="0" smtClean="0"/>
              <a:t>- barrier: all can be served once all arrive</a:t>
            </a:r>
          </a:p>
          <a:p>
            <a:r>
              <a:rPr lang="en-US" baseline="0" dirty="0" smtClean="0"/>
              <a:t>- Lock: one shared variable</a:t>
            </a:r>
          </a:p>
          <a:p>
            <a:r>
              <a:rPr lang="en-US" baseline="0" dirty="0" smtClean="0"/>
              <a:t>- Barrier: two shared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52C8-4928-064E-99B9-9AAE0436AC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1200" dirty="0" smtClean="0">
                <a:sym typeface="Symbol" pitchFamily="18" charset="2"/>
              </a:rPr>
              <a:t>Two processes: fast and slow</a:t>
            </a:r>
          </a:p>
          <a:p>
            <a:pPr lvl="1">
              <a:lnSpc>
                <a:spcPct val="80000"/>
              </a:lnSpc>
            </a:pPr>
            <a:r>
              <a:rPr lang="en-US" sz="1200" dirty="0" smtClean="0">
                <a:sym typeface="Symbol" pitchFamily="18" charset="2"/>
              </a:rPr>
              <a:t>Slow arrives first, reads release, sees 0</a:t>
            </a:r>
          </a:p>
          <a:p>
            <a:pPr lvl="1">
              <a:lnSpc>
                <a:spcPct val="80000"/>
              </a:lnSpc>
            </a:pPr>
            <a:r>
              <a:rPr lang="en-US" sz="1200" dirty="0" smtClean="0">
                <a:sym typeface="Symbol" pitchFamily="18" charset="2"/>
              </a:rPr>
              <a:t>Fast arrives, sets release to 1, goes on to execute other code,</a:t>
            </a:r>
            <a:br>
              <a:rPr lang="en-US" sz="1200" dirty="0" smtClean="0">
                <a:sym typeface="Symbol" pitchFamily="18" charset="2"/>
              </a:rPr>
            </a:br>
            <a:r>
              <a:rPr lang="en-US" sz="1200" dirty="0" smtClean="0">
                <a:sym typeface="Symbol" pitchFamily="18" charset="2"/>
              </a:rPr>
              <a:t>comes to barrier again, resets release, starts spinning</a:t>
            </a:r>
          </a:p>
          <a:p>
            <a:pPr lvl="1">
              <a:lnSpc>
                <a:spcPct val="80000"/>
              </a:lnSpc>
            </a:pPr>
            <a:r>
              <a:rPr lang="en-US" sz="1200" dirty="0" smtClean="0">
                <a:sym typeface="Symbol" pitchFamily="18" charset="2"/>
              </a:rPr>
              <a:t>Slow now reads release again, sees 0 again</a:t>
            </a:r>
          </a:p>
          <a:p>
            <a:pPr lvl="1">
              <a:lnSpc>
                <a:spcPct val="80000"/>
              </a:lnSpc>
            </a:pPr>
            <a:r>
              <a:rPr lang="en-US" sz="1200" dirty="0" smtClean="0">
                <a:sym typeface="Symbol" pitchFamily="18" charset="2"/>
              </a:rPr>
              <a:t>Now both processors are stuck and will never leave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52C8-4928-064E-99B9-9AAE0436AC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9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------------------------------------time line-------------------------------</a:t>
            </a:r>
            <a:r>
              <a:rPr lang="en-US" dirty="0" smtClean="0">
                <a:sym typeface="Wingdings"/>
              </a:rPr>
              <a:t></a:t>
            </a:r>
          </a:p>
          <a:p>
            <a:endParaRPr lang="en-US" dirty="0" smtClean="0"/>
          </a:p>
          <a:p>
            <a:r>
              <a:rPr lang="en-US" dirty="0" smtClean="0"/>
              <a:t>&lt;1&gt; ---------cache miss-----------+-------+--</a:t>
            </a:r>
            <a:r>
              <a:rPr lang="en-US" dirty="0" err="1" smtClean="0"/>
              <a:t>mem</a:t>
            </a:r>
            <a:r>
              <a:rPr lang="en-US" dirty="0" smtClean="0"/>
              <a:t> read--</a:t>
            </a:r>
            <a:r>
              <a:rPr lang="en-US" dirty="0" smtClean="0">
                <a:sym typeface="Wingdings"/>
              </a:rPr>
              <a:t> &lt;1&gt;</a:t>
            </a:r>
          </a:p>
          <a:p>
            <a:r>
              <a:rPr lang="en-US" dirty="0" smtClean="0">
                <a:sym typeface="Wingdings"/>
              </a:rPr>
              <a:t>       &lt;2&gt;------------------------------+-------+------------------------ &lt;2&gt;</a:t>
            </a:r>
          </a:p>
          <a:p>
            <a:r>
              <a:rPr lang="en-US" dirty="0" smtClean="0">
                <a:sym typeface="Wingdings"/>
              </a:rPr>
              <a:t>              &lt;3&gt;--cache hit-&gt; &lt;3&gt;  |         |</a:t>
            </a:r>
          </a:p>
          <a:p>
            <a:r>
              <a:rPr lang="en-US" dirty="0" smtClean="0">
                <a:sym typeface="Wingdings"/>
              </a:rPr>
              <a:t>                                                 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|         |</a:t>
            </a:r>
          </a:p>
          <a:p>
            <a:r>
              <a:rPr lang="en-US" dirty="0" smtClean="0">
                <a:sym typeface="Wingdings"/>
              </a:rPr>
              <a:t>                                                 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|         |</a:t>
            </a:r>
            <a:endParaRPr lang="en-US" dirty="0" smtClean="0"/>
          </a:p>
          <a:p>
            <a:r>
              <a:rPr lang="en-US" baseline="0" dirty="0" smtClean="0">
                <a:sym typeface="Wingdings"/>
              </a:rPr>
              <a:t>                                             </a:t>
            </a:r>
            <a:r>
              <a:rPr lang="en-US" dirty="0" smtClean="0">
                <a:sym typeface="Wingdings"/>
              </a:rPr>
              <a:t>problem </a:t>
            </a:r>
            <a:r>
              <a:rPr lang="en-US" smtClean="0">
                <a:sym typeface="Wingdings"/>
              </a:rPr>
              <a:t>in between</a:t>
            </a:r>
            <a:r>
              <a:rPr lang="en-US" dirty="0" smtClean="0">
                <a:sym typeface="Wingdings"/>
              </a:rPr>
              <a:t>!</a:t>
            </a:r>
            <a:endParaRPr lang="en-US" dirty="0" smtClean="0"/>
          </a:p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52C8-4928-064E-99B9-9AAE0436AC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24 April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82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//regarding x, this compile to both LD and 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52C8-4928-064E-99B9-9AAE0436AC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8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8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6C89-5266-874E-B468-8CE52A08A28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58BD-80C9-1649-88AB-CB89E03A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400" noProof="0" dirty="0" smtClean="0"/>
              <a:t>Synchronization &amp; Consistency </a:t>
            </a:r>
            <a:r>
              <a:rPr lang="en-US" sz="5400" dirty="0" smtClean="0"/>
              <a:t>(4.4)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Executing correct barrier synchronization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458293"/>
            <a:ext cx="2438400" cy="3816429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=!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r>
              <a:rPr lang="en-US" sz="1100" b="1" dirty="0" smtClean="0">
                <a:latin typeface="Courier New" pitchFamily="49" charset="0"/>
              </a:rPr>
              <a:t>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  count++</a:t>
            </a:r>
          </a:p>
          <a:p>
            <a:r>
              <a:rPr lang="en-US" sz="1100" b="1" dirty="0" smtClean="0">
                <a:latin typeface="Courier New" pitchFamily="49" charset="0"/>
              </a:rPr>
              <a:t>  if(count==total){</a:t>
            </a:r>
          </a:p>
          <a:p>
            <a:r>
              <a:rPr lang="en-US" sz="1100" b="1" dirty="0" smtClean="0">
                <a:latin typeface="Courier New" pitchFamily="49" charset="0"/>
              </a:rPr>
              <a:t>    count=0;</a:t>
            </a:r>
          </a:p>
          <a:p>
            <a:r>
              <a:rPr lang="en-US" sz="1100" b="1" dirty="0" smtClean="0">
                <a:latin typeface="Courier New" pitchFamily="49" charset="0"/>
              </a:rPr>
              <a:t>    release=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r>
              <a:rPr lang="en-US" sz="1100" b="1" dirty="0" smtClean="0">
                <a:latin typeface="Courier New" pitchFamily="49" charset="0"/>
              </a:rPr>
              <a:t>  }</a:t>
            </a:r>
          </a:p>
          <a:p>
            <a:r>
              <a:rPr lang="en-US" sz="1100" b="1" dirty="0" smtClean="0">
                <a:latin typeface="Courier New" pitchFamily="49" charset="0"/>
              </a:rPr>
              <a:t>unlock(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spin(release==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</a:rPr>
              <a:t>// doing some other work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=!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r>
              <a:rPr lang="en-US" sz="1100" b="1" dirty="0" smtClean="0">
                <a:latin typeface="Courier New" pitchFamily="49" charset="0"/>
              </a:rPr>
              <a:t>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  count++</a:t>
            </a:r>
          </a:p>
          <a:p>
            <a:r>
              <a:rPr lang="en-US" sz="1100" b="1" dirty="0" smtClean="0">
                <a:latin typeface="Courier New" pitchFamily="49" charset="0"/>
              </a:rPr>
              <a:t>  if(count==total){</a:t>
            </a:r>
          </a:p>
          <a:p>
            <a:r>
              <a:rPr lang="en-US" sz="1100" b="1" dirty="0" smtClean="0">
                <a:latin typeface="Courier New" pitchFamily="49" charset="0"/>
              </a:rPr>
              <a:t>    count=0;</a:t>
            </a:r>
          </a:p>
          <a:p>
            <a:r>
              <a:rPr lang="en-US" sz="1100" b="1" dirty="0" smtClean="0">
                <a:latin typeface="Courier New" pitchFamily="49" charset="0"/>
              </a:rPr>
              <a:t>    release=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r>
              <a:rPr lang="en-US" sz="1100" b="1" dirty="0" smtClean="0">
                <a:latin typeface="Courier New" pitchFamily="49" charset="0"/>
              </a:rPr>
              <a:t>  }</a:t>
            </a:r>
          </a:p>
          <a:p>
            <a:r>
              <a:rPr lang="en-US" sz="1100" b="1" dirty="0" smtClean="0">
                <a:latin typeface="Courier New" pitchFamily="49" charset="0"/>
              </a:rPr>
              <a:t>unlock(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spin(release==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609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Process Fast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609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99"/>
                </a:solidFill>
              </a:rPr>
              <a:t>Process Slow</a:t>
            </a:r>
            <a:endParaRPr lang="en-US" b="1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1018431"/>
            <a:ext cx="2438400" cy="5678478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=!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r>
              <a:rPr lang="en-US" sz="1100" b="1" dirty="0" smtClean="0">
                <a:latin typeface="Courier New" pitchFamily="49" charset="0"/>
              </a:rPr>
              <a:t>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  count++</a:t>
            </a:r>
          </a:p>
          <a:p>
            <a:r>
              <a:rPr lang="en-US" sz="1100" b="1" dirty="0" smtClean="0">
                <a:latin typeface="Courier New" pitchFamily="49" charset="0"/>
              </a:rPr>
              <a:t>  if(count==total){</a:t>
            </a:r>
          </a:p>
          <a:p>
            <a:r>
              <a:rPr lang="en-US" sz="1100" b="1" dirty="0" smtClean="0">
                <a:latin typeface="Courier New" pitchFamily="49" charset="0"/>
              </a:rPr>
              <a:t>    count=0;</a:t>
            </a:r>
          </a:p>
          <a:p>
            <a:r>
              <a:rPr lang="en-US" sz="1100" b="1" dirty="0" smtClean="0">
                <a:latin typeface="Courier New" pitchFamily="49" charset="0"/>
              </a:rPr>
              <a:t>    release=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r>
              <a:rPr lang="en-US" sz="1100" b="1" dirty="0" smtClean="0">
                <a:latin typeface="Courier New" pitchFamily="49" charset="0"/>
              </a:rPr>
              <a:t>  }</a:t>
            </a:r>
          </a:p>
          <a:p>
            <a:r>
              <a:rPr lang="en-US" sz="1100" b="1" dirty="0" smtClean="0">
                <a:latin typeface="Courier New" pitchFamily="49" charset="0"/>
              </a:rPr>
              <a:t>unlock(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</a:rPr>
              <a:t>//preempted: start 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</a:rPr>
              <a:t>//preempted: end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</a:rPr>
              <a:t>spin(release==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-1675606" y="4521328"/>
            <a:ext cx="457200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298967" y="437555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96200" y="2307480"/>
            <a:ext cx="228600" cy="27699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800" y="2307660"/>
            <a:ext cx="228600" cy="27699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4" name="Rectangular Callout 23"/>
          <p:cNvSpPr/>
          <p:nvPr/>
        </p:nvSpPr>
        <p:spPr>
          <a:xfrm>
            <a:off x="7086600" y="1650075"/>
            <a:ext cx="762000" cy="228600"/>
          </a:xfrm>
          <a:prstGeom prst="wedgeRectCallout">
            <a:avLst>
              <a:gd name="adj1" fmla="val 50834"/>
              <a:gd name="adj2" fmla="val 2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Release </a:t>
            </a:r>
            <a:endParaRPr lang="en-US" sz="1400" dirty="0"/>
          </a:p>
        </p:txBody>
      </p:sp>
      <p:sp>
        <p:nvSpPr>
          <p:cNvPr id="25" name="Rectangular Callout 24"/>
          <p:cNvSpPr/>
          <p:nvPr/>
        </p:nvSpPr>
        <p:spPr>
          <a:xfrm>
            <a:off x="7916487" y="1634835"/>
            <a:ext cx="838200" cy="228600"/>
          </a:xfrm>
          <a:prstGeom prst="wedgeRectCallout">
            <a:avLst>
              <a:gd name="adj1" fmla="val -34381"/>
              <a:gd name="adj2" fmla="val 23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Counter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52500" y="2319942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81100" y="2320122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676400" y="2449482"/>
            <a:ext cx="27432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9339" y="3736482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167939" y="3736662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76400" y="3861261"/>
            <a:ext cx="27432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00052" y="5901342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328652" y="5901522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600200" y="6026121"/>
            <a:ext cx="27432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58100" y="6112626"/>
            <a:ext cx="2286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86700" y="6112806"/>
            <a:ext cx="2286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924422" y="6256457"/>
            <a:ext cx="2743200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29193" y="2457976"/>
            <a:ext cx="2743200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ular Callout 44"/>
          <p:cNvSpPr/>
          <p:nvPr/>
        </p:nvSpPr>
        <p:spPr>
          <a:xfrm>
            <a:off x="342207" y="1686096"/>
            <a:ext cx="762000" cy="228600"/>
          </a:xfrm>
          <a:prstGeom prst="wedgeRectCallout">
            <a:avLst>
              <a:gd name="adj1" fmla="val 50834"/>
              <a:gd name="adj2" fmla="val 22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Release </a:t>
            </a:r>
            <a:endParaRPr lang="en-US" sz="1400" dirty="0"/>
          </a:p>
        </p:txBody>
      </p:sp>
      <p:sp>
        <p:nvSpPr>
          <p:cNvPr id="46" name="Rectangular Callout 45"/>
          <p:cNvSpPr/>
          <p:nvPr/>
        </p:nvSpPr>
        <p:spPr>
          <a:xfrm>
            <a:off x="1363287" y="1670856"/>
            <a:ext cx="838200" cy="228600"/>
          </a:xfrm>
          <a:prstGeom prst="wedgeRectCallout">
            <a:avLst>
              <a:gd name="adj1" fmla="val -60166"/>
              <a:gd name="adj2" fmla="val 23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Counter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153400" y="2310939"/>
            <a:ext cx="228600" cy="27699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0" name="Rectangular Callout 39"/>
          <p:cNvSpPr/>
          <p:nvPr/>
        </p:nvSpPr>
        <p:spPr>
          <a:xfrm>
            <a:off x="8070270" y="2971800"/>
            <a:ext cx="1066800" cy="228600"/>
          </a:xfrm>
          <a:prstGeom prst="wedgeRectCallout">
            <a:avLst>
              <a:gd name="adj1" fmla="val -33744"/>
              <a:gd name="adj2" fmla="val -214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sense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416630" y="2320635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7" name="Rectangular Callout 46"/>
          <p:cNvSpPr/>
          <p:nvPr/>
        </p:nvSpPr>
        <p:spPr>
          <a:xfrm>
            <a:off x="381000" y="2971800"/>
            <a:ext cx="1066800" cy="228600"/>
          </a:xfrm>
          <a:prstGeom prst="wedgeRectCallout">
            <a:avLst>
              <a:gd name="adj1" fmla="val 53529"/>
              <a:gd name="adj2" fmla="val -2074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sense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396539" y="3733800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71452" y="5895201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128461" y="6112626"/>
            <a:ext cx="2286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3" name="Freeform 52"/>
          <p:cNvSpPr/>
          <p:nvPr/>
        </p:nvSpPr>
        <p:spPr>
          <a:xfrm>
            <a:off x="5867400" y="2971800"/>
            <a:ext cx="685800" cy="2757054"/>
          </a:xfrm>
          <a:custGeom>
            <a:avLst/>
            <a:gdLst>
              <a:gd name="connsiteX0" fmla="*/ 529244 w 950422"/>
              <a:gd name="connsiteY0" fmla="*/ 0 h 1537854"/>
              <a:gd name="connsiteX1" fmla="*/ 5542 w 950422"/>
              <a:gd name="connsiteY1" fmla="*/ 191193 h 1537854"/>
              <a:gd name="connsiteX2" fmla="*/ 495993 w 950422"/>
              <a:gd name="connsiteY2" fmla="*/ 648393 h 1537854"/>
              <a:gd name="connsiteX3" fmla="*/ 944880 w 950422"/>
              <a:gd name="connsiteY3" fmla="*/ 1155469 h 1537854"/>
              <a:gd name="connsiteX4" fmla="*/ 462742 w 950422"/>
              <a:gd name="connsiteY4" fmla="*/ 1537854 h 1537854"/>
              <a:gd name="connsiteX5" fmla="*/ 462742 w 950422"/>
              <a:gd name="connsiteY5" fmla="*/ 1537854 h 153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422" h="1537854">
                <a:moveTo>
                  <a:pt x="529244" y="0"/>
                </a:moveTo>
                <a:cubicBezTo>
                  <a:pt x="270164" y="41564"/>
                  <a:pt x="11084" y="83128"/>
                  <a:pt x="5542" y="191193"/>
                </a:cubicBezTo>
                <a:cubicBezTo>
                  <a:pt x="0" y="299258"/>
                  <a:pt x="339437" y="487680"/>
                  <a:pt x="495993" y="648393"/>
                </a:cubicBezTo>
                <a:cubicBezTo>
                  <a:pt x="652549" y="809106"/>
                  <a:pt x="950422" y="1007226"/>
                  <a:pt x="944880" y="1155469"/>
                </a:cubicBezTo>
                <a:cubicBezTo>
                  <a:pt x="939338" y="1303712"/>
                  <a:pt x="462742" y="1537854"/>
                  <a:pt x="462742" y="1537854"/>
                </a:cubicBezTo>
                <a:lnTo>
                  <a:pt x="462742" y="1537854"/>
                </a:ln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utoShape 7"/>
          <p:cNvSpPr>
            <a:spLocks noChangeArrowheads="1"/>
          </p:cNvSpPr>
          <p:nvPr/>
        </p:nvSpPr>
        <p:spPr bwMode="auto">
          <a:xfrm>
            <a:off x="98425" y="609600"/>
            <a:ext cx="1577975" cy="3762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>
                <a:latin typeface="+mn-lt"/>
              </a:rPr>
              <a:t>init: </a:t>
            </a:r>
            <a:r>
              <a:rPr lang="en-US" sz="1400" dirty="0" err="1">
                <a:latin typeface="+mn-lt"/>
              </a:rPr>
              <a:t>localSense</a:t>
            </a:r>
            <a:r>
              <a:rPr lang="en-US" sz="1400" dirty="0">
                <a:latin typeface="+mn-lt"/>
              </a:rPr>
              <a:t> = 0, </a:t>
            </a:r>
            <a:endParaRPr lang="en-US" sz="1400" dirty="0" smtClean="0">
              <a:latin typeface="+mn-lt"/>
            </a:endParaRPr>
          </a:p>
          <a:p>
            <a:pPr algn="ctr"/>
            <a:r>
              <a:rPr lang="en-US" sz="1400" dirty="0" smtClean="0">
                <a:latin typeface="+mn-lt"/>
              </a:rPr>
              <a:t>release </a:t>
            </a:r>
            <a:r>
              <a:rPr lang="en-US" sz="1400" dirty="0">
                <a:latin typeface="+mn-lt"/>
              </a:rPr>
              <a:t>= 0</a:t>
            </a:r>
          </a:p>
        </p:txBody>
      </p:sp>
      <p:sp>
        <p:nvSpPr>
          <p:cNvPr id="55" name="AutoShape 7"/>
          <p:cNvSpPr>
            <a:spLocks noChangeArrowheads="1"/>
          </p:cNvSpPr>
          <p:nvPr/>
        </p:nvSpPr>
        <p:spPr bwMode="auto">
          <a:xfrm>
            <a:off x="98425" y="1071563"/>
            <a:ext cx="1501775" cy="3762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localSense</a:t>
            </a:r>
            <a:r>
              <a:rPr lang="en-US" sz="1400" dirty="0" smtClean="0">
                <a:latin typeface="+mn-lt"/>
              </a:rPr>
              <a:t> is local </a:t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>to process!</a:t>
            </a:r>
            <a:endParaRPr lang="en-US" sz="1400" dirty="0">
              <a:latin typeface="+mn-lt"/>
            </a:endParaRPr>
          </a:p>
        </p:txBody>
      </p:sp>
      <p:sp>
        <p:nvSpPr>
          <p:cNvPr id="56" name="Explosion 1 55"/>
          <p:cNvSpPr/>
          <p:nvPr/>
        </p:nvSpPr>
        <p:spPr>
          <a:xfrm>
            <a:off x="1981200" y="6172200"/>
            <a:ext cx="19050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Spinning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Cloud 57"/>
          <p:cNvSpPr/>
          <p:nvPr/>
        </p:nvSpPr>
        <p:spPr>
          <a:xfrm>
            <a:off x="5486400" y="6417426"/>
            <a:ext cx="1676400" cy="4572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Proceed!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4" name="Cloud 43"/>
          <p:cNvSpPr/>
          <p:nvPr/>
        </p:nvSpPr>
        <p:spPr>
          <a:xfrm>
            <a:off x="1981200" y="4031670"/>
            <a:ext cx="1676400" cy="32142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45" grpId="0" animBg="1"/>
      <p:bldP spid="46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50" grpId="0" animBg="1"/>
      <p:bldP spid="51" grpId="0" animBg="1"/>
      <p:bldP spid="56" grpId="0" animBg="1"/>
      <p:bldP spid="58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Executing correct barrier synchronization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312026"/>
            <a:ext cx="2438400" cy="261610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</a:rPr>
              <a:t>spin(release==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609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Process Fast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609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99"/>
                </a:solidFill>
              </a:rPr>
              <a:t>Process Slow</a:t>
            </a:r>
            <a:endParaRPr lang="en-US" b="1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1194261"/>
            <a:ext cx="2438400" cy="3139321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</a:rPr>
              <a:t>spin(release==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</a:rPr>
              <a:t>// do some other work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=!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r>
              <a:rPr lang="en-US" sz="1100" b="1" dirty="0" smtClean="0">
                <a:latin typeface="Courier New" pitchFamily="49" charset="0"/>
              </a:rPr>
              <a:t>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  count++</a:t>
            </a:r>
          </a:p>
          <a:p>
            <a:r>
              <a:rPr lang="en-US" sz="1100" b="1" dirty="0" smtClean="0">
                <a:latin typeface="Courier New" pitchFamily="49" charset="0"/>
              </a:rPr>
              <a:t>  if(count==total){</a:t>
            </a:r>
          </a:p>
          <a:p>
            <a:r>
              <a:rPr lang="en-US" sz="1100" b="1" dirty="0" smtClean="0">
                <a:latin typeface="Courier New" pitchFamily="49" charset="0"/>
              </a:rPr>
              <a:t>    count=0;</a:t>
            </a:r>
          </a:p>
          <a:p>
            <a:r>
              <a:rPr lang="en-US" sz="1100" b="1" dirty="0" smtClean="0">
                <a:latin typeface="Courier New" pitchFamily="49" charset="0"/>
              </a:rPr>
              <a:t>    release=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r>
              <a:rPr lang="en-US" sz="1100" b="1" dirty="0" smtClean="0">
                <a:latin typeface="Courier New" pitchFamily="49" charset="0"/>
              </a:rPr>
              <a:t>  }</a:t>
            </a:r>
          </a:p>
          <a:p>
            <a:r>
              <a:rPr lang="en-US" sz="1100" b="1" dirty="0" smtClean="0">
                <a:latin typeface="Courier New" pitchFamily="49" charset="0"/>
              </a:rPr>
              <a:t>unlock(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spin(release==</a:t>
            </a:r>
            <a:r>
              <a:rPr lang="en-US" sz="1100" b="1" dirty="0" err="1" smtClean="0">
                <a:latin typeface="Courier New" pitchFamily="49" charset="0"/>
              </a:rPr>
              <a:t>localSense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-1675606" y="3302128"/>
            <a:ext cx="457200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298967" y="315635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00052" y="1149141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328652" y="1149321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600200" y="1273920"/>
            <a:ext cx="27432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58100" y="1066800"/>
            <a:ext cx="2286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86700" y="1066980"/>
            <a:ext cx="2286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924422" y="1210631"/>
            <a:ext cx="2743200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1452" y="1143000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128461" y="1066800"/>
            <a:ext cx="2286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6" name="Explosion 1 55"/>
          <p:cNvSpPr/>
          <p:nvPr/>
        </p:nvSpPr>
        <p:spPr>
          <a:xfrm>
            <a:off x="1981200" y="1648599"/>
            <a:ext cx="19050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Spinning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Cloud 57"/>
          <p:cNvSpPr/>
          <p:nvPr/>
        </p:nvSpPr>
        <p:spPr>
          <a:xfrm>
            <a:off x="5486400" y="1474122"/>
            <a:ext cx="1676400" cy="4572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Proceed!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86678" y="3609021"/>
            <a:ext cx="2286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915278" y="3609201"/>
            <a:ext cx="2286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953000" y="3752852"/>
            <a:ext cx="2743200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57039" y="3609021"/>
            <a:ext cx="2286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60" name="Rectangular Callout 59"/>
          <p:cNvSpPr/>
          <p:nvPr/>
        </p:nvSpPr>
        <p:spPr>
          <a:xfrm>
            <a:off x="7086600" y="609600"/>
            <a:ext cx="762000" cy="228600"/>
          </a:xfrm>
          <a:prstGeom prst="wedgeRectCallout">
            <a:avLst>
              <a:gd name="adj1" fmla="val 38834"/>
              <a:gd name="adj2" fmla="val 146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Release </a:t>
            </a:r>
            <a:endParaRPr lang="en-US" sz="1400" dirty="0"/>
          </a:p>
        </p:txBody>
      </p:sp>
      <p:sp>
        <p:nvSpPr>
          <p:cNvPr id="61" name="Rectangular Callout 60"/>
          <p:cNvSpPr/>
          <p:nvPr/>
        </p:nvSpPr>
        <p:spPr>
          <a:xfrm>
            <a:off x="7916487" y="594360"/>
            <a:ext cx="838200" cy="228600"/>
          </a:xfrm>
          <a:prstGeom prst="wedgeRectCallout">
            <a:avLst>
              <a:gd name="adj1" fmla="val -46282"/>
              <a:gd name="adj2" fmla="val 156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Counter</a:t>
            </a:r>
            <a:endParaRPr lang="en-US" sz="1400" dirty="0"/>
          </a:p>
        </p:txBody>
      </p:sp>
      <p:sp>
        <p:nvSpPr>
          <p:cNvPr id="62" name="Rectangular Callout 61"/>
          <p:cNvSpPr/>
          <p:nvPr/>
        </p:nvSpPr>
        <p:spPr>
          <a:xfrm>
            <a:off x="8017626" y="1540626"/>
            <a:ext cx="1066800" cy="228600"/>
          </a:xfrm>
          <a:prstGeom prst="wedgeRectCallout">
            <a:avLst>
              <a:gd name="adj1" fmla="val -32965"/>
              <a:gd name="adj2" fmla="val -127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sense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143000" y="3968541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371600" y="3968721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643148" y="4093320"/>
            <a:ext cx="27432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4400" y="3962400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68" name="Cloud 67"/>
          <p:cNvSpPr/>
          <p:nvPr/>
        </p:nvSpPr>
        <p:spPr>
          <a:xfrm>
            <a:off x="1981200" y="4191000"/>
            <a:ext cx="1676400" cy="4572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Proceed!</a:t>
            </a:r>
            <a:endParaRPr lang="en-US" dirty="0"/>
          </a:p>
        </p:txBody>
      </p:sp>
      <p:sp>
        <p:nvSpPr>
          <p:cNvPr id="69" name="Cloud 68"/>
          <p:cNvSpPr/>
          <p:nvPr/>
        </p:nvSpPr>
        <p:spPr>
          <a:xfrm>
            <a:off x="5410200" y="3972096"/>
            <a:ext cx="1676400" cy="4572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Proceed!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2" grpId="0" animBg="1"/>
      <p:bldP spid="63" grpId="0" animBg="1"/>
      <p:bldP spid="64" grpId="0" animBg="1"/>
      <p:bldP spid="66" grpId="0" animBg="1"/>
      <p:bldP spid="68" grpId="0" animBg="1"/>
      <p:bldP spid="69" grpId="0" animBg="1"/>
      <p:bldP spid="6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Large-Scale Systems: Barriers</a:t>
            </a:r>
            <a:endParaRPr lang="en-US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Barrier with many processors</a:t>
            </a:r>
          </a:p>
          <a:p>
            <a:pPr lvl="1"/>
            <a:r>
              <a:rPr lang="en-US" dirty="0" smtClean="0">
                <a:sym typeface="Symbol" pitchFamily="18" charset="2"/>
              </a:rPr>
              <a:t>Have to update counter one by one – takes a long time</a:t>
            </a:r>
          </a:p>
          <a:p>
            <a:pPr lvl="1"/>
            <a:r>
              <a:rPr lang="en-US" dirty="0" smtClean="0">
                <a:sym typeface="Symbol" pitchFamily="18" charset="2"/>
              </a:rPr>
              <a:t>Solution: use a combining tree of barriers</a:t>
            </a:r>
          </a:p>
          <a:p>
            <a:pPr lvl="2"/>
            <a:r>
              <a:rPr lang="en-US" dirty="0" smtClean="0">
                <a:sym typeface="Symbol" pitchFamily="18" charset="2"/>
              </a:rPr>
              <a:t>Example: using a binary tree</a:t>
            </a:r>
          </a:p>
          <a:p>
            <a:pPr lvl="2"/>
            <a:r>
              <a:rPr lang="en-US" dirty="0" smtClean="0">
                <a:sym typeface="Symbol" pitchFamily="18" charset="2"/>
              </a:rPr>
              <a:t>Pair up processors, each pair has its own barrier</a:t>
            </a:r>
          </a:p>
          <a:p>
            <a:pPr lvl="3"/>
            <a:r>
              <a:rPr lang="en-US" dirty="0" smtClean="0">
                <a:sym typeface="Symbol" pitchFamily="18" charset="2"/>
              </a:rPr>
              <a:t>E.g. at level 1 processors 0 and 1 synchronize on one barrier, processors 2 and 3 on another, etc.</a:t>
            </a:r>
          </a:p>
          <a:p>
            <a:pPr lvl="2"/>
            <a:r>
              <a:rPr lang="en-US" dirty="0" smtClean="0">
                <a:sym typeface="Symbol" pitchFamily="18" charset="2"/>
              </a:rPr>
              <a:t>At next level, pair up pairs</a:t>
            </a:r>
          </a:p>
          <a:p>
            <a:pPr lvl="3"/>
            <a:r>
              <a:rPr lang="en-US" dirty="0" smtClean="0">
                <a:sym typeface="Symbol" pitchFamily="18" charset="2"/>
              </a:rPr>
              <a:t>Processors 0 and 2 increment a count a level 2, processors 1 and 3 just wait for it to be released</a:t>
            </a:r>
          </a:p>
          <a:p>
            <a:pPr lvl="3"/>
            <a:r>
              <a:rPr lang="en-US" dirty="0" smtClean="0">
                <a:sym typeface="Symbol" pitchFamily="18" charset="2"/>
              </a:rPr>
              <a:t>At level 3, 0 and 4 increment counter, while 1, 2, 3, 5, 6, and 7 just spin until this level 3 barrier is released</a:t>
            </a:r>
          </a:p>
          <a:p>
            <a:pPr lvl="3"/>
            <a:r>
              <a:rPr lang="en-US" dirty="0" smtClean="0">
                <a:sym typeface="Symbol" pitchFamily="18" charset="2"/>
              </a:rPr>
              <a:t>At the highest level all processes will spin and a few “representatives” will be counted.</a:t>
            </a:r>
          </a:p>
          <a:p>
            <a:pPr lvl="2"/>
            <a:r>
              <a:rPr lang="en-US" dirty="0" smtClean="0">
                <a:sym typeface="Symbol" pitchFamily="18" charset="2"/>
              </a:rPr>
              <a:t>Works well because each level fast and few levels</a:t>
            </a:r>
          </a:p>
          <a:p>
            <a:pPr lvl="3"/>
            <a:r>
              <a:rPr lang="en-US" dirty="0" smtClean="0">
                <a:sym typeface="Symbol" pitchFamily="18" charset="2"/>
              </a:rPr>
              <a:t>Only 2 increments per level, log2(</a:t>
            </a:r>
            <a:r>
              <a:rPr lang="en-US" dirty="0" err="1" smtClean="0">
                <a:sym typeface="Symbol" pitchFamily="18" charset="2"/>
              </a:rPr>
              <a:t>numProc</a:t>
            </a:r>
            <a:r>
              <a:rPr lang="en-US" dirty="0" smtClean="0">
                <a:sym typeface="Symbol" pitchFamily="18" charset="2"/>
              </a:rPr>
              <a:t>) levels</a:t>
            </a:r>
          </a:p>
          <a:p>
            <a:pPr lvl="3"/>
            <a:r>
              <a:rPr lang="en-US" dirty="0" smtClean="0">
                <a:sym typeface="Symbol" pitchFamily="18" charset="2"/>
              </a:rPr>
              <a:t>For large </a:t>
            </a:r>
            <a:r>
              <a:rPr lang="en-US" dirty="0" err="1" smtClean="0">
                <a:sym typeface="Symbol" pitchFamily="18" charset="2"/>
              </a:rPr>
              <a:t>numProc</a:t>
            </a:r>
            <a:r>
              <a:rPr lang="en-US" dirty="0" smtClean="0">
                <a:sym typeface="Symbol" pitchFamily="18" charset="2"/>
              </a:rPr>
              <a:t>, 2*log2(</a:t>
            </a:r>
            <a:r>
              <a:rPr lang="en-US" dirty="0" err="1" smtClean="0">
                <a:sym typeface="Symbol" pitchFamily="18" charset="2"/>
              </a:rPr>
              <a:t>numProc</a:t>
            </a:r>
            <a:r>
              <a:rPr lang="en-US" dirty="0" smtClean="0">
                <a:sym typeface="Symbol" pitchFamily="18" charset="2"/>
              </a:rPr>
              <a:t>) still reasonably small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6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Large-Scale Systems: Locks</a:t>
            </a:r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Contention even with test-and-test-and-set</a:t>
            </a:r>
          </a:p>
          <a:p>
            <a:pPr lvl="1"/>
            <a:r>
              <a:rPr lang="en-US" dirty="0" smtClean="0">
                <a:sym typeface="Symbol" pitchFamily="18" charset="2"/>
              </a:rPr>
              <a:t>Every write goes to many, many spinning </a:t>
            </a:r>
            <a:r>
              <a:rPr lang="en-US" dirty="0" err="1" smtClean="0">
                <a:sym typeface="Symbol" pitchFamily="18" charset="2"/>
              </a:rPr>
              <a:t>procs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Making everybody test less often reduces contention for high-contention locks but hurts for low-contention locks</a:t>
            </a:r>
          </a:p>
          <a:p>
            <a:pPr lvl="1"/>
            <a:r>
              <a:rPr lang="en-US" dirty="0" smtClean="0">
                <a:sym typeface="Symbol" pitchFamily="18" charset="2"/>
              </a:rPr>
              <a:t>Solution: exponential back-off</a:t>
            </a:r>
          </a:p>
          <a:p>
            <a:pPr lvl="2"/>
            <a:r>
              <a:rPr lang="en-US" dirty="0" smtClean="0">
                <a:sym typeface="Symbol" pitchFamily="18" charset="2"/>
              </a:rPr>
              <a:t>If we have waited for a long time, lock is probably high-contention</a:t>
            </a:r>
          </a:p>
          <a:p>
            <a:pPr lvl="2"/>
            <a:r>
              <a:rPr lang="en-US" dirty="0" smtClean="0">
                <a:sym typeface="Symbol" pitchFamily="18" charset="2"/>
              </a:rPr>
              <a:t>Every time we check and fail, </a:t>
            </a:r>
            <a:r>
              <a:rPr lang="en-US" b="1" dirty="0" smtClean="0">
                <a:sym typeface="Symbol" pitchFamily="18" charset="2"/>
              </a:rPr>
              <a:t>double the time between checks</a:t>
            </a:r>
          </a:p>
          <a:p>
            <a:pPr lvl="3"/>
            <a:r>
              <a:rPr lang="en-US" dirty="0" smtClean="0">
                <a:sym typeface="Symbol" pitchFamily="18" charset="2"/>
              </a:rPr>
              <a:t>Fast low-contention locks (checks frequent at first)</a:t>
            </a:r>
          </a:p>
          <a:p>
            <a:pPr lvl="3"/>
            <a:r>
              <a:rPr lang="en-US" dirty="0" smtClean="0">
                <a:sym typeface="Symbol" pitchFamily="18" charset="2"/>
              </a:rPr>
              <a:t>Scalable high-contention locks (checks infrequent in long waits)</a:t>
            </a:r>
          </a:p>
          <a:p>
            <a:pPr lvl="1"/>
            <a:r>
              <a:rPr lang="en-US" dirty="0" smtClean="0">
                <a:sym typeface="Symbol" pitchFamily="18" charset="2"/>
              </a:rPr>
              <a:t>Special hardware support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40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</a:t>
            </a:r>
            <a:r>
              <a:rPr lang="en-US" dirty="0" smtClean="0"/>
              <a:t>Consistency: Program order</a:t>
            </a: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Coherence is about order of accesses to the same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Consistency is about order of accesses to different </a:t>
            </a:r>
            <a:r>
              <a:rPr lang="en-US" sz="2400" dirty="0" err="1">
                <a:sym typeface="Symbol" pitchFamily="18" charset="2"/>
              </a:rPr>
              <a:t>addrs</a:t>
            </a: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Possible </a:t>
            </a:r>
            <a:r>
              <a:rPr lang="en-US" sz="2400" dirty="0">
                <a:sym typeface="Symbol" pitchFamily="18" charset="2"/>
              </a:rPr>
              <a:t>outcomes on Proc 2 in program order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(F,D) can </a:t>
            </a:r>
            <a:r>
              <a:rPr lang="en-US" sz="2000" dirty="0" smtClean="0">
                <a:sym typeface="Symbol" pitchFamily="18" charset="2"/>
              </a:rPr>
              <a:t>be (0,0), (0,1), (1,1)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(F,D) can’t be (1,0)!</a:t>
            </a:r>
            <a:endParaRPr 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685800" y="2627313"/>
            <a:ext cx="11953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Courier New" pitchFamily="49" charset="0"/>
              </a:rPr>
              <a:t>Proc 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ST 1-&gt;D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ST 1-&gt;F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1881188" y="2627313"/>
            <a:ext cx="11953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latin typeface="Courier New" pitchFamily="49" charset="0"/>
              </a:rPr>
              <a:t>Proc 2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LD F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LD D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830263" y="2170113"/>
            <a:ext cx="1952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</a:rPr>
              <a:t>Program order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67600" y="4191000"/>
            <a:ext cx="762000" cy="120032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ST D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ST F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LD F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LD 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27174" y="381831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(1,1)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0" y="4182687"/>
            <a:ext cx="762000" cy="120032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LD F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ST D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LD D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ST F</a:t>
            </a:r>
            <a:endParaRPr lang="en-US" b="1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41574" y="381000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(0,1)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37713" y="381000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(0,0)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3200" y="4191000"/>
            <a:ext cx="762000" cy="120032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LD F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LD D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ST D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ST F</a:t>
            </a:r>
            <a:endParaRPr lang="en-US" b="1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9000" y="5020887"/>
            <a:ext cx="762000" cy="120032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*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ST F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LD F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88574" y="464820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(1,*)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00600" y="5020887"/>
            <a:ext cx="762000" cy="120032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ST D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ST F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LD F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LD 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60174" y="464820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(1,1)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4308765" y="5459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0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20" grpId="0"/>
      <p:bldP spid="21" grpId="0" animBg="1"/>
      <p:bldP spid="22" grpId="0" animBg="1"/>
      <p:bldP spid="23" grpId="0"/>
      <p:bldP spid="24" grpId="0" animBg="1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</a:t>
            </a:r>
            <a:r>
              <a:rPr lang="en-US" dirty="0" smtClean="0"/>
              <a:t>Consistency: Execution (re)order</a:t>
            </a: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362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Possible </a:t>
            </a:r>
            <a:r>
              <a:rPr lang="en-US" sz="2400" dirty="0">
                <a:sym typeface="Symbol" pitchFamily="18" charset="2"/>
              </a:rPr>
              <a:t>outcomes on Proc 2 in program order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(F,D) can </a:t>
            </a:r>
            <a:r>
              <a:rPr lang="en-US" sz="2000" dirty="0" smtClean="0">
                <a:sym typeface="Symbol" pitchFamily="18" charset="2"/>
              </a:rPr>
              <a:t>be (0,0), (0,1), (1,1)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(F,D) can’t be (1,0)!</a:t>
            </a: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Execution </a:t>
            </a:r>
            <a:r>
              <a:rPr lang="en-US" sz="2400" dirty="0" smtClean="0">
                <a:sym typeface="Symbol" pitchFamily="18" charset="2"/>
              </a:rPr>
              <a:t>(re)ordering </a:t>
            </a:r>
            <a:r>
              <a:rPr lang="en-US" sz="2400" dirty="0">
                <a:sym typeface="Symbol" pitchFamily="18" charset="2"/>
              </a:rPr>
              <a:t>can </a:t>
            </a:r>
            <a:r>
              <a:rPr lang="en-US" sz="2400" dirty="0" smtClean="0">
                <a:sym typeface="Symbol" pitchFamily="18" charset="2"/>
              </a:rPr>
              <a:t>give </a:t>
            </a:r>
            <a:r>
              <a:rPr lang="en-US" sz="2400" dirty="0">
                <a:sym typeface="Symbol" pitchFamily="18" charset="2"/>
              </a:rPr>
              <a:t>(1,0)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Exposes instruction reordering to programmer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We need something that makes sense intuitively</a:t>
            </a:r>
          </a:p>
          <a:p>
            <a:pPr lvl="1"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685800" y="2703513"/>
            <a:ext cx="11953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Courier New" pitchFamily="49" charset="0"/>
              </a:rPr>
              <a:t>Proc 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ST 1-&gt;D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ST 1-&gt;F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1881188" y="2703513"/>
            <a:ext cx="11953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latin typeface="Courier New" pitchFamily="49" charset="0"/>
              </a:rPr>
              <a:t>Proc 2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LD F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LD D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830263" y="2246313"/>
            <a:ext cx="1952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</a:rPr>
              <a:t>Program order</a:t>
            </a:r>
          </a:p>
        </p:txBody>
      </p:sp>
      <p:sp>
        <p:nvSpPr>
          <p:cNvPr id="392199" name="AutoShape 7"/>
          <p:cNvSpPr>
            <a:spLocks noChangeArrowheads="1"/>
          </p:cNvSpPr>
          <p:nvPr/>
        </p:nvSpPr>
        <p:spPr bwMode="auto">
          <a:xfrm>
            <a:off x="3076575" y="2994025"/>
            <a:ext cx="706438" cy="242888"/>
          </a:xfrm>
          <a:prstGeom prst="rightArrow">
            <a:avLst>
              <a:gd name="adj1" fmla="val 50000"/>
              <a:gd name="adj2" fmla="val 727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3979863" y="2246313"/>
            <a:ext cx="213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+mn-lt"/>
              </a:rPr>
              <a:t>Execution order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3979863" y="2703513"/>
            <a:ext cx="11953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Courier New" pitchFamily="49" charset="0"/>
              </a:rPr>
              <a:t>Proc 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ST D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ST F</a:t>
            </a:r>
          </a:p>
        </p:txBody>
      </p: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5175250" y="2703513"/>
            <a:ext cx="11953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latin typeface="Courier New" pitchFamily="49" charset="0"/>
              </a:rPr>
              <a:t>Proc 2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LD D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LD F</a:t>
            </a:r>
          </a:p>
        </p:txBody>
      </p:sp>
      <p:sp>
        <p:nvSpPr>
          <p:cNvPr id="392204" name="Text Box 12"/>
          <p:cNvSpPr txBox="1">
            <a:spLocks noChangeArrowheads="1"/>
          </p:cNvSpPr>
          <p:nvPr/>
        </p:nvSpPr>
        <p:spPr bwMode="auto">
          <a:xfrm>
            <a:off x="6245225" y="3081338"/>
            <a:ext cx="2725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663300"/>
                </a:solidFill>
                <a:latin typeface="+mn-lt"/>
              </a:rPr>
              <a:t>Proc 2 can reorder loads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94913" y="419100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(1,0)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10400" y="4572000"/>
            <a:ext cx="762000" cy="120032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LD D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ST D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ST F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LD F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85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Reordered LD/ST is real!</a:t>
            </a: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Realistic example</a:t>
            </a:r>
            <a:r>
              <a:rPr lang="en-US" sz="2400" dirty="0">
                <a:sym typeface="Symbol" pitchFamily="18" charset="2"/>
              </a:rPr>
              <a:t>: flag synchronization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Producer produces data and sets flag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Consumer waits for flag to be 1, then reads data</a:t>
            </a:r>
          </a:p>
          <a:p>
            <a:pPr>
              <a:lnSpc>
                <a:spcPct val="8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Now </a:t>
            </a:r>
            <a:r>
              <a:rPr lang="en-US" sz="2400" dirty="0">
                <a:sym typeface="Symbol" pitchFamily="18" charset="2"/>
              </a:rPr>
              <a:t>we can have the following situation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Proc 2 has cache miss on F, predicts the branch </a:t>
            </a:r>
            <a:r>
              <a:rPr lang="en-US" sz="2000" dirty="0" smtClean="0">
                <a:sym typeface="Symbol" pitchFamily="18" charset="2"/>
              </a:rPr>
              <a:t>NT, </a:t>
            </a:r>
            <a:r>
              <a:rPr lang="en-US" sz="2000" dirty="0">
                <a:sym typeface="Symbol" pitchFamily="18" charset="2"/>
              </a:rPr>
              <a:t>reads 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Proc 1 writes D, writes F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Proc 2 gets F, checks, sees </a:t>
            </a:r>
            <a:r>
              <a:rPr lang="en-US" sz="2000" dirty="0" smtClean="0">
                <a:sym typeface="Symbol" pitchFamily="18" charset="2"/>
              </a:rPr>
              <a:t>1 =&gt; branch </a:t>
            </a:r>
            <a:r>
              <a:rPr lang="en-US" sz="2000" dirty="0">
                <a:sym typeface="Symbol" pitchFamily="18" charset="2"/>
              </a:rPr>
              <a:t>is correctly predicted</a:t>
            </a: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533400" y="3124200"/>
            <a:ext cx="15335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Courier New" pitchFamily="49" charset="0"/>
              </a:rPr>
              <a:t>Proc 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D=Val1;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F=1;</a:t>
            </a:r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1825625" y="3124200"/>
            <a:ext cx="19907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latin typeface="Courier New" pitchFamily="49" charset="0"/>
              </a:rPr>
              <a:t>Proc 2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while(F==0);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Val2=D;</a:t>
            </a: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825500" y="26670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</a:rPr>
              <a:t>Source Code</a:t>
            </a:r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4614863" y="3036887"/>
            <a:ext cx="11953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Courier New" pitchFamily="49" charset="0"/>
              </a:rPr>
              <a:t>Proc 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ST D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ST F</a:t>
            </a:r>
          </a:p>
        </p:txBody>
      </p:sp>
      <p:sp>
        <p:nvSpPr>
          <p:cNvPr id="393226" name="Text Box 10"/>
          <p:cNvSpPr txBox="1">
            <a:spLocks noChangeArrowheads="1"/>
          </p:cNvSpPr>
          <p:nvPr/>
        </p:nvSpPr>
        <p:spPr bwMode="auto">
          <a:xfrm>
            <a:off x="5810250" y="3036887"/>
            <a:ext cx="27876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latin typeface="Courier New" pitchFamily="49" charset="0"/>
              </a:rPr>
              <a:t>Proc 2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wait:	LD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F     &lt;1&gt;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BEQZ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F,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wait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  &lt;2&gt;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LD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D        &lt;3&gt;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93228" name="AutoShape 12"/>
          <p:cNvSpPr>
            <a:spLocks noChangeArrowheads="1"/>
          </p:cNvSpPr>
          <p:nvPr/>
        </p:nvSpPr>
        <p:spPr bwMode="auto">
          <a:xfrm>
            <a:off x="3690938" y="3495675"/>
            <a:ext cx="519112" cy="250825"/>
          </a:xfrm>
          <a:prstGeom prst="rightArrow">
            <a:avLst>
              <a:gd name="adj1" fmla="val 50000"/>
              <a:gd name="adj2" fmla="val 517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9" name="Text Box 13"/>
          <p:cNvSpPr txBox="1">
            <a:spLocks noChangeArrowheads="1"/>
          </p:cNvSpPr>
          <p:nvPr/>
        </p:nvSpPr>
        <p:spPr bwMode="auto">
          <a:xfrm>
            <a:off x="4935538" y="2667000"/>
            <a:ext cx="21194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+mn-lt"/>
              </a:rPr>
              <a:t>Assembler Code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Sequential Consistency</a:t>
            </a:r>
            <a:endParaRPr lang="en-US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Consistency is about ordering between operations;</a:t>
            </a:r>
          </a:p>
          <a:p>
            <a:pPr lvl="1"/>
            <a:r>
              <a:rPr lang="en-US" dirty="0" smtClean="0">
                <a:sym typeface="Symbol" pitchFamily="18" charset="2"/>
              </a:rPr>
              <a:t>Operation X must complete before operation Y is done.</a:t>
            </a:r>
          </a:p>
          <a:p>
            <a:pPr lvl="1"/>
            <a:r>
              <a:rPr lang="en-US" dirty="0" smtClean="0">
                <a:sym typeface="Symbol" pitchFamily="18" charset="2"/>
              </a:rPr>
              <a:t>Ordering should be the same when different processors are arbitrarily interleaved</a:t>
            </a:r>
          </a:p>
          <a:p>
            <a:pPr lvl="1"/>
            <a:r>
              <a:rPr lang="en-US" dirty="0" smtClean="0">
                <a:sym typeface="Symbol" pitchFamily="18" charset="2"/>
              </a:rPr>
              <a:t>The order seen by everyone.</a:t>
            </a: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Sequential </a:t>
            </a:r>
            <a:r>
              <a:rPr lang="en-US" dirty="0"/>
              <a:t>consistency requires: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 → W, R → R, W → R, W → W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Simple implementation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A processor issues next access only when all previous accesses (from it or other processors) are complete</a:t>
            </a:r>
          </a:p>
          <a:p>
            <a:pPr lvl="1"/>
            <a:r>
              <a:rPr lang="en-US" dirty="0" err="1" smtClean="0">
                <a:sym typeface="Symbol" pitchFamily="18" charset="2"/>
              </a:rPr>
              <a:t>Sloooow</a:t>
            </a:r>
            <a:r>
              <a:rPr lang="en-US" dirty="0" smtClean="0">
                <a:sym typeface="Symbol" pitchFamily="18" charset="2"/>
              </a:rPr>
              <a:t>!</a:t>
            </a:r>
          </a:p>
          <a:p>
            <a:r>
              <a:rPr lang="en-US" dirty="0" smtClean="0">
                <a:sym typeface="Symbol" pitchFamily="18" charset="2"/>
              </a:rPr>
              <a:t>A better implementation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Processor issues accesses as it sees fit, but detects and fixes potential violations of sequential consistency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7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Relax W → 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“Total store ordering”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Relax W → W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“Partial store order”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Relax R → W and R → 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“Weak ordering” and “release consistency”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Uniprocess</a:t>
            </a:r>
            <a:r>
              <a:rPr lang="en-US" dirty="0" smtClean="0"/>
              <a:t>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disabling lock</a:t>
            </a:r>
          </a:p>
          <a:p>
            <a:pPr lvl="1"/>
            <a:r>
              <a:rPr lang="en-US" dirty="0" err="1" smtClean="0"/>
              <a:t>Acq</a:t>
            </a:r>
            <a:r>
              <a:rPr lang="en-US" dirty="0" smtClean="0"/>
              <a:t>() { </a:t>
            </a:r>
            <a:r>
              <a:rPr lang="en-US" dirty="0" err="1" smtClean="0"/>
              <a:t>disable_interrupt</a:t>
            </a:r>
            <a:r>
              <a:rPr lang="en-US" dirty="0"/>
              <a:t>(); 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Rel</a:t>
            </a:r>
            <a:r>
              <a:rPr lang="en-US" dirty="0" smtClean="0"/>
              <a:t>() { </a:t>
            </a:r>
            <a:r>
              <a:rPr lang="en-US" dirty="0" err="1" smtClean="0"/>
              <a:t>enable_interrupt</a:t>
            </a:r>
            <a:r>
              <a:rPr lang="en-US" dirty="0" smtClean="0"/>
              <a:t>(); }</a:t>
            </a:r>
          </a:p>
          <a:p>
            <a:r>
              <a:rPr lang="en-US" dirty="0" smtClean="0"/>
              <a:t>Execution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Thread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Relaxed Consistency Models</a:t>
            </a:r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Symbol" pitchFamily="18" charset="2"/>
              </a:rPr>
              <a:t>Two kinds of memory accesses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Data accesses and synchronization accesses</a:t>
            </a:r>
          </a:p>
          <a:p>
            <a:r>
              <a:rPr lang="en-US" dirty="0" smtClean="0">
                <a:sym typeface="Symbol" pitchFamily="18" charset="2"/>
              </a:rPr>
              <a:t>Synchronization accesses determine order</a:t>
            </a:r>
          </a:p>
          <a:p>
            <a:pPr lvl="1"/>
            <a:r>
              <a:rPr lang="en-US" dirty="0" smtClean="0">
                <a:sym typeface="Symbol" pitchFamily="18" charset="2"/>
              </a:rPr>
              <a:t>Data accesses ordered by synchronization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Any two of accesses to the same variable in two different processes, such that at least one of the accesses is a write, are always ordered by synchronization operations</a:t>
            </a:r>
          </a:p>
          <a:p>
            <a:r>
              <a:rPr lang="en-US" dirty="0" smtClean="0">
                <a:sym typeface="Symbol" pitchFamily="18" charset="2"/>
              </a:rPr>
              <a:t>Good performance even in simple implementation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Sequential consistency for sync accesses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Data accesses can be freely reordered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(except around sync accesses)</a:t>
            </a:r>
          </a:p>
          <a:p>
            <a:pPr lvl="1"/>
            <a:endParaRPr lang="en-US" dirty="0" smtClean="0">
              <a:sym typeface="Symbol" pitchFamily="18" charset="2"/>
            </a:endParaRPr>
          </a:p>
          <a:p>
            <a:pPr lvl="1"/>
            <a:endParaRPr lang="en-US" dirty="0" smtClean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4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Relaxed Consistency Models</a:t>
            </a:r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Data Races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When data accesses to same variable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in different processors are not ordered by sync</a:t>
            </a:r>
          </a:p>
          <a:p>
            <a:pPr lvl="1"/>
            <a:r>
              <a:rPr lang="en-US" dirty="0" smtClean="0">
                <a:sym typeface="Symbol" pitchFamily="18" charset="2"/>
              </a:rPr>
              <a:t>Most programs are data-race-free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(so relaxed consistency models work well)</a:t>
            </a:r>
          </a:p>
          <a:p>
            <a:r>
              <a:rPr lang="en-US" dirty="0" smtClean="0">
                <a:sym typeface="Symbol" pitchFamily="18" charset="2"/>
              </a:rPr>
              <a:t>There are many relaxed models</a:t>
            </a:r>
          </a:p>
          <a:p>
            <a:pPr lvl="1"/>
            <a:r>
              <a:rPr lang="en-US" dirty="0" smtClean="0">
                <a:sym typeface="Symbol" pitchFamily="18" charset="2"/>
              </a:rPr>
              <a:t>Weak Consistency, Processor Consistency, Release Consistency, Lazy Release Consistency, Scope</a:t>
            </a:r>
          </a:p>
          <a:p>
            <a:pPr lvl="1"/>
            <a:r>
              <a:rPr lang="en-US" dirty="0" smtClean="0">
                <a:sym typeface="Symbol" pitchFamily="18" charset="2"/>
              </a:rPr>
              <a:t>All work just fine for data-race-free programs</a:t>
            </a:r>
          </a:p>
          <a:p>
            <a:pPr lvl="1"/>
            <a:r>
              <a:rPr lang="en-US" dirty="0" smtClean="0">
                <a:sym typeface="Symbol" pitchFamily="18" charset="2"/>
              </a:rPr>
              <a:t>But when there are data races,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more relaxed models  weirder program behavior</a:t>
            </a:r>
          </a:p>
          <a:p>
            <a:pPr lvl="1"/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3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Release Consistency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Symbol" pitchFamily="18" charset="2"/>
              </a:rPr>
              <a:t>Defines two types of sync operations</a:t>
            </a:r>
          </a:p>
          <a:p>
            <a:pPr lvl="1"/>
            <a:r>
              <a:rPr lang="en-US" dirty="0" smtClean="0">
                <a:sym typeface="Symbol" pitchFamily="18" charset="2"/>
              </a:rPr>
              <a:t>Acquire (intend to read shared data)</a:t>
            </a:r>
          </a:p>
          <a:p>
            <a:pPr lvl="2"/>
            <a:r>
              <a:rPr lang="en-US" dirty="0" smtClean="0">
                <a:sym typeface="Symbol" pitchFamily="18" charset="2"/>
              </a:rPr>
              <a:t>E.g. </a:t>
            </a:r>
            <a:r>
              <a:rPr lang="en-US" dirty="0" err="1" smtClean="0">
                <a:sym typeface="Symbol" pitchFamily="18" charset="2"/>
              </a:rPr>
              <a:t>mutex_lock</a:t>
            </a:r>
            <a:r>
              <a:rPr lang="en-US" dirty="0" smtClean="0">
                <a:sym typeface="Symbol" pitchFamily="18" charset="2"/>
              </a:rPr>
              <a:t>(), </a:t>
            </a:r>
            <a:r>
              <a:rPr lang="en-US" dirty="0" err="1" smtClean="0">
                <a:sym typeface="Symbol" pitchFamily="18" charset="2"/>
              </a:rPr>
              <a:t>cond_wait</a:t>
            </a:r>
            <a:r>
              <a:rPr lang="en-US" dirty="0" smtClean="0">
                <a:sym typeface="Symbol" pitchFamily="18" charset="2"/>
              </a:rPr>
              <a:t>()</a:t>
            </a:r>
          </a:p>
          <a:p>
            <a:pPr lvl="1"/>
            <a:r>
              <a:rPr lang="en-US" dirty="0" smtClean="0">
                <a:sym typeface="Symbol" pitchFamily="18" charset="2"/>
              </a:rPr>
              <a:t>Release (done writing shared data)</a:t>
            </a:r>
          </a:p>
          <a:p>
            <a:pPr lvl="2"/>
            <a:r>
              <a:rPr lang="en-US" dirty="0" smtClean="0">
                <a:sym typeface="Symbol" pitchFamily="18" charset="2"/>
              </a:rPr>
              <a:t>E.g. </a:t>
            </a:r>
            <a:r>
              <a:rPr lang="en-US" dirty="0" err="1" smtClean="0">
                <a:sym typeface="Symbol" pitchFamily="18" charset="2"/>
              </a:rPr>
              <a:t>mutex_unlock</a:t>
            </a:r>
            <a:r>
              <a:rPr lang="en-US" dirty="0" smtClean="0">
                <a:sym typeface="Symbol" pitchFamily="18" charset="2"/>
              </a:rPr>
              <a:t>(), </a:t>
            </a:r>
            <a:r>
              <a:rPr lang="en-US" dirty="0" err="1" smtClean="0">
                <a:sym typeface="Symbol" pitchFamily="18" charset="2"/>
              </a:rPr>
              <a:t>cond_signal</a:t>
            </a:r>
            <a:r>
              <a:rPr lang="en-US" dirty="0" smtClean="0">
                <a:sym typeface="Symbol" pitchFamily="18" charset="2"/>
              </a:rPr>
              <a:t>()</a:t>
            </a:r>
          </a:p>
          <a:p>
            <a:r>
              <a:rPr lang="en-US" dirty="0" smtClean="0">
                <a:sym typeface="Symbol" pitchFamily="18" charset="2"/>
              </a:rPr>
              <a:t>Any ordering of accesses is possible, except</a:t>
            </a:r>
          </a:p>
          <a:p>
            <a:pPr lvl="1"/>
            <a:r>
              <a:rPr lang="en-US" dirty="0" smtClean="0">
                <a:sym typeface="Symbol" pitchFamily="18" charset="2"/>
              </a:rPr>
              <a:t>Acquire and release not reordered</a:t>
            </a:r>
          </a:p>
          <a:p>
            <a:pPr lvl="1"/>
            <a:r>
              <a:rPr lang="en-US" dirty="0" smtClean="0">
                <a:sym typeface="Symbol" pitchFamily="18" charset="2"/>
              </a:rPr>
              <a:t>Reads not reordered with acquire before them</a:t>
            </a:r>
          </a:p>
          <a:p>
            <a:pPr lvl="1"/>
            <a:r>
              <a:rPr lang="en-US" dirty="0" smtClean="0">
                <a:sym typeface="Symbol" pitchFamily="18" charset="2"/>
              </a:rPr>
              <a:t>Writes not reordered with release after them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0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in Release Consistency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This works just fine:</a:t>
            </a:r>
          </a:p>
          <a:p>
            <a:pPr>
              <a:buNone/>
            </a:pPr>
            <a:r>
              <a:rPr lang="en-US" dirty="0" err="1" smtClean="0">
                <a:sym typeface="Symbol" pitchFamily="18" charset="2"/>
              </a:rPr>
              <a:t>mutex_lock</a:t>
            </a:r>
            <a:r>
              <a:rPr lang="en-US" dirty="0" smtClean="0">
                <a:sym typeface="Symbol" pitchFamily="18" charset="2"/>
              </a:rPr>
              <a:t>(L);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x=x+1;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y=y+1;</a:t>
            </a:r>
          </a:p>
          <a:p>
            <a:pPr>
              <a:buNone/>
            </a:pPr>
            <a:r>
              <a:rPr lang="en-US" dirty="0" err="1" smtClean="0">
                <a:sym typeface="Symbol" pitchFamily="18" charset="2"/>
              </a:rPr>
              <a:t>mutex_unlock</a:t>
            </a:r>
            <a:r>
              <a:rPr lang="en-US" dirty="0" smtClean="0">
                <a:sym typeface="Symbol" pitchFamily="18" charset="2"/>
              </a:rPr>
              <a:t>(L);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	</a:t>
            </a:r>
            <a:r>
              <a:rPr lang="en-US" dirty="0" err="1" smtClean="0">
                <a:sym typeface="Symbol" pitchFamily="18" charset="2"/>
              </a:rPr>
              <a:t>mutex_lock</a:t>
            </a:r>
            <a:r>
              <a:rPr lang="en-US" dirty="0" smtClean="0">
                <a:sym typeface="Symbol" pitchFamily="18" charset="2"/>
              </a:rPr>
              <a:t>(L);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	x=x-1;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	y=y-1;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	</a:t>
            </a:r>
            <a:r>
              <a:rPr lang="en-US" dirty="0" err="1" smtClean="0">
                <a:sym typeface="Symbol" pitchFamily="18" charset="2"/>
              </a:rPr>
              <a:t>mutex_unlock</a:t>
            </a:r>
            <a:r>
              <a:rPr lang="en-US" dirty="0" smtClean="0">
                <a:sym typeface="Symbol" pitchFamily="18" charset="2"/>
              </a:rPr>
              <a:t>(L);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0101" y="2200160"/>
            <a:ext cx="2160054" cy="120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LD R1, x</a:t>
            </a:r>
          </a:p>
          <a:p>
            <a:r>
              <a:rPr lang="en-US" sz="2400" dirty="0" smtClean="0"/>
              <a:t>ADD R1, $1, R1</a:t>
            </a:r>
          </a:p>
          <a:p>
            <a:r>
              <a:rPr lang="en-US" sz="2400" dirty="0" smtClean="0"/>
              <a:t>ST x, R1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1748578" y="2538735"/>
            <a:ext cx="1451509" cy="444745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078702" y="1568689"/>
            <a:ext cx="3221552" cy="1821551"/>
          </a:xfrm>
          <a:prstGeom prst="wedgeEllipseCallout">
            <a:avLst>
              <a:gd name="adj1" fmla="val -63171"/>
              <a:gd name="adj2" fmla="val 244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Have both LD and ST, can’t be scheduled either before lock() or after unlock()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69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Consistency Problems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This does not work as expected:</a:t>
            </a:r>
          </a:p>
          <a:p>
            <a:pPr>
              <a:buNone/>
            </a:pPr>
            <a:r>
              <a:rPr lang="en-US" dirty="0" err="1" smtClean="0">
                <a:sym typeface="Symbol" pitchFamily="18" charset="2"/>
              </a:rPr>
              <a:t>mutex_lock</a:t>
            </a:r>
            <a:r>
              <a:rPr lang="en-US" dirty="0" smtClean="0">
                <a:sym typeface="Symbol" pitchFamily="18" charset="2"/>
              </a:rPr>
              <a:t>(L);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a=x;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b=y;</a:t>
            </a:r>
          </a:p>
          <a:p>
            <a:pPr>
              <a:buNone/>
            </a:pPr>
            <a:r>
              <a:rPr lang="en-US" dirty="0" err="1" smtClean="0">
                <a:sym typeface="Symbol" pitchFamily="18" charset="2"/>
              </a:rPr>
              <a:t>mutex_unlock</a:t>
            </a:r>
            <a:r>
              <a:rPr lang="en-US" dirty="0" smtClean="0">
                <a:sym typeface="Symbol" pitchFamily="18" charset="2"/>
              </a:rPr>
              <a:t>(L);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	</a:t>
            </a:r>
            <a:r>
              <a:rPr lang="en-US" dirty="0" err="1" smtClean="0">
                <a:sym typeface="Symbol" pitchFamily="18" charset="2"/>
              </a:rPr>
              <a:t>mutex_lock</a:t>
            </a:r>
            <a:r>
              <a:rPr lang="en-US" dirty="0" smtClean="0">
                <a:sym typeface="Symbol" pitchFamily="18" charset="2"/>
              </a:rPr>
              <a:t>(L);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	x=1;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	y=1;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	</a:t>
            </a:r>
            <a:r>
              <a:rPr lang="en-US" dirty="0" err="1" smtClean="0">
                <a:sym typeface="Symbol" pitchFamily="18" charset="2"/>
              </a:rPr>
              <a:t>mutex_unlock</a:t>
            </a:r>
            <a:r>
              <a:rPr lang="en-US" dirty="0" smtClean="0">
                <a:sym typeface="Symbol" pitchFamily="18" charset="2"/>
              </a:rPr>
              <a:t>(L);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1610" y="4151724"/>
            <a:ext cx="195857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MOV R1, $1</a:t>
            </a:r>
          </a:p>
          <a:p>
            <a:r>
              <a:rPr lang="en-US" sz="2400" dirty="0" smtClean="0"/>
              <a:t>ST x, R1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087" y="4360286"/>
            <a:ext cx="1451509" cy="444745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5490150" y="2050149"/>
            <a:ext cx="3653851" cy="1554795"/>
          </a:xfrm>
          <a:prstGeom prst="wedgeEllipseCallout">
            <a:avLst>
              <a:gd name="adj1" fmla="val -32254"/>
              <a:gd name="adj2" fmla="val 8108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Has only ST</a:t>
            </a:r>
          </a:p>
          <a:p>
            <a:r>
              <a:rPr lang="en-US" dirty="0" smtClean="0"/>
              <a:t>Can be scheduled before lock()</a:t>
            </a:r>
          </a:p>
          <a:p>
            <a:r>
              <a:rPr lang="en-US" dirty="0" smtClean="0"/>
              <a:t>May mixed with a=x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02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reading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Synchronization: 5.5</a:t>
            </a:r>
          </a:p>
          <a:p>
            <a:r>
              <a:rPr lang="en-US" dirty="0" smtClean="0"/>
              <a:t>Memory consistency: 5.6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137702"/>
            <a:ext cx="312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</a:rPr>
              <a:t>Ack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: Prof. </a:t>
            </a:r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</a:rPr>
              <a:t>Milos’s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slides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Copyright © 2012, Elsevier Inc.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MSI, how many bits are needed to keep state (per memory block)?</a:t>
            </a:r>
          </a:p>
          <a:p>
            <a:endParaRPr lang="en-US" dirty="0"/>
          </a:p>
          <a:p>
            <a:r>
              <a:rPr lang="en-US" dirty="0" smtClean="0"/>
              <a:t>What’s the benefit of having multi-level page table (versus one-level page table)?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Reducing memory access latency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Reducing the page-table size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Increasing memory access throughput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Reducing cache miss rate</a:t>
            </a:r>
          </a:p>
          <a:p>
            <a:endParaRPr lang="en-US" dirty="0"/>
          </a:p>
          <a:p>
            <a:r>
              <a:rPr lang="en-US" dirty="0" smtClean="0"/>
              <a:t>[True/False] Page fault occurs before address translation.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idea: when waiting for the lock, wait in scheduler as well.</a:t>
            </a:r>
          </a:p>
          <a:p>
            <a:r>
              <a:rPr lang="en-US" dirty="0" smtClean="0"/>
              <a:t>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Execution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3474" y="3203268"/>
            <a:ext cx="383673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Acq</a:t>
            </a:r>
            <a:r>
              <a:rPr lang="en-US" dirty="0"/>
              <a:t>(){</a:t>
            </a:r>
          </a:p>
          <a:p>
            <a:pPr lvl="1"/>
            <a:r>
              <a:rPr lang="en-US" dirty="0"/>
              <a:t>    if(</a:t>
            </a:r>
            <a:r>
              <a:rPr lang="en-US" dirty="0" err="1"/>
              <a:t>lock.val</a:t>
            </a:r>
            <a:r>
              <a:rPr lang="en-US" dirty="0"/>
              <a:t>==busy)</a:t>
            </a:r>
          </a:p>
          <a:p>
            <a:pPr lvl="1"/>
            <a:r>
              <a:rPr lang="en-US" dirty="0"/>
              <a:t>         </a:t>
            </a:r>
            <a:r>
              <a:rPr lang="en-US" dirty="0" err="1"/>
              <a:t>lock.waiting.add</a:t>
            </a:r>
            <a:r>
              <a:rPr lang="en-US" dirty="0"/>
              <a:t>(this);</a:t>
            </a:r>
          </a:p>
          <a:p>
            <a:pPr lvl="1"/>
            <a:r>
              <a:rPr lang="en-US" dirty="0"/>
              <a:t>         </a:t>
            </a:r>
            <a:r>
              <a:rPr lang="en-US" dirty="0" err="1"/>
              <a:t>this_thread_sleep&amp;switch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9349" y="3355668"/>
            <a:ext cx="383673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Acq</a:t>
            </a:r>
            <a:r>
              <a:rPr lang="en-US" dirty="0"/>
              <a:t>(){</a:t>
            </a:r>
          </a:p>
          <a:p>
            <a:pPr lvl="1"/>
            <a:r>
              <a:rPr lang="en-US" dirty="0"/>
              <a:t>    if(</a:t>
            </a:r>
            <a:r>
              <a:rPr lang="en-US" dirty="0" err="1" smtClean="0"/>
              <a:t>lock.waiting.isNotEmpty</a:t>
            </a:r>
            <a:r>
              <a:rPr lang="en-US" dirty="0" smtClean="0"/>
              <a:t>()){</a:t>
            </a:r>
            <a:endParaRPr lang="en-US" dirty="0"/>
          </a:p>
          <a:p>
            <a:pPr lvl="1"/>
            <a:r>
              <a:rPr lang="en-US" dirty="0" smtClean="0"/>
              <a:t>         next</a:t>
            </a:r>
            <a:r>
              <a:rPr lang="en-US" dirty="0"/>
              <a:t>=</a:t>
            </a:r>
            <a:r>
              <a:rPr lang="en-US" dirty="0" err="1"/>
              <a:t>lock.waiting.remove</a:t>
            </a:r>
            <a:r>
              <a:rPr lang="en-US" dirty="0"/>
              <a:t>(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next.resume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} else  </a:t>
            </a:r>
            <a:r>
              <a:rPr lang="en-US" dirty="0" err="1" smtClean="0"/>
              <a:t>lock.val</a:t>
            </a:r>
            <a:r>
              <a:rPr lang="en-US" dirty="0" smtClean="0"/>
              <a:t>=free;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lock versus Spin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Spinlock: thread in waiting the lock is runnable in scheduler.</a:t>
            </a:r>
          </a:p>
          <a:p>
            <a:r>
              <a:rPr lang="en-US" dirty="0" smtClean="0"/>
              <a:t>Queue lock: thread when waiting the lock is waiting in the scheduler.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Barrier Synchronization</a:t>
            </a: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All must arrive before any can leave</a:t>
            </a:r>
          </a:p>
          <a:p>
            <a:pPr lvl="1"/>
            <a:r>
              <a:rPr lang="en-US" dirty="0" smtClean="0">
                <a:sym typeface="Symbol" pitchFamily="18" charset="2"/>
              </a:rPr>
              <a:t>Used between different parallel sections</a:t>
            </a:r>
          </a:p>
          <a:p>
            <a:r>
              <a:rPr lang="en-US" dirty="0" smtClean="0">
                <a:sym typeface="Symbol" pitchFamily="18" charset="2"/>
              </a:rPr>
              <a:t>Uses two shared variables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A counter that counts how many have arrived</a:t>
            </a:r>
          </a:p>
          <a:p>
            <a:pPr lvl="1"/>
            <a:r>
              <a:rPr lang="en-US" dirty="0" smtClean="0">
                <a:sym typeface="Symbol" pitchFamily="18" charset="2"/>
              </a:rPr>
              <a:t>A flag that is set when the last processor arrives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9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Barrier Synchronization</a:t>
            </a:r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685800" y="1449388"/>
            <a:ext cx="8008938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lock(</a:t>
            </a:r>
            <a:r>
              <a:rPr lang="en-US" b="1" dirty="0" err="1">
                <a:latin typeface="Courier New" pitchFamily="49" charset="0"/>
              </a:rPr>
              <a:t>counterlock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</a:rPr>
              <a:t>  if(count==0) release=0;  /* First resets release */</a:t>
            </a:r>
          </a:p>
          <a:p>
            <a:r>
              <a:rPr lang="en-US" b="1" dirty="0">
                <a:latin typeface="Courier New" pitchFamily="49" charset="0"/>
              </a:rPr>
              <a:t>  count++;                 /* Count arrivals */</a:t>
            </a:r>
          </a:p>
          <a:p>
            <a:r>
              <a:rPr lang="en-US" b="1" dirty="0">
                <a:latin typeface="Courier New" pitchFamily="49" charset="0"/>
              </a:rPr>
              <a:t>unlock(</a:t>
            </a:r>
            <a:r>
              <a:rPr lang="en-US" b="1" dirty="0" err="1">
                <a:latin typeface="Courier New" pitchFamily="49" charset="0"/>
              </a:rPr>
              <a:t>counterlock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</a:rPr>
              <a:t>if(count==total){          /* All arrived */ 	</a:t>
            </a:r>
          </a:p>
          <a:p>
            <a:r>
              <a:rPr lang="en-US" b="1" dirty="0">
                <a:latin typeface="Courier New" pitchFamily="49" charset="0"/>
              </a:rPr>
              <a:t>  count=0;                 /* Reset counter */</a:t>
            </a:r>
          </a:p>
          <a:p>
            <a:r>
              <a:rPr lang="en-US" b="1" dirty="0">
                <a:latin typeface="Courier New" pitchFamily="49" charset="0"/>
              </a:rPr>
              <a:t>  release = 1;             /* Release processes */</a:t>
            </a:r>
          </a:p>
          <a:p>
            <a:r>
              <a:rPr lang="en-US" b="1" dirty="0">
                <a:latin typeface="Courier New" pitchFamily="49" charset="0"/>
              </a:rPr>
              <a:t>}else {                    /* Wait for more to come */</a:t>
            </a:r>
          </a:p>
          <a:p>
            <a:r>
              <a:rPr lang="en-US" b="1" dirty="0">
                <a:latin typeface="Courier New" pitchFamily="49" charset="0"/>
              </a:rPr>
              <a:t>  spin(release==1);        /* Wait for release to be 1 */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8463" y="4787900"/>
            <a:ext cx="8347075" cy="1525588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ym typeface="Symbol" pitchFamily="18" charset="2"/>
              </a:rPr>
              <a:t>Problem: not really </a:t>
            </a:r>
            <a:r>
              <a:rPr lang="en-US" dirty="0" smtClean="0">
                <a:sym typeface="Symbol" pitchFamily="18" charset="2"/>
              </a:rPr>
              <a:t>reusable when multiple barriers.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Executing simple barrier synchronization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746171"/>
            <a:ext cx="2438400" cy="3985706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</a:rPr>
              <a:t>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  if(count==0) release=0;</a:t>
            </a:r>
          </a:p>
          <a:p>
            <a:r>
              <a:rPr lang="en-US" sz="1100" b="1" dirty="0" smtClean="0">
                <a:latin typeface="Courier New" pitchFamily="49" charset="0"/>
              </a:rPr>
              <a:t>  count++;</a:t>
            </a:r>
          </a:p>
          <a:p>
            <a:r>
              <a:rPr lang="en-US" sz="1100" b="1" dirty="0" smtClean="0">
                <a:latin typeface="Courier New" pitchFamily="49" charset="0"/>
              </a:rPr>
              <a:t>unlock(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if(count==total){</a:t>
            </a:r>
          </a:p>
          <a:p>
            <a:r>
              <a:rPr lang="en-US" sz="1100" b="1" dirty="0" smtClean="0">
                <a:latin typeface="Courier New" pitchFamily="49" charset="0"/>
              </a:rPr>
              <a:t>  count=0;</a:t>
            </a:r>
          </a:p>
          <a:p>
            <a:r>
              <a:rPr lang="en-US" sz="1100" b="1" dirty="0" smtClean="0">
                <a:latin typeface="Courier New" pitchFamily="49" charset="0"/>
              </a:rPr>
              <a:t>  release = 1;</a:t>
            </a:r>
          </a:p>
          <a:p>
            <a:r>
              <a:rPr lang="en-US" sz="1100" b="1" dirty="0" smtClean="0">
                <a:latin typeface="Courier New" pitchFamily="49" charset="0"/>
              </a:rPr>
              <a:t>}else {</a:t>
            </a:r>
          </a:p>
          <a:p>
            <a:r>
              <a:rPr lang="en-US" sz="1100" b="1" dirty="0" smtClean="0">
                <a:latin typeface="Courier New" pitchFamily="49" charset="0"/>
              </a:rPr>
              <a:t>  spin(release==1);</a:t>
            </a:r>
          </a:p>
          <a:p>
            <a:r>
              <a:rPr lang="en-US" sz="1100" b="1" dirty="0" smtClean="0">
                <a:latin typeface="Courier New" pitchFamily="49" charset="0"/>
              </a:rPr>
              <a:t>}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</a:rPr>
              <a:t>// doing some other work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</a:rPr>
              <a:t>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  if(count==0) release=0;</a:t>
            </a:r>
          </a:p>
          <a:p>
            <a:r>
              <a:rPr lang="en-US" sz="1100" b="1" dirty="0" smtClean="0">
                <a:latin typeface="Courier New" pitchFamily="49" charset="0"/>
              </a:rPr>
              <a:t>  count++;</a:t>
            </a:r>
          </a:p>
          <a:p>
            <a:r>
              <a:rPr lang="en-US" sz="1100" b="1" dirty="0" smtClean="0">
                <a:latin typeface="Courier New" pitchFamily="49" charset="0"/>
              </a:rPr>
              <a:t>unlock(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if(count==total){</a:t>
            </a:r>
          </a:p>
          <a:p>
            <a:r>
              <a:rPr lang="en-US" sz="1100" b="1" dirty="0" smtClean="0">
                <a:latin typeface="Courier New" pitchFamily="49" charset="0"/>
              </a:rPr>
              <a:t>  count=0;</a:t>
            </a:r>
          </a:p>
          <a:p>
            <a:r>
              <a:rPr lang="en-US" sz="1100" b="1" dirty="0" smtClean="0">
                <a:latin typeface="Courier New" pitchFamily="49" charset="0"/>
              </a:rPr>
              <a:t>  release = 1;</a:t>
            </a:r>
          </a:p>
          <a:p>
            <a:r>
              <a:rPr lang="en-US" sz="1100" b="1" dirty="0" smtClean="0">
                <a:latin typeface="Courier New" pitchFamily="49" charset="0"/>
              </a:rPr>
              <a:t>}else {</a:t>
            </a:r>
          </a:p>
          <a:p>
            <a:r>
              <a:rPr lang="en-US" sz="1100" b="1" dirty="0" smtClean="0">
                <a:latin typeface="Courier New" pitchFamily="49" charset="0"/>
              </a:rPr>
              <a:t>  spin(release==1);</a:t>
            </a:r>
          </a:p>
          <a:p>
            <a:r>
              <a:rPr lang="en-US" sz="11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609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Process Fast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609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99"/>
                </a:solidFill>
              </a:rPr>
              <a:t>Process Slow</a:t>
            </a:r>
            <a:endParaRPr lang="en-US" b="1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1018431"/>
            <a:ext cx="2362200" cy="5678478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</a:rPr>
              <a:t>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</a:rPr>
              <a:t>  if(count==0) release=0;</a:t>
            </a:r>
          </a:p>
          <a:p>
            <a:r>
              <a:rPr lang="en-US" sz="1100" b="1" dirty="0" smtClean="0">
                <a:latin typeface="Courier New" pitchFamily="49" charset="0"/>
              </a:rPr>
              <a:t>  count++;</a:t>
            </a:r>
          </a:p>
          <a:p>
            <a:r>
              <a:rPr lang="en-US" sz="1100" b="1" dirty="0" smtClean="0">
                <a:latin typeface="Courier New" pitchFamily="49" charset="0"/>
              </a:rPr>
              <a:t>unlock(</a:t>
            </a:r>
            <a:r>
              <a:rPr lang="en-US" sz="1100" b="1" dirty="0" err="1" smtClean="0">
                <a:latin typeface="Courier New" pitchFamily="49" charset="0"/>
              </a:rPr>
              <a:t>counterlock</a:t>
            </a:r>
            <a:r>
              <a:rPr lang="en-US" sz="1100" b="1" dirty="0" smtClean="0">
                <a:latin typeface="Courier New" pitchFamily="49" charset="0"/>
              </a:rPr>
              <a:t>);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</a:rPr>
              <a:t>//preempted: start 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</a:rPr>
              <a:t>//preempted: end</a:t>
            </a:r>
          </a:p>
          <a:p>
            <a:endParaRPr lang="en-US" sz="1100" b="1" dirty="0" smtClean="0">
              <a:latin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</a:rPr>
              <a:t>if(count==total){</a:t>
            </a:r>
          </a:p>
          <a:p>
            <a:r>
              <a:rPr lang="en-US" sz="1100" b="1" dirty="0" smtClean="0">
                <a:latin typeface="Courier New" pitchFamily="49" charset="0"/>
              </a:rPr>
              <a:t>  count=0;</a:t>
            </a:r>
          </a:p>
          <a:p>
            <a:r>
              <a:rPr lang="en-US" sz="1100" b="1" dirty="0" smtClean="0">
                <a:latin typeface="Courier New" pitchFamily="49" charset="0"/>
              </a:rPr>
              <a:t>  release = 1;</a:t>
            </a:r>
          </a:p>
          <a:p>
            <a:r>
              <a:rPr lang="en-US" sz="1100" b="1" dirty="0" smtClean="0">
                <a:latin typeface="Courier New" pitchFamily="49" charset="0"/>
              </a:rPr>
              <a:t>}else {</a:t>
            </a:r>
          </a:p>
          <a:p>
            <a:r>
              <a:rPr lang="en-US" sz="1100" b="1" dirty="0" smtClean="0">
                <a:latin typeface="Courier New" pitchFamily="49" charset="0"/>
              </a:rPr>
              <a:t>  spin(release==1);</a:t>
            </a:r>
          </a:p>
          <a:p>
            <a:r>
              <a:rPr lang="en-US" sz="1100" b="1" dirty="0" smtClean="0">
                <a:latin typeface="Courier New" pitchFamily="49" charset="0"/>
              </a:rPr>
              <a:t>}</a:t>
            </a:r>
            <a:endParaRPr lang="en-US" sz="1100" b="1" dirty="0">
              <a:latin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-1675606" y="3809206"/>
            <a:ext cx="457200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298967" y="36634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96200" y="1597341"/>
            <a:ext cx="228600" cy="27699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800" y="1597521"/>
            <a:ext cx="228600" cy="27699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4" name="Rectangular Callout 23"/>
          <p:cNvSpPr/>
          <p:nvPr/>
        </p:nvSpPr>
        <p:spPr>
          <a:xfrm>
            <a:off x="7086600" y="939936"/>
            <a:ext cx="762000" cy="228600"/>
          </a:xfrm>
          <a:prstGeom prst="wedgeRectCallout">
            <a:avLst>
              <a:gd name="adj1" fmla="val 50834"/>
              <a:gd name="adj2" fmla="val 2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Release </a:t>
            </a:r>
            <a:endParaRPr lang="en-US" sz="1400" dirty="0"/>
          </a:p>
        </p:txBody>
      </p:sp>
      <p:sp>
        <p:nvSpPr>
          <p:cNvPr id="25" name="Rectangular Callout 24"/>
          <p:cNvSpPr/>
          <p:nvPr/>
        </p:nvSpPr>
        <p:spPr>
          <a:xfrm>
            <a:off x="8107680" y="924696"/>
            <a:ext cx="838200" cy="228600"/>
          </a:xfrm>
          <a:prstGeom prst="wedgeRectCallout">
            <a:avLst>
              <a:gd name="adj1" fmla="val -60166"/>
              <a:gd name="adj2" fmla="val 23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Counter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181100" y="1607820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409700" y="1608000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676400" y="1737360"/>
            <a:ext cx="27432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000" y="3380421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3380601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76400" y="3505200"/>
            <a:ext cx="27432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00052" y="5189220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328652" y="5189400"/>
            <a:ext cx="2286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600200" y="5313999"/>
            <a:ext cx="27432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58100" y="6112626"/>
            <a:ext cx="2286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86700" y="6112806"/>
            <a:ext cx="2286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924422" y="6256457"/>
            <a:ext cx="2743200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29193" y="1747837"/>
            <a:ext cx="2743200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ular Callout 44"/>
          <p:cNvSpPr/>
          <p:nvPr/>
        </p:nvSpPr>
        <p:spPr>
          <a:xfrm>
            <a:off x="570807" y="973974"/>
            <a:ext cx="762000" cy="228600"/>
          </a:xfrm>
          <a:prstGeom prst="wedgeRectCallout">
            <a:avLst>
              <a:gd name="adj1" fmla="val 50834"/>
              <a:gd name="adj2" fmla="val 22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Release </a:t>
            </a:r>
            <a:endParaRPr lang="en-US" sz="1400" dirty="0"/>
          </a:p>
        </p:txBody>
      </p:sp>
      <p:sp>
        <p:nvSpPr>
          <p:cNvPr id="46" name="Rectangular Callout 45"/>
          <p:cNvSpPr/>
          <p:nvPr/>
        </p:nvSpPr>
        <p:spPr>
          <a:xfrm>
            <a:off x="1591887" y="958734"/>
            <a:ext cx="838200" cy="228600"/>
          </a:xfrm>
          <a:prstGeom prst="wedgeRectCallout">
            <a:avLst>
              <a:gd name="adj1" fmla="val -60166"/>
              <a:gd name="adj2" fmla="val 23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Counter</a:t>
            </a:r>
            <a:endParaRPr lang="en-US" sz="1400" dirty="0"/>
          </a:p>
        </p:txBody>
      </p:sp>
      <p:sp>
        <p:nvSpPr>
          <p:cNvPr id="48" name="Freeform 47"/>
          <p:cNvSpPr/>
          <p:nvPr/>
        </p:nvSpPr>
        <p:spPr>
          <a:xfrm>
            <a:off x="5791200" y="2272146"/>
            <a:ext cx="685800" cy="2757054"/>
          </a:xfrm>
          <a:custGeom>
            <a:avLst/>
            <a:gdLst>
              <a:gd name="connsiteX0" fmla="*/ 529244 w 950422"/>
              <a:gd name="connsiteY0" fmla="*/ 0 h 1537854"/>
              <a:gd name="connsiteX1" fmla="*/ 5542 w 950422"/>
              <a:gd name="connsiteY1" fmla="*/ 191193 h 1537854"/>
              <a:gd name="connsiteX2" fmla="*/ 495993 w 950422"/>
              <a:gd name="connsiteY2" fmla="*/ 648393 h 1537854"/>
              <a:gd name="connsiteX3" fmla="*/ 944880 w 950422"/>
              <a:gd name="connsiteY3" fmla="*/ 1155469 h 1537854"/>
              <a:gd name="connsiteX4" fmla="*/ 462742 w 950422"/>
              <a:gd name="connsiteY4" fmla="*/ 1537854 h 1537854"/>
              <a:gd name="connsiteX5" fmla="*/ 462742 w 950422"/>
              <a:gd name="connsiteY5" fmla="*/ 1537854 h 153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422" h="1537854">
                <a:moveTo>
                  <a:pt x="529244" y="0"/>
                </a:moveTo>
                <a:cubicBezTo>
                  <a:pt x="270164" y="41564"/>
                  <a:pt x="11084" y="83128"/>
                  <a:pt x="5542" y="191193"/>
                </a:cubicBezTo>
                <a:cubicBezTo>
                  <a:pt x="0" y="299258"/>
                  <a:pt x="339437" y="487680"/>
                  <a:pt x="495993" y="648393"/>
                </a:cubicBezTo>
                <a:cubicBezTo>
                  <a:pt x="652549" y="809106"/>
                  <a:pt x="950422" y="1007226"/>
                  <a:pt x="944880" y="1155469"/>
                </a:cubicBezTo>
                <a:cubicBezTo>
                  <a:pt x="939338" y="1303712"/>
                  <a:pt x="462742" y="1537854"/>
                  <a:pt x="462742" y="1537854"/>
                </a:cubicBezTo>
                <a:lnTo>
                  <a:pt x="462742" y="1537854"/>
                </a:ln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Explosion 1 48"/>
          <p:cNvSpPr/>
          <p:nvPr/>
        </p:nvSpPr>
        <p:spPr>
          <a:xfrm>
            <a:off x="1981200" y="5562600"/>
            <a:ext cx="19050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Spinning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Explosion 1 49"/>
          <p:cNvSpPr/>
          <p:nvPr/>
        </p:nvSpPr>
        <p:spPr>
          <a:xfrm>
            <a:off x="5791200" y="6316287"/>
            <a:ext cx="1905000" cy="550026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Spinning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57600" y="6400800"/>
            <a:ext cx="1143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Deadlock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45" grpId="0" animBg="1"/>
      <p:bldP spid="46" grpId="0" animBg="1"/>
      <p:bldP spid="49" grpId="0" animBg="1"/>
      <p:bldP spid="50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 Barrier Synchronization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685800" y="1449388"/>
            <a:ext cx="8008938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localSense</a:t>
            </a:r>
            <a:r>
              <a:rPr lang="en-US" b="1" dirty="0">
                <a:latin typeface="Courier New" pitchFamily="49" charset="0"/>
              </a:rPr>
              <a:t>=!</a:t>
            </a:r>
            <a:r>
              <a:rPr lang="en-US" b="1" dirty="0" err="1">
                <a:latin typeface="Courier New" pitchFamily="49" charset="0"/>
              </a:rPr>
              <a:t>localSense</a:t>
            </a:r>
            <a:r>
              <a:rPr lang="en-US" b="1" dirty="0">
                <a:latin typeface="Courier New" pitchFamily="49" charset="0"/>
              </a:rPr>
              <a:t>;    /* Toggle local sense */</a:t>
            </a:r>
          </a:p>
          <a:p>
            <a:r>
              <a:rPr lang="en-US" b="1" dirty="0">
                <a:latin typeface="Courier New" pitchFamily="49" charset="0"/>
              </a:rPr>
              <a:t>lock(</a:t>
            </a:r>
            <a:r>
              <a:rPr lang="en-US" b="1" dirty="0" err="1">
                <a:latin typeface="Courier New" pitchFamily="49" charset="0"/>
              </a:rPr>
              <a:t>counterlock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</a:rPr>
              <a:t>  count++;                 /* Count arrivals */</a:t>
            </a:r>
          </a:p>
          <a:p>
            <a:r>
              <a:rPr lang="en-US" b="1" dirty="0">
                <a:latin typeface="Courier New" pitchFamily="49" charset="0"/>
              </a:rPr>
              <a:t>  if(count==total){        /* All arrived */</a:t>
            </a:r>
          </a:p>
          <a:p>
            <a:r>
              <a:rPr lang="en-US" b="1" dirty="0">
                <a:latin typeface="Courier New" pitchFamily="49" charset="0"/>
              </a:rPr>
              <a:t>    count=0;               /* Reset counter */</a:t>
            </a:r>
          </a:p>
          <a:p>
            <a:r>
              <a:rPr lang="en-US" b="1" dirty="0">
                <a:latin typeface="Courier New" pitchFamily="49" charset="0"/>
              </a:rPr>
              <a:t>    release=</a:t>
            </a:r>
            <a:r>
              <a:rPr lang="en-US" b="1" dirty="0" err="1">
                <a:latin typeface="Courier New" pitchFamily="49" charset="0"/>
              </a:rPr>
              <a:t>localSense</a:t>
            </a:r>
            <a:r>
              <a:rPr lang="en-US" b="1" dirty="0">
                <a:latin typeface="Courier New" pitchFamily="49" charset="0"/>
              </a:rPr>
              <a:t>;    /* Release processes */</a:t>
            </a:r>
          </a:p>
          <a:p>
            <a:r>
              <a:rPr lang="en-US" b="1" dirty="0">
                <a:latin typeface="Courier New" pitchFamily="49" charset="0"/>
              </a:rPr>
              <a:t>  }</a:t>
            </a:r>
          </a:p>
          <a:p>
            <a:r>
              <a:rPr lang="en-US" b="1" dirty="0">
                <a:latin typeface="Courier New" pitchFamily="49" charset="0"/>
              </a:rPr>
              <a:t>unlock(</a:t>
            </a:r>
            <a:r>
              <a:rPr lang="en-US" b="1" dirty="0" err="1">
                <a:latin typeface="Courier New" pitchFamily="49" charset="0"/>
              </a:rPr>
              <a:t>counterlock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</a:rPr>
              <a:t>spin(release==</a:t>
            </a:r>
            <a:r>
              <a:rPr lang="en-US" b="1" dirty="0" err="1">
                <a:latin typeface="Courier New" pitchFamily="49" charset="0"/>
              </a:rPr>
              <a:t>localSense</a:t>
            </a:r>
            <a:r>
              <a:rPr lang="en-US" b="1" dirty="0">
                <a:latin typeface="Courier New" pitchFamily="49" charset="0"/>
              </a:rPr>
              <a:t>); /* Wait to be released */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8463" y="4364038"/>
            <a:ext cx="8347075" cy="19494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Release in first barrier acts as reset for second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When fast comes back it does not change release,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it just waits for it to become 0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Slow eventually sees release is 1, stops spinning,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does work, comes back, sets release to 0, and both go forward.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786A-1925-4153-ACB2-CA7AEF2827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810000" y="1073150"/>
            <a:ext cx="1939290" cy="393700"/>
          </a:xfrm>
          <a:prstGeom prst="wedgeRectCallout">
            <a:avLst>
              <a:gd name="adj1" fmla="val -43385"/>
              <a:gd name="adj2" fmla="val 10443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Local to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2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1891</Words>
  <Application>Microsoft Macintosh PowerPoint</Application>
  <PresentationFormat>On-screen Show (4:3)</PresentationFormat>
  <Paragraphs>538</Paragraphs>
  <Slides>26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Office Theme</vt:lpstr>
      <vt:lpstr>CIS 655/CSE 661 - Advanced Computer Architecture</vt:lpstr>
      <vt:lpstr>Uniprocess lock</vt:lpstr>
      <vt:lpstr>Queue lock</vt:lpstr>
      <vt:lpstr>Queue lock versus Spin lock</vt:lpstr>
      <vt:lpstr>Barrier</vt:lpstr>
      <vt:lpstr>Barrier Synchronization</vt:lpstr>
      <vt:lpstr>Simple Barrier Synchronization</vt:lpstr>
      <vt:lpstr>Executing simple barrier synchronization</vt:lpstr>
      <vt:lpstr>Correct Barrier Synchronization</vt:lpstr>
      <vt:lpstr>Executing correct barrier synchronization</vt:lpstr>
      <vt:lpstr>Executing correct barrier synchronization (2)</vt:lpstr>
      <vt:lpstr>Large-Scale Systems: Barriers</vt:lpstr>
      <vt:lpstr>Large-Scale Systems: Locks</vt:lpstr>
      <vt:lpstr>Memory Consistency</vt:lpstr>
      <vt:lpstr>Memory Consistency: Program order</vt:lpstr>
      <vt:lpstr>Memory Consistency: Execution (re)order</vt:lpstr>
      <vt:lpstr>Reordered LD/ST is real!</vt:lpstr>
      <vt:lpstr>Sequential Consistency</vt:lpstr>
      <vt:lpstr>Relaxed Consistency Models</vt:lpstr>
      <vt:lpstr>Relaxed Consistency Models</vt:lpstr>
      <vt:lpstr>Relaxed Consistency Models</vt:lpstr>
      <vt:lpstr>Example: Release Consistency</vt:lpstr>
      <vt:lpstr>Locks in Release Consistency</vt:lpstr>
      <vt:lpstr>Release Consistency Problems</vt:lpstr>
      <vt:lpstr>Conclusion and reading lists</vt:lpstr>
      <vt:lpstr>Pop Quiz - 3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Jashwanth Reddy Gangula</cp:lastModifiedBy>
  <cp:revision>18</cp:revision>
  <dcterms:created xsi:type="dcterms:W3CDTF">2015-10-28T21:51:37Z</dcterms:created>
  <dcterms:modified xsi:type="dcterms:W3CDTF">2017-04-24T20:49:28Z</dcterms:modified>
</cp:coreProperties>
</file>