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61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93" r:id="rId12"/>
    <p:sldId id="269" r:id="rId13"/>
    <p:sldId id="270" r:id="rId14"/>
    <p:sldId id="301" r:id="rId15"/>
    <p:sldId id="271" r:id="rId16"/>
    <p:sldId id="298" r:id="rId17"/>
    <p:sldId id="299" r:id="rId18"/>
    <p:sldId id="273" r:id="rId19"/>
    <p:sldId id="300" r:id="rId20"/>
    <p:sldId id="294" r:id="rId21"/>
    <p:sldId id="295" r:id="rId22"/>
    <p:sldId id="297" r:id="rId23"/>
    <p:sldId id="292" r:id="rId24"/>
    <p:sldId id="276" r:id="rId25"/>
    <p:sldId id="274" r:id="rId26"/>
    <p:sldId id="275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12" autoAdjust="0"/>
  </p:normalViewPr>
  <p:slideViewPr>
    <p:cSldViewPr>
      <p:cViewPr varScale="1">
        <p:scale>
          <a:sx n="70" d="100"/>
          <a:sy n="70" d="100"/>
        </p:scale>
        <p:origin x="-2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61B2B-ED37-4FFD-B0E4-A2B9EE61319C}" type="datetimeFigureOut">
              <a:rPr lang="en-US" smtClean="0"/>
              <a:pPr/>
              <a:t>11/10/15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39551-E75F-4AEE-9E26-A1C6E26A0A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Mezzanine: me-</a:t>
            </a:r>
            <a:r>
              <a:rPr lang="en-US" dirty="0" err="1" smtClean="0"/>
              <a:t>zer</a:t>
            </a:r>
            <a:r>
              <a:rPr lang="en-US" dirty="0" smtClean="0"/>
              <a:t>-</a:t>
            </a:r>
            <a:r>
              <a:rPr lang="en-US" dirty="0" err="1" smtClean="0"/>
              <a:t>nin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9551-E75F-4AEE-9E26-A1C6E26A0A2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54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Pci</a:t>
            </a:r>
            <a:r>
              <a:rPr lang="en-US" smtClean="0"/>
              <a:t> express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9551-E75F-4AEE-9E26-A1C6E26A0A2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59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http://en.wikipedia.org/wiki/Memory-mapped_I/O</a:t>
            </a:r>
          </a:p>
          <a:p>
            <a:endParaRPr lang="en-US" dirty="0" smtClean="0"/>
          </a:p>
          <a:p>
            <a:r>
              <a:rPr lang="en-US" dirty="0" smtClean="0"/>
              <a:t>IO device register</a:t>
            </a:r>
            <a:r>
              <a:rPr lang="en-US" baseline="0" dirty="0" smtClean="0"/>
              <a:t> represents IO device!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9551-E75F-4AEE-9E26-A1C6E26A0A2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36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Reliability : external metrics</a:t>
            </a:r>
          </a:p>
          <a:p>
            <a:r>
              <a:rPr lang="en-US" smtClean="0"/>
              <a:t>depende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9551-E75F-4AEE-9E26-A1C6E26A0A2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24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Latent</a:t>
            </a:r>
            <a:r>
              <a:rPr lang="en-US" baseline="0" dirty="0" smtClean="0"/>
              <a:t> error: hidden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9551-E75F-4AEE-9E26-A1C6E26A0A2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17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Pentium FDIV bug is one of the most infamous</a:t>
            </a:r>
            <a:r>
              <a:rPr lang="en-US" baseline="0" dirty="0" smtClean="0"/>
              <a:t> bugs by Intel. It is a bug in Intel Pentium FPU; for some calculation, it can not produce correct result beyond 4 digits.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9551-E75F-4AEE-9E26-A1C6E26A0A2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6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Alpha particle</a:t>
            </a:r>
            <a:r>
              <a:rPr lang="en-US" baseline="0" dirty="0" smtClean="0"/>
              <a:t> is a radiation particle that may change the status of memory bits.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9551-E75F-4AEE-9E26-A1C6E26A0A2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25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9551-E75F-4AEE-9E26-A1C6E26A0A2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42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DB93-5D96-4853-89DE-3E4DB3520773}" type="datetime1">
              <a:rPr lang="en-US" smtClean="0"/>
              <a:pPr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4290/6290 – Fall 2009 – Prof. Milos Prvulovic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F940-2F39-4FE2-B2A3-4FB98641AFFC}" type="datetime1">
              <a:rPr lang="en-US" smtClean="0"/>
              <a:pPr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4290/6290 – Fall 2009 – Prof. Milos Prvulovic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2791-4B6C-438F-B2F5-5CA93FCAF597}" type="datetime1">
              <a:rPr lang="en-US" smtClean="0"/>
              <a:pPr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4290/6290 – Fall 2009 – Prof. Milos Prvulovic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1606-83E4-41BD-85B2-A1D2120A8EE6}" type="datetime1">
              <a:rPr lang="en-US" smtClean="0"/>
              <a:pPr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4290/6290 – Fall 2009 – Prof. Milos Prvulovic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B99C-18D9-4FBB-8C96-91DF90305B15}" type="datetime1">
              <a:rPr lang="en-US" smtClean="0"/>
              <a:pPr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4290/6290 – Fall 2009 – Prof. Milos Prvulovic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186C-9E9D-4CA2-9776-EE58C8CF3A24}" type="datetime1">
              <a:rPr lang="en-US" smtClean="0"/>
              <a:pPr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4290/6290 – Fall 2009 – Prof. Milos Prvulovic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C716-8772-4707-8803-AB45FF0E2FC0}" type="datetime1">
              <a:rPr lang="en-US" smtClean="0"/>
              <a:pPr/>
              <a:t>11/10/15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4290/6290 – Fall 2009 – Prof. Milos Prvulovic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E19B-8F82-41C5-818E-9B0FB774403D}" type="datetime1">
              <a:rPr lang="en-US" smtClean="0"/>
              <a:pPr/>
              <a:t>11/10/15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4290/6290 – Fall 2009 – Prof. Milos Prvulovic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F7BD-BCCF-4880-A169-EF4AB34E42DB}" type="datetime1">
              <a:rPr lang="en-US" smtClean="0"/>
              <a:pPr/>
              <a:t>11/10/15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4290/6290 – Fall 2009 – Prof. Milos Prvulovic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FB9F-E60D-4AD5-972F-86167AFCD97E}" type="datetime1">
              <a:rPr lang="en-US" smtClean="0"/>
              <a:pPr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4290/6290 – Fall 2009 – Prof. Milos Prvulovic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6AD1-2F44-42F9-A147-11BAE1FD0FE8}" type="datetime1">
              <a:rPr lang="en-US" smtClean="0"/>
              <a:pPr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4290/6290 – Fall 2009 – Prof. Milos Prvulovic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240C9-20E4-4CDA-ADD8-CC1BE1181F10}" type="datetime1">
              <a:rPr lang="en-US" smtClean="0"/>
              <a:pPr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4290/6290 – Fall 2009 – Prof. Milos Prvulovic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"/>
            <a:ext cx="8610600" cy="147002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CIS 655/CSE 661 - Advanced Computer Architecture</a:t>
            </a: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Dr. </a:t>
            </a:r>
            <a:r>
              <a:rPr lang="en-US" b="1" dirty="0" err="1" smtClean="0"/>
              <a:t>Yuzhe</a:t>
            </a:r>
            <a:r>
              <a:rPr lang="en-US" b="1" dirty="0" smtClean="0"/>
              <a:t> (Richard) Tang</a:t>
            </a: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1806575"/>
            <a:ext cx="8610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5400" noProof="0" dirty="0" smtClean="0"/>
              <a:t>Storage </a:t>
            </a:r>
            <a:r>
              <a:rPr lang="en-US" sz="5400" dirty="0" smtClean="0"/>
              <a:t>(5.1)</a:t>
            </a:r>
            <a:endParaRPr kumimoji="0" lang="en-US" sz="4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Magnetic-Flash</a:t>
            </a:r>
            <a:endParaRPr lang="en-US" dirty="0"/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Magnetic is cheap, huge capacity</a:t>
            </a:r>
          </a:p>
          <a:p>
            <a:pPr lvl="1"/>
            <a:r>
              <a:rPr lang="en-US" dirty="0" smtClean="0"/>
              <a:t>Power-hungry (always spinning)</a:t>
            </a:r>
          </a:p>
          <a:p>
            <a:pPr lvl="1"/>
            <a:r>
              <a:rPr lang="en-US" dirty="0" smtClean="0"/>
              <a:t>Slow (must move heads)</a:t>
            </a:r>
          </a:p>
          <a:p>
            <a:pPr lvl="1"/>
            <a:r>
              <a:rPr lang="en-US" dirty="0" smtClean="0"/>
              <a:t>Need large buffer to improve access scheduling</a:t>
            </a:r>
          </a:p>
          <a:p>
            <a:pPr lvl="1"/>
            <a:r>
              <a:rPr lang="en-US" dirty="0" smtClean="0"/>
              <a:t>Sensitive to impact while spinning</a:t>
            </a:r>
          </a:p>
          <a:p>
            <a:r>
              <a:rPr lang="en-US" dirty="0" smtClean="0"/>
              <a:t>Flash is fast but small capacity</a:t>
            </a:r>
          </a:p>
          <a:p>
            <a:pPr lvl="1"/>
            <a:r>
              <a:rPr lang="en-US" dirty="0" smtClean="0"/>
              <a:t>Fast, power-efficient, no moving parts</a:t>
            </a:r>
          </a:p>
          <a:p>
            <a:r>
              <a:rPr lang="en-US" dirty="0" smtClean="0"/>
              <a:t>Idea: have both</a:t>
            </a:r>
          </a:p>
          <a:p>
            <a:pPr lvl="1"/>
            <a:r>
              <a:rPr lang="en-US" dirty="0" smtClean="0"/>
              <a:t>Buffer writes on flash (use flash as cache for writes)</a:t>
            </a:r>
          </a:p>
          <a:p>
            <a:pPr lvl="1"/>
            <a:r>
              <a:rPr lang="en-US" dirty="0" smtClean="0"/>
              <a:t>Can spin down magnetic drive,</a:t>
            </a:r>
            <a:br>
              <a:rPr lang="en-US" dirty="0" smtClean="0"/>
            </a:br>
            <a:r>
              <a:rPr lang="en-US" dirty="0" smtClean="0"/>
              <a:t>spin up occasionally to write “dirty” blocks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Storage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IO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Buses for I/O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Traditionally, two kinds of busses</a:t>
            </a:r>
          </a:p>
          <a:p>
            <a:pPr lvl="1"/>
            <a:r>
              <a:rPr lang="en-US"/>
              <a:t>CPU-Memory bus (fast, short)</a:t>
            </a:r>
          </a:p>
          <a:p>
            <a:pPr lvl="1"/>
            <a:r>
              <a:rPr lang="en-US"/>
              <a:t>I/O bus (can be slower and longer)</a:t>
            </a:r>
          </a:p>
          <a:p>
            <a:r>
              <a:rPr lang="en-US"/>
              <a:t>Now: mezzanine buses (PCI)</a:t>
            </a:r>
          </a:p>
          <a:p>
            <a:pPr lvl="1"/>
            <a:r>
              <a:rPr lang="en-US"/>
              <a:t>Pretty fast and relatively short</a:t>
            </a:r>
          </a:p>
          <a:p>
            <a:pPr lvl="1"/>
            <a:r>
              <a:rPr lang="en-US"/>
              <a:t>Can connect fast devices directly</a:t>
            </a:r>
          </a:p>
          <a:p>
            <a:pPr lvl="1"/>
            <a:r>
              <a:rPr lang="en-US"/>
              <a:t>Can connect to longer, slower I/O busses</a:t>
            </a:r>
          </a:p>
          <a:p>
            <a:r>
              <a:rPr lang="en-US"/>
              <a:t>Data transfers over a bus: transactions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Buses in a System</a:t>
            </a:r>
          </a:p>
        </p:txBody>
      </p:sp>
      <p:pic>
        <p:nvPicPr>
          <p:cNvPr id="406533" name="Picture 5" descr="Ch7-fig1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98700" y="1346200"/>
            <a:ext cx="4557713" cy="55118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does </a:t>
            </a:r>
            <a:r>
              <a:rPr lang="en-US" dirty="0" smtClean="0">
                <a:latin typeface="Rockwell"/>
                <a:cs typeface="Rockwell"/>
              </a:rPr>
              <a:t>read()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works?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Bent Arrow 3"/>
          <p:cNvSpPr/>
          <p:nvPr/>
        </p:nvSpPr>
        <p:spPr>
          <a:xfrm>
            <a:off x="7315200" y="152400"/>
            <a:ext cx="595508" cy="599936"/>
          </a:xfrm>
          <a:prstGeom prst="ben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771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 Design Decisions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2800"/>
              <a:t>Split transactions</a:t>
            </a:r>
          </a:p>
          <a:p>
            <a:pPr lvl="1"/>
            <a:r>
              <a:rPr lang="en-US" sz="2400"/>
              <a:t>Traditionally, bus stays occupied</a:t>
            </a:r>
            <a:br>
              <a:rPr lang="en-US" sz="2400"/>
            </a:br>
            <a:r>
              <a:rPr lang="en-US" sz="2400"/>
              <a:t>between request and response on a read</a:t>
            </a:r>
          </a:p>
          <a:p>
            <a:pPr lvl="1"/>
            <a:r>
              <a:rPr lang="en-US" sz="2400"/>
              <a:t>Now, get bus, send request, free bus</a:t>
            </a:r>
            <a:br>
              <a:rPr lang="en-US" sz="2400"/>
            </a:br>
            <a:r>
              <a:rPr lang="en-US" sz="2400"/>
              <a:t>(when response ready, get bus, send response, free bus)</a:t>
            </a:r>
          </a:p>
          <a:p>
            <a:r>
              <a:rPr lang="en-US" sz="2800"/>
              <a:t>Bus mastering</a:t>
            </a:r>
          </a:p>
          <a:p>
            <a:pPr lvl="1"/>
            <a:r>
              <a:rPr lang="en-US" sz="2400"/>
              <a:t>Which devices can initiate transfers on the bus</a:t>
            </a:r>
          </a:p>
          <a:p>
            <a:pPr lvl="1"/>
            <a:r>
              <a:rPr lang="en-US" sz="2400"/>
              <a:t>CPU can always be the master</a:t>
            </a:r>
          </a:p>
          <a:p>
            <a:pPr lvl="1"/>
            <a:r>
              <a:rPr lang="en-US" sz="2400"/>
              <a:t>But we can also allow other devices to be masters</a:t>
            </a:r>
          </a:p>
          <a:p>
            <a:pPr lvl="1"/>
            <a:r>
              <a:rPr lang="en-US" sz="2400"/>
              <a:t>With multiple masters, need arbitration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 to access IO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Application-level IO: </a:t>
            </a:r>
          </a:p>
          <a:p>
            <a:pPr lvl="1"/>
            <a:r>
              <a:rPr lang="en-US" dirty="0" smtClean="0"/>
              <a:t>What is usually written in your program</a:t>
            </a:r>
          </a:p>
          <a:p>
            <a:pPr lvl="1"/>
            <a:r>
              <a:rPr lang="en-US" dirty="0" smtClean="0"/>
              <a:t>Provided by language runtime (e.g. </a:t>
            </a:r>
            <a:r>
              <a:rPr lang="en-US" dirty="0" err="1" smtClean="0"/>
              <a:t>libc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/>
              <a:t>Standard I/O (</a:t>
            </a:r>
            <a:r>
              <a:rPr lang="en-US" dirty="0" err="1" smtClean="0"/>
              <a:t>stdio.h</a:t>
            </a:r>
            <a:r>
              <a:rPr lang="en-US" dirty="0" smtClean="0"/>
              <a:t>) by C</a:t>
            </a:r>
          </a:p>
          <a:p>
            <a:pPr lvl="2"/>
            <a:r>
              <a:rPr lang="en-US" dirty="0" err="1" smtClean="0"/>
              <a:t>Printf</a:t>
            </a:r>
            <a:r>
              <a:rPr lang="en-US" dirty="0" smtClean="0"/>
              <a:t>, </a:t>
            </a:r>
            <a:r>
              <a:rPr lang="en-US" dirty="0" err="1" smtClean="0"/>
              <a:t>scanf</a:t>
            </a:r>
            <a:r>
              <a:rPr lang="en-US" dirty="0" smtClean="0"/>
              <a:t>, </a:t>
            </a:r>
            <a:r>
              <a:rPr lang="en-US" dirty="0" err="1" smtClean="0"/>
              <a:t>fopen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System-level IO:</a:t>
            </a:r>
            <a:endParaRPr lang="en-US" dirty="0"/>
          </a:p>
          <a:p>
            <a:pPr lvl="1"/>
            <a:r>
              <a:rPr lang="en-US" dirty="0" smtClean="0"/>
              <a:t>Directly by system calls</a:t>
            </a:r>
          </a:p>
          <a:p>
            <a:pPr lvl="1"/>
            <a:r>
              <a:rPr lang="en-US" dirty="0" smtClean="0"/>
              <a:t>Example: POSIX </a:t>
            </a:r>
            <a:r>
              <a:rPr lang="en-US" dirty="0" err="1" smtClean="0"/>
              <a:t>syscalls</a:t>
            </a:r>
            <a:r>
              <a:rPr lang="en-US" dirty="0" smtClean="0"/>
              <a:t>: open, close, read/write, state</a:t>
            </a:r>
          </a:p>
          <a:p>
            <a:pPr lvl="1"/>
            <a:r>
              <a:rPr lang="en-US" dirty="0" smtClean="0"/>
              <a:t>Allow you to access raw data on disk (e.g. </a:t>
            </a:r>
            <a:r>
              <a:rPr lang="en-US" dirty="0" err="1" smtClean="0"/>
              <a:t>inode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CPU-device IO:</a:t>
            </a:r>
          </a:p>
          <a:p>
            <a:pPr lvl="1"/>
            <a:r>
              <a:rPr lang="en-US" dirty="0" smtClean="0"/>
              <a:t>Device driver’s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705600" y="1737519"/>
            <a:ext cx="2133600" cy="2529681"/>
            <a:chOff x="6705600" y="1585119"/>
            <a:chExt cx="2133600" cy="2529681"/>
          </a:xfrm>
        </p:grpSpPr>
        <p:sp>
          <p:nvSpPr>
            <p:cNvPr id="5" name="Rectangle 4"/>
            <p:cNvSpPr/>
            <p:nvPr/>
          </p:nvSpPr>
          <p:spPr>
            <a:xfrm>
              <a:off x="6705600" y="1600199"/>
              <a:ext cx="1295400" cy="39608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153400" y="1585119"/>
              <a:ext cx="685800" cy="4111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Libc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05600" y="2178842"/>
              <a:ext cx="2133600" cy="41195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4800" y="2773361"/>
              <a:ext cx="914400" cy="48974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Device driver 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924800" y="3625055"/>
              <a:ext cx="914400" cy="48974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IO Device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705600" y="3621156"/>
              <a:ext cx="1066800" cy="48974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05600" y="2590800"/>
              <a:ext cx="1066800" cy="67230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705600" y="2590800"/>
              <a:ext cx="10668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/>
          <p:cNvCxnSpPr/>
          <p:nvPr/>
        </p:nvCxnSpPr>
        <p:spPr>
          <a:xfrm>
            <a:off x="6629400" y="3581400"/>
            <a:ext cx="22860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306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CPU-Device </a:t>
            </a:r>
            <a:r>
              <a:rPr lang="en-US" dirty="0" smtClean="0"/>
              <a:t>Interface (</a:t>
            </a:r>
            <a:r>
              <a:rPr lang="en-US" sz="3100" dirty="0" smtClean="0"/>
              <a:t>Device driver’s view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5486400" cy="4525963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Devices </a:t>
            </a:r>
            <a:r>
              <a:rPr lang="en-US" sz="2800" dirty="0" smtClean="0"/>
              <a:t>accessible </a:t>
            </a:r>
            <a:r>
              <a:rPr lang="en-US" sz="2800" dirty="0"/>
              <a:t>to </a:t>
            </a:r>
            <a:r>
              <a:rPr lang="en-US" sz="2800" dirty="0" smtClean="0"/>
              <a:t>CPU thru device registers (data/control)</a:t>
            </a:r>
            <a:endParaRPr lang="en-US" sz="2800" dirty="0"/>
          </a:p>
          <a:p>
            <a:r>
              <a:rPr lang="en-US" sz="2800" dirty="0"/>
              <a:t>These registers can be either</a:t>
            </a:r>
          </a:p>
          <a:p>
            <a:pPr lvl="1"/>
            <a:r>
              <a:rPr lang="en-US" sz="2400" dirty="0"/>
              <a:t>Memory </a:t>
            </a:r>
            <a:r>
              <a:rPr lang="en-US" sz="2400" dirty="0" smtClean="0"/>
              <a:t>mapped IO</a:t>
            </a:r>
            <a:endParaRPr lang="en-US" sz="2400" dirty="0"/>
          </a:p>
          <a:p>
            <a:pPr lvl="2"/>
            <a:r>
              <a:rPr lang="en-US" sz="2000" dirty="0"/>
              <a:t>Some physical memory </a:t>
            </a:r>
            <a:r>
              <a:rPr lang="en-US" sz="2000" dirty="0" smtClean="0"/>
              <a:t>addresses map </a:t>
            </a:r>
            <a:r>
              <a:rPr lang="en-US" sz="2000" dirty="0"/>
              <a:t>to I/O device </a:t>
            </a:r>
            <a:r>
              <a:rPr lang="en-US" sz="2000" dirty="0" smtClean="0"/>
              <a:t>registers (inside the IO device)</a:t>
            </a:r>
            <a:endParaRPr lang="en-US" sz="2000" dirty="0"/>
          </a:p>
          <a:p>
            <a:pPr lvl="2"/>
            <a:r>
              <a:rPr lang="en-US" sz="2000" dirty="0"/>
              <a:t>Read/write through LS/ST</a:t>
            </a:r>
          </a:p>
          <a:p>
            <a:pPr lvl="2"/>
            <a:r>
              <a:rPr lang="en-US" sz="2000" dirty="0"/>
              <a:t>Most RISC processors support only this kind of I/O mapping</a:t>
            </a:r>
          </a:p>
          <a:p>
            <a:pPr lvl="1"/>
            <a:r>
              <a:rPr lang="en-US" sz="2400" dirty="0" smtClean="0"/>
              <a:t>Port mapped IO: </a:t>
            </a:r>
          </a:p>
          <a:p>
            <a:pPr lvl="2"/>
            <a:r>
              <a:rPr lang="en-US" sz="2000" dirty="0" smtClean="0"/>
              <a:t>In a separate </a:t>
            </a:r>
            <a:r>
              <a:rPr lang="en-US" sz="2000" dirty="0"/>
              <a:t>I/O address </a:t>
            </a:r>
            <a:r>
              <a:rPr lang="en-US" sz="2000" dirty="0" smtClean="0"/>
              <a:t>space: dedicated IO pin or bus</a:t>
            </a:r>
            <a:endParaRPr lang="en-US" sz="2000" dirty="0"/>
          </a:p>
          <a:p>
            <a:pPr lvl="2"/>
            <a:r>
              <a:rPr lang="en-US" sz="2000" dirty="0"/>
              <a:t>Read/write through special IN/OUT </a:t>
            </a:r>
            <a:r>
              <a:rPr lang="en-US" sz="2000" dirty="0" err="1"/>
              <a:t>instrs</a:t>
            </a:r>
            <a:endParaRPr lang="en-US" sz="2000" dirty="0"/>
          </a:p>
          <a:p>
            <a:pPr lvl="2"/>
            <a:r>
              <a:rPr lang="en-US" sz="2000" dirty="0"/>
              <a:t>Used in x86, but even in x86 PCs some I/O is memory </a:t>
            </a:r>
            <a:r>
              <a:rPr lang="en-US" sz="2000" dirty="0" smtClean="0"/>
              <a:t>mapped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86400" y="1417637"/>
            <a:ext cx="3429000" cy="4297363"/>
            <a:chOff x="5486400" y="2873757"/>
            <a:chExt cx="3429000" cy="2307843"/>
          </a:xfrm>
        </p:grpSpPr>
        <p:grpSp>
          <p:nvGrpSpPr>
            <p:cNvPr id="35" name="Group 34"/>
            <p:cNvGrpSpPr/>
            <p:nvPr/>
          </p:nvGrpSpPr>
          <p:grpSpPr>
            <a:xfrm>
              <a:off x="5486400" y="2873757"/>
              <a:ext cx="3429000" cy="2307843"/>
              <a:chOff x="5029200" y="2160716"/>
              <a:chExt cx="4114800" cy="317328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126480" y="2160716"/>
                <a:ext cx="1567150" cy="668208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CPU</a:t>
                </a:r>
                <a:endParaRPr lang="en-US" sz="16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105400" y="4267199"/>
                <a:ext cx="1066800" cy="64770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Physical Memory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629400" y="4800600"/>
                <a:ext cx="1066800" cy="5334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Disk</a:t>
                </a:r>
                <a:endParaRPr lang="en-US" sz="16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924800" y="4800600"/>
                <a:ext cx="1066800" cy="5334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NI</a:t>
                </a:r>
                <a:endParaRPr lang="en-US" sz="16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029200" y="3238500"/>
                <a:ext cx="41148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5" idx="2"/>
              </p:cNvCxnSpPr>
              <p:nvPr/>
            </p:nvCxnSpPr>
            <p:spPr>
              <a:xfrm>
                <a:off x="6910055" y="2828925"/>
                <a:ext cx="39388" cy="4095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7" idx="0"/>
              </p:cNvCxnSpPr>
              <p:nvPr/>
            </p:nvCxnSpPr>
            <p:spPr>
              <a:xfrm rot="5400000" flipH="1" flipV="1">
                <a:off x="5139693" y="3737611"/>
                <a:ext cx="1028697" cy="304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rot="5400000" flipH="1" flipV="1">
                <a:off x="6934200" y="4572000"/>
                <a:ext cx="4572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rot="5400000" flipH="1" flipV="1">
                <a:off x="8229600" y="4572000"/>
                <a:ext cx="4572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629400" y="4341812"/>
                <a:ext cx="23622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rot="16200000" flipV="1">
                <a:off x="7136131" y="3783331"/>
                <a:ext cx="1104901" cy="152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5105400" y="3668078"/>
                <a:ext cx="1600200" cy="3038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705600" y="3668078"/>
                <a:ext cx="1066800" cy="30384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772400" y="3668078"/>
                <a:ext cx="1295400" cy="30384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5547360" y="3936861"/>
              <a:ext cx="1069342" cy="247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Phy</a:t>
              </a:r>
              <a:r>
                <a:rPr lang="en-US" sz="1200" dirty="0" smtClean="0"/>
                <a:t>. memory address space</a:t>
              </a:r>
              <a:endParaRPr lang="en-US" sz="12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572375" y="3147695"/>
              <a:ext cx="88900" cy="1447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483475" y="3146425"/>
              <a:ext cx="88900" cy="1447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391400" y="3146425"/>
              <a:ext cx="88900" cy="1447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1479120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CPU-Device Interface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5410200" cy="4525963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Devices can be very slow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When given some data, a device may take </a:t>
            </a:r>
            <a:r>
              <a:rPr lang="en-US" sz="2000" dirty="0"/>
              <a:t>a long time to become ready to </a:t>
            </a:r>
            <a:r>
              <a:rPr lang="en-US" sz="2000" dirty="0" smtClean="0"/>
              <a:t>receive the data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Usually we have a Done bit in status register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Checking the Done bit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Polling: test the Done bit in a loop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Interrupt: interrupt CPU when Done bit becomes 1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Interrupts if I/O events infrequent or </a:t>
            </a:r>
            <a:r>
              <a:rPr lang="en-US" sz="2000" dirty="0" smtClean="0"/>
              <a:t>if device is slow</a:t>
            </a:r>
            <a:endParaRPr lang="en-US" sz="2000" dirty="0"/>
          </a:p>
          <a:p>
            <a:pPr lvl="2">
              <a:lnSpc>
                <a:spcPct val="80000"/>
              </a:lnSpc>
            </a:pPr>
            <a:r>
              <a:rPr lang="en-US" sz="1800" dirty="0"/>
              <a:t>Each interrupt has some OS and HW overhead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Polling better for devices that are done quickly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Even then, buffering data in the device lets us use interrupts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Interrupt-driven I/O used today in most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486400" y="1417637"/>
            <a:ext cx="3429000" cy="4297363"/>
            <a:chOff x="5486400" y="2873757"/>
            <a:chExt cx="3429000" cy="2307843"/>
          </a:xfrm>
        </p:grpSpPr>
        <p:grpSp>
          <p:nvGrpSpPr>
            <p:cNvPr id="26" name="Group 25"/>
            <p:cNvGrpSpPr/>
            <p:nvPr/>
          </p:nvGrpSpPr>
          <p:grpSpPr>
            <a:xfrm>
              <a:off x="5486400" y="2873757"/>
              <a:ext cx="3429000" cy="2307843"/>
              <a:chOff x="5029200" y="2160716"/>
              <a:chExt cx="4114800" cy="3173284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126480" y="2160716"/>
                <a:ext cx="1567150" cy="668208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CPU</a:t>
                </a:r>
                <a:endParaRPr lang="en-US" sz="16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105400" y="4267199"/>
                <a:ext cx="1066800" cy="64770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Physical Memory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629400" y="4800600"/>
                <a:ext cx="1066800" cy="5334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Disk</a:t>
                </a:r>
                <a:endParaRPr lang="en-US" sz="16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924800" y="4800600"/>
                <a:ext cx="1066800" cy="5334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NI</a:t>
                </a:r>
                <a:endParaRPr lang="en-US" sz="1600" dirty="0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5029200" y="3238500"/>
                <a:ext cx="41148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31" idx="2"/>
              </p:cNvCxnSpPr>
              <p:nvPr/>
            </p:nvCxnSpPr>
            <p:spPr>
              <a:xfrm>
                <a:off x="6910055" y="2828925"/>
                <a:ext cx="39388" cy="4095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32" idx="0"/>
              </p:cNvCxnSpPr>
              <p:nvPr/>
            </p:nvCxnSpPr>
            <p:spPr>
              <a:xfrm rot="5400000" flipH="1" flipV="1">
                <a:off x="5139693" y="3737611"/>
                <a:ext cx="1028697" cy="304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rot="5400000" flipH="1" flipV="1">
                <a:off x="6934200" y="4572000"/>
                <a:ext cx="4572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rot="5400000" flipH="1" flipV="1">
                <a:off x="8229600" y="4572000"/>
                <a:ext cx="4572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6629400" y="4341812"/>
                <a:ext cx="23622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rot="16200000" flipV="1">
                <a:off x="7136131" y="3783331"/>
                <a:ext cx="1104901" cy="152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5105400" y="3668078"/>
                <a:ext cx="1600200" cy="3038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705600" y="3668078"/>
                <a:ext cx="1066800" cy="30384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772400" y="3668078"/>
                <a:ext cx="1295400" cy="30384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547360" y="3936861"/>
              <a:ext cx="1069342" cy="247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Phy</a:t>
              </a:r>
              <a:r>
                <a:rPr lang="en-US" sz="1200" dirty="0" smtClean="0"/>
                <a:t>. memory address space</a:t>
              </a:r>
              <a:endParaRPr lang="en-US" sz="12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572375" y="3147695"/>
              <a:ext cx="88900" cy="1447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483475" y="3146425"/>
              <a:ext cx="88900" cy="1447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91400" y="3146425"/>
              <a:ext cx="88900" cy="1447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IO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04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r>
              <a:rPr lang="en-US" sz="2800"/>
              <a:t>I/O performance (bandwidth, latency)</a:t>
            </a:r>
          </a:p>
          <a:p>
            <a:pPr lvl="1"/>
            <a:r>
              <a:rPr lang="en-US" sz="2400"/>
              <a:t>Bandwidth improving, but not as fast as CPU</a:t>
            </a:r>
          </a:p>
          <a:p>
            <a:pPr lvl="1"/>
            <a:r>
              <a:rPr lang="en-US" sz="2400"/>
              <a:t>Latency improving very slowly</a:t>
            </a:r>
          </a:p>
          <a:p>
            <a:pPr lvl="1"/>
            <a:r>
              <a:rPr lang="en-US" sz="2400"/>
              <a:t>Consequently, by Amdahl’s Law:</a:t>
            </a:r>
            <a:br>
              <a:rPr lang="en-US" sz="2400"/>
            </a:br>
            <a:r>
              <a:rPr lang="en-US" sz="2400"/>
              <a:t>fraction of time spent on I/O increasing</a:t>
            </a:r>
          </a:p>
          <a:p>
            <a:r>
              <a:rPr lang="en-US" sz="2800"/>
              <a:t>Other factors just as important</a:t>
            </a:r>
          </a:p>
          <a:p>
            <a:pPr lvl="1"/>
            <a:r>
              <a:rPr lang="en-US" sz="2400"/>
              <a:t>Reliability, Availability, Dependability</a:t>
            </a:r>
          </a:p>
          <a:p>
            <a:r>
              <a:rPr lang="en-US" sz="2800"/>
              <a:t>Storage devices very diverse</a:t>
            </a:r>
          </a:p>
          <a:p>
            <a:pPr lvl="1"/>
            <a:r>
              <a:rPr lang="en-US" sz="2400"/>
              <a:t>Magnetic disks, tapes, CDs, DVDs, flash</a:t>
            </a:r>
          </a:p>
          <a:p>
            <a:pPr lvl="1"/>
            <a:r>
              <a:rPr lang="en-US" sz="2400"/>
              <a:t>Different advantages/disadvantages and uses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Throughput, or bandwidth in context of </a:t>
            </a:r>
            <a:r>
              <a:rPr lang="en-US" dirty="0"/>
              <a:t>IO </a:t>
            </a:r>
            <a:endParaRPr lang="en-US" dirty="0" smtClean="0"/>
          </a:p>
          <a:p>
            <a:pPr lvl="1"/>
            <a:r>
              <a:rPr lang="en-US" dirty="0" smtClean="0"/>
              <a:t>Response time, or latency in context of IO</a:t>
            </a:r>
          </a:p>
          <a:p>
            <a:pPr lvl="1"/>
            <a:endParaRPr lang="en-US" dirty="0"/>
          </a:p>
          <a:p>
            <a:r>
              <a:rPr lang="en-US" dirty="0" smtClean="0"/>
              <a:t>Trade-off </a:t>
            </a:r>
            <a:r>
              <a:rPr lang="en-US" dirty="0" err="1" smtClean="0"/>
              <a:t>btwn</a:t>
            </a:r>
            <a:r>
              <a:rPr lang="en-US" dirty="0" smtClean="0"/>
              <a:t> throughput and response time</a:t>
            </a:r>
          </a:p>
          <a:p>
            <a:pPr lvl="1"/>
            <a:r>
              <a:rPr lang="en-US" dirty="0" smtClean="0"/>
              <a:t>Improving throughput favors non-empty queue</a:t>
            </a:r>
          </a:p>
          <a:p>
            <a:pPr lvl="1"/>
            <a:r>
              <a:rPr lang="en-US" dirty="0" smtClean="0"/>
              <a:t>Improving latency favors empty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248" y="5334000"/>
            <a:ext cx="5763263" cy="137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24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versus response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365994"/>
            <a:ext cx="5763633" cy="526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91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 File Server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68" y="1726406"/>
            <a:ext cx="8397552" cy="4273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6400" y="5999956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168 15k RPM 72GB disks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21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/>
              <a:t>Dependability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Reliability </a:t>
            </a:r>
            <a:r>
              <a:rPr lang="en-US" dirty="0"/>
              <a:t>and Availability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229600" cy="4525963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System can be in one of two states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Service Accomplishment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Service Interruption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Reliability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Measure of continuous service accomplishment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Typically, Mean Time To Failure (MTTF)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Availability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Service accomplishment as a fraction of overall time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Also looks at Mean Time To Repair (MTTR)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MTTR is the average duration of service interruption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Availability=MTTF/(MTTF+MTTR)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791200" y="1600200"/>
            <a:ext cx="3276600" cy="1714504"/>
            <a:chOff x="1066007" y="3734395"/>
            <a:chExt cx="5439838" cy="3186241"/>
          </a:xfrm>
        </p:grpSpPr>
        <p:sp>
          <p:nvSpPr>
            <p:cNvPr id="5" name="TextBox 4"/>
            <p:cNvSpPr txBox="1"/>
            <p:nvPr/>
          </p:nvSpPr>
          <p:spPr>
            <a:xfrm>
              <a:off x="1066800" y="4805661"/>
              <a:ext cx="2057400" cy="486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 smtClean="0">
                  <a:solidFill>
                    <a:srgbClr val="0070C0"/>
                  </a:solidFill>
                </a:rPr>
                <a:t>Failure</a:t>
              </a:r>
              <a:endParaRPr lang="en-US" sz="1100" i="1" dirty="0">
                <a:solidFill>
                  <a:srgbClr val="0070C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01" y="4805661"/>
              <a:ext cx="2133601" cy="486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 smtClean="0">
                  <a:solidFill>
                    <a:srgbClr val="0070C0"/>
                  </a:solidFill>
                </a:rPr>
                <a:t>Restorations</a:t>
              </a:r>
              <a:endParaRPr lang="en-US" sz="1100" i="1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066801" y="6424992"/>
              <a:ext cx="5439044" cy="254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124201" y="6405860"/>
              <a:ext cx="1371600" cy="51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Time-line</a:t>
              </a:r>
              <a:endParaRPr lang="en-US" sz="12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-211748" y="5173480"/>
              <a:ext cx="2556303" cy="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733800" y="4191595"/>
              <a:ext cx="2133600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438400" y="3734395"/>
              <a:ext cx="1066800" cy="51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MTTR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2046383" y="4191595"/>
              <a:ext cx="1676400" cy="4465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256183" y="3738861"/>
              <a:ext cx="1066800" cy="51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MTTF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057400" y="6172200"/>
              <a:ext cx="3733800" cy="9525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276600" y="5724524"/>
              <a:ext cx="1066800" cy="51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MTBF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7" name="Elbow Connector 16"/>
            <p:cNvCxnSpPr/>
            <p:nvPr/>
          </p:nvCxnSpPr>
          <p:spPr>
            <a:xfrm>
              <a:off x="1219200" y="4577060"/>
              <a:ext cx="1219200" cy="1143000"/>
            </a:xfrm>
            <a:prstGeom prst="bentConnector3">
              <a:avLst>
                <a:gd name="adj1" fmla="val 67969"/>
              </a:avLst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flipV="1">
              <a:off x="2438400" y="4577060"/>
              <a:ext cx="3352800" cy="1143000"/>
            </a:xfrm>
            <a:prstGeom prst="bentConnector3">
              <a:avLst>
                <a:gd name="adj1" fmla="val 41193"/>
              </a:avLst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/>
            <p:nvPr/>
          </p:nvCxnSpPr>
          <p:spPr>
            <a:xfrm>
              <a:off x="5181600" y="4577060"/>
              <a:ext cx="1219200" cy="1143000"/>
            </a:xfrm>
            <a:prstGeom prst="bentConnector3">
              <a:avLst>
                <a:gd name="adj1" fmla="val 50000"/>
              </a:avLst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Dependability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Quality of delivered service that justifies us relying on the system to provide that service</a:t>
            </a:r>
          </a:p>
          <a:p>
            <a:pPr lvl="1"/>
            <a:r>
              <a:rPr lang="en-US" dirty="0"/>
              <a:t>Delivered service is the </a:t>
            </a:r>
            <a:r>
              <a:rPr lang="en-US" i="1" dirty="0"/>
              <a:t>actual behavior</a:t>
            </a:r>
          </a:p>
          <a:p>
            <a:pPr lvl="1"/>
            <a:r>
              <a:rPr lang="en-US" dirty="0"/>
              <a:t>Each module has an ideal </a:t>
            </a:r>
            <a:r>
              <a:rPr lang="en-US" i="1" dirty="0"/>
              <a:t>specified behavior</a:t>
            </a:r>
          </a:p>
          <a:p>
            <a:r>
              <a:rPr lang="en-US" dirty="0"/>
              <a:t>Faults, Errors, Failures</a:t>
            </a:r>
          </a:p>
          <a:p>
            <a:pPr lvl="1"/>
            <a:r>
              <a:rPr lang="en-US" dirty="0"/>
              <a:t>Failure: actual deviates from specified behavior</a:t>
            </a:r>
          </a:p>
          <a:p>
            <a:pPr lvl="1"/>
            <a:r>
              <a:rPr lang="en-US" dirty="0"/>
              <a:t>Error: </a:t>
            </a:r>
            <a:r>
              <a:rPr lang="en-US" dirty="0" smtClean="0"/>
              <a:t>defect </a:t>
            </a:r>
            <a:r>
              <a:rPr lang="en-US" dirty="0"/>
              <a:t>that results in failure</a:t>
            </a:r>
          </a:p>
          <a:p>
            <a:pPr lvl="1"/>
            <a:r>
              <a:rPr lang="en-US" dirty="0"/>
              <a:t>Fault: cause of error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Failure Example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2800" dirty="0"/>
              <a:t>A programming mistake is a </a:t>
            </a:r>
            <a:r>
              <a:rPr lang="en-US" sz="2800" b="1" dirty="0"/>
              <a:t>fault</a:t>
            </a:r>
          </a:p>
          <a:p>
            <a:pPr lvl="1"/>
            <a:r>
              <a:rPr lang="en-US" sz="2400" dirty="0"/>
              <a:t>An add function that works fine, except when we try 5+3, in which case it returns 7 instead of 8</a:t>
            </a:r>
          </a:p>
          <a:p>
            <a:pPr lvl="1"/>
            <a:r>
              <a:rPr lang="en-US" sz="2400" dirty="0"/>
              <a:t>It is a </a:t>
            </a:r>
            <a:r>
              <a:rPr lang="en-US" sz="2400" i="1" dirty="0"/>
              <a:t>latent error</a:t>
            </a:r>
            <a:r>
              <a:rPr lang="en-US" sz="2400" dirty="0"/>
              <a:t> until activated</a:t>
            </a:r>
          </a:p>
          <a:p>
            <a:r>
              <a:rPr lang="en-US" sz="2800" dirty="0"/>
              <a:t>An activated fault becomes </a:t>
            </a:r>
            <a:r>
              <a:rPr lang="en-US" sz="2800" i="1" dirty="0"/>
              <a:t>effective </a:t>
            </a:r>
            <a:r>
              <a:rPr lang="en-US" sz="2800" b="1" i="1" dirty="0"/>
              <a:t>error</a:t>
            </a:r>
          </a:p>
          <a:p>
            <a:pPr lvl="1"/>
            <a:r>
              <a:rPr lang="en-US" sz="2400" dirty="0"/>
              <a:t>We call our add and it returns 7 for 5+3</a:t>
            </a:r>
          </a:p>
          <a:p>
            <a:r>
              <a:rPr lang="en-US" sz="2800" b="1" dirty="0"/>
              <a:t>Failure </a:t>
            </a:r>
            <a:r>
              <a:rPr lang="en-US" sz="2800" dirty="0"/>
              <a:t>when error results in deviation in behavior</a:t>
            </a:r>
          </a:p>
          <a:p>
            <a:pPr lvl="1"/>
            <a:r>
              <a:rPr lang="en-US" sz="2400" dirty="0"/>
              <a:t>E.g. we schedule a meeting for the 7</a:t>
            </a:r>
            <a:r>
              <a:rPr lang="en-US" sz="2400" baseline="30000" dirty="0"/>
              <a:t>th</a:t>
            </a:r>
            <a:r>
              <a:rPr lang="en-US" sz="2400" dirty="0"/>
              <a:t> instead of 8</a:t>
            </a:r>
            <a:r>
              <a:rPr lang="en-US" sz="2400" baseline="30000" dirty="0"/>
              <a:t>th</a:t>
            </a:r>
          </a:p>
          <a:p>
            <a:pPr lvl="1"/>
            <a:r>
              <a:rPr lang="en-US" sz="2400" dirty="0"/>
              <a:t>An effective error need not result in a failure</a:t>
            </a:r>
            <a:br>
              <a:rPr lang="en-US" sz="2400" dirty="0"/>
            </a:br>
            <a:r>
              <a:rPr lang="en-US" sz="2400" dirty="0"/>
              <a:t>(if we never use the result of this add, no failure)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Faults Classified by Cause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Hardware Faults</a:t>
            </a:r>
          </a:p>
          <a:p>
            <a:pPr lvl="1">
              <a:lnSpc>
                <a:spcPct val="90000"/>
              </a:lnSpc>
            </a:pPr>
            <a:r>
              <a:rPr lang="en-US"/>
              <a:t>Hardware devices fail to perform as designed</a:t>
            </a:r>
          </a:p>
          <a:p>
            <a:pPr>
              <a:lnSpc>
                <a:spcPct val="90000"/>
              </a:lnSpc>
            </a:pPr>
            <a:r>
              <a:rPr lang="en-US"/>
              <a:t>Design Faults</a:t>
            </a:r>
          </a:p>
          <a:p>
            <a:pPr lvl="1">
              <a:lnSpc>
                <a:spcPct val="90000"/>
              </a:lnSpc>
            </a:pPr>
            <a:r>
              <a:rPr lang="en-US"/>
              <a:t>Faults in software and some faults in HW</a:t>
            </a:r>
          </a:p>
          <a:p>
            <a:pPr lvl="1">
              <a:lnSpc>
                <a:spcPct val="90000"/>
              </a:lnSpc>
            </a:pPr>
            <a:r>
              <a:rPr lang="en-US"/>
              <a:t>E.g. the Pentium FDIV bug was a design fault</a:t>
            </a:r>
          </a:p>
          <a:p>
            <a:pPr>
              <a:lnSpc>
                <a:spcPct val="90000"/>
              </a:lnSpc>
            </a:pPr>
            <a:r>
              <a:rPr lang="en-US"/>
              <a:t>Operation Faults</a:t>
            </a:r>
          </a:p>
          <a:p>
            <a:pPr lvl="1">
              <a:lnSpc>
                <a:spcPct val="90000"/>
              </a:lnSpc>
            </a:pPr>
            <a:r>
              <a:rPr lang="en-US"/>
              <a:t>Operator and user mistakes</a:t>
            </a:r>
          </a:p>
          <a:p>
            <a:pPr>
              <a:lnSpc>
                <a:spcPct val="90000"/>
              </a:lnSpc>
            </a:pPr>
            <a:r>
              <a:rPr lang="en-US"/>
              <a:t>Environmental Faults</a:t>
            </a:r>
          </a:p>
          <a:p>
            <a:pPr lvl="1">
              <a:lnSpc>
                <a:spcPct val="90000"/>
              </a:lnSpc>
            </a:pPr>
            <a:r>
              <a:rPr lang="en-US"/>
              <a:t>Fire, power failure, sabotage,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5362" name="Picture 2" descr="http://upload.wikimedia.org/math/0/5/a/05a5fee1ab215d435b04ec8ec230de6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4114800"/>
            <a:ext cx="2638425" cy="2667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Faults Classified by Duration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Transient Faults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Last for a limited time and are not recurring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An alpha particle can flip a bit in memory</a:t>
            </a:r>
            <a:br>
              <a:rPr lang="en-US" sz="2400"/>
            </a:br>
            <a:r>
              <a:rPr lang="en-US" sz="2400"/>
              <a:t>but usually does not damage the memory HW</a:t>
            </a:r>
          </a:p>
          <a:p>
            <a:pPr>
              <a:lnSpc>
                <a:spcPct val="80000"/>
              </a:lnSpc>
            </a:pPr>
            <a:r>
              <a:rPr lang="en-US" sz="2800"/>
              <a:t>Intermittent Faults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Last for a limited time but are recurring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E.g. overclocked system works fine for a while, but then crashes… then we reboot it and it does it again</a:t>
            </a:r>
          </a:p>
          <a:p>
            <a:pPr>
              <a:lnSpc>
                <a:spcPct val="80000"/>
              </a:lnSpc>
            </a:pPr>
            <a:r>
              <a:rPr lang="en-US" sz="2800"/>
              <a:t>Permanent Faults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Do not get corrected when time passes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E.g. the processor has a large round hole in</a:t>
            </a:r>
            <a:br>
              <a:rPr lang="en-US" sz="2400"/>
            </a:br>
            <a:r>
              <a:rPr lang="en-US" sz="2400"/>
              <a:t>it because we wanted to see what’s inside…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Improving Reliability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2800" dirty="0"/>
              <a:t>Fault </a:t>
            </a:r>
            <a:r>
              <a:rPr lang="en-US" sz="2800" dirty="0" smtClean="0"/>
              <a:t>Avoidance:</a:t>
            </a:r>
            <a:endParaRPr lang="en-US" sz="2800" dirty="0"/>
          </a:p>
          <a:p>
            <a:pPr lvl="1"/>
            <a:r>
              <a:rPr lang="en-US" sz="2400" dirty="0"/>
              <a:t>Prevent occurrence of faults by </a:t>
            </a:r>
            <a:r>
              <a:rPr lang="en-US" sz="2400" dirty="0" smtClean="0"/>
              <a:t>better HW construction</a:t>
            </a:r>
            <a:endParaRPr lang="en-US" sz="2400" dirty="0"/>
          </a:p>
          <a:p>
            <a:r>
              <a:rPr lang="en-US" sz="2800" dirty="0"/>
              <a:t>Fault </a:t>
            </a:r>
            <a:r>
              <a:rPr lang="en-US" sz="2800" dirty="0" smtClean="0"/>
              <a:t>Tolerance</a:t>
            </a:r>
            <a:endParaRPr lang="en-US" sz="2800" dirty="0"/>
          </a:p>
          <a:p>
            <a:pPr lvl="1"/>
            <a:r>
              <a:rPr lang="en-US" sz="2400" dirty="0"/>
              <a:t>Prevent faults from becoming failures</a:t>
            </a:r>
          </a:p>
          <a:p>
            <a:pPr lvl="1"/>
            <a:r>
              <a:rPr lang="en-US" sz="2400" dirty="0"/>
              <a:t>Typically done through redundancy</a:t>
            </a:r>
          </a:p>
          <a:p>
            <a:r>
              <a:rPr lang="en-US" sz="2800" dirty="0"/>
              <a:t>Error Removal</a:t>
            </a:r>
          </a:p>
          <a:p>
            <a:pPr lvl="1"/>
            <a:r>
              <a:rPr lang="en-US" sz="2400" dirty="0"/>
              <a:t>Removing latent errors by verification</a:t>
            </a:r>
          </a:p>
          <a:p>
            <a:r>
              <a:rPr lang="en-US" sz="2800" dirty="0"/>
              <a:t>Error Forecasting</a:t>
            </a:r>
          </a:p>
          <a:p>
            <a:pPr lvl="1"/>
            <a:r>
              <a:rPr lang="en-US" sz="2400" dirty="0"/>
              <a:t>Estimate presence, creation, and consequences of errors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Storage Devices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Magnetic Disks</a:t>
            </a:r>
          </a:p>
        </p:txBody>
      </p:sp>
      <p:pic>
        <p:nvPicPr>
          <p:cNvPr id="398340" name="Picture 4" descr="Ch7-fig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6125" y="1331913"/>
            <a:ext cx="5127625" cy="5526087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Magnetic Disks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Good: cheap ($/MB), fairly reliable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Primary storage, memory swapping</a:t>
            </a:r>
          </a:p>
          <a:p>
            <a:pPr>
              <a:lnSpc>
                <a:spcPct val="80000"/>
              </a:lnSpc>
            </a:pPr>
            <a:r>
              <a:rPr lang="en-US" sz="2800"/>
              <a:t>Bad: Can only read/write an entire sector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Can not be directly addressed as main memory</a:t>
            </a:r>
          </a:p>
          <a:p>
            <a:pPr>
              <a:lnSpc>
                <a:spcPct val="80000"/>
              </a:lnSpc>
            </a:pPr>
            <a:r>
              <a:rPr lang="en-US" sz="2800"/>
              <a:t>Disk access time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Queuing delay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Wait until disk gets to do this operation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Seek time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Head moves to correct track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Rotational latency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Correct sector must get under the head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Data transfer time and controller time</a:t>
            </a:r>
          </a:p>
          <a:p>
            <a:pPr lvl="1">
              <a:lnSpc>
                <a:spcPct val="80000"/>
              </a:lnSpc>
            </a:pPr>
            <a:endParaRPr lang="en-US"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Trends for Magnetic Disks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Capacity: doubles in approx. one year</a:t>
            </a:r>
          </a:p>
          <a:p>
            <a:pPr>
              <a:lnSpc>
                <a:spcPct val="90000"/>
              </a:lnSpc>
            </a:pPr>
            <a:r>
              <a:rPr lang="en-US"/>
              <a:t>Average seek time</a:t>
            </a:r>
          </a:p>
          <a:p>
            <a:pPr lvl="1">
              <a:lnSpc>
                <a:spcPct val="90000"/>
              </a:lnSpc>
            </a:pPr>
            <a:r>
              <a:rPr lang="en-US"/>
              <a:t>5-12ms, very slow improvement</a:t>
            </a:r>
          </a:p>
          <a:p>
            <a:pPr>
              <a:lnSpc>
                <a:spcPct val="90000"/>
              </a:lnSpc>
            </a:pPr>
            <a:r>
              <a:rPr lang="en-US"/>
              <a:t>Average rotational latency (1/2 full rotation)</a:t>
            </a:r>
          </a:p>
          <a:p>
            <a:pPr lvl="1">
              <a:lnSpc>
                <a:spcPct val="90000"/>
              </a:lnSpc>
            </a:pPr>
            <a:r>
              <a:rPr lang="en-US"/>
              <a:t>5,000 RPM to 10,000 RPM to 15,000 RPM</a:t>
            </a:r>
          </a:p>
          <a:p>
            <a:pPr lvl="1">
              <a:lnSpc>
                <a:spcPct val="90000"/>
              </a:lnSpc>
            </a:pPr>
            <a:r>
              <a:rPr lang="en-US"/>
              <a:t>Improves slowly, not easy (reliability, noise)</a:t>
            </a:r>
          </a:p>
          <a:p>
            <a:pPr>
              <a:lnSpc>
                <a:spcPct val="90000"/>
              </a:lnSpc>
            </a:pPr>
            <a:r>
              <a:rPr lang="en-US"/>
              <a:t>Data transfer rate</a:t>
            </a:r>
          </a:p>
          <a:p>
            <a:pPr lvl="1">
              <a:lnSpc>
                <a:spcPct val="90000"/>
              </a:lnSpc>
            </a:pPr>
            <a:r>
              <a:rPr lang="en-US"/>
              <a:t>Improves at an OK rate</a:t>
            </a:r>
          </a:p>
          <a:p>
            <a:pPr lvl="2">
              <a:lnSpc>
                <a:spcPct val="90000"/>
              </a:lnSpc>
            </a:pPr>
            <a:r>
              <a:rPr lang="en-US"/>
              <a:t>New interfaces, more data per track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Optical Disks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Improvement limited by standards</a:t>
            </a:r>
          </a:p>
          <a:p>
            <a:pPr lvl="1"/>
            <a:r>
              <a:rPr lang="en-US"/>
              <a:t>CD and DVD capacity fixed over years</a:t>
            </a:r>
          </a:p>
          <a:p>
            <a:pPr lvl="1"/>
            <a:r>
              <a:rPr lang="en-US"/>
              <a:t>Technology actually improves, but it takes time</a:t>
            </a:r>
            <a:br>
              <a:rPr lang="en-US"/>
            </a:br>
            <a:r>
              <a:rPr lang="en-US"/>
              <a:t>for it to make it into new standards</a:t>
            </a:r>
          </a:p>
          <a:p>
            <a:r>
              <a:rPr lang="en-US"/>
              <a:t>Physically small, Replaceable</a:t>
            </a:r>
          </a:p>
          <a:p>
            <a:pPr lvl="1"/>
            <a:r>
              <a:rPr lang="en-US"/>
              <a:t>Good for backups and carrying around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Magnetic Tapes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dirty="0"/>
              <a:t>Very long access latency</a:t>
            </a:r>
          </a:p>
          <a:p>
            <a:pPr lvl="1"/>
            <a:r>
              <a:rPr lang="en-US" dirty="0"/>
              <a:t>Must rewind tape to correct place for read/write</a:t>
            </a:r>
          </a:p>
          <a:p>
            <a:r>
              <a:rPr lang="en-US" dirty="0" smtClean="0"/>
              <a:t>Very cheap</a:t>
            </a:r>
            <a:endParaRPr lang="en-US" dirty="0"/>
          </a:p>
          <a:p>
            <a:pPr lvl="1"/>
            <a:r>
              <a:rPr lang="en-US" dirty="0"/>
              <a:t>It’s just miles of tape!</a:t>
            </a:r>
          </a:p>
          <a:p>
            <a:r>
              <a:rPr lang="en-US" dirty="0" smtClean="0"/>
              <a:t>Used </a:t>
            </a:r>
            <a:r>
              <a:rPr lang="en-US" dirty="0"/>
              <a:t>for backup (secondary storage)</a:t>
            </a:r>
          </a:p>
          <a:p>
            <a:pPr lvl="1"/>
            <a:r>
              <a:rPr lang="en-US" dirty="0"/>
              <a:t>Large capacity &amp; </a:t>
            </a:r>
            <a:r>
              <a:rPr lang="en-US" dirty="0" smtClean="0"/>
              <a:t>Replaceable</a:t>
            </a:r>
          </a:p>
          <a:p>
            <a:pPr lvl="1"/>
            <a:r>
              <a:rPr lang="en-US" dirty="0" smtClean="0"/>
              <a:t>Performance tolerable for linear/sequential access (e.g., writing backups)</a:t>
            </a:r>
          </a:p>
          <a:p>
            <a:r>
              <a:rPr lang="en-US" dirty="0" smtClean="0"/>
              <a:t>Dying out</a:t>
            </a:r>
          </a:p>
          <a:p>
            <a:pPr lvl="1"/>
            <a:r>
              <a:rPr lang="en-US" dirty="0" smtClean="0"/>
              <a:t>Low volume, so cost decreases slower than disks</a:t>
            </a:r>
          </a:p>
          <a:p>
            <a:pPr lvl="1"/>
            <a:r>
              <a:rPr lang="en-US" dirty="0" smtClean="0"/>
              <a:t>Cheaper to use disks now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RAM for Storage</a:t>
            </a:r>
            <a:endParaRPr lang="en-US" dirty="0"/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Disks are about 100 times cheaper ($/MB)</a:t>
            </a:r>
          </a:p>
          <a:p>
            <a:r>
              <a:rPr lang="en-US" dirty="0" smtClean="0"/>
              <a:t>DRAM is about 100,000 faster (latency)</a:t>
            </a:r>
          </a:p>
          <a:p>
            <a:r>
              <a:rPr lang="en-US" dirty="0" smtClean="0"/>
              <a:t>Solid-State Disks</a:t>
            </a:r>
          </a:p>
          <a:p>
            <a:pPr lvl="1"/>
            <a:r>
              <a:rPr lang="en-US" dirty="0" smtClean="0"/>
              <a:t>Was a DRAM and a battery</a:t>
            </a:r>
          </a:p>
          <a:p>
            <a:pPr lvl="2"/>
            <a:r>
              <a:rPr lang="en-US" dirty="0" smtClean="0"/>
              <a:t>Much faster than disk, more reliable</a:t>
            </a:r>
          </a:p>
          <a:p>
            <a:pPr lvl="2"/>
            <a:r>
              <a:rPr lang="en-US" dirty="0" smtClean="0"/>
              <a:t>Expensive (not very good for archives and such)</a:t>
            </a:r>
          </a:p>
          <a:p>
            <a:pPr lvl="1"/>
            <a:r>
              <a:rPr lang="en-US" dirty="0" smtClean="0"/>
              <a:t>Now: Flash memory</a:t>
            </a:r>
          </a:p>
          <a:p>
            <a:pPr lvl="2"/>
            <a:r>
              <a:rPr lang="en-US" dirty="0" smtClean="0"/>
              <a:t>Much faster than disks, but slower than DRAM</a:t>
            </a:r>
          </a:p>
          <a:p>
            <a:pPr lvl="2"/>
            <a:r>
              <a:rPr lang="en-US" dirty="0" smtClean="0"/>
              <a:t>Very low power consumption</a:t>
            </a:r>
          </a:p>
          <a:p>
            <a:pPr lvl="2"/>
            <a:r>
              <a:rPr lang="en-US" dirty="0" smtClean="0"/>
              <a:t>Smaller capacity than disks (GB vs. TB)</a:t>
            </a:r>
          </a:p>
          <a:p>
            <a:pPr lvl="2"/>
            <a:r>
              <a:rPr lang="en-US" u="sng" dirty="0" smtClean="0"/>
              <a:t>Can only write 1,000,000 many times</a:t>
            </a:r>
          </a:p>
          <a:p>
            <a:pPr lvl="2"/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</TotalTime>
  <Words>1369</Words>
  <Application>Microsoft Macintosh PowerPoint</Application>
  <PresentationFormat>On-screen Show (4:3)</PresentationFormat>
  <Paragraphs>276</Paragraphs>
  <Slides>29</Slides>
  <Notes>8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CIS 655/CSE 661 - Advanced Computer Architecture</vt:lpstr>
      <vt:lpstr>Storage Systems</vt:lpstr>
      <vt:lpstr>Storage Devices</vt:lpstr>
      <vt:lpstr>Magnetic Disks</vt:lpstr>
      <vt:lpstr>Magnetic Disks</vt:lpstr>
      <vt:lpstr>Trends for Magnetic Disks</vt:lpstr>
      <vt:lpstr>Optical Disks</vt:lpstr>
      <vt:lpstr>Magnetic Tapes</vt:lpstr>
      <vt:lpstr>Using RAM for Storage</vt:lpstr>
      <vt:lpstr>Hybrid Magnetic-Flash</vt:lpstr>
      <vt:lpstr>Storage IO</vt:lpstr>
      <vt:lpstr>Buses for I/O</vt:lpstr>
      <vt:lpstr>Buses in a System</vt:lpstr>
      <vt:lpstr>How does read() works?</vt:lpstr>
      <vt:lpstr>Bus Design Decisions</vt:lpstr>
      <vt:lpstr>Interface to access IO devices</vt:lpstr>
      <vt:lpstr>CPU-Device Interface (Device driver’s view)</vt:lpstr>
      <vt:lpstr>CPU-Device Interface</vt:lpstr>
      <vt:lpstr>IO Performance</vt:lpstr>
      <vt:lpstr>IO performance</vt:lpstr>
      <vt:lpstr>Throughput versus response time</vt:lpstr>
      <vt:lpstr>SPEC File Server Benchmarks</vt:lpstr>
      <vt:lpstr>Dependability</vt:lpstr>
      <vt:lpstr>Recap: Reliability and Availability</vt:lpstr>
      <vt:lpstr>Dependability</vt:lpstr>
      <vt:lpstr>Failure Example</vt:lpstr>
      <vt:lpstr>Faults Classified by Cause</vt:lpstr>
      <vt:lpstr>Faults Classified by Duration</vt:lpstr>
      <vt:lpstr>Improving Reliability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655/CSE 661 - Advanced Computer Architecture</dc:title>
  <dc:creator>yuzhe</dc:creator>
  <cp:lastModifiedBy>Yuzhe</cp:lastModifiedBy>
  <cp:revision>44</cp:revision>
  <cp:lastPrinted>2015-11-10T13:22:43Z</cp:lastPrinted>
  <dcterms:created xsi:type="dcterms:W3CDTF">2006-08-16T00:00:00Z</dcterms:created>
  <dcterms:modified xsi:type="dcterms:W3CDTF">2015-11-11T20:47:38Z</dcterms:modified>
</cp:coreProperties>
</file>