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35" r:id="rId11"/>
    <p:sldId id="308" r:id="rId12"/>
    <p:sldId id="309" r:id="rId13"/>
    <p:sldId id="310" r:id="rId14"/>
    <p:sldId id="311" r:id="rId15"/>
    <p:sldId id="329" r:id="rId16"/>
    <p:sldId id="330" r:id="rId17"/>
    <p:sldId id="331" r:id="rId18"/>
    <p:sldId id="332" r:id="rId19"/>
    <p:sldId id="333" r:id="rId20"/>
    <p:sldId id="334" r:id="rId21"/>
    <p:sldId id="32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>
      <p:cViewPr varScale="1">
        <p:scale>
          <a:sx n="90" d="100"/>
          <a:sy n="90" d="100"/>
        </p:scale>
        <p:origin x="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4123-527B-41FB-B2C9-7C632B0A46F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6E737-CED6-4254-854B-78C6E2C85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[A</a:t>
            </a:r>
            <a:r>
              <a:rPr lang="en-US" baseline="0" dirty="0" smtClean="0"/>
              <a:t> AND B]=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[A]*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[B]=(1-P)(1-P)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P[^A OR ^B]=1-Pr[A AND B]=1-(1-P)^2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P[^A AND ^B]=</a:t>
            </a:r>
            <a:r>
              <a:rPr lang="en-US" dirty="0" err="1" smtClean="0"/>
              <a:t>Pr</a:t>
            </a:r>
            <a:r>
              <a:rPr lang="en-US" dirty="0" smtClean="0"/>
              <a:t>[^A]*</a:t>
            </a:r>
            <a:r>
              <a:rPr lang="en-US" dirty="0" err="1" smtClean="0"/>
              <a:t>Pr</a:t>
            </a:r>
            <a:r>
              <a:rPr lang="en-US" dirty="0" smtClean="0"/>
              <a:t>[*B]=P^2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write to parity disk drive is not </a:t>
            </a:r>
            <a:r>
              <a:rPr lang="en-US" baseline="0" smtClean="0"/>
              <a:t>evenly distirbuted</a:t>
            </a:r>
            <a:r>
              <a:rPr lang="en-US" baseline="0" dirty="0" smtClean="0"/>
              <a:t>. No load balancing.</a:t>
            </a:r>
          </a:p>
          <a:p>
            <a:r>
              <a:rPr lang="en-US" baseline="0" dirty="0" smtClean="0"/>
              <a:t>In RAID5 there is distribution of parity bits among all five drives.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Reliability : external metrics</a:t>
            </a:r>
          </a:p>
          <a:p>
            <a:r>
              <a:rPr lang="en-US" smtClean="0"/>
              <a:t>depende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</a:t>
            </a:r>
            <a:r>
              <a:rPr lang="en-US" baseline="0" dirty="0" smtClean="0"/>
              <a:t> error: hidden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Pentium FDIV bug is one of the most infamous</a:t>
            </a:r>
            <a:r>
              <a:rPr lang="en-US" baseline="0" dirty="0" smtClean="0"/>
              <a:t> bugs by Intel. It is a bug in Intel Pentium FPU; for some calculation, it can not produce correct result beyond 4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particle</a:t>
            </a:r>
            <a:r>
              <a:rPr lang="en-US" baseline="0" dirty="0" smtClean="0"/>
              <a:t> is a radiation particle that may change the status of memory bits.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9551-E75F-4AEE-9E26-A1C6E26A0A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ksite.elsevier.com/9780123838728/references/appendix_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RAID </a:t>
            </a:r>
            <a:r>
              <a:rPr lang="en-US" sz="5400" dirty="0" smtClean="0"/>
              <a:t>(5.2)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4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Block-interleaved parity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disk is a parity disk, keeps parity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Parity </a:t>
            </a:r>
            <a:r>
              <a:rPr lang="en-US" sz="2400" dirty="0"/>
              <a:t>block at position X is the parity for all blocks whose position is X on any of the data disks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read accesses only the data disk where the data 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write must update the data block and its parity block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recover from an error on any one disk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Use parity and other data disks to restore lost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that with N disks we have N-1 data disks and only one parity disk, but can still recover when one disk fails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write performance worse than with one disk</a:t>
            </a:r>
            <a:br>
              <a:rPr lang="en-US" sz="2400" dirty="0"/>
            </a:br>
            <a:r>
              <a:rPr lang="en-US" sz="2400" dirty="0"/>
              <a:t>(all writes must read and then write the parity disk)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4 Parity Update</a:t>
            </a:r>
          </a:p>
        </p:txBody>
      </p:sp>
      <p:pic>
        <p:nvPicPr>
          <p:cNvPr id="421893" name="Picture 5" descr="Ch7-fig18"/>
          <p:cNvPicPr>
            <a:picLocks noChangeAspect="1" noChangeArrowheads="1"/>
          </p:cNvPicPr>
          <p:nvPr/>
        </p:nvPicPr>
        <p:blipFill>
          <a:blip r:embed="rId2" cstate="print"/>
          <a:srcRect t="44118"/>
          <a:stretch>
            <a:fillRect/>
          </a:stretch>
        </p:blipFill>
        <p:spPr bwMode="auto">
          <a:xfrm>
            <a:off x="1841500" y="1697038"/>
            <a:ext cx="5545138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5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Distributed block-interleaved parity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Like RAID 4, but parity blocks distributed to all disks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Read accesses only the data disk where the data is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write must update the data block and its parity block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But now all disks share the parity update load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</p:txBody>
      </p:sp>
      <p:pic>
        <p:nvPicPr>
          <p:cNvPr id="422917" name="Picture 5" descr="Ch7-fig19"/>
          <p:cNvPicPr>
            <a:picLocks noChangeAspect="1" noChangeArrowheads="1"/>
          </p:cNvPicPr>
          <p:nvPr/>
        </p:nvPicPr>
        <p:blipFill>
          <a:blip r:embed="rId3" cstate="print"/>
          <a:srcRect b="17727"/>
          <a:stretch>
            <a:fillRect/>
          </a:stretch>
        </p:blipFill>
        <p:spPr bwMode="auto">
          <a:xfrm>
            <a:off x="1773238" y="3505200"/>
            <a:ext cx="5302250" cy="2895600"/>
          </a:xfrm>
          <a:prstGeom prst="rect">
            <a:avLst/>
          </a:prstGeom>
          <a:noFill/>
        </p:spPr>
      </p:pic>
      <p:sp>
        <p:nvSpPr>
          <p:cNvPr id="422919" name="Rectangle 7"/>
          <p:cNvSpPr>
            <a:spLocks noChangeArrowheads="1"/>
          </p:cNvSpPr>
          <p:nvPr/>
        </p:nvSpPr>
        <p:spPr bwMode="auto">
          <a:xfrm>
            <a:off x="3665538" y="3429000"/>
            <a:ext cx="561975" cy="27574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0" name="Rectangle 8"/>
          <p:cNvSpPr>
            <a:spLocks noChangeArrowheads="1"/>
          </p:cNvSpPr>
          <p:nvPr/>
        </p:nvSpPr>
        <p:spPr bwMode="auto">
          <a:xfrm>
            <a:off x="6688138" y="35814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1" name="Rectangle 9"/>
          <p:cNvSpPr>
            <a:spLocks noChangeArrowheads="1"/>
          </p:cNvSpPr>
          <p:nvPr/>
        </p:nvSpPr>
        <p:spPr bwMode="auto">
          <a:xfrm>
            <a:off x="6192838" y="39243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5697538" y="42799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auto">
          <a:xfrm>
            <a:off x="5214938" y="46228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4719638" y="49530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6662738" y="5308600"/>
            <a:ext cx="387350" cy="390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5" descr="Ch7-fig19"/>
          <p:cNvPicPr>
            <a:picLocks noChangeAspect="1" noChangeArrowheads="1"/>
          </p:cNvPicPr>
          <p:nvPr/>
        </p:nvPicPr>
        <p:blipFill>
          <a:blip r:embed="rId3" cstate="print"/>
          <a:srcRect t="90933" b="-6089"/>
          <a:stretch>
            <a:fillRect/>
          </a:stretch>
        </p:blipFill>
        <p:spPr bwMode="auto">
          <a:xfrm>
            <a:off x="1773238" y="6324600"/>
            <a:ext cx="530225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23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5 Reliability</a:t>
            </a:r>
            <a:endParaRPr lang="en-US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 - probability that a drive will die during one hour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For a single drive, MTTF = 1/P hours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RAID 5 (and RAID 4) with 4 drives: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that none of the four drives fails: (1-P)</a:t>
            </a:r>
            <a:r>
              <a:rPr lang="en-US" baseline="30000" dirty="0" smtClean="0"/>
              <a:t>4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that exactly one drive fails: 4*P* (1-P)</a:t>
            </a:r>
            <a:r>
              <a:rPr lang="en-US" baseline="30000" dirty="0" smtClean="0"/>
              <a:t>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that 2 or more drives fail: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1- [(1-P)</a:t>
            </a:r>
            <a:r>
              <a:rPr lang="en-US" baseline="30000" dirty="0" smtClean="0"/>
              <a:t>4</a:t>
            </a:r>
            <a:r>
              <a:rPr lang="en-US" dirty="0" smtClean="0"/>
              <a:t>+4*P* (1-P)</a:t>
            </a:r>
            <a:r>
              <a:rPr lang="en-US" baseline="30000" dirty="0" smtClean="0"/>
              <a:t>3</a:t>
            </a:r>
            <a:r>
              <a:rPr lang="en-US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Say P=0.01, MTTF 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100 hours for single drive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10,000 hours for 2-drive RAID-5 (same as RAID-1)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1,689 hours for 4-drive RAID-5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8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6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Two different (P and Q) check blocks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Each protection group has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N-2 data blocks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One parity block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Another check block (not the same as parity)</a:t>
            </a:r>
          </a:p>
          <a:p>
            <a:pPr>
              <a:lnSpc>
                <a:spcPct val="80000"/>
              </a:lnSpc>
            </a:pPr>
            <a:r>
              <a:rPr lang="en-US" sz="2800"/>
              <a:t>Can recover when two disks are lost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Think of P as the sum and Q as the product of D blocks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two blocks are missing, solve equations to get both back</a:t>
            </a:r>
          </a:p>
          <a:p>
            <a:pPr>
              <a:lnSpc>
                <a:spcPct val="80000"/>
              </a:lnSpc>
            </a:pPr>
            <a:r>
              <a:rPr lang="en-US" sz="2800"/>
              <a:t>More space overhead (only N-2 of N are data)</a:t>
            </a:r>
          </a:p>
          <a:p>
            <a:pPr>
              <a:lnSpc>
                <a:spcPct val="80000"/>
              </a:lnSpc>
            </a:pPr>
            <a:r>
              <a:rPr lang="en-US" sz="2800"/>
              <a:t>More write overhead (must update both P and Q)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 and Q still distributed like in RAID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7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Dependability: from </a:t>
            </a:r>
            <a:r>
              <a:rPr lang="en-US" dirty="0"/>
              <a:t>Failure to </a:t>
            </a:r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Quality of delivered service that justifies us relying on the system to provide that service</a:t>
            </a:r>
          </a:p>
          <a:p>
            <a:pPr lvl="1"/>
            <a:r>
              <a:rPr lang="en-US" dirty="0"/>
              <a:t>Delivered service is the </a:t>
            </a:r>
            <a:r>
              <a:rPr lang="en-US" i="1" dirty="0"/>
              <a:t>actual behavior</a:t>
            </a:r>
          </a:p>
          <a:p>
            <a:pPr lvl="1"/>
            <a:r>
              <a:rPr lang="en-US" dirty="0"/>
              <a:t>Each module has an ideal </a:t>
            </a:r>
            <a:r>
              <a:rPr lang="en-US" i="1" dirty="0"/>
              <a:t>specified behavior</a:t>
            </a:r>
          </a:p>
          <a:p>
            <a:r>
              <a:rPr lang="en-US" dirty="0"/>
              <a:t>Faults, Errors, Failures</a:t>
            </a:r>
          </a:p>
          <a:p>
            <a:pPr lvl="1"/>
            <a:r>
              <a:rPr lang="en-US" dirty="0"/>
              <a:t>Failure: actual deviates from specified </a:t>
            </a:r>
            <a:r>
              <a:rPr lang="en-US" dirty="0" smtClean="0"/>
              <a:t>behavior (</a:t>
            </a:r>
            <a:r>
              <a:rPr lang="en-US" b="1" dirty="0" smtClean="0"/>
              <a:t>effect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Error: </a:t>
            </a:r>
            <a:r>
              <a:rPr lang="en-US" dirty="0" smtClean="0"/>
              <a:t>defect </a:t>
            </a:r>
            <a:r>
              <a:rPr lang="en-US" dirty="0"/>
              <a:t>that results in failure</a:t>
            </a:r>
          </a:p>
          <a:p>
            <a:pPr lvl="1"/>
            <a:r>
              <a:rPr lang="en-US" dirty="0"/>
              <a:t>Fault: </a:t>
            </a:r>
            <a:r>
              <a:rPr lang="en-US" b="1" dirty="0"/>
              <a:t>cause</a:t>
            </a:r>
            <a:r>
              <a:rPr lang="en-US" dirty="0"/>
              <a:t> of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0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Example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A programming mistake is a </a:t>
            </a:r>
            <a:r>
              <a:rPr lang="en-US" sz="2800" b="1" dirty="0"/>
              <a:t>fault</a:t>
            </a:r>
          </a:p>
          <a:p>
            <a:pPr lvl="1"/>
            <a:r>
              <a:rPr lang="en-US" sz="2400" dirty="0"/>
              <a:t>An add function that works fine, except when we try 5+3, in which case it returns 7 instead of 8</a:t>
            </a:r>
          </a:p>
          <a:p>
            <a:pPr lvl="1"/>
            <a:r>
              <a:rPr lang="en-US" sz="2400" dirty="0"/>
              <a:t>It is a </a:t>
            </a:r>
            <a:r>
              <a:rPr lang="en-US" sz="2400" i="1" dirty="0"/>
              <a:t>latent error</a:t>
            </a:r>
            <a:r>
              <a:rPr lang="en-US" sz="2400" dirty="0"/>
              <a:t> until activated</a:t>
            </a:r>
          </a:p>
          <a:p>
            <a:r>
              <a:rPr lang="en-US" sz="2800" dirty="0"/>
              <a:t>An activated fault becomes </a:t>
            </a:r>
            <a:r>
              <a:rPr lang="en-US" sz="2800" i="1" dirty="0"/>
              <a:t>effective </a:t>
            </a:r>
            <a:r>
              <a:rPr lang="en-US" sz="2800" b="1" i="1" dirty="0"/>
              <a:t>error</a:t>
            </a:r>
          </a:p>
          <a:p>
            <a:pPr lvl="1"/>
            <a:r>
              <a:rPr lang="en-US" sz="2400" dirty="0"/>
              <a:t>We call our add and it returns 7 for 5+3</a:t>
            </a:r>
          </a:p>
          <a:p>
            <a:r>
              <a:rPr lang="en-US" sz="2800" b="1" dirty="0"/>
              <a:t>Failure </a:t>
            </a:r>
            <a:r>
              <a:rPr lang="en-US" sz="2800" dirty="0"/>
              <a:t>when error results in deviation in behavior</a:t>
            </a:r>
          </a:p>
          <a:p>
            <a:pPr lvl="1"/>
            <a:r>
              <a:rPr lang="en-US" sz="2400" dirty="0"/>
              <a:t>E.g. we schedule a meeting for the 7</a:t>
            </a:r>
            <a:r>
              <a:rPr lang="en-US" sz="2400" baseline="30000" dirty="0"/>
              <a:t>th</a:t>
            </a:r>
            <a:r>
              <a:rPr lang="en-US" sz="2400" dirty="0"/>
              <a:t> instead of 8</a:t>
            </a:r>
            <a:r>
              <a:rPr lang="en-US" sz="2400" baseline="30000" dirty="0"/>
              <a:t>th</a:t>
            </a:r>
          </a:p>
          <a:p>
            <a:pPr lvl="1"/>
            <a:r>
              <a:rPr lang="en-US" sz="2400" dirty="0"/>
              <a:t>An effective error need not result in a failure</a:t>
            </a:r>
            <a:br>
              <a:rPr lang="en-US" sz="2400" dirty="0"/>
            </a:br>
            <a:r>
              <a:rPr lang="en-US" sz="2400" dirty="0"/>
              <a:t>(if we never use the result of this add, no failure)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Classified by Cause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Hardware Faults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devices fail to perform as designed</a:t>
            </a:r>
          </a:p>
          <a:p>
            <a:pPr>
              <a:lnSpc>
                <a:spcPct val="90000"/>
              </a:lnSpc>
            </a:pPr>
            <a:r>
              <a:rPr lang="en-US" dirty="0"/>
              <a:t>Design Faults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Faults in software and some faults in HW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the Pentium FDIV bug was a design fault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 Faults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Operator and user mistakes</a:t>
            </a:r>
          </a:p>
          <a:p>
            <a:pPr>
              <a:lnSpc>
                <a:spcPct val="90000"/>
              </a:lnSpc>
            </a:pPr>
            <a:r>
              <a:rPr lang="en-US" dirty="0"/>
              <a:t>Environmental Faults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Fire, power failure, sabotage,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362" name="Picture 2" descr="http://upload.wikimedia.org/math/0/5/a/05a5fee1ab215d435b04ec8ec230de6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114800"/>
            <a:ext cx="2638425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8069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Classified by Duration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Transient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for a limited time and are not recurring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An alpha particle can flip a bit in memory</a:t>
            </a:r>
            <a:br>
              <a:rPr lang="en-US" sz="2400"/>
            </a:br>
            <a:r>
              <a:rPr lang="en-US" sz="2400"/>
              <a:t>but usually does not damage the memory HW</a:t>
            </a:r>
          </a:p>
          <a:p>
            <a:pPr>
              <a:lnSpc>
                <a:spcPct val="80000"/>
              </a:lnSpc>
            </a:pPr>
            <a:r>
              <a:rPr lang="en-US" sz="2800"/>
              <a:t>Intermittent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Last for a limited time but are recurring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 overclocked system works fine for a while, but then crashes… then we reboot it and it does it again</a:t>
            </a:r>
          </a:p>
          <a:p>
            <a:pPr>
              <a:lnSpc>
                <a:spcPct val="80000"/>
              </a:lnSpc>
            </a:pPr>
            <a:r>
              <a:rPr lang="en-US" sz="2800"/>
              <a:t>Permanent Faults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Do not get corrected when time passes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 the processor has a large round hole in</a:t>
            </a:r>
            <a:br>
              <a:rPr lang="en-US" sz="2400"/>
            </a:br>
            <a:r>
              <a:rPr lang="en-US" sz="2400"/>
              <a:t>it because we wanted to see what’s inside…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Reliability </a:t>
            </a:r>
            <a:r>
              <a:rPr lang="en-US" dirty="0"/>
              <a:t>and Availability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29600" cy="4525963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System can be in one of two states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Accomplishment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Interruption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Measure of continuous service accomplishment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Typically, Mean Time To Failure (MTTF)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Service accomplishment as a fraction of overall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looks at Mean Time To Repair (MTTR)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MTTR is the average duration of service interruption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Availability=MTTF/(MTTF+MTTR)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791200" y="1600200"/>
            <a:ext cx="3276600" cy="1714504"/>
            <a:chOff x="1066007" y="3734395"/>
            <a:chExt cx="5439838" cy="3186241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4805661"/>
              <a:ext cx="2057400" cy="48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Failure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1" y="4805661"/>
              <a:ext cx="2133601" cy="48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Restorations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066801" y="6424992"/>
              <a:ext cx="5439044" cy="25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4201" y="6405860"/>
              <a:ext cx="13716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Time-line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-211748" y="5173480"/>
              <a:ext cx="2556303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0" y="4191595"/>
              <a:ext cx="213360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38400" y="3734395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MTTR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046383" y="4191595"/>
              <a:ext cx="1676400" cy="446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56183" y="3738861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MTTF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057400" y="6172200"/>
              <a:ext cx="3733800" cy="952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76600" y="5724524"/>
              <a:ext cx="1066800" cy="51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MTBF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1219200" y="4577060"/>
              <a:ext cx="1219200" cy="1143000"/>
            </a:xfrm>
            <a:prstGeom prst="bentConnector3">
              <a:avLst>
                <a:gd name="adj1" fmla="val 67969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2438400" y="4577060"/>
              <a:ext cx="3352800" cy="1143000"/>
            </a:xfrm>
            <a:prstGeom prst="bentConnector3">
              <a:avLst>
                <a:gd name="adj1" fmla="val 41193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>
              <a:off x="5181600" y="4577060"/>
              <a:ext cx="1219200" cy="1143000"/>
            </a:xfrm>
            <a:prstGeom prst="bentConnector3">
              <a:avLst>
                <a:gd name="adj1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45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Reliability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Fault </a:t>
            </a:r>
            <a:r>
              <a:rPr lang="en-US" sz="2800" dirty="0" smtClean="0"/>
              <a:t>Avoidance:</a:t>
            </a:r>
            <a:endParaRPr lang="en-US" sz="2800" dirty="0"/>
          </a:p>
          <a:p>
            <a:pPr lvl="1"/>
            <a:r>
              <a:rPr lang="en-US" sz="2400" dirty="0"/>
              <a:t>Prevent occurrence of faults by </a:t>
            </a:r>
            <a:r>
              <a:rPr lang="en-US" sz="2400" dirty="0" smtClean="0"/>
              <a:t>better HW construction</a:t>
            </a:r>
            <a:endParaRPr lang="en-US" sz="2400" dirty="0"/>
          </a:p>
          <a:p>
            <a:r>
              <a:rPr lang="en-US" sz="2800" dirty="0"/>
              <a:t>Fault </a:t>
            </a:r>
            <a:r>
              <a:rPr lang="en-US" sz="2800" dirty="0" smtClean="0"/>
              <a:t>Tolerance</a:t>
            </a:r>
            <a:endParaRPr lang="en-US" sz="2800" dirty="0"/>
          </a:p>
          <a:p>
            <a:pPr lvl="1"/>
            <a:r>
              <a:rPr lang="en-US" sz="2400" dirty="0"/>
              <a:t>Prevent faults from becoming failures</a:t>
            </a:r>
          </a:p>
          <a:p>
            <a:pPr lvl="1"/>
            <a:r>
              <a:rPr lang="en-US" sz="2400" dirty="0"/>
              <a:t>Typically done through redundancy</a:t>
            </a:r>
          </a:p>
          <a:p>
            <a:r>
              <a:rPr lang="en-US" sz="2800" dirty="0"/>
              <a:t>Error Removal</a:t>
            </a:r>
          </a:p>
          <a:p>
            <a:pPr lvl="1"/>
            <a:r>
              <a:rPr lang="en-US" sz="2400" dirty="0"/>
              <a:t>Removing latent errors by verification</a:t>
            </a:r>
          </a:p>
          <a:p>
            <a:r>
              <a:rPr lang="en-US" sz="2800" dirty="0"/>
              <a:t>Error Forecasting</a:t>
            </a:r>
          </a:p>
          <a:p>
            <a:pPr lvl="1"/>
            <a:r>
              <a:rPr lang="en-US" sz="2400" dirty="0"/>
              <a:t>Estimate presence, creation, and consequences of 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en-US" dirty="0"/>
              <a:t>D: Storage Systems</a:t>
            </a:r>
          </a:p>
          <a:p>
            <a:pPr lvl="1"/>
            <a:r>
              <a:rPr lang="en-US" dirty="0"/>
              <a:t>Online link: </a:t>
            </a:r>
            <a:r>
              <a:rPr lang="en-US" dirty="0">
                <a:hlinkClick r:id="rId2"/>
              </a:rPr>
              <a:t>http://booksite.elsevier.com/9780123838728/references/</a:t>
            </a:r>
            <a:r>
              <a:rPr lang="en-US" dirty="0" smtClean="0">
                <a:hlinkClick r:id="rId2"/>
              </a:rPr>
              <a:t>appendix_d.pdf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Redundant Array of Inexpensive Disks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Fault Tolerance with RAID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Redundant Array of </a:t>
            </a:r>
            <a:r>
              <a:rPr lang="en-US" dirty="0" smtClean="0"/>
              <a:t>Inexpensive </a:t>
            </a:r>
            <a:r>
              <a:rPr lang="en-US" dirty="0"/>
              <a:t>Disks</a:t>
            </a:r>
          </a:p>
          <a:p>
            <a:pPr lvl="1"/>
            <a:r>
              <a:rPr lang="en-US" dirty="0"/>
              <a:t>Several smaller disks play a role of one big disk</a:t>
            </a:r>
          </a:p>
          <a:p>
            <a:r>
              <a:rPr lang="en-US" dirty="0"/>
              <a:t>Can improve performance</a:t>
            </a:r>
          </a:p>
          <a:p>
            <a:pPr lvl="1"/>
            <a:r>
              <a:rPr lang="en-US" dirty="0"/>
              <a:t>Data spread among multiple disks</a:t>
            </a:r>
          </a:p>
          <a:p>
            <a:pPr lvl="1"/>
            <a:r>
              <a:rPr lang="en-US" dirty="0"/>
              <a:t>Accesses to different disks go in parallel</a:t>
            </a:r>
          </a:p>
          <a:p>
            <a:r>
              <a:rPr lang="en-US" dirty="0"/>
              <a:t>Can improve reliability</a:t>
            </a:r>
          </a:p>
          <a:p>
            <a:pPr lvl="1"/>
            <a:r>
              <a:rPr lang="en-US" dirty="0"/>
              <a:t>Data can be kept with some </a:t>
            </a:r>
            <a:r>
              <a:rPr lang="en-US" dirty="0" smtClean="0"/>
              <a:t>redundancy</a:t>
            </a:r>
          </a:p>
          <a:p>
            <a:r>
              <a:rPr lang="en-US" dirty="0" smtClean="0"/>
              <a:t>And reliability is a more important issue in RAID than in one disk…</a:t>
            </a:r>
          </a:p>
          <a:p>
            <a:pPr lvl="1"/>
            <a:r>
              <a:rPr lang="en-US" dirty="0" smtClean="0"/>
              <a:t>Inexpensive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4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0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Data striping </a:t>
            </a:r>
            <a:r>
              <a:rPr lang="en-US" dirty="0"/>
              <a:t>used to improve performance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striping </a:t>
            </a:r>
            <a:r>
              <a:rPr lang="en-US" dirty="0"/>
              <a:t>is </a:t>
            </a:r>
            <a:r>
              <a:rPr lang="en-US" dirty="0" smtClean="0"/>
              <a:t>about partitioning logically </a:t>
            </a:r>
            <a:r>
              <a:rPr lang="en-US" dirty="0"/>
              <a:t>sequential data, such as a file, so that consecutive </a:t>
            </a:r>
            <a:r>
              <a:rPr lang="en-US" dirty="0" smtClean="0"/>
              <a:t>“stripes” are </a:t>
            </a:r>
            <a:r>
              <a:rPr lang="en-US" dirty="0"/>
              <a:t>stored on different </a:t>
            </a:r>
            <a:r>
              <a:rPr lang="en-US" dirty="0" smtClean="0"/>
              <a:t>physical storage devices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Disk load balanced, which improves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Throughput: all disks can work in parallel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Latency: less queuing delay – a queue for each disk</a:t>
            </a:r>
          </a:p>
          <a:p>
            <a:pPr>
              <a:lnSpc>
                <a:spcPct val="90000"/>
              </a:lnSpc>
            </a:pPr>
            <a:r>
              <a:rPr lang="en-US" dirty="0"/>
              <a:t>No Redundancy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Reliability </a:t>
            </a:r>
            <a:r>
              <a:rPr lang="en-US" dirty="0" smtClean="0"/>
              <a:t>is actually </a:t>
            </a:r>
            <a:r>
              <a:rPr lang="en-US" dirty="0"/>
              <a:t>lower than </a:t>
            </a:r>
            <a:r>
              <a:rPr lang="en-US" dirty="0" smtClean="0"/>
              <a:t>a single </a:t>
            </a:r>
            <a:r>
              <a:rPr lang="en-US" dirty="0"/>
              <a:t>disk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any</a:t>
            </a:r>
            <a:r>
              <a:rPr lang="en-US" dirty="0"/>
              <a:t> disk in array fails, we have a problem)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9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0 Reliability</a:t>
            </a:r>
            <a:endParaRPr lang="en-US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 - probability that a drive will die during one hour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For a single drive, MTTF = 1/P hours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RAID 0 with two drives: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that both drives survive an hour: (1-P</a:t>
            </a:r>
            <a:r>
              <a:rPr lang="en-US" dirty="0"/>
              <a:t>) (1-P)</a:t>
            </a:r>
            <a:endParaRPr lang="en-US" baseline="300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of failure: 1-(1-P)</a:t>
            </a:r>
            <a:r>
              <a:rPr lang="en-US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MTTF is 1/(1-(1-P)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Say P=0.01, MTTF 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100 hours for single drive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50.25 hours for 2-drive RAID-0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25.38 hours for 4-drive RAID-0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4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1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Disk </a:t>
            </a:r>
            <a:r>
              <a:rPr lang="en-US" sz="2800" b="1" dirty="0" smtClean="0"/>
              <a:t>mirroring </a:t>
            </a:r>
            <a:r>
              <a:rPr lang="en-US" sz="2800" dirty="0" smtClean="0"/>
              <a:t>[replication</a:t>
            </a:r>
            <a:r>
              <a:rPr lang="en-US" sz="2800" dirty="0"/>
              <a:t>]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Disks paired up, keep identical 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write must update copies on both disks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read can read any of the two copies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Improved performance and reliability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Can do more reads per unit 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If one disk fails, its mirror still has the data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we have more than 2 disks (e.g. 8 disks)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“Striped mirrors” (RAID 1+0)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Pair disks for mirroring, striping across the 4 pairs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“Mirrored stripes” (RAID 0+1)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Do striping using 4 disks, then mirror that using the other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1 Reliability</a:t>
            </a:r>
            <a:endParaRPr lang="en-US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 - probability that a drive will die during one hour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For a single drive, MTTF = 1/P hours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RAID 1 with two drives: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Probability that both drives fail during one hour: P</a:t>
            </a:r>
            <a:r>
              <a:rPr lang="en-US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MTTF is 1/P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Say P=0.01, MTTF 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100 hours for single drive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10,000 hours for 2-drive RAID-1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100,000,000 hours for 4-drive RAID-0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4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smtClean="0"/>
              <a:t>2/3/4</a:t>
            </a:r>
            <a:endParaRPr 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Idea of error-correcting code (ECC)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parity by XOR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1,0,0,1, 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s=1 XOR 0 XOR 0 XOR 1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 smtClean="0"/>
              <a:t>RAID 2: memory style ECC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RAID 3: bit-interleaved parity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RAID 4: Block</a:t>
            </a:r>
            <a:r>
              <a:rPr lang="en-US" dirty="0"/>
              <a:t>-interleaved parity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2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1265</Words>
  <Application>Microsoft Macintosh PowerPoint</Application>
  <PresentationFormat>On-screen Show (4:3)</PresentationFormat>
  <Paragraphs>223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CIS 655/CSE 661 - Advanced Computer Architecture</vt:lpstr>
      <vt:lpstr>Recap: Reliability and Availability</vt:lpstr>
      <vt:lpstr>Redundant Array of Inexpensive Disks</vt:lpstr>
      <vt:lpstr>Disk Fault Tolerance with RAID</vt:lpstr>
      <vt:lpstr>RAID 0</vt:lpstr>
      <vt:lpstr>RAID 0 Reliability</vt:lpstr>
      <vt:lpstr>RAID 1</vt:lpstr>
      <vt:lpstr>RAID 1 Reliability</vt:lpstr>
      <vt:lpstr>RAID 2/3/4</vt:lpstr>
      <vt:lpstr>RAID 4</vt:lpstr>
      <vt:lpstr>RAID 4 Parity Update</vt:lpstr>
      <vt:lpstr>RAID 5</vt:lpstr>
      <vt:lpstr>RAID 5 Reliability</vt:lpstr>
      <vt:lpstr>RAID 6</vt:lpstr>
      <vt:lpstr>Dependability</vt:lpstr>
      <vt:lpstr>Dependability: from Failure to Fault</vt:lpstr>
      <vt:lpstr>Failure Example</vt:lpstr>
      <vt:lpstr>Faults Classified by Cause</vt:lpstr>
      <vt:lpstr>Faults Classified by Duration</vt:lpstr>
      <vt:lpstr>Improving Reliability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81</cp:revision>
  <cp:lastPrinted>2015-11-19T13:20:20Z</cp:lastPrinted>
  <dcterms:created xsi:type="dcterms:W3CDTF">2006-08-16T00:00:00Z</dcterms:created>
  <dcterms:modified xsi:type="dcterms:W3CDTF">2017-04-03T20:40:48Z</dcterms:modified>
</cp:coreProperties>
</file>