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3" r:id="rId2"/>
    <p:sldId id="314" r:id="rId3"/>
    <p:sldId id="315" r:id="rId4"/>
    <p:sldId id="316" r:id="rId5"/>
    <p:sldId id="318" r:id="rId6"/>
    <p:sldId id="325" r:id="rId7"/>
    <p:sldId id="319" r:id="rId8"/>
    <p:sldId id="320" r:id="rId9"/>
    <p:sldId id="322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4123-527B-41FB-B2C9-7C632B0A46F3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6E737-CED6-4254-854B-78C6E2C85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Many random disk accesses</a:t>
            </a:r>
          </a:p>
          <a:p>
            <a:pPr lvl="1"/>
            <a:r>
              <a:rPr lang="en-US" dirty="0" smtClean="0"/>
              <a:t>File creation and deletion times dominated by directory and </a:t>
            </a:r>
            <a:r>
              <a:rPr lang="en-US" dirty="0" err="1" smtClean="0"/>
              <a:t>i</a:t>
            </a:r>
            <a:r>
              <a:rPr lang="en-US" dirty="0" smtClean="0"/>
              <a:t>-node updates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200" dirty="0" smtClean="0">
                <a:ea typeface="굴림" pitchFamily="50" charset="-127"/>
              </a:rPr>
              <a:t>I-nodes stored apart from data blocks</a:t>
            </a:r>
          </a:p>
          <a:p>
            <a:pPr lvl="1">
              <a:lnSpc>
                <a:spcPct val="90000"/>
              </a:lnSpc>
            </a:pPr>
            <a:r>
              <a:rPr lang="en-US" altLang="ko-KR" b="1" i="1" dirty="0" smtClean="0">
                <a:ea typeface="굴림" pitchFamily="50" charset="-127"/>
              </a:rPr>
              <a:t>synchronous writes</a:t>
            </a:r>
            <a:r>
              <a:rPr lang="en-US" altLang="ko-KR" dirty="0" smtClean="0">
                <a:ea typeface="굴림" pitchFamily="50" charset="-127"/>
              </a:rPr>
              <a:t> to update directories and </a:t>
            </a:r>
            <a:r>
              <a:rPr lang="en-US" altLang="ko-KR" dirty="0" err="1" smtClean="0">
                <a:ea typeface="굴림" pitchFamily="50" charset="-127"/>
              </a:rPr>
              <a:t>i</a:t>
            </a:r>
            <a:r>
              <a:rPr lang="en-US" altLang="ko-KR" dirty="0" smtClean="0">
                <a:ea typeface="굴림" pitchFamily="50" charset="-127"/>
              </a:rPr>
              <a:t>-nodes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Required for consistency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is per file</a:t>
            </a:r>
          </a:p>
          <a:p>
            <a:r>
              <a:rPr lang="en-US" dirty="0" err="1" smtClean="0"/>
              <a:t>Imap</a:t>
            </a:r>
            <a:r>
              <a:rPr lang="en-US" baseline="0" dirty="0" smtClean="0"/>
              <a:t> will include entries, each entry for one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/file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6E737-CED6-4254-854B-78C6E2C85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 can see the performance study regarding get performance before versus after compaction.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Compaction is an offline batch process for storage reorganization and garbage collection in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stores.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this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study on this version of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, we can see that get is much faster after compaction versus before. The brief reason is that after compaction, multiple </a:t>
            </a:r>
            <a:r>
              <a:rPr lang="en-US" baseline="0" dirty="0" err="1" smtClean="0"/>
              <a:t>ondisk</a:t>
            </a:r>
            <a:r>
              <a:rPr lang="en-US" baseline="0" dirty="0" smtClean="0"/>
              <a:t> files are merged into one and Get only needs to read one file.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DFA1F-F050-4484-8446-0FA116CD9B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Log-structured storage </a:t>
            </a:r>
            <a:r>
              <a:rPr lang="en-US" dirty="0" smtClean="0"/>
              <a:t>systems (5.3)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LSM tree:</a:t>
            </a:r>
          </a:p>
          <a:p>
            <a:pPr lvl="1"/>
            <a:r>
              <a:rPr lang="en-US" dirty="0"/>
              <a:t>'Neil, Patrick E.; Cheng, Edward; </a:t>
            </a:r>
            <a:r>
              <a:rPr lang="en-US" dirty="0" err="1"/>
              <a:t>Gawlick</a:t>
            </a:r>
            <a:r>
              <a:rPr lang="en-US" dirty="0"/>
              <a:t>, Dieter; O'Neil, Elizabeth (June 1996). "The log-structured merge-tree (LSM-tree)". </a:t>
            </a:r>
            <a:r>
              <a:rPr lang="en-US" dirty="0" err="1"/>
              <a:t>Acta</a:t>
            </a:r>
            <a:r>
              <a:rPr lang="en-US" dirty="0"/>
              <a:t> </a:t>
            </a:r>
            <a:r>
              <a:rPr lang="en-US" dirty="0" err="1"/>
              <a:t>Informatica</a:t>
            </a:r>
            <a:r>
              <a:rPr lang="en-US" dirty="0"/>
              <a:t> 33 (4): 351–385. doi:10.1007/</a:t>
            </a:r>
            <a:r>
              <a:rPr lang="en-US"/>
              <a:t>s002360050048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9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Approach for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everything in order and in place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Updates: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48400" y="26670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3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95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7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19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81600" y="26670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6034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0034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64166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7183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371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33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95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657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419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181600" y="4195465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733800" y="4271665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6132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72298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132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874264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47281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20298" y="3733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086600" y="26670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315200" y="2209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257800" y="42672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68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writes incur random disk access</a:t>
            </a:r>
          </a:p>
          <a:p>
            <a:pPr lvl="1"/>
            <a:r>
              <a:rPr lang="en-US" dirty="0" smtClean="0"/>
              <a:t>Position “3” can be in any place</a:t>
            </a:r>
          </a:p>
          <a:p>
            <a:pPr lvl="1"/>
            <a:r>
              <a:rPr lang="en-US" dirty="0" smtClean="0"/>
              <a:t>Random access causes expensive disk seeks.</a:t>
            </a:r>
          </a:p>
          <a:p>
            <a:r>
              <a:rPr lang="en-US" altLang="ko-KR" dirty="0" smtClean="0">
                <a:ea typeface="굴림" pitchFamily="50" charset="-127"/>
              </a:rPr>
              <a:t>Disk traffic benchmark is dominated by small writes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Larger memory sizes mean larger caches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Caches will capture most read accesses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Cloud/big-data workloads feature high write rate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Micro-blogging, </a:t>
            </a:r>
            <a:r>
              <a:rPr lang="en-US" altLang="ko-KR" dirty="0" err="1" smtClean="0">
                <a:ea typeface="굴림" pitchFamily="50" charset="-127"/>
              </a:rPr>
              <a:t>etc</a:t>
            </a:r>
            <a:r>
              <a:rPr lang="en-US" altLang="ko-KR" dirty="0" smtClean="0">
                <a:ea typeface="굴림" pitchFamily="50" charset="-127"/>
              </a:rPr>
              <a:t>  </a:t>
            </a:r>
          </a:p>
          <a:p>
            <a:pPr lvl="1"/>
            <a:r>
              <a:rPr lang="en-US" dirty="0" smtClean="0"/>
              <a:t>Office and engineering workloads dominated by  accesses to small files</a:t>
            </a:r>
          </a:p>
          <a:p>
            <a:r>
              <a:rPr lang="en-US" altLang="ko-KR" dirty="0" smtClean="0">
                <a:ea typeface="굴림" pitchFamily="50" charset="-127"/>
              </a:rPr>
              <a:t>Need to optimize small random writes.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Eliminate disk seeks..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Log-structured file system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0" lang="en-US" dirty="0" smtClean="0"/>
              <a:t>Write </a:t>
            </a:r>
            <a:r>
              <a:rPr kumimoji="0" lang="en-US" dirty="0"/>
              <a:t>all </a:t>
            </a:r>
            <a:r>
              <a:rPr kumimoji="0" lang="en-US" dirty="0" smtClean="0"/>
              <a:t>updates to </a:t>
            </a:r>
            <a:r>
              <a:rPr kumimoji="0" lang="en-US" dirty="0"/>
              <a:t>disk sequentially in a log-like structure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kumimoji="0"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kumimoji="0" lang="en-US" dirty="0"/>
          </a:p>
          <a:p>
            <a:pPr lvl="1"/>
            <a:r>
              <a:rPr lang="en-US" altLang="ko-KR" dirty="0" smtClean="0">
                <a:ea typeface="굴림" pitchFamily="50" charset="-127"/>
              </a:rPr>
              <a:t>Batch many </a:t>
            </a:r>
            <a:r>
              <a:rPr lang="en-US" altLang="ko-KR" dirty="0">
                <a:ea typeface="굴림" pitchFamily="50" charset="-127"/>
              </a:rPr>
              <a:t>small random writes into </a:t>
            </a:r>
            <a:r>
              <a:rPr lang="en-US" altLang="ko-KR" dirty="0" smtClean="0">
                <a:ea typeface="굴림" pitchFamily="50" charset="-127"/>
              </a:rPr>
              <a:t>one big write (large </a:t>
            </a:r>
            <a:r>
              <a:rPr lang="en-US" altLang="ko-KR" dirty="0">
                <a:ea typeface="굴림" pitchFamily="50" charset="-127"/>
              </a:rPr>
              <a:t>sequential </a:t>
            </a:r>
            <a:r>
              <a:rPr lang="en-US" altLang="ko-KR" dirty="0" smtClean="0">
                <a:ea typeface="굴림" pitchFamily="50" charset="-127"/>
              </a:rPr>
              <a:t>transfers)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Use </a:t>
            </a:r>
            <a:r>
              <a:rPr lang="en-US" altLang="ko-KR" dirty="0" smtClean="0">
                <a:ea typeface="굴림" pitchFamily="50" charset="-127"/>
              </a:rPr>
              <a:t>memory </a:t>
            </a:r>
            <a:r>
              <a:rPr lang="en-US" altLang="ko-KR" dirty="0">
                <a:ea typeface="굴림" pitchFamily="50" charset="-127"/>
              </a:rPr>
              <a:t>as write buffer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0,D</a:t>
            </a:r>
            <a:endParaRPr lang="en-US" sz="3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43600" y="32004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3,F</a:t>
            </a:r>
            <a:endParaRPr lang="en-US" sz="3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1,C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95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2,G</a:t>
            </a:r>
            <a:endParaRPr lang="en-US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3,A</a:t>
            </a:r>
            <a:endParaRPr lang="en-US" sz="32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19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4,B</a:t>
            </a:r>
            <a:endParaRPr lang="en-US" sz="32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81600" y="3200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5,E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034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0034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4166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7183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2738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81800" y="32004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5,W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2743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advantages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w. fewer seeks by batching and logging</a:t>
            </a:r>
            <a:endParaRPr lang="en-US" dirty="0"/>
          </a:p>
          <a:p>
            <a:r>
              <a:rPr lang="en-US" dirty="0"/>
              <a:t>Faster </a:t>
            </a:r>
            <a:r>
              <a:rPr lang="en-US" dirty="0" smtClean="0"/>
              <a:t>recovery </a:t>
            </a:r>
            <a:r>
              <a:rPr lang="en-US" dirty="0"/>
              <a:t>after a crash</a:t>
            </a:r>
          </a:p>
          <a:p>
            <a:pPr lvl="1"/>
            <a:r>
              <a:rPr lang="en-US" dirty="0" smtClean="0"/>
              <a:t>Log ordered by time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blocks that were recently written are at the tail end of log</a:t>
            </a:r>
          </a:p>
          <a:p>
            <a:pPr lvl="1"/>
            <a:r>
              <a:rPr lang="en-US" dirty="0"/>
              <a:t>No need to check </a:t>
            </a:r>
            <a:r>
              <a:rPr lang="en-US" b="1" i="1" dirty="0"/>
              <a:t>whole file system</a:t>
            </a:r>
            <a:r>
              <a:rPr lang="en-US" dirty="0"/>
              <a:t> for inconsistencies</a:t>
            </a:r>
          </a:p>
          <a:p>
            <a:pPr lvl="2"/>
            <a:r>
              <a:rPr lang="en-US" dirty="0"/>
              <a:t>Like UNIX and Windows 95/98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Performance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Log is the only structure on disk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LFS’s log contains both </a:t>
            </a:r>
            <a:r>
              <a:rPr lang="en-US" dirty="0" err="1" smtClean="0"/>
              <a:t>i</a:t>
            </a:r>
            <a:r>
              <a:rPr lang="en-US" dirty="0" smtClean="0"/>
              <a:t>-nodes and data blocks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All files share the same log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How to read?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Indexing can help but still need to scan</a:t>
            </a:r>
          </a:p>
          <a:p>
            <a:pPr lvl="2"/>
            <a:r>
              <a:rPr lang="en-US" dirty="0" smtClean="0"/>
              <a:t>Originally in </a:t>
            </a:r>
            <a:r>
              <a:rPr lang="en-US" dirty="0"/>
              <a:t>BSD Linux, </a:t>
            </a:r>
            <a:r>
              <a:rPr lang="en-US" dirty="0" smtClean="0"/>
              <a:t>later Journaling </a:t>
            </a:r>
            <a:r>
              <a:rPr lang="en-US" dirty="0"/>
              <a:t>file systems: Ext3, Ext4</a:t>
            </a:r>
            <a:endParaRPr lang="en-US" dirty="0" smtClean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/>
              <a:t>Imap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-node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0,D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8800" y="58674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3,F</a:t>
            </a:r>
            <a:endParaRPr 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1,C</a:t>
            </a:r>
            <a:endParaRPr lang="en-US" sz="3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2,G</a:t>
            </a:r>
            <a:endParaRPr lang="en-US" sz="3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52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3,A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14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4,B</a:t>
            </a:r>
            <a:endParaRPr lang="en-US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76800" y="5867400"/>
            <a:ext cx="762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5,E</a:t>
            </a:r>
            <a:endParaRPr lang="en-US" sz="32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77000" y="5867400"/>
            <a:ext cx="838200" cy="6096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5,W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67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Log-structured merge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is key-ordered within files, time-ordered across files</a:t>
            </a:r>
          </a:p>
          <a:p>
            <a:r>
              <a:rPr lang="en-US" dirty="0" smtClean="0"/>
              <a:t>Write path</a:t>
            </a:r>
          </a:p>
          <a:p>
            <a:pPr lvl="1"/>
            <a:r>
              <a:rPr lang="en-US" dirty="0" smtClean="0"/>
              <a:t>Flush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Read path</a:t>
            </a:r>
          </a:p>
          <a:p>
            <a:pPr lvl="1"/>
            <a:r>
              <a:rPr lang="en-US" dirty="0" smtClean="0"/>
              <a:t>Multiple on-disk files</a:t>
            </a:r>
          </a:p>
          <a:p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5638800" y="5029200"/>
            <a:ext cx="3124200" cy="1523999"/>
            <a:chOff x="2971800" y="2743200"/>
            <a:chExt cx="4572000" cy="222319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971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0,D</a:t>
              </a:r>
              <a:endParaRPr lang="en-US" sz="1600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33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1,C</a:t>
              </a:r>
              <a:endParaRPr lang="en-US" sz="1600" dirty="0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495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2,G</a:t>
              </a:r>
              <a:endParaRPr lang="en-US" sz="1600" dirty="0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57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3,A</a:t>
              </a:r>
              <a:endParaRPr lang="en-US" sz="16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019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4,B</a:t>
              </a:r>
              <a:endParaRPr lang="en-US" sz="1600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781800" y="3204865"/>
              <a:ext cx="762000" cy="609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5,E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6234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0234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4366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7383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10400" y="27432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971800" y="4347865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0,S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836" y="3886200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3733800" y="4352330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2,X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0836" y="3890665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495800" y="4352330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3,F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2836" y="3890665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5257800" y="4356795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5,W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4836" y="3895130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6019800" y="4352330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7,E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6836" y="3890665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6781800" y="4356795"/>
              <a:ext cx="762000" cy="609600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10,D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68836" y="3895130"/>
              <a:ext cx="346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335859"/>
            <a:ext cx="5562600" cy="25409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Freeform 32"/>
          <p:cNvSpPr/>
          <p:nvPr/>
        </p:nvSpPr>
        <p:spPr>
          <a:xfrm>
            <a:off x="4783157" y="4230477"/>
            <a:ext cx="1044766" cy="1279793"/>
          </a:xfrm>
          <a:custGeom>
            <a:avLst/>
            <a:gdLst>
              <a:gd name="connsiteX0" fmla="*/ 1044766 w 1044766"/>
              <a:gd name="connsiteY0" fmla="*/ 0 h 1279793"/>
              <a:gd name="connsiteX1" fmla="*/ 42231 w 1044766"/>
              <a:gd name="connsiteY1" fmla="*/ 1079653 h 1279793"/>
              <a:gd name="connsiteX2" fmla="*/ 791378 w 1044766"/>
              <a:gd name="connsiteY2" fmla="*/ 1200839 h 1279793"/>
              <a:gd name="connsiteX3" fmla="*/ 857479 w 1044766"/>
              <a:gd name="connsiteY3" fmla="*/ 1277957 h 127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766" h="1279793">
                <a:moveTo>
                  <a:pt x="1044766" y="0"/>
                </a:moveTo>
                <a:cubicBezTo>
                  <a:pt x="564614" y="439756"/>
                  <a:pt x="84462" y="879513"/>
                  <a:pt x="42231" y="1079653"/>
                </a:cubicBezTo>
                <a:cubicBezTo>
                  <a:pt x="0" y="1279793"/>
                  <a:pt x="655503" y="1167788"/>
                  <a:pt x="791378" y="1200839"/>
                </a:cubicBezTo>
                <a:cubicBezTo>
                  <a:pt x="927253" y="1233890"/>
                  <a:pt x="892366" y="1255923"/>
                  <a:pt x="857479" y="127795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549089" y="4572000"/>
            <a:ext cx="629798" cy="1762699"/>
          </a:xfrm>
          <a:custGeom>
            <a:avLst/>
            <a:gdLst>
              <a:gd name="connsiteX0" fmla="*/ 0 w 629798"/>
              <a:gd name="connsiteY0" fmla="*/ 0 h 1762699"/>
              <a:gd name="connsiteX1" fmla="*/ 594911 w 629798"/>
              <a:gd name="connsiteY1" fmla="*/ 1443210 h 1762699"/>
              <a:gd name="connsiteX2" fmla="*/ 209321 w 629798"/>
              <a:gd name="connsiteY2" fmla="*/ 1762699 h 17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798" h="1762699">
                <a:moveTo>
                  <a:pt x="0" y="0"/>
                </a:moveTo>
                <a:cubicBezTo>
                  <a:pt x="280012" y="574713"/>
                  <a:pt x="560024" y="1149427"/>
                  <a:pt x="594911" y="1443210"/>
                </a:cubicBezTo>
                <a:cubicBezTo>
                  <a:pt x="629798" y="1736993"/>
                  <a:pt x="419559" y="1749846"/>
                  <a:pt x="209321" y="1762699"/>
                </a:cubicBezTo>
              </a:path>
            </a:pathLst>
          </a:cu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2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285750" indent="-228600">
              <a:defRPr/>
            </a:pPr>
            <a:r>
              <a:rPr lang="en-US" sz="3400" dirty="0" smtClean="0"/>
              <a:t>What if there are too many files? </a:t>
            </a:r>
          </a:p>
          <a:p>
            <a:pPr marL="685800" lvl="1" indent="-228600">
              <a:defRPr/>
            </a:pPr>
            <a:r>
              <a:rPr lang="en-US" sz="3000" dirty="0" smtClean="0"/>
              <a:t>Merge all files into one: merge-sort</a:t>
            </a:r>
          </a:p>
          <a:p>
            <a:pPr marL="685800" lvl="1" indent="-228600">
              <a:defRPr/>
            </a:pPr>
            <a:r>
              <a:rPr lang="en-US" sz="3000" dirty="0" smtClean="0"/>
              <a:t>An offline batch process</a:t>
            </a:r>
          </a:p>
          <a:p>
            <a:pPr marL="685800" lvl="1" indent="-228600">
              <a:defRPr/>
            </a:pPr>
            <a:r>
              <a:rPr lang="en-US" sz="3000" dirty="0"/>
              <a:t>Read performance is improved </a:t>
            </a:r>
            <a:r>
              <a:rPr lang="en-US" sz="3000" dirty="0" smtClean="0"/>
              <a:t>afterwards</a:t>
            </a:r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768" y="3810000"/>
            <a:ext cx="3772832" cy="262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586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477000"/>
            <a:ext cx="7086600" cy="30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BF. Cooper, etc. Benchmarking Cloud Serving Systems with YCSB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Socc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4823724" cy="3603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48000"/>
            <a:ext cx="4507307" cy="341806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295400"/>
            <a:ext cx="8229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LSM tree is widely adopted by “big-data” stores</a:t>
            </a:r>
          </a:p>
          <a:p>
            <a:pPr lvl="1"/>
            <a:r>
              <a:rPr lang="en-US" sz="2600" dirty="0" smtClean="0"/>
              <a:t>Google’s Big-Table family (</a:t>
            </a:r>
            <a:r>
              <a:rPr lang="en-US" sz="2600" dirty="0" err="1" smtClean="0"/>
              <a:t>Hbase</a:t>
            </a:r>
            <a:r>
              <a:rPr lang="en-US" sz="2600" dirty="0" smtClean="0"/>
              <a:t>, </a:t>
            </a:r>
            <a:r>
              <a:rPr lang="en-US" sz="2600" dirty="0" err="1" smtClean="0"/>
              <a:t>LevelDB</a:t>
            </a:r>
            <a:r>
              <a:rPr lang="en-US" sz="2600" dirty="0" smtClean="0"/>
              <a:t>, …), SQLite4</a:t>
            </a:r>
            <a:endParaRPr lang="en-US" sz="2600" dirty="0"/>
          </a:p>
          <a:p>
            <a:r>
              <a:rPr lang="en-US" sz="3000" dirty="0" smtClean="0"/>
              <a:t>MySQL updates in-place </a:t>
            </a:r>
          </a:p>
        </p:txBody>
      </p:sp>
    </p:spTree>
    <p:extLst>
      <p:ext uri="{BB962C8B-B14F-4D97-AF65-F5344CB8AC3E}">
        <p14:creationId xmlns:p14="http://schemas.microsoft.com/office/powerpoint/2010/main" val="19724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697</Words>
  <Application>Microsoft Macintosh PowerPoint</Application>
  <PresentationFormat>On-screen Show (4:3)</PresentationFormat>
  <Paragraphs>166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Log-structured storage systems (5.3)</vt:lpstr>
      <vt:lpstr>1. Basic Approach for Storage</vt:lpstr>
      <vt:lpstr>What is the problem?</vt:lpstr>
      <vt:lpstr>2. Log-structured file system</vt:lpstr>
      <vt:lpstr>Main advantages</vt:lpstr>
      <vt:lpstr>Read Performance Issue</vt:lpstr>
      <vt:lpstr>3. Log-structured merge tree</vt:lpstr>
      <vt:lpstr>Compaction</vt:lpstr>
      <vt:lpstr>Adoption and Performance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</cp:lastModifiedBy>
  <cp:revision>68</cp:revision>
  <cp:lastPrinted>2015-11-19T13:20:20Z</cp:lastPrinted>
  <dcterms:created xsi:type="dcterms:W3CDTF">2006-08-16T00:00:00Z</dcterms:created>
  <dcterms:modified xsi:type="dcterms:W3CDTF">2017-04-03T18:27:28Z</dcterms:modified>
</cp:coreProperties>
</file>