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20" r:id="rId2"/>
    <p:sldId id="415" r:id="rId3"/>
    <p:sldId id="416" r:id="rId4"/>
    <p:sldId id="417" r:id="rId5"/>
    <p:sldId id="418" r:id="rId6"/>
    <p:sldId id="419" r:id="rId7"/>
    <p:sldId id="257" r:id="rId8"/>
    <p:sldId id="390" r:id="rId9"/>
    <p:sldId id="260" r:id="rId10"/>
    <p:sldId id="324" r:id="rId11"/>
    <p:sldId id="394" r:id="rId12"/>
    <p:sldId id="299" r:id="rId13"/>
    <p:sldId id="369" r:id="rId14"/>
    <p:sldId id="408" r:id="rId15"/>
    <p:sldId id="402" r:id="rId16"/>
    <p:sldId id="409" r:id="rId17"/>
    <p:sldId id="403" r:id="rId18"/>
    <p:sldId id="404" r:id="rId19"/>
    <p:sldId id="405" r:id="rId20"/>
    <p:sldId id="406" r:id="rId21"/>
    <p:sldId id="407" r:id="rId22"/>
    <p:sldId id="400" r:id="rId23"/>
    <p:sldId id="381" r:id="rId24"/>
    <p:sldId id="392" r:id="rId25"/>
    <p:sldId id="334" r:id="rId26"/>
    <p:sldId id="330" r:id="rId27"/>
    <p:sldId id="331" r:id="rId28"/>
    <p:sldId id="332" r:id="rId29"/>
    <p:sldId id="333" r:id="rId30"/>
    <p:sldId id="345" r:id="rId31"/>
    <p:sldId id="413" r:id="rId32"/>
    <p:sldId id="411" r:id="rId33"/>
    <p:sldId id="347" r:id="rId34"/>
    <p:sldId id="348" r:id="rId35"/>
    <p:sldId id="349" r:id="rId36"/>
    <p:sldId id="350" r:id="rId37"/>
    <p:sldId id="351" r:id="rId38"/>
    <p:sldId id="352" r:id="rId39"/>
    <p:sldId id="414" r:id="rId40"/>
    <p:sldId id="353" r:id="rId41"/>
    <p:sldId id="354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298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95" d="100"/>
          <a:sy n="95" d="100"/>
        </p:scale>
        <p:origin x="-203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F91FEEAA-16B4-4EA3-A7DD-69C2378D955F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5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5"/>
            <a:ext cx="3169698" cy="480226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01687AA9-389C-4048-BC45-71B7AF6A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72B3C248-B5D7-47C3-AD2A-1CBD3E83D69D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3" tIns="48332" rIns="96663" bIns="483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3" tIns="48332" rIns="96663" bIns="483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E37DAB19-505D-47D6-90AB-A46C4A2993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Diameter:</a:t>
            </a:r>
            <a:r>
              <a:rPr lang="en-US" baseline="0" dirty="0" smtClean="0"/>
              <a:t> 4</a:t>
            </a:r>
          </a:p>
          <a:p>
            <a:r>
              <a:rPr lang="en-US" baseline="0" dirty="0" smtClean="0"/>
              <a:t>Average distance: 2 =(1*4+2*3+3*2+4*1) / (1+2+3+4)</a:t>
            </a:r>
          </a:p>
          <a:p>
            <a:r>
              <a:rPr lang="en-US" baseline="0" dirty="0" smtClean="0"/>
              <a:t>Bisection bandwidth: 1</a:t>
            </a:r>
          </a:p>
          <a:p>
            <a:r>
              <a:rPr lang="en-US" baseline="0" dirty="0" smtClean="0"/>
              <a:t>Max degree: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AB19-505D-47D6-90AB-A46C4A2993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Diameter:</a:t>
            </a:r>
            <a:r>
              <a:rPr lang="en-US" baseline="0" dirty="0" smtClean="0"/>
              <a:t> 2</a:t>
            </a:r>
          </a:p>
          <a:p>
            <a:r>
              <a:rPr lang="en-US" baseline="0" dirty="0" smtClean="0"/>
              <a:t>Average distance: 1.5=(1+2+2+1) / 4 (symmetry)</a:t>
            </a:r>
          </a:p>
          <a:p>
            <a:r>
              <a:rPr lang="en-US" baseline="0" dirty="0" smtClean="0"/>
              <a:t>Bisection bandwidth: 2</a:t>
            </a:r>
          </a:p>
          <a:p>
            <a:r>
              <a:rPr lang="en-US" baseline="0" dirty="0" smtClean="0"/>
              <a:t>Max degree: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AB19-505D-47D6-90AB-A46C4A2993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Diameter:</a:t>
            </a:r>
            <a:r>
              <a:rPr lang="en-US" baseline="0" dirty="0" smtClean="0"/>
              <a:t> 4</a:t>
            </a:r>
          </a:p>
          <a:p>
            <a:r>
              <a:rPr lang="en-US" baseline="0" dirty="0" smtClean="0"/>
              <a:t>Average distance: 2 </a:t>
            </a:r>
          </a:p>
          <a:p>
            <a:r>
              <a:rPr lang="en-US" baseline="0" dirty="0" smtClean="0"/>
              <a:t>Bisection bandwidth: 4</a:t>
            </a:r>
          </a:p>
          <a:p>
            <a:r>
              <a:rPr lang="en-US" baseline="0" dirty="0" smtClean="0"/>
              <a:t>Max degree: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AB19-505D-47D6-90AB-A46C4A2993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Network media</a:t>
            </a:r>
          </a:p>
          <a:p>
            <a:pPr lvl="2"/>
            <a:r>
              <a:rPr lang="en-US" dirty="0" smtClean="0"/>
              <a:t>Electronics: copper</a:t>
            </a:r>
          </a:p>
          <a:p>
            <a:pPr lvl="2"/>
            <a:r>
              <a:rPr lang="en-US" dirty="0" smtClean="0"/>
              <a:t>Optics: e.g. long-distance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AB19-505D-47D6-90AB-A46C4A2993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8618E4-56B9-4466-B281-BEFEB8B9679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5728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728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40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4213D7-3641-40F3-BA3A-52ECDA49CA65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5749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749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7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D2B2EE-4D77-4D88-AF38-3E630A77EF1E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5831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831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4529C6-0D08-48C0-9B37-C8B814904932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5769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769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8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9E57-9CA9-47D8-AA2B-2E4FECD2CFE7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5790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790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ED0D03-3518-48A4-8151-6123BC7EB87A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5810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0262" cy="3479800"/>
          </a:xfrm>
        </p:spPr>
      </p:sp>
      <p:sp>
        <p:nvSpPr>
          <p:cNvPr id="15810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8925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7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57AEB-350D-4275-8373-0E22818D85C9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ATM: Asynchronous Transfer Mode</a:t>
            </a:r>
          </a:p>
        </p:txBody>
      </p:sp>
    </p:spTree>
    <p:extLst>
      <p:ext uri="{BB962C8B-B14F-4D97-AF65-F5344CB8AC3E}">
        <p14:creationId xmlns:p14="http://schemas.microsoft.com/office/powerpoint/2010/main" val="814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ksite.elsevier.com/9780123838728/references/appendix_f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mechanism is used to store the mapping between virtual and physical address spaces?</a:t>
            </a:r>
          </a:p>
          <a:p>
            <a:r>
              <a:rPr lang="en-US" dirty="0" smtClean="0"/>
              <a:t>What </a:t>
            </a:r>
            <a:r>
              <a:rPr lang="en-US" dirty="0"/>
              <a:t>mechanism is used to store the mapping between </a:t>
            </a:r>
            <a:r>
              <a:rPr lang="en-US" dirty="0" smtClean="0"/>
              <a:t>physical </a:t>
            </a:r>
            <a:r>
              <a:rPr lang="en-US" dirty="0"/>
              <a:t>address </a:t>
            </a:r>
            <a:r>
              <a:rPr lang="en-US" dirty="0" smtClean="0"/>
              <a:t>and disk sector spaces?</a:t>
            </a:r>
          </a:p>
          <a:p>
            <a:r>
              <a:rPr lang="en-US" dirty="0" smtClean="0"/>
              <a:t>What mechanism is to transfer data from disk to memory without going through CPU?</a:t>
            </a:r>
          </a:p>
          <a:p>
            <a:r>
              <a:rPr lang="en-US" dirty="0" smtClean="0"/>
              <a:t>Name one condition that triggers page-fault.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Storage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IBM Blue gene: super-computer</a:t>
            </a:r>
          </a:p>
          <a:p>
            <a:pPr lvl="1"/>
            <a:r>
              <a:rPr lang="en-US" sz="2400" dirty="0" smtClean="0"/>
              <a:t>(was) number one in the top500 HPC list</a:t>
            </a:r>
          </a:p>
          <a:p>
            <a:pPr lvl="2"/>
            <a:r>
              <a:rPr lang="es-ES" altLang="en-US" sz="2000" dirty="0"/>
              <a:t>2,500 </a:t>
            </a:r>
            <a:r>
              <a:rPr lang="es-ES" altLang="en-US" sz="2000" dirty="0" err="1"/>
              <a:t>square</a:t>
            </a:r>
            <a:r>
              <a:rPr lang="es-ES" altLang="en-US" sz="2000" dirty="0"/>
              <a:t> </a:t>
            </a:r>
            <a:r>
              <a:rPr lang="es-ES" altLang="en-US" sz="2000" dirty="0" err="1"/>
              <a:t>feet</a:t>
            </a:r>
            <a:endParaRPr lang="es-ES" altLang="en-US" sz="2000" dirty="0"/>
          </a:p>
          <a:p>
            <a:pPr lvl="2"/>
            <a:r>
              <a:rPr lang="es-ES" altLang="en-US" sz="2000" dirty="0" smtClean="0"/>
              <a:t>65,536 </a:t>
            </a:r>
            <a:r>
              <a:rPr lang="es-ES" altLang="en-US" sz="2000" dirty="0"/>
              <a:t>dual-</a:t>
            </a:r>
            <a:r>
              <a:rPr lang="es-ES" altLang="en-US" sz="2000" dirty="0" err="1"/>
              <a:t>processor</a:t>
            </a:r>
            <a:r>
              <a:rPr lang="es-ES" altLang="en-US" sz="2000" dirty="0"/>
              <a:t> </a:t>
            </a:r>
            <a:r>
              <a:rPr lang="es-ES" altLang="en-US" sz="2000" dirty="0" err="1"/>
              <a:t>nodes</a:t>
            </a:r>
            <a:r>
              <a:rPr lang="es-ES" altLang="en-US" sz="2000" dirty="0"/>
              <a:t> and 1,024 I/O </a:t>
            </a:r>
            <a:r>
              <a:rPr lang="es-ES" altLang="en-US" sz="2000" dirty="0" err="1"/>
              <a:t>nodes</a:t>
            </a:r>
            <a:endParaRPr lang="en-US" sz="2000" dirty="0" smtClean="0"/>
          </a:p>
          <a:p>
            <a:pPr lvl="1"/>
            <a:r>
              <a:rPr lang="en-US" sz="2400" dirty="0" smtClean="0"/>
              <a:t>3D torus network: 32*32*64 (=64K)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930" y="3350691"/>
            <a:ext cx="5409669" cy="3507310"/>
          </a:xfrm>
          <a:prstGeom prst="rect">
            <a:avLst/>
          </a:prstGeom>
          <a:noFill/>
          <a:ln/>
        </p:spPr>
      </p:pic>
      <p:grpSp>
        <p:nvGrpSpPr>
          <p:cNvPr id="4" name="Group 3"/>
          <p:cNvGrpSpPr/>
          <p:nvPr/>
        </p:nvGrpSpPr>
        <p:grpSpPr>
          <a:xfrm>
            <a:off x="152400" y="5334000"/>
            <a:ext cx="1196831" cy="793505"/>
            <a:chOff x="152400" y="5334000"/>
            <a:chExt cx="1196831" cy="793505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52400" y="5334000"/>
              <a:ext cx="1196831" cy="5326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Chip (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)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2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processors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024799" y="5864926"/>
              <a:ext cx="95832" cy="2625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7978" y="4452357"/>
            <a:ext cx="1337386" cy="795099"/>
            <a:chOff x="727978" y="4452357"/>
            <a:chExt cx="1337386" cy="795099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27978" y="4452357"/>
              <a:ext cx="1337386" cy="5326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Compute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Card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2 </a:t>
              </a: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chips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51377" y="4984877"/>
              <a:ext cx="95832" cy="2625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302571" y="3733800"/>
            <a:ext cx="1256460" cy="1003160"/>
            <a:chOff x="1856" y="1675"/>
            <a:chExt cx="1180" cy="936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56" y="1675"/>
              <a:ext cx="1180" cy="70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Card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16 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compute, 0-2 I/O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cards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48" y="2366"/>
              <a:ext cx="90" cy="2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464031" y="5673500"/>
            <a:ext cx="898689" cy="754513"/>
            <a:chOff x="5365" y="2971"/>
            <a:chExt cx="844" cy="704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365" y="3178"/>
              <a:ext cx="844" cy="4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System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64 </a:t>
              </a: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Racks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5443" y="2971"/>
              <a:ext cx="181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635762" y="5977903"/>
            <a:ext cx="1343774" cy="767375"/>
            <a:chOff x="3977" y="3107"/>
            <a:chExt cx="1262" cy="716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977" y="3326"/>
              <a:ext cx="1262" cy="4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Rack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32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cards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4354" y="3107"/>
              <a:ext cx="91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06621"/>
              </p:ext>
            </p:extLst>
          </p:nvPr>
        </p:nvGraphicFramePr>
        <p:xfrm>
          <a:off x="7192166" y="3216360"/>
          <a:ext cx="1302540" cy="148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Drawing" r:id="rId4" imgW="5059800" imgH="5768280" progId="FLW3Drawing">
                  <p:embed/>
                </p:oleObj>
              </mc:Choice>
              <mc:Fallback>
                <p:oleObj name="Drawing" r:id="rId4" imgW="5059800" imgH="5768280" progId="FLW3Drawing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166" y="3216360"/>
                        <a:ext cx="1302540" cy="148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5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295400"/>
            <a:ext cx="405161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On-chip Networks (OCNs)</a:t>
            </a:r>
          </a:p>
          <a:p>
            <a:pPr lvl="1"/>
            <a:r>
              <a:rPr lang="en-US" dirty="0" smtClean="0"/>
              <a:t>Sometimes called network-on-chip (</a:t>
            </a:r>
            <a:r>
              <a:rPr lang="en-US" dirty="0" err="1" smtClean="0"/>
              <a:t>NoC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System/Storage-area Networks (SANs)</a:t>
            </a:r>
          </a:p>
          <a:p>
            <a:pPr lvl="1"/>
            <a:r>
              <a:rPr lang="en-US" dirty="0" smtClean="0"/>
              <a:t>For multi-processor/multi-computer systems, and server-I/O connections</a:t>
            </a:r>
          </a:p>
          <a:p>
            <a:r>
              <a:rPr lang="en-US" dirty="0" smtClean="0"/>
              <a:t>Local Area Networks (LANs)</a:t>
            </a:r>
          </a:p>
          <a:p>
            <a:pPr lvl="1"/>
            <a:r>
              <a:rPr lang="en-US" dirty="0" smtClean="0"/>
              <a:t>100’s-1000’s of nodes; typically up to a few km of distance; usually Ethernet up to 10Gbps</a:t>
            </a:r>
          </a:p>
          <a:p>
            <a:r>
              <a:rPr lang="en-US" dirty="0" smtClean="0"/>
              <a:t>Wide Area Networks (WANs)</a:t>
            </a:r>
          </a:p>
          <a:p>
            <a:pPr lvl="1"/>
            <a:r>
              <a:rPr lang="en-US" dirty="0" smtClean="0"/>
              <a:t>Also called long-haul networks; global-scale; e.g., ATM (asynchronous transfer mode)</a:t>
            </a:r>
            <a:endParaRPr lang="en-US" dirty="0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040650"/>
            <a:ext cx="51239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30988" y="566660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Udimat" pitchFamily="2" charset="0"/>
              </a:rPr>
              <a:t>nodes</a:t>
            </a:r>
            <a:endParaRPr lang="en-US" sz="1200" dirty="0">
              <a:latin typeface="AUdimat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1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System/storage area net.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Industry-wide </a:t>
            </a:r>
            <a:r>
              <a:rPr lang="en-US" dirty="0" err="1" smtClean="0"/>
              <a:t>defacto</a:t>
            </a:r>
            <a:r>
              <a:rPr lang="en-US" dirty="0" smtClean="0"/>
              <a:t> networking standard</a:t>
            </a:r>
          </a:p>
          <a:p>
            <a:pPr lvl="1"/>
            <a:r>
              <a:rPr lang="en-US" dirty="0" smtClean="0"/>
              <a:t>Can be used for both inter-processor communication or server I/O</a:t>
            </a:r>
          </a:p>
          <a:p>
            <a:pPr lvl="1"/>
            <a:r>
              <a:rPr lang="en-US" dirty="0" smtClean="0"/>
              <a:t>Switch-based technology</a:t>
            </a:r>
          </a:p>
          <a:p>
            <a:pPr lvl="1"/>
            <a:r>
              <a:rPr lang="en-US" dirty="0" smtClean="0"/>
              <a:t>Flexible in topology, arbitration and routing.</a:t>
            </a:r>
          </a:p>
          <a:p>
            <a:pPr lvl="2"/>
            <a:r>
              <a:rPr lang="en-US" dirty="0" smtClean="0"/>
              <a:t>Programmable routing table</a:t>
            </a:r>
          </a:p>
          <a:p>
            <a:pPr lvl="1"/>
            <a:r>
              <a:rPr lang="en-US" dirty="0" smtClean="0"/>
              <a:t>User level communication:</a:t>
            </a:r>
          </a:p>
          <a:p>
            <a:pPr lvl="2"/>
            <a:r>
              <a:rPr lang="en-US" dirty="0" smtClean="0"/>
              <a:t>Send/receive</a:t>
            </a:r>
          </a:p>
          <a:p>
            <a:pPr lvl="2"/>
            <a:r>
              <a:rPr lang="en-US" dirty="0" smtClean="0"/>
              <a:t>RDMA: remotely DMA (redirect memory access) data into the receiver’s memory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4623"/>
            <a:ext cx="8229600" cy="1143000"/>
          </a:xfrm>
        </p:spPr>
        <p:txBody>
          <a:bodyPr/>
          <a:lstStyle/>
          <a:p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Interface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Network functions</a:t>
            </a:r>
          </a:p>
          <a:p>
            <a:pPr lvl="1"/>
            <a:r>
              <a:rPr lang="en-US" dirty="0" smtClean="0"/>
              <a:t>Composing messages </a:t>
            </a:r>
          </a:p>
          <a:p>
            <a:pPr lvl="1"/>
            <a:r>
              <a:rPr lang="en-US" dirty="0" err="1" smtClean="0"/>
              <a:t>Packetization</a:t>
            </a:r>
            <a:endParaRPr lang="en-US" dirty="0" smtClean="0"/>
          </a:p>
          <a:p>
            <a:pPr lvl="1"/>
            <a:r>
              <a:rPr lang="en-US" dirty="0" smtClean="0"/>
              <a:t>TCP offload, OS bypassing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Data transportation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735150" y="3276600"/>
            <a:ext cx="4180250" cy="2932068"/>
            <a:chOff x="2827353" y="2855869"/>
            <a:chExt cx="4324697" cy="32004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971800" y="4876800"/>
              <a:ext cx="3962329" cy="6507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Interconnection Network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037250" y="2855869"/>
              <a:ext cx="3991920" cy="1415040"/>
              <a:chOff x="3492" y="1215"/>
              <a:chExt cx="2833" cy="985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5744" y="1215"/>
                <a:ext cx="581" cy="985"/>
                <a:chOff x="3492" y="1215"/>
                <a:chExt cx="581" cy="985"/>
              </a:xfrm>
            </p:grpSpPr>
            <p:sp>
              <p:nvSpPr>
                <p:cNvPr id="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492" y="1215"/>
                  <a:ext cx="581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42452" rIns="81638" bIns="42452">
                  <a:spAutoFit/>
                </a:bodyPr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829452">
                    <a:lnSpc>
                      <a:spcPct val="100000"/>
                    </a:lnSpc>
                    <a:buClrTx/>
                    <a:buSzTx/>
                  </a:pPr>
                  <a:r>
                    <a:rPr lang="es-ES" altLang="en-US" sz="1089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End Node</a:t>
                  </a:r>
                </a:p>
              </p:txBody>
            </p:sp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3493" y="1428"/>
                  <a:ext cx="499" cy="77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lIns="81638" tIns="42452" rIns="81638" bIns="42452" anchor="ctr"/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829452">
                    <a:lnSpc>
                      <a:spcPct val="100000"/>
                    </a:lnSpc>
                    <a:buClrTx/>
                    <a:buSzTx/>
                  </a:pPr>
                  <a:endPara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4747" y="1215"/>
                <a:ext cx="581" cy="985"/>
                <a:chOff x="3492" y="1215"/>
                <a:chExt cx="581" cy="985"/>
              </a:xfrm>
            </p:grpSpPr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92" y="1215"/>
                  <a:ext cx="581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42452" rIns="81638" bIns="42452">
                  <a:spAutoFit/>
                </a:bodyPr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829452">
                    <a:lnSpc>
                      <a:spcPct val="100000"/>
                    </a:lnSpc>
                    <a:buClrTx/>
                    <a:buSzTx/>
                  </a:pPr>
                  <a:r>
                    <a:rPr lang="es-ES" altLang="en-US" sz="1089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End Node</a:t>
                  </a:r>
                </a:p>
              </p:txBody>
            </p:sp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3493" y="1428"/>
                  <a:ext cx="499" cy="77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lIns="81638" tIns="42452" rIns="81638" bIns="42452" anchor="ctr"/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829452">
                    <a:lnSpc>
                      <a:spcPct val="100000"/>
                    </a:lnSpc>
                    <a:buClrTx/>
                    <a:buSzTx/>
                  </a:pPr>
                  <a:endPara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4112" y="1215"/>
                <a:ext cx="581" cy="985"/>
                <a:chOff x="3492" y="1215"/>
                <a:chExt cx="581" cy="985"/>
              </a:xfrm>
            </p:grpSpPr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92" y="1215"/>
                  <a:ext cx="581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42452" rIns="81638" bIns="42452">
                  <a:spAutoFit/>
                </a:bodyPr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829452">
                    <a:lnSpc>
                      <a:spcPct val="100000"/>
                    </a:lnSpc>
                    <a:buClrTx/>
                    <a:buSzTx/>
                  </a:pPr>
                  <a:r>
                    <a:rPr lang="es-ES" altLang="en-US" sz="1089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End Node</a:t>
                  </a:r>
                </a:p>
              </p:txBody>
            </p:sp>
            <p:sp>
              <p:nvSpPr>
                <p:cNvPr id="16" name="Rectangle 14"/>
                <p:cNvSpPr>
                  <a:spLocks noChangeArrowheads="1"/>
                </p:cNvSpPr>
                <p:nvPr/>
              </p:nvSpPr>
              <p:spPr bwMode="auto">
                <a:xfrm>
                  <a:off x="3493" y="1428"/>
                  <a:ext cx="499" cy="77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lIns="81638" tIns="42452" rIns="81638" bIns="42452" anchor="ctr"/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829452">
                    <a:lnSpc>
                      <a:spcPct val="100000"/>
                    </a:lnSpc>
                    <a:buClrTx/>
                    <a:buSzTx/>
                  </a:pPr>
                  <a:endPara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3492" y="1215"/>
                <a:ext cx="581" cy="985"/>
                <a:chOff x="3492" y="1215"/>
                <a:chExt cx="581" cy="985"/>
              </a:xfrm>
            </p:grpSpPr>
            <p:sp>
              <p:nvSpPr>
                <p:cNvPr id="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92" y="1215"/>
                  <a:ext cx="581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42452" rIns="81638" bIns="42452">
                  <a:spAutoFit/>
                </a:bodyPr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829452">
                    <a:lnSpc>
                      <a:spcPct val="100000"/>
                    </a:lnSpc>
                    <a:buClrTx/>
                    <a:buSzTx/>
                  </a:pPr>
                  <a:r>
                    <a:rPr lang="es-ES" altLang="en-US" sz="1089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End Node</a:t>
                  </a:r>
                </a:p>
              </p:txBody>
            </p:sp>
            <p:sp>
              <p:nvSpPr>
                <p:cNvPr id="14" name="Rectangle 17"/>
                <p:cNvSpPr>
                  <a:spLocks noChangeArrowheads="1"/>
                </p:cNvSpPr>
                <p:nvPr/>
              </p:nvSpPr>
              <p:spPr bwMode="auto">
                <a:xfrm>
                  <a:off x="3493" y="1428"/>
                  <a:ext cx="499" cy="77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lIns="81638" tIns="42452" rIns="81638" bIns="42452" anchor="ctr"/>
                <a:lstStyle>
                  <a:lvl1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l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15367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19939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24511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2908300" indent="-21590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829452">
                    <a:lnSpc>
                      <a:spcPct val="100000"/>
                    </a:lnSpc>
                    <a:buClrTx/>
                    <a:buSzTx/>
                  </a:pPr>
                  <a:endPara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5373" y="1565"/>
                <a:ext cx="34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254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…</a:t>
                </a:r>
              </a:p>
            </p:txBody>
          </p:sp>
        </p:grp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3158734" y="4258245"/>
              <a:ext cx="3556515" cy="655024"/>
              <a:chOff x="3583" y="2190"/>
              <a:chExt cx="2524" cy="509"/>
            </a:xfrm>
          </p:grpSpPr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3583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3855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 rot="16200000">
                <a:off x="3555" y="2314"/>
                <a:ext cx="319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1089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Link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4202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74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 rot="16200000">
                <a:off x="4174" y="2314"/>
                <a:ext cx="319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1089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Link</a:t>
                </a: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837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109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4809" y="2314"/>
                <a:ext cx="319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1089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Link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5835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6107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 rot="16200000">
                <a:off x="5807" y="2314"/>
                <a:ext cx="319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1089" b="1" dirty="0">
                    <a:solidFill>
                      <a:schemeClr val="tx1"/>
                    </a:solidFill>
                    <a:latin typeface="Tahoma" panose="020B0604030504040204" pitchFamily="34" charset="0"/>
                  </a:rPr>
                  <a:t>Link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5373" y="2190"/>
                <a:ext cx="34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254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…</a:t>
                </a:r>
              </a:p>
            </p:txBody>
          </p:sp>
        </p:grp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3034714" y="3944803"/>
              <a:ext cx="3876376" cy="326106"/>
              <a:chOff x="3492" y="1973"/>
              <a:chExt cx="2751" cy="227"/>
            </a:xfrm>
          </p:grpSpPr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3492" y="1973"/>
                <a:ext cx="499" cy="22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HW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111" y="1973"/>
                <a:ext cx="499" cy="22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HW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746" y="1973"/>
                <a:ext cx="499" cy="22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HW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5744" y="1973"/>
                <a:ext cx="499" cy="22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HW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</p:grpSp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3034714" y="3617923"/>
              <a:ext cx="3876376" cy="326106"/>
              <a:chOff x="3492" y="1746"/>
              <a:chExt cx="2751" cy="227"/>
            </a:xfrm>
          </p:grpSpPr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3492" y="1746"/>
                <a:ext cx="499" cy="22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 dirty="0">
                    <a:solidFill>
                      <a:schemeClr val="tx1"/>
                    </a:solidFill>
                    <a:latin typeface="Tahoma" panose="020B0604030504040204" pitchFamily="34" charset="0"/>
                  </a:rPr>
                  <a:t>SW </a:t>
                </a:r>
                <a:r>
                  <a:rPr lang="es-ES" altLang="en-US" sz="907" dirty="0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4111" y="1746"/>
                <a:ext cx="499" cy="22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SW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4746" y="1746"/>
                <a:ext cx="499" cy="22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SW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5744" y="1746"/>
                <a:ext cx="499" cy="22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SW </a:t>
                </a:r>
                <a:r>
                  <a:rPr lang="es-ES" altLang="en-US" sz="907">
                    <a:solidFill>
                      <a:schemeClr val="tx1"/>
                    </a:solidFill>
                    <a:latin typeface="Tahoma" panose="020B0604030504040204" pitchFamily="34" charset="0"/>
                  </a:rPr>
                  <a:t>Interface</a:t>
                </a:r>
              </a:p>
            </p:txBody>
          </p:sp>
        </p:grpSp>
        <p:grpSp>
          <p:nvGrpSpPr>
            <p:cNvPr id="45" name="Group 43"/>
            <p:cNvGrpSpPr>
              <a:grpSpLocks/>
            </p:cNvGrpSpPr>
            <p:nvPr/>
          </p:nvGrpSpPr>
          <p:grpSpPr bwMode="auto">
            <a:xfrm>
              <a:off x="3034714" y="3160313"/>
              <a:ext cx="3876376" cy="456835"/>
              <a:chOff x="3492" y="1428"/>
              <a:chExt cx="2751" cy="318"/>
            </a:xfrm>
          </p:grpSpPr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3492" y="1428"/>
                <a:ext cx="499" cy="3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Device</a:t>
                </a:r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4111" y="1428"/>
                <a:ext cx="499" cy="3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 dirty="0" err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Device</a:t>
                </a:r>
                <a:endParaRPr lang="es-ES" altLang="en-US" sz="907" b="1" dirty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/>
            </p:nvSpPr>
            <p:spPr bwMode="auto">
              <a:xfrm>
                <a:off x="4746" y="1428"/>
                <a:ext cx="499" cy="3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Device</a:t>
                </a:r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>
                <a:off x="5744" y="1428"/>
                <a:ext cx="499" cy="3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 anchor="ctr"/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907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Device</a:t>
                </a:r>
              </a:p>
            </p:txBody>
          </p:sp>
        </p:grpSp>
        <p:grpSp>
          <p:nvGrpSpPr>
            <p:cNvPr id="50" name="Group 48"/>
            <p:cNvGrpSpPr>
              <a:grpSpLocks/>
            </p:cNvGrpSpPr>
            <p:nvPr/>
          </p:nvGrpSpPr>
          <p:grpSpPr bwMode="auto">
            <a:xfrm>
              <a:off x="3158734" y="5514461"/>
              <a:ext cx="3556515" cy="541808"/>
              <a:chOff x="3583" y="2190"/>
              <a:chExt cx="2524" cy="656"/>
            </a:xfrm>
          </p:grpSpPr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3583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3855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3" name="Text Box 51"/>
              <p:cNvSpPr txBox="1">
                <a:spLocks noChangeArrowheads="1"/>
              </p:cNvSpPr>
              <p:nvPr/>
            </p:nvSpPr>
            <p:spPr bwMode="auto">
              <a:xfrm rot="16200000">
                <a:off x="3459" y="2610"/>
                <a:ext cx="402" cy="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endPara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4202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4474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 rot="16200000">
                <a:off x="4079" y="2615"/>
                <a:ext cx="402" cy="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endPara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837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5109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59" name="Text Box 57"/>
              <p:cNvSpPr txBox="1">
                <a:spLocks noChangeArrowheads="1"/>
              </p:cNvSpPr>
              <p:nvPr/>
            </p:nvSpPr>
            <p:spPr bwMode="auto">
              <a:xfrm rot="16200000">
                <a:off x="4714" y="2613"/>
                <a:ext cx="402" cy="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endPara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5835" y="2198"/>
                <a:ext cx="0" cy="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6107" y="220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/>
              <a:p>
                <a:endParaRPr lang="en-US" sz="1633"/>
              </a:p>
            </p:txBody>
          </p:sp>
          <p:sp>
            <p:nvSpPr>
              <p:cNvPr id="62" name="Text Box 60"/>
              <p:cNvSpPr txBox="1">
                <a:spLocks noChangeArrowheads="1"/>
              </p:cNvSpPr>
              <p:nvPr/>
            </p:nvSpPr>
            <p:spPr bwMode="auto">
              <a:xfrm rot="16200000">
                <a:off x="5712" y="2610"/>
                <a:ext cx="402" cy="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endPara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Text Box 61"/>
              <p:cNvSpPr txBox="1">
                <a:spLocks noChangeArrowheads="1"/>
              </p:cNvSpPr>
              <p:nvPr/>
            </p:nvSpPr>
            <p:spPr bwMode="auto">
              <a:xfrm>
                <a:off x="5373" y="2190"/>
                <a:ext cx="34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1638" tIns="42452" rIns="81638" bIns="42452">
                <a:spAutoFit/>
              </a:bodyPr>
              <a:lstStyle>
                <a:lvl1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5367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19939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4511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2908300" indent="-2159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829452">
                  <a:lnSpc>
                    <a:spcPct val="100000"/>
                  </a:lnSpc>
                  <a:buClrTx/>
                  <a:buSzTx/>
                </a:pPr>
                <a:r>
                  <a:rPr lang="es-ES" altLang="en-US" sz="254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…</a:t>
                </a: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2827353" y="3944029"/>
              <a:ext cx="43246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51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ChangeArrowheads="1"/>
          </p:cNvSpPr>
          <p:nvPr/>
        </p:nvSpPr>
        <p:spPr bwMode="auto">
          <a:xfrm flipV="1">
            <a:off x="1393921" y="4299240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1571843" name="Rectangle 3"/>
          <p:cNvSpPr>
            <a:spLocks noChangeArrowheads="1"/>
          </p:cNvSpPr>
          <p:nvPr/>
        </p:nvSpPr>
        <p:spPr bwMode="auto">
          <a:xfrm flipV="1">
            <a:off x="2635201" y="4299240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1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71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1" y="906923"/>
            <a:ext cx="8392320" cy="316394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 marL="466567" indent="-466567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 smtClean="0"/>
              <a:t>Two devices via dedicated link</a:t>
            </a:r>
          </a:p>
          <a:p>
            <a:pPr marL="466567" indent="-466567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 smtClean="0"/>
              <a:t>Communication </a:t>
            </a:r>
            <a:r>
              <a:rPr lang="en-GB" altLang="en-US" sz="2800" dirty="0"/>
              <a:t>Protocol</a:t>
            </a:r>
          </a:p>
          <a:p>
            <a:pPr marL="776172" lvl="1" indent="-39744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/>
              <a:t>Typical steps followed by the </a:t>
            </a:r>
            <a:r>
              <a:rPr lang="en-GB" altLang="en-US" sz="2400" i="1" dirty="0">
                <a:solidFill>
                  <a:schemeClr val="accent2"/>
                </a:solidFill>
              </a:rPr>
              <a:t>sender</a:t>
            </a:r>
            <a:r>
              <a:rPr lang="en-GB" altLang="en-US" sz="2400" i="1" dirty="0"/>
              <a:t>: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System call by application</a:t>
            </a:r>
          </a:p>
          <a:p>
            <a:pPr marL="1620024" lvl="3" indent="-34560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1800" dirty="0"/>
              <a:t>Copies the data into OS and/or network interface memory</a:t>
            </a:r>
          </a:p>
          <a:p>
            <a:pPr marL="1620024" lvl="3" indent="-34560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1800" dirty="0"/>
              <a:t>Packetizes the </a:t>
            </a:r>
            <a:r>
              <a:rPr lang="en-GB" altLang="en-US" sz="1800" dirty="0" smtClean="0"/>
              <a:t>message, Prepares </a:t>
            </a:r>
            <a:r>
              <a:rPr lang="en-GB" altLang="en-US" sz="1800" dirty="0"/>
              <a:t>headers and trailers of packets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Checksum is computed and added to header/trailer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Timer is started and the network interface sends the packets</a:t>
            </a:r>
          </a:p>
        </p:txBody>
      </p:sp>
      <p:sp>
        <p:nvSpPr>
          <p:cNvPr id="1571846" name="Rectangle 6"/>
          <p:cNvSpPr>
            <a:spLocks noChangeArrowheads="1"/>
          </p:cNvSpPr>
          <p:nvPr/>
        </p:nvSpPr>
        <p:spPr bwMode="auto">
          <a:xfrm>
            <a:off x="522721" y="50127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47" name="Text Box 7"/>
          <p:cNvSpPr txBox="1">
            <a:spLocks noChangeArrowheads="1"/>
          </p:cNvSpPr>
          <p:nvPr/>
        </p:nvSpPr>
        <p:spPr bwMode="auto">
          <a:xfrm>
            <a:off x="587521" y="4055880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1848" name="Rectangle 8"/>
          <p:cNvSpPr>
            <a:spLocks noChangeArrowheads="1"/>
          </p:cNvSpPr>
          <p:nvPr/>
        </p:nvSpPr>
        <p:spPr bwMode="auto">
          <a:xfrm>
            <a:off x="1764001" y="50127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49" name="Text Box 9"/>
          <p:cNvSpPr txBox="1">
            <a:spLocks noChangeArrowheads="1"/>
          </p:cNvSpPr>
          <p:nvPr/>
        </p:nvSpPr>
        <p:spPr bwMode="auto">
          <a:xfrm>
            <a:off x="1830241" y="4050120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1850" name="Rectangle 10"/>
          <p:cNvSpPr>
            <a:spLocks noChangeArrowheads="1"/>
          </p:cNvSpPr>
          <p:nvPr/>
        </p:nvSpPr>
        <p:spPr bwMode="auto">
          <a:xfrm>
            <a:off x="1830241" y="4365479"/>
            <a:ext cx="7171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1851" name="Rectangle 11"/>
          <p:cNvSpPr>
            <a:spLocks noChangeArrowheads="1"/>
          </p:cNvSpPr>
          <p:nvPr/>
        </p:nvSpPr>
        <p:spPr bwMode="auto">
          <a:xfrm>
            <a:off x="1830241" y="5213640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1852" name="Rectangle 12"/>
          <p:cNvSpPr>
            <a:spLocks noChangeArrowheads="1"/>
          </p:cNvSpPr>
          <p:nvPr/>
        </p:nvSpPr>
        <p:spPr bwMode="auto">
          <a:xfrm rot="-10800000">
            <a:off x="718561" y="4496520"/>
            <a:ext cx="4579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1853" name="Rectangle 13"/>
          <p:cNvSpPr>
            <a:spLocks noChangeArrowheads="1"/>
          </p:cNvSpPr>
          <p:nvPr/>
        </p:nvSpPr>
        <p:spPr bwMode="auto">
          <a:xfrm>
            <a:off x="3005281" y="50127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54" name="Text Box 14"/>
          <p:cNvSpPr txBox="1">
            <a:spLocks noChangeArrowheads="1"/>
          </p:cNvSpPr>
          <p:nvPr/>
        </p:nvSpPr>
        <p:spPr bwMode="auto">
          <a:xfrm>
            <a:off x="3265921" y="40386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1855" name="Rectangle 15"/>
          <p:cNvSpPr>
            <a:spLocks noChangeArrowheads="1"/>
          </p:cNvSpPr>
          <p:nvPr/>
        </p:nvSpPr>
        <p:spPr bwMode="auto">
          <a:xfrm>
            <a:off x="3201121" y="4886760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1856" name="Cloud"/>
          <p:cNvSpPr>
            <a:spLocks noChangeAspect="1" noEditPoints="1" noChangeArrowheads="1"/>
          </p:cNvSpPr>
          <p:nvPr/>
        </p:nvSpPr>
        <p:spPr bwMode="auto">
          <a:xfrm>
            <a:off x="4115520" y="4561320"/>
            <a:ext cx="1503360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71857" name="Rectangle 17"/>
          <p:cNvSpPr>
            <a:spLocks noChangeArrowheads="1"/>
          </p:cNvSpPr>
          <p:nvPr/>
        </p:nvSpPr>
        <p:spPr bwMode="auto">
          <a:xfrm>
            <a:off x="5682241" y="5012730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58" name="Text Box 18"/>
          <p:cNvSpPr txBox="1">
            <a:spLocks noChangeArrowheads="1"/>
          </p:cNvSpPr>
          <p:nvPr/>
        </p:nvSpPr>
        <p:spPr bwMode="auto">
          <a:xfrm>
            <a:off x="5942881" y="40386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1859" name="Rectangle 19"/>
          <p:cNvSpPr>
            <a:spLocks noChangeArrowheads="1"/>
          </p:cNvSpPr>
          <p:nvPr/>
        </p:nvSpPr>
        <p:spPr bwMode="auto">
          <a:xfrm>
            <a:off x="5879521" y="4888200"/>
            <a:ext cx="45648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1860" name="Rectangle 20"/>
          <p:cNvSpPr>
            <a:spLocks noChangeArrowheads="1"/>
          </p:cNvSpPr>
          <p:nvPr/>
        </p:nvSpPr>
        <p:spPr bwMode="auto">
          <a:xfrm>
            <a:off x="6959521" y="5012730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61" name="Text Box 21"/>
          <p:cNvSpPr txBox="1">
            <a:spLocks noChangeArrowheads="1"/>
          </p:cNvSpPr>
          <p:nvPr/>
        </p:nvSpPr>
        <p:spPr bwMode="auto">
          <a:xfrm>
            <a:off x="7025761" y="4050120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1862" name="Rectangle 22"/>
          <p:cNvSpPr>
            <a:spLocks noChangeArrowheads="1"/>
          </p:cNvSpPr>
          <p:nvPr/>
        </p:nvSpPr>
        <p:spPr bwMode="auto">
          <a:xfrm>
            <a:off x="7025761" y="4365479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1863" name="Rectangle 23"/>
          <p:cNvSpPr>
            <a:spLocks noChangeArrowheads="1"/>
          </p:cNvSpPr>
          <p:nvPr/>
        </p:nvSpPr>
        <p:spPr bwMode="auto">
          <a:xfrm>
            <a:off x="7025761" y="5213640"/>
            <a:ext cx="717120" cy="7848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1864" name="Rectangle 24"/>
          <p:cNvSpPr>
            <a:spLocks noChangeArrowheads="1"/>
          </p:cNvSpPr>
          <p:nvPr/>
        </p:nvSpPr>
        <p:spPr bwMode="auto">
          <a:xfrm>
            <a:off x="8245441" y="5012730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1865" name="Text Box 25"/>
          <p:cNvSpPr txBox="1">
            <a:spLocks noChangeArrowheads="1"/>
          </p:cNvSpPr>
          <p:nvPr/>
        </p:nvSpPr>
        <p:spPr bwMode="auto">
          <a:xfrm>
            <a:off x="8278561" y="4055880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1866" name="Rectangle 26"/>
          <p:cNvSpPr>
            <a:spLocks noChangeArrowheads="1"/>
          </p:cNvSpPr>
          <p:nvPr/>
        </p:nvSpPr>
        <p:spPr bwMode="auto">
          <a:xfrm rot="-10800000">
            <a:off x="8441281" y="4496520"/>
            <a:ext cx="4579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1867" name="Rectangle 27"/>
          <p:cNvSpPr>
            <a:spLocks noChangeArrowheads="1"/>
          </p:cNvSpPr>
          <p:nvPr/>
        </p:nvSpPr>
        <p:spPr bwMode="auto">
          <a:xfrm>
            <a:off x="4311361" y="5756520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sp>
        <p:nvSpPr>
          <p:cNvPr id="1571868" name="Freeform 28"/>
          <p:cNvSpPr>
            <a:spLocks/>
          </p:cNvSpPr>
          <p:nvPr/>
        </p:nvSpPr>
        <p:spPr bwMode="auto">
          <a:xfrm>
            <a:off x="1045440" y="455988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1869" name="Freeform 29"/>
          <p:cNvSpPr>
            <a:spLocks/>
          </p:cNvSpPr>
          <p:nvPr/>
        </p:nvSpPr>
        <p:spPr bwMode="auto">
          <a:xfrm rot="5400000">
            <a:off x="1763281" y="5012730"/>
            <a:ext cx="58896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1870" name="Freeform 30"/>
          <p:cNvSpPr>
            <a:spLocks/>
          </p:cNvSpPr>
          <p:nvPr/>
        </p:nvSpPr>
        <p:spPr bwMode="auto">
          <a:xfrm>
            <a:off x="2351521" y="527844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1871" name="Freeform 31"/>
          <p:cNvSpPr>
            <a:spLocks/>
          </p:cNvSpPr>
          <p:nvPr/>
        </p:nvSpPr>
        <p:spPr bwMode="auto">
          <a:xfrm>
            <a:off x="3396961" y="495300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1872" name="Text Box 32"/>
          <p:cNvSpPr txBox="1">
            <a:spLocks noChangeArrowheads="1"/>
          </p:cNvSpPr>
          <p:nvPr/>
        </p:nvSpPr>
        <p:spPr bwMode="auto">
          <a:xfrm>
            <a:off x="781324" y="6221640"/>
            <a:ext cx="849353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 writes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data in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1873" name="Text Box 33"/>
          <p:cNvSpPr txBox="1">
            <a:spLocks noChangeArrowheads="1"/>
          </p:cNvSpPr>
          <p:nvPr/>
        </p:nvSpPr>
        <p:spPr bwMode="auto">
          <a:xfrm>
            <a:off x="1746559" y="6192840"/>
            <a:ext cx="812484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 call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sends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1 copy</a:t>
            </a:r>
          </a:p>
        </p:txBody>
      </p:sp>
      <p:sp>
        <p:nvSpPr>
          <p:cNvPr id="1571874" name="Text Box 34"/>
          <p:cNvSpPr txBox="1">
            <a:spLocks noChangeArrowheads="1"/>
          </p:cNvSpPr>
          <p:nvPr/>
        </p:nvSpPr>
        <p:spPr bwMode="auto">
          <a:xfrm>
            <a:off x="3065761" y="6192840"/>
            <a:ext cx="724319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transfer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e.g., DMA</a:t>
            </a:r>
          </a:p>
        </p:txBody>
      </p:sp>
      <p:sp>
        <p:nvSpPr>
          <p:cNvPr id="1571875" name="Rectangle 35"/>
          <p:cNvSpPr>
            <a:spLocks noChangeArrowheads="1"/>
          </p:cNvSpPr>
          <p:nvPr/>
        </p:nvSpPr>
        <p:spPr bwMode="auto">
          <a:xfrm flipV="1">
            <a:off x="6576481" y="4299240"/>
            <a:ext cx="347040" cy="17640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1876" name="Rectangle 36"/>
          <p:cNvSpPr>
            <a:spLocks noChangeArrowheads="1"/>
          </p:cNvSpPr>
          <p:nvPr/>
        </p:nvSpPr>
        <p:spPr bwMode="auto">
          <a:xfrm flipV="1">
            <a:off x="7853761" y="4299240"/>
            <a:ext cx="347040" cy="17640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l="9079" r="7079" b="32832"/>
          <a:stretch/>
        </p:blipFill>
        <p:spPr>
          <a:xfrm>
            <a:off x="5700295" y="1066800"/>
            <a:ext cx="3443705" cy="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5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7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7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57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7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7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7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7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68" grpId="0" animBg="1"/>
      <p:bldP spid="1571869" grpId="0" animBg="1"/>
      <p:bldP spid="1571870" grpId="0" animBg="1"/>
      <p:bldP spid="1571871" grpId="0" animBg="1"/>
      <p:bldP spid="1571872" grpId="0" animBg="1"/>
      <p:bldP spid="1571873" grpId="0" animBg="1"/>
      <p:bldP spid="15718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Interface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27733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 Functions</a:t>
            </a:r>
          </a:p>
          <a:p>
            <a:pPr lvl="1"/>
            <a:r>
              <a:rPr lang="en-US" dirty="0" smtClean="0"/>
              <a:t>Composing &amp; processing messages: </a:t>
            </a:r>
          </a:p>
          <a:p>
            <a:pPr lvl="2"/>
            <a:r>
              <a:rPr lang="en-US" dirty="0" smtClean="0"/>
              <a:t>e.g. adding headers</a:t>
            </a:r>
          </a:p>
          <a:p>
            <a:pPr lvl="1"/>
            <a:r>
              <a:rPr lang="en-US" dirty="0" err="1" smtClean="0"/>
              <a:t>Packetization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5" name="Rectangle 31"/>
          <p:cNvSpPr>
            <a:spLocks noChangeArrowheads="1"/>
          </p:cNvSpPr>
          <p:nvPr/>
        </p:nvSpPr>
        <p:spPr bwMode="auto">
          <a:xfrm>
            <a:off x="1274515" y="3944478"/>
            <a:ext cx="1828800" cy="3916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endParaRPr lang="es-ES" altLang="en-US" sz="127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1860595" y="3617598"/>
            <a:ext cx="732960" cy="2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header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1274515" y="3944477"/>
            <a:ext cx="1370880" cy="3916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Dest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Information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3103315" y="3944477"/>
            <a:ext cx="3592800" cy="3916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message payload</a:t>
            </a:r>
          </a:p>
        </p:txBody>
      </p:sp>
      <p:sp>
        <p:nvSpPr>
          <p:cNvPr id="69" name="Rectangle 36"/>
          <p:cNvSpPr>
            <a:spLocks noChangeArrowheads="1"/>
          </p:cNvSpPr>
          <p:nvPr/>
        </p:nvSpPr>
        <p:spPr bwMode="auto">
          <a:xfrm>
            <a:off x="6696115" y="3944478"/>
            <a:ext cx="1045440" cy="3916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checksum</a:t>
            </a: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958195" y="3617598"/>
            <a:ext cx="666720" cy="2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trailer</a:t>
            </a: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2646835" y="3944475"/>
            <a:ext cx="457920" cy="3916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Type</a:t>
            </a:r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2798035" y="4444155"/>
            <a:ext cx="165600" cy="22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endParaRPr lang="es-ES" altLang="en-US" sz="907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73" name="Picture 2" descr="http://www.gumuskaya.com/images/tcp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80" y="2605247"/>
            <a:ext cx="890246" cy="14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7872754" y="2607621"/>
            <a:ext cx="890246" cy="10247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846515" y="3005078"/>
            <a:ext cx="2000239" cy="921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32315" y="3088794"/>
            <a:ext cx="128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for IP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1305360" y="4931999"/>
            <a:ext cx="1828800" cy="718560"/>
            <a:chOff x="816" y="2925"/>
            <a:chExt cx="1270" cy="499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816" y="3152"/>
              <a:ext cx="1270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endParaRPr lang="es-ES" altLang="en-US" sz="127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1223" y="2925"/>
              <a:ext cx="50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header</a:t>
              </a:r>
            </a:p>
          </p:txBody>
        </p:sp>
      </p:grp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305360" y="5258878"/>
            <a:ext cx="457920" cy="3916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Dest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Info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763280" y="5258878"/>
            <a:ext cx="457920" cy="3916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Msg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ID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2219760" y="5258878"/>
            <a:ext cx="457920" cy="3916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Seq.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#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3134160" y="5258878"/>
            <a:ext cx="3592800" cy="391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packet payload</a:t>
            </a:r>
          </a:p>
        </p:txBody>
      </p:sp>
      <p:grpSp>
        <p:nvGrpSpPr>
          <p:cNvPr id="84" name="Group 11"/>
          <p:cNvGrpSpPr>
            <a:grpSpLocks/>
          </p:cNvGrpSpPr>
          <p:nvPr/>
        </p:nvGrpSpPr>
        <p:grpSpPr bwMode="auto">
          <a:xfrm>
            <a:off x="6726960" y="4931999"/>
            <a:ext cx="1045440" cy="718560"/>
            <a:chOff x="4581" y="2925"/>
            <a:chExt cx="726" cy="499"/>
          </a:xfrm>
        </p:grpSpPr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4581" y="3152"/>
              <a:ext cx="726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checksum</a:t>
              </a: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4763" y="2925"/>
              <a:ext cx="46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trailer</a:t>
              </a:r>
            </a:p>
          </p:txBody>
        </p:sp>
      </p:grpSp>
      <p:grpSp>
        <p:nvGrpSpPr>
          <p:cNvPr id="87" name="Group 14"/>
          <p:cNvGrpSpPr>
            <a:grpSpLocks/>
          </p:cNvGrpSpPr>
          <p:nvPr/>
        </p:nvGrpSpPr>
        <p:grpSpPr bwMode="auto">
          <a:xfrm>
            <a:off x="2677680" y="5258880"/>
            <a:ext cx="1872000" cy="1141920"/>
            <a:chOff x="1769" y="3152"/>
            <a:chExt cx="1300" cy="793"/>
          </a:xfrm>
        </p:grpSpPr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1769" y="3152"/>
              <a:ext cx="318" cy="2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Type</a:t>
              </a:r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1874" y="3498"/>
              <a:ext cx="1195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00 = request</a:t>
              </a:r>
            </a:p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01 = reply</a:t>
              </a:r>
            </a:p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10 = request acknowledge</a:t>
              </a:r>
            </a:p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11 = reply acknowledge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1295400" y="4343400"/>
            <a:ext cx="1828800" cy="9144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705600" y="4343400"/>
            <a:ext cx="990600" cy="9144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8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4" grpId="0" animBg="1"/>
      <p:bldP spid="76" grpId="0"/>
      <p:bldP spid="80" grpId="0" animBg="1"/>
      <p:bldP spid="81" grpId="0" animBg="1"/>
      <p:bldP spid="82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401" y="1009801"/>
            <a:ext cx="8392320" cy="297927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 marL="466567" indent="-466567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/>
              <a:t>Communication Protocol</a:t>
            </a:r>
          </a:p>
          <a:p>
            <a:pPr marL="776172" lvl="1" indent="-39744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/>
              <a:t>Typical steps followed by the </a:t>
            </a:r>
            <a:r>
              <a:rPr lang="en-GB" altLang="en-US" sz="2400" i="1" dirty="0">
                <a:solidFill>
                  <a:schemeClr val="accent2"/>
                </a:solidFill>
              </a:rPr>
              <a:t>receiver</a:t>
            </a:r>
            <a:r>
              <a:rPr lang="en-GB" altLang="en-US" sz="2400" i="1" dirty="0"/>
              <a:t>: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NI allocates received packets into its memory or OS memory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Checksum is computed and compared for each packet</a:t>
            </a:r>
          </a:p>
          <a:p>
            <a:pPr marL="1620024" lvl="3" indent="-34560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1800" dirty="0"/>
              <a:t>If checksum matches, NI sends back an ACK packet</a:t>
            </a:r>
          </a:p>
          <a:p>
            <a:pPr marL="1235538" lvl="2" indent="-380166">
              <a:buFontTx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Once all packets are correctly received</a:t>
            </a:r>
          </a:p>
          <a:p>
            <a:pPr marL="1620024" lvl="3" indent="-34560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1800" dirty="0"/>
              <a:t>The message is reassembled and copied to user's address space</a:t>
            </a:r>
          </a:p>
          <a:p>
            <a:pPr marL="1620024" lvl="3" indent="-34560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1800" dirty="0"/>
              <a:t>The corresponding application is signalled (via polling or interrupt)</a:t>
            </a:r>
          </a:p>
        </p:txBody>
      </p:sp>
      <p:sp>
        <p:nvSpPr>
          <p:cNvPr id="1573892" name="Rectangle 4"/>
          <p:cNvSpPr>
            <a:spLocks noChangeArrowheads="1"/>
          </p:cNvSpPr>
          <p:nvPr/>
        </p:nvSpPr>
        <p:spPr bwMode="auto">
          <a:xfrm flipV="1">
            <a:off x="1393921" y="4314601"/>
            <a:ext cx="347040" cy="17640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1573893" name="Rectangle 5"/>
          <p:cNvSpPr>
            <a:spLocks noChangeArrowheads="1"/>
          </p:cNvSpPr>
          <p:nvPr/>
        </p:nvSpPr>
        <p:spPr bwMode="auto">
          <a:xfrm flipV="1">
            <a:off x="2635201" y="4314601"/>
            <a:ext cx="347040" cy="17640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3894" name="Rectangle 6"/>
          <p:cNvSpPr>
            <a:spLocks noChangeArrowheads="1"/>
          </p:cNvSpPr>
          <p:nvPr/>
        </p:nvSpPr>
        <p:spPr bwMode="auto">
          <a:xfrm>
            <a:off x="522721" y="50280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895" name="Text Box 7"/>
          <p:cNvSpPr txBox="1">
            <a:spLocks noChangeArrowheads="1"/>
          </p:cNvSpPr>
          <p:nvPr/>
        </p:nvSpPr>
        <p:spPr bwMode="auto">
          <a:xfrm>
            <a:off x="587521" y="40712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3896" name="Rectangle 8"/>
          <p:cNvSpPr>
            <a:spLocks noChangeArrowheads="1"/>
          </p:cNvSpPr>
          <p:nvPr/>
        </p:nvSpPr>
        <p:spPr bwMode="auto">
          <a:xfrm>
            <a:off x="1764001" y="50280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897" name="Text Box 9"/>
          <p:cNvSpPr txBox="1">
            <a:spLocks noChangeArrowheads="1"/>
          </p:cNvSpPr>
          <p:nvPr/>
        </p:nvSpPr>
        <p:spPr bwMode="auto">
          <a:xfrm>
            <a:off x="183024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3898" name="Rectangle 10"/>
          <p:cNvSpPr>
            <a:spLocks noChangeArrowheads="1"/>
          </p:cNvSpPr>
          <p:nvPr/>
        </p:nvSpPr>
        <p:spPr bwMode="auto">
          <a:xfrm>
            <a:off x="1830241" y="43808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3899" name="Rectangle 11"/>
          <p:cNvSpPr>
            <a:spLocks noChangeArrowheads="1"/>
          </p:cNvSpPr>
          <p:nvPr/>
        </p:nvSpPr>
        <p:spPr bwMode="auto">
          <a:xfrm>
            <a:off x="1830241" y="5229001"/>
            <a:ext cx="717120" cy="7848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3900" name="Rectangle 12"/>
          <p:cNvSpPr>
            <a:spLocks noChangeArrowheads="1"/>
          </p:cNvSpPr>
          <p:nvPr/>
        </p:nvSpPr>
        <p:spPr bwMode="auto">
          <a:xfrm rot="-10800000">
            <a:off x="718561" y="4511881"/>
            <a:ext cx="4579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3901" name="Rectangle 13"/>
          <p:cNvSpPr>
            <a:spLocks noChangeArrowheads="1"/>
          </p:cNvSpPr>
          <p:nvPr/>
        </p:nvSpPr>
        <p:spPr bwMode="auto">
          <a:xfrm>
            <a:off x="3005281" y="50280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902" name="Text Box 14"/>
          <p:cNvSpPr txBox="1">
            <a:spLocks noChangeArrowheads="1"/>
          </p:cNvSpPr>
          <p:nvPr/>
        </p:nvSpPr>
        <p:spPr bwMode="auto">
          <a:xfrm>
            <a:off x="326592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3903" name="Rectangle 15"/>
          <p:cNvSpPr>
            <a:spLocks noChangeArrowheads="1"/>
          </p:cNvSpPr>
          <p:nvPr/>
        </p:nvSpPr>
        <p:spPr bwMode="auto">
          <a:xfrm>
            <a:off x="3201121" y="4902121"/>
            <a:ext cx="456480" cy="7848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3904" name="Cloud"/>
          <p:cNvSpPr>
            <a:spLocks noChangeAspect="1" noEditPoints="1" noChangeArrowheads="1"/>
          </p:cNvSpPr>
          <p:nvPr/>
        </p:nvSpPr>
        <p:spPr bwMode="auto">
          <a:xfrm>
            <a:off x="4115519" y="4576681"/>
            <a:ext cx="1488961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73905" name="Rectangle 17"/>
          <p:cNvSpPr>
            <a:spLocks noChangeArrowheads="1"/>
          </p:cNvSpPr>
          <p:nvPr/>
        </p:nvSpPr>
        <p:spPr bwMode="auto">
          <a:xfrm>
            <a:off x="568224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906" name="Text Box 18"/>
          <p:cNvSpPr txBox="1">
            <a:spLocks noChangeArrowheads="1"/>
          </p:cNvSpPr>
          <p:nvPr/>
        </p:nvSpPr>
        <p:spPr bwMode="auto">
          <a:xfrm>
            <a:off x="594288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3907" name="Rectangle 19"/>
          <p:cNvSpPr>
            <a:spLocks noChangeArrowheads="1"/>
          </p:cNvSpPr>
          <p:nvPr/>
        </p:nvSpPr>
        <p:spPr bwMode="auto">
          <a:xfrm>
            <a:off x="5879521" y="4903561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3908" name="Rectangle 20"/>
          <p:cNvSpPr>
            <a:spLocks noChangeArrowheads="1"/>
          </p:cNvSpPr>
          <p:nvPr/>
        </p:nvSpPr>
        <p:spPr bwMode="auto">
          <a:xfrm>
            <a:off x="6959521" y="50280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909" name="Text Box 21"/>
          <p:cNvSpPr txBox="1">
            <a:spLocks noChangeArrowheads="1"/>
          </p:cNvSpPr>
          <p:nvPr/>
        </p:nvSpPr>
        <p:spPr bwMode="auto">
          <a:xfrm>
            <a:off x="702576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3910" name="Rectangle 22"/>
          <p:cNvSpPr>
            <a:spLocks noChangeArrowheads="1"/>
          </p:cNvSpPr>
          <p:nvPr/>
        </p:nvSpPr>
        <p:spPr bwMode="auto">
          <a:xfrm>
            <a:off x="7025761" y="4380840"/>
            <a:ext cx="7171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3911" name="Rectangle 23"/>
          <p:cNvSpPr>
            <a:spLocks noChangeArrowheads="1"/>
          </p:cNvSpPr>
          <p:nvPr/>
        </p:nvSpPr>
        <p:spPr bwMode="auto">
          <a:xfrm>
            <a:off x="7025761" y="5229001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3912" name="Rectangle 24"/>
          <p:cNvSpPr>
            <a:spLocks noChangeArrowheads="1"/>
          </p:cNvSpPr>
          <p:nvPr/>
        </p:nvSpPr>
        <p:spPr bwMode="auto">
          <a:xfrm>
            <a:off x="824544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3913" name="Text Box 25"/>
          <p:cNvSpPr txBox="1">
            <a:spLocks noChangeArrowheads="1"/>
          </p:cNvSpPr>
          <p:nvPr/>
        </p:nvSpPr>
        <p:spPr bwMode="auto">
          <a:xfrm>
            <a:off x="8278561" y="40712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3914" name="Rectangle 26"/>
          <p:cNvSpPr>
            <a:spLocks noChangeArrowheads="1"/>
          </p:cNvSpPr>
          <p:nvPr/>
        </p:nvSpPr>
        <p:spPr bwMode="auto">
          <a:xfrm rot="-10800000">
            <a:off x="8441281" y="4511881"/>
            <a:ext cx="4579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3915" name="Rectangle 27"/>
          <p:cNvSpPr>
            <a:spLocks noChangeArrowheads="1"/>
          </p:cNvSpPr>
          <p:nvPr/>
        </p:nvSpPr>
        <p:spPr bwMode="auto">
          <a:xfrm>
            <a:off x="4311361" y="5771881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sp>
        <p:nvSpPr>
          <p:cNvPr id="1573916" name="Freeform 28"/>
          <p:cNvSpPr>
            <a:spLocks/>
          </p:cNvSpPr>
          <p:nvPr/>
        </p:nvSpPr>
        <p:spPr bwMode="auto">
          <a:xfrm>
            <a:off x="7577280" y="4575242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17" name="Freeform 29"/>
          <p:cNvSpPr>
            <a:spLocks/>
          </p:cNvSpPr>
          <p:nvPr/>
        </p:nvSpPr>
        <p:spPr bwMode="auto">
          <a:xfrm rot="16200000" flipV="1">
            <a:off x="7218001" y="5028091"/>
            <a:ext cx="58896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18" name="Freeform 30"/>
          <p:cNvSpPr>
            <a:spLocks/>
          </p:cNvSpPr>
          <p:nvPr/>
        </p:nvSpPr>
        <p:spPr bwMode="auto">
          <a:xfrm>
            <a:off x="5159521" y="493092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19" name="Freeform 31"/>
          <p:cNvSpPr>
            <a:spLocks/>
          </p:cNvSpPr>
          <p:nvPr/>
        </p:nvSpPr>
        <p:spPr bwMode="auto">
          <a:xfrm>
            <a:off x="6204961" y="538884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20" name="Text Box 32"/>
          <p:cNvSpPr txBox="1">
            <a:spLocks noChangeArrowheads="1"/>
          </p:cNvSpPr>
          <p:nvPr/>
        </p:nvSpPr>
        <p:spPr bwMode="auto">
          <a:xfrm>
            <a:off x="7930297" y="6237001"/>
            <a:ext cx="493487" cy="3649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data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ready</a:t>
            </a:r>
          </a:p>
        </p:txBody>
      </p:sp>
      <p:sp>
        <p:nvSpPr>
          <p:cNvPr id="1573921" name="Text Box 33"/>
          <p:cNvSpPr txBox="1">
            <a:spLocks noChangeArrowheads="1"/>
          </p:cNvSpPr>
          <p:nvPr/>
        </p:nvSpPr>
        <p:spPr bwMode="auto">
          <a:xfrm>
            <a:off x="7183958" y="6208201"/>
            <a:ext cx="685847" cy="3649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interrupt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2 copy</a:t>
            </a:r>
          </a:p>
        </p:txBody>
      </p:sp>
      <p:sp>
        <p:nvSpPr>
          <p:cNvPr id="1573922" name="Text Box 34"/>
          <p:cNvSpPr txBox="1">
            <a:spLocks noChangeArrowheads="1"/>
          </p:cNvSpPr>
          <p:nvPr/>
        </p:nvSpPr>
        <p:spPr bwMode="auto">
          <a:xfrm>
            <a:off x="5875202" y="6208201"/>
            <a:ext cx="724319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reception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e.g., DMA</a:t>
            </a:r>
          </a:p>
        </p:txBody>
      </p:sp>
      <p:sp>
        <p:nvSpPr>
          <p:cNvPr id="1573923" name="Rectangle 35"/>
          <p:cNvSpPr>
            <a:spLocks noChangeArrowheads="1"/>
          </p:cNvSpPr>
          <p:nvPr/>
        </p:nvSpPr>
        <p:spPr bwMode="auto">
          <a:xfrm flipV="1">
            <a:off x="657648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3924" name="Rectangle 36"/>
          <p:cNvSpPr>
            <a:spLocks noChangeArrowheads="1"/>
          </p:cNvSpPr>
          <p:nvPr/>
        </p:nvSpPr>
        <p:spPr bwMode="auto">
          <a:xfrm flipV="1">
            <a:off x="785376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1573925" name="Freeform 37"/>
          <p:cNvSpPr>
            <a:spLocks/>
          </p:cNvSpPr>
          <p:nvPr/>
        </p:nvSpPr>
        <p:spPr bwMode="auto">
          <a:xfrm>
            <a:off x="1045440" y="4575242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26" name="Freeform 38"/>
          <p:cNvSpPr>
            <a:spLocks/>
          </p:cNvSpPr>
          <p:nvPr/>
        </p:nvSpPr>
        <p:spPr bwMode="auto">
          <a:xfrm rot="5400000">
            <a:off x="1763281" y="5028091"/>
            <a:ext cx="58896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27" name="Freeform 39"/>
          <p:cNvSpPr>
            <a:spLocks/>
          </p:cNvSpPr>
          <p:nvPr/>
        </p:nvSpPr>
        <p:spPr bwMode="auto">
          <a:xfrm>
            <a:off x="2351521" y="529380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3928" name="Freeform 40"/>
          <p:cNvSpPr>
            <a:spLocks/>
          </p:cNvSpPr>
          <p:nvPr/>
        </p:nvSpPr>
        <p:spPr bwMode="auto">
          <a:xfrm>
            <a:off x="3396961" y="496836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7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3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3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3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73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3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73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7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73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73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7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7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7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3916" grpId="0" animBg="1"/>
      <p:bldP spid="1573917" grpId="0" animBg="1"/>
      <p:bldP spid="1573918" grpId="0" animBg="1"/>
      <p:bldP spid="1573919" grpId="0" animBg="1"/>
      <p:bldP spid="1573920" grpId="0" animBg="1"/>
      <p:bldP spid="1573921" grpId="0" animBg="1"/>
      <p:bldP spid="15739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401" y="1009801"/>
            <a:ext cx="8392320" cy="22652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 marL="342725" indent="-342725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Communication Protocol</a:t>
            </a:r>
          </a:p>
          <a:p>
            <a:pPr marL="743051"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Additional steps</a:t>
            </a:r>
            <a:r>
              <a:rPr lang="en-GB" altLang="en-US">
                <a:solidFill>
                  <a:srgbClr val="00FF00"/>
                </a:solidFill>
              </a:rPr>
              <a:t> </a:t>
            </a:r>
            <a:r>
              <a:rPr lang="en-GB" altLang="en-US"/>
              <a:t>at the sender side:</a:t>
            </a:r>
          </a:p>
          <a:p>
            <a:pPr marL="1143377"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ACK received: the copy is released and timer is cancelled</a:t>
            </a:r>
          </a:p>
          <a:p>
            <a:pPr marL="1143377"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Timer expires before receiving an ACK: packet is resent and the timer is started</a:t>
            </a:r>
          </a:p>
        </p:txBody>
      </p:sp>
      <p:sp>
        <p:nvSpPr>
          <p:cNvPr id="1582084" name="Rectangle 4"/>
          <p:cNvSpPr>
            <a:spLocks noChangeArrowheads="1"/>
          </p:cNvSpPr>
          <p:nvPr/>
        </p:nvSpPr>
        <p:spPr bwMode="auto">
          <a:xfrm>
            <a:off x="587521" y="50568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085" name="Text Box 5"/>
          <p:cNvSpPr txBox="1">
            <a:spLocks noChangeArrowheads="1"/>
          </p:cNvSpPr>
          <p:nvPr/>
        </p:nvSpPr>
        <p:spPr bwMode="auto">
          <a:xfrm>
            <a:off x="652321" y="41000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82086" name="Rectangle 6"/>
          <p:cNvSpPr>
            <a:spLocks noChangeArrowheads="1"/>
          </p:cNvSpPr>
          <p:nvPr/>
        </p:nvSpPr>
        <p:spPr bwMode="auto">
          <a:xfrm>
            <a:off x="1828801" y="50568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087" name="Text Box 7"/>
          <p:cNvSpPr txBox="1">
            <a:spLocks noChangeArrowheads="1"/>
          </p:cNvSpPr>
          <p:nvPr/>
        </p:nvSpPr>
        <p:spPr bwMode="auto">
          <a:xfrm>
            <a:off x="1895041" y="40942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82088" name="Rectangle 8"/>
          <p:cNvSpPr>
            <a:spLocks noChangeArrowheads="1"/>
          </p:cNvSpPr>
          <p:nvPr/>
        </p:nvSpPr>
        <p:spPr bwMode="auto">
          <a:xfrm>
            <a:off x="1895041" y="44096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82089" name="Rectangle 9"/>
          <p:cNvSpPr>
            <a:spLocks noChangeArrowheads="1"/>
          </p:cNvSpPr>
          <p:nvPr/>
        </p:nvSpPr>
        <p:spPr bwMode="auto">
          <a:xfrm>
            <a:off x="1895041" y="5257801"/>
            <a:ext cx="717120" cy="7848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82090" name="Rectangle 10"/>
          <p:cNvSpPr>
            <a:spLocks noChangeArrowheads="1"/>
          </p:cNvSpPr>
          <p:nvPr/>
        </p:nvSpPr>
        <p:spPr bwMode="auto">
          <a:xfrm rot="-10800000">
            <a:off x="783361" y="4540681"/>
            <a:ext cx="4579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82091" name="Rectangle 11"/>
          <p:cNvSpPr>
            <a:spLocks noChangeArrowheads="1"/>
          </p:cNvSpPr>
          <p:nvPr/>
        </p:nvSpPr>
        <p:spPr bwMode="auto">
          <a:xfrm>
            <a:off x="3070081" y="50568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092" name="Text Box 12"/>
          <p:cNvSpPr txBox="1">
            <a:spLocks noChangeArrowheads="1"/>
          </p:cNvSpPr>
          <p:nvPr/>
        </p:nvSpPr>
        <p:spPr bwMode="auto">
          <a:xfrm>
            <a:off x="3330721" y="40827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82093" name="Rectangle 13"/>
          <p:cNvSpPr>
            <a:spLocks noChangeArrowheads="1"/>
          </p:cNvSpPr>
          <p:nvPr/>
        </p:nvSpPr>
        <p:spPr bwMode="auto">
          <a:xfrm>
            <a:off x="3265921" y="4930921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82094" name="Cloud"/>
          <p:cNvSpPr>
            <a:spLocks noChangeAspect="1" noEditPoints="1" noChangeArrowheads="1"/>
          </p:cNvSpPr>
          <p:nvPr/>
        </p:nvSpPr>
        <p:spPr bwMode="auto">
          <a:xfrm>
            <a:off x="4180321" y="4605481"/>
            <a:ext cx="1568160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82095" name="Rectangle 15"/>
          <p:cNvSpPr>
            <a:spLocks noChangeArrowheads="1"/>
          </p:cNvSpPr>
          <p:nvPr/>
        </p:nvSpPr>
        <p:spPr bwMode="auto">
          <a:xfrm>
            <a:off x="5878081" y="50568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096" name="Text Box 16"/>
          <p:cNvSpPr txBox="1">
            <a:spLocks noChangeArrowheads="1"/>
          </p:cNvSpPr>
          <p:nvPr/>
        </p:nvSpPr>
        <p:spPr bwMode="auto">
          <a:xfrm>
            <a:off x="6138721" y="40827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82097" name="Rectangle 17"/>
          <p:cNvSpPr>
            <a:spLocks noChangeArrowheads="1"/>
          </p:cNvSpPr>
          <p:nvPr/>
        </p:nvSpPr>
        <p:spPr bwMode="auto">
          <a:xfrm>
            <a:off x="6075361" y="4932361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82098" name="Rectangle 18"/>
          <p:cNvSpPr>
            <a:spLocks noChangeArrowheads="1"/>
          </p:cNvSpPr>
          <p:nvPr/>
        </p:nvSpPr>
        <p:spPr bwMode="auto">
          <a:xfrm>
            <a:off x="7054561" y="50568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099" name="Text Box 19"/>
          <p:cNvSpPr txBox="1">
            <a:spLocks noChangeArrowheads="1"/>
          </p:cNvSpPr>
          <p:nvPr/>
        </p:nvSpPr>
        <p:spPr bwMode="auto">
          <a:xfrm>
            <a:off x="7120801" y="40942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82100" name="Rectangle 20"/>
          <p:cNvSpPr>
            <a:spLocks noChangeArrowheads="1"/>
          </p:cNvSpPr>
          <p:nvPr/>
        </p:nvSpPr>
        <p:spPr bwMode="auto">
          <a:xfrm>
            <a:off x="7120801" y="44096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82101" name="Rectangle 21"/>
          <p:cNvSpPr>
            <a:spLocks noChangeArrowheads="1"/>
          </p:cNvSpPr>
          <p:nvPr/>
        </p:nvSpPr>
        <p:spPr bwMode="auto">
          <a:xfrm>
            <a:off x="7120801" y="5257801"/>
            <a:ext cx="717120" cy="78480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82102" name="Rectangle 22"/>
          <p:cNvSpPr>
            <a:spLocks noChangeArrowheads="1"/>
          </p:cNvSpPr>
          <p:nvPr/>
        </p:nvSpPr>
        <p:spPr bwMode="auto">
          <a:xfrm>
            <a:off x="8164801" y="5056891"/>
            <a:ext cx="164935" cy="337020"/>
          </a:xfrm>
          <a:prstGeom prst="rect">
            <a:avLst/>
          </a:prstGeom>
          <a:solidFill>
            <a:srgbClr val="CCFFCC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2103" name="Text Box 23"/>
          <p:cNvSpPr txBox="1">
            <a:spLocks noChangeArrowheads="1"/>
          </p:cNvSpPr>
          <p:nvPr/>
        </p:nvSpPr>
        <p:spPr bwMode="auto">
          <a:xfrm>
            <a:off x="8229601" y="41000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82104" name="Rectangle 24"/>
          <p:cNvSpPr>
            <a:spLocks noChangeArrowheads="1"/>
          </p:cNvSpPr>
          <p:nvPr/>
        </p:nvSpPr>
        <p:spPr bwMode="auto">
          <a:xfrm rot="-10800000">
            <a:off x="8360641" y="4540681"/>
            <a:ext cx="4579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82105" name="AutoShape 25"/>
          <p:cNvSpPr>
            <a:spLocks noChangeArrowheads="1"/>
          </p:cNvSpPr>
          <p:nvPr/>
        </p:nvSpPr>
        <p:spPr bwMode="auto">
          <a:xfrm>
            <a:off x="5355361" y="4997161"/>
            <a:ext cx="849600" cy="338400"/>
          </a:xfrm>
          <a:prstGeom prst="rightArrow">
            <a:avLst>
              <a:gd name="adj1" fmla="val 50000"/>
              <a:gd name="adj2" fmla="val 6276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endParaRPr lang="es-ES" altLang="en-US" sz="127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582106" name="Picture 26" descr="j023413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2401" y="4082761"/>
            <a:ext cx="491040" cy="5227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82107" name="Rectangle 27"/>
          <p:cNvSpPr>
            <a:spLocks noChangeArrowheads="1"/>
          </p:cNvSpPr>
          <p:nvPr/>
        </p:nvSpPr>
        <p:spPr bwMode="auto">
          <a:xfrm>
            <a:off x="3265920" y="4930921"/>
            <a:ext cx="334080" cy="306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pkt</a:t>
            </a:r>
          </a:p>
        </p:txBody>
      </p:sp>
      <p:sp>
        <p:nvSpPr>
          <p:cNvPr id="1582108" name="AutoShape 28"/>
          <p:cNvSpPr>
            <a:spLocks noChangeArrowheads="1"/>
          </p:cNvSpPr>
          <p:nvPr/>
        </p:nvSpPr>
        <p:spPr bwMode="auto">
          <a:xfrm>
            <a:off x="3592801" y="4930921"/>
            <a:ext cx="849600" cy="338400"/>
          </a:xfrm>
          <a:prstGeom prst="rightArrow">
            <a:avLst>
              <a:gd name="adj1" fmla="val 50000"/>
              <a:gd name="adj2" fmla="val 6276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endParaRPr lang="es-ES" altLang="en-US" sz="127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82109" name="AutoShape 29"/>
          <p:cNvSpPr>
            <a:spLocks noChangeArrowheads="1"/>
          </p:cNvSpPr>
          <p:nvPr/>
        </p:nvSpPr>
        <p:spPr bwMode="auto">
          <a:xfrm flipH="1">
            <a:off x="4377601" y="5637961"/>
            <a:ext cx="1044000" cy="338400"/>
          </a:xfrm>
          <a:prstGeom prst="rightArrow">
            <a:avLst>
              <a:gd name="adj1" fmla="val 50000"/>
              <a:gd name="adj2" fmla="val 771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270" b="1">
                <a:solidFill>
                  <a:schemeClr val="tx1"/>
                </a:solidFill>
                <a:latin typeface="Tahoma" panose="020B0604030504040204" pitchFamily="34" charset="0"/>
              </a:rPr>
              <a:t>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34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8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401" y="1009801"/>
            <a:ext cx="8392320" cy="249914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/>
              <a:t>Communication Protocol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/>
              <a:t>OS-bypassing (</a:t>
            </a:r>
            <a:r>
              <a:rPr lang="en-GB" altLang="en-US" sz="2400" i="1" dirty="0">
                <a:solidFill>
                  <a:schemeClr val="accent2"/>
                </a:solidFill>
              </a:rPr>
              <a:t>zero-copy</a:t>
            </a:r>
            <a:r>
              <a:rPr lang="en-GB" altLang="en-US" sz="2400" dirty="0"/>
              <a:t> or user-level protocols)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Direct allocation for DMA transfer to/from memory/NI buffers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Application directly reads/writes from/to these locations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Memory-to-memory copies are </a:t>
            </a:r>
            <a:r>
              <a:rPr lang="en-GB" altLang="en-US" sz="2000" dirty="0" smtClean="0"/>
              <a:t>avoided, protection by </a:t>
            </a:r>
            <a:r>
              <a:rPr lang="en-GB" altLang="en-US" sz="2000" dirty="0"/>
              <a:t>OS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endParaRPr lang="en-GB" altLang="en-US" sz="2800" dirty="0"/>
          </a:p>
        </p:txBody>
      </p:sp>
      <p:sp>
        <p:nvSpPr>
          <p:cNvPr id="1575940" name="Rectangle 4"/>
          <p:cNvSpPr>
            <a:spLocks noChangeArrowheads="1"/>
          </p:cNvSpPr>
          <p:nvPr/>
        </p:nvSpPr>
        <p:spPr bwMode="auto">
          <a:xfrm flipV="1">
            <a:off x="139392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1575941" name="Rectangle 5"/>
          <p:cNvSpPr>
            <a:spLocks noChangeArrowheads="1"/>
          </p:cNvSpPr>
          <p:nvPr/>
        </p:nvSpPr>
        <p:spPr bwMode="auto">
          <a:xfrm flipV="1">
            <a:off x="263520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5942" name="Rectangle 6"/>
          <p:cNvSpPr>
            <a:spLocks noChangeArrowheads="1"/>
          </p:cNvSpPr>
          <p:nvPr/>
        </p:nvSpPr>
        <p:spPr bwMode="auto">
          <a:xfrm>
            <a:off x="52272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43" name="Text Box 7"/>
          <p:cNvSpPr txBox="1">
            <a:spLocks noChangeArrowheads="1"/>
          </p:cNvSpPr>
          <p:nvPr/>
        </p:nvSpPr>
        <p:spPr bwMode="auto">
          <a:xfrm>
            <a:off x="587521" y="40712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5944" name="Rectangle 8"/>
          <p:cNvSpPr>
            <a:spLocks noChangeArrowheads="1"/>
          </p:cNvSpPr>
          <p:nvPr/>
        </p:nvSpPr>
        <p:spPr bwMode="auto">
          <a:xfrm>
            <a:off x="176400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45" name="Text Box 9"/>
          <p:cNvSpPr txBox="1">
            <a:spLocks noChangeArrowheads="1"/>
          </p:cNvSpPr>
          <p:nvPr/>
        </p:nvSpPr>
        <p:spPr bwMode="auto">
          <a:xfrm>
            <a:off x="183024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5946" name="Rectangle 10"/>
          <p:cNvSpPr>
            <a:spLocks noChangeArrowheads="1"/>
          </p:cNvSpPr>
          <p:nvPr/>
        </p:nvSpPr>
        <p:spPr bwMode="auto">
          <a:xfrm>
            <a:off x="1830241" y="43808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5947" name="Rectangle 11"/>
          <p:cNvSpPr>
            <a:spLocks noChangeArrowheads="1"/>
          </p:cNvSpPr>
          <p:nvPr/>
        </p:nvSpPr>
        <p:spPr bwMode="auto">
          <a:xfrm>
            <a:off x="1830241" y="5229001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5948" name="Rectangle 12"/>
          <p:cNvSpPr>
            <a:spLocks noChangeArrowheads="1"/>
          </p:cNvSpPr>
          <p:nvPr/>
        </p:nvSpPr>
        <p:spPr bwMode="auto">
          <a:xfrm rot="-10800000">
            <a:off x="718561" y="4642920"/>
            <a:ext cx="4579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5949" name="Rectangle 13"/>
          <p:cNvSpPr>
            <a:spLocks noChangeArrowheads="1"/>
          </p:cNvSpPr>
          <p:nvPr/>
        </p:nvSpPr>
        <p:spPr bwMode="auto">
          <a:xfrm>
            <a:off x="300528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50" name="Text Box 14"/>
          <p:cNvSpPr txBox="1">
            <a:spLocks noChangeArrowheads="1"/>
          </p:cNvSpPr>
          <p:nvPr/>
        </p:nvSpPr>
        <p:spPr bwMode="auto">
          <a:xfrm>
            <a:off x="326592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5951" name="Rectangle 15"/>
          <p:cNvSpPr>
            <a:spLocks noChangeArrowheads="1"/>
          </p:cNvSpPr>
          <p:nvPr/>
        </p:nvSpPr>
        <p:spPr bwMode="auto">
          <a:xfrm>
            <a:off x="3201121" y="4902121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5952" name="Cloud"/>
          <p:cNvSpPr>
            <a:spLocks noChangeAspect="1" noEditPoints="1" noChangeArrowheads="1"/>
          </p:cNvSpPr>
          <p:nvPr/>
        </p:nvSpPr>
        <p:spPr bwMode="auto">
          <a:xfrm>
            <a:off x="4115519" y="4576681"/>
            <a:ext cx="1488961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75953" name="Rectangle 17"/>
          <p:cNvSpPr>
            <a:spLocks noChangeArrowheads="1"/>
          </p:cNvSpPr>
          <p:nvPr/>
        </p:nvSpPr>
        <p:spPr bwMode="auto">
          <a:xfrm>
            <a:off x="568224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54" name="Text Box 18"/>
          <p:cNvSpPr txBox="1">
            <a:spLocks noChangeArrowheads="1"/>
          </p:cNvSpPr>
          <p:nvPr/>
        </p:nvSpPr>
        <p:spPr bwMode="auto">
          <a:xfrm>
            <a:off x="594288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5955" name="Rectangle 19"/>
          <p:cNvSpPr>
            <a:spLocks noChangeArrowheads="1"/>
          </p:cNvSpPr>
          <p:nvPr/>
        </p:nvSpPr>
        <p:spPr bwMode="auto">
          <a:xfrm>
            <a:off x="5879521" y="4903561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5956" name="Rectangle 20"/>
          <p:cNvSpPr>
            <a:spLocks noChangeArrowheads="1"/>
          </p:cNvSpPr>
          <p:nvPr/>
        </p:nvSpPr>
        <p:spPr bwMode="auto">
          <a:xfrm>
            <a:off x="695952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57" name="Text Box 21"/>
          <p:cNvSpPr txBox="1">
            <a:spLocks noChangeArrowheads="1"/>
          </p:cNvSpPr>
          <p:nvPr/>
        </p:nvSpPr>
        <p:spPr bwMode="auto">
          <a:xfrm>
            <a:off x="702576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5958" name="Rectangle 22"/>
          <p:cNvSpPr>
            <a:spLocks noChangeArrowheads="1"/>
          </p:cNvSpPr>
          <p:nvPr/>
        </p:nvSpPr>
        <p:spPr bwMode="auto">
          <a:xfrm>
            <a:off x="7025761" y="5229001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5959" name="Rectangle 23"/>
          <p:cNvSpPr>
            <a:spLocks noChangeArrowheads="1"/>
          </p:cNvSpPr>
          <p:nvPr/>
        </p:nvSpPr>
        <p:spPr bwMode="auto">
          <a:xfrm>
            <a:off x="824544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5960" name="Text Box 24"/>
          <p:cNvSpPr txBox="1">
            <a:spLocks noChangeArrowheads="1"/>
          </p:cNvSpPr>
          <p:nvPr/>
        </p:nvSpPr>
        <p:spPr bwMode="auto">
          <a:xfrm>
            <a:off x="8278561" y="4071241"/>
            <a:ext cx="849353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processor</a:t>
            </a:r>
          </a:p>
        </p:txBody>
      </p:sp>
      <p:sp>
        <p:nvSpPr>
          <p:cNvPr id="1575961" name="Rectangle 25"/>
          <p:cNvSpPr>
            <a:spLocks noChangeArrowheads="1"/>
          </p:cNvSpPr>
          <p:nvPr/>
        </p:nvSpPr>
        <p:spPr bwMode="auto">
          <a:xfrm rot="-10800000">
            <a:off x="8441281" y="4670281"/>
            <a:ext cx="45792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register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1575962" name="Rectangle 26"/>
          <p:cNvSpPr>
            <a:spLocks noChangeArrowheads="1"/>
          </p:cNvSpPr>
          <p:nvPr/>
        </p:nvSpPr>
        <p:spPr bwMode="auto">
          <a:xfrm>
            <a:off x="4311361" y="5771881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sp>
        <p:nvSpPr>
          <p:cNvPr id="1575963" name="Freeform 27"/>
          <p:cNvSpPr>
            <a:spLocks/>
          </p:cNvSpPr>
          <p:nvPr/>
        </p:nvSpPr>
        <p:spPr bwMode="auto">
          <a:xfrm>
            <a:off x="7577280" y="453924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64" name="Freeform 28"/>
          <p:cNvSpPr>
            <a:spLocks/>
          </p:cNvSpPr>
          <p:nvPr/>
        </p:nvSpPr>
        <p:spPr bwMode="auto">
          <a:xfrm>
            <a:off x="5159521" y="493092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65" name="Freeform 29"/>
          <p:cNvSpPr>
            <a:spLocks/>
          </p:cNvSpPr>
          <p:nvPr/>
        </p:nvSpPr>
        <p:spPr bwMode="auto">
          <a:xfrm>
            <a:off x="6204961" y="4670282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66" name="Text Box 30"/>
          <p:cNvSpPr txBox="1">
            <a:spLocks noChangeArrowheads="1"/>
          </p:cNvSpPr>
          <p:nvPr/>
        </p:nvSpPr>
        <p:spPr bwMode="auto">
          <a:xfrm>
            <a:off x="7620903" y="6208201"/>
            <a:ext cx="786836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interrupt: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data ready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endParaRPr lang="es-ES" altLang="en-US" sz="907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75967" name="Text Box 31"/>
          <p:cNvSpPr txBox="1">
            <a:spLocks noChangeArrowheads="1"/>
          </p:cNvSpPr>
          <p:nvPr/>
        </p:nvSpPr>
        <p:spPr bwMode="auto">
          <a:xfrm>
            <a:off x="5867186" y="6208201"/>
            <a:ext cx="740349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peception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e.g., DMA</a:t>
            </a:r>
          </a:p>
        </p:txBody>
      </p:sp>
      <p:sp>
        <p:nvSpPr>
          <p:cNvPr id="1575968" name="Rectangle 32"/>
          <p:cNvSpPr>
            <a:spLocks noChangeArrowheads="1"/>
          </p:cNvSpPr>
          <p:nvPr/>
        </p:nvSpPr>
        <p:spPr bwMode="auto">
          <a:xfrm flipV="1">
            <a:off x="657648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5969" name="Rectangle 33"/>
          <p:cNvSpPr>
            <a:spLocks noChangeArrowheads="1"/>
          </p:cNvSpPr>
          <p:nvPr/>
        </p:nvSpPr>
        <p:spPr bwMode="auto">
          <a:xfrm flipV="1">
            <a:off x="785376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proc/mem bus</a:t>
            </a:r>
          </a:p>
        </p:txBody>
      </p:sp>
      <p:sp>
        <p:nvSpPr>
          <p:cNvPr id="1575970" name="Freeform 34"/>
          <p:cNvSpPr>
            <a:spLocks/>
          </p:cNvSpPr>
          <p:nvPr/>
        </p:nvSpPr>
        <p:spPr bwMode="auto">
          <a:xfrm>
            <a:off x="1175040" y="4474442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71" name="Freeform 35"/>
          <p:cNvSpPr>
            <a:spLocks/>
          </p:cNvSpPr>
          <p:nvPr/>
        </p:nvSpPr>
        <p:spPr bwMode="auto">
          <a:xfrm>
            <a:off x="3396961" y="4968361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72" name="Freeform 36"/>
          <p:cNvSpPr>
            <a:spLocks/>
          </p:cNvSpPr>
          <p:nvPr/>
        </p:nvSpPr>
        <p:spPr bwMode="auto">
          <a:xfrm>
            <a:off x="2416320" y="4670282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75973" name="Text Box 37"/>
          <p:cNvSpPr txBox="1">
            <a:spLocks noChangeArrowheads="1"/>
          </p:cNvSpPr>
          <p:nvPr/>
        </p:nvSpPr>
        <p:spPr bwMode="auto">
          <a:xfrm>
            <a:off x="987599" y="6208201"/>
            <a:ext cx="1153924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 copies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data into pinned 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 space</a:t>
            </a:r>
          </a:p>
        </p:txBody>
      </p:sp>
      <p:sp>
        <p:nvSpPr>
          <p:cNvPr id="1575974" name="Text Box 38"/>
          <p:cNvSpPr txBox="1">
            <a:spLocks noChangeArrowheads="1"/>
          </p:cNvSpPr>
          <p:nvPr/>
        </p:nvSpPr>
        <p:spPr bwMode="auto">
          <a:xfrm>
            <a:off x="2832755" y="6208201"/>
            <a:ext cx="1200411" cy="5045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 call send.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 transfer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e.g., DMA</a:t>
            </a:r>
          </a:p>
        </p:txBody>
      </p:sp>
      <p:sp>
        <p:nvSpPr>
          <p:cNvPr id="1575975" name="Rectangle 39"/>
          <p:cNvSpPr>
            <a:spLocks noChangeArrowheads="1"/>
          </p:cNvSpPr>
          <p:nvPr/>
        </p:nvSpPr>
        <p:spPr bwMode="auto">
          <a:xfrm>
            <a:off x="7025761" y="43808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86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5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5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7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7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7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7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7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7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5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5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7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5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75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7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75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75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7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75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5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7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63" grpId="0" animBg="1"/>
      <p:bldP spid="1575964" grpId="0" animBg="1"/>
      <p:bldP spid="1575965" grpId="0" animBg="1"/>
      <p:bldP spid="1575966" grpId="0" animBg="1"/>
      <p:bldP spid="1575967" grpId="0" animBg="1"/>
      <p:bldP spid="1575970" grpId="0" animBg="1"/>
      <p:bldP spid="1575971" grpId="0" animBg="1"/>
      <p:bldP spid="1575972" grpId="0" animBg="1"/>
      <p:bldP spid="1575973" grpId="0" animBg="1"/>
      <p:bldP spid="15759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IO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401" y="1009801"/>
            <a:ext cx="8392320" cy="24252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/>
              <a:t>Communication Protocol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/>
              <a:t>OS-bypassing (zero-copy or user-level protocols)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Direct allocation for DMA transfer to/from memory/NI buffers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Application directly reads/writes from/to these locations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Memory-to-memory copies are </a:t>
            </a:r>
            <a:r>
              <a:rPr lang="en-GB" altLang="en-US" sz="2000" dirty="0" smtClean="0"/>
              <a:t>avoided, protection by OS</a:t>
            </a:r>
            <a:endParaRPr lang="en-GB" altLang="en-US" sz="2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i="1" dirty="0" smtClean="0">
                <a:solidFill>
                  <a:schemeClr val="accent2"/>
                </a:solidFill>
              </a:rPr>
              <a:t>Is it possible to </a:t>
            </a:r>
            <a:r>
              <a:rPr lang="en-GB" altLang="en-US" sz="2400" i="1" dirty="0">
                <a:solidFill>
                  <a:schemeClr val="accent2"/>
                </a:solidFill>
              </a:rPr>
              <a:t>take out register to memory/buffer 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copy?</a:t>
            </a:r>
            <a:endParaRPr lang="en-GB" altLang="en-US" sz="2400" i="1" dirty="0">
              <a:solidFill>
                <a:schemeClr val="accent2"/>
              </a:solidFill>
            </a:endParaRPr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522721" y="4071241"/>
            <a:ext cx="1218240" cy="2007360"/>
            <a:chOff x="363" y="2827"/>
            <a:chExt cx="846" cy="1394"/>
          </a:xfrm>
        </p:grpSpPr>
        <p:sp>
          <p:nvSpPr>
            <p:cNvPr id="1577989" name="Rectangle 5"/>
            <p:cNvSpPr>
              <a:spLocks noChangeArrowheads="1"/>
            </p:cNvSpPr>
            <p:nvPr/>
          </p:nvSpPr>
          <p:spPr bwMode="auto">
            <a:xfrm flipV="1">
              <a:off x="968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  <p:sp>
          <p:nvSpPr>
            <p:cNvPr id="1577990" name="Rectangle 6"/>
            <p:cNvSpPr>
              <a:spLocks noChangeArrowheads="1"/>
            </p:cNvSpPr>
            <p:nvPr/>
          </p:nvSpPr>
          <p:spPr bwMode="auto">
            <a:xfrm>
              <a:off x="363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1577991" name="Text Box 7"/>
            <p:cNvSpPr txBox="1">
              <a:spLocks noChangeArrowheads="1"/>
            </p:cNvSpPr>
            <p:nvPr/>
          </p:nvSpPr>
          <p:spPr bwMode="auto">
            <a:xfrm>
              <a:off x="408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1577992" name="Rectangle 8"/>
            <p:cNvSpPr>
              <a:spLocks noChangeArrowheads="1"/>
            </p:cNvSpPr>
            <p:nvPr/>
          </p:nvSpPr>
          <p:spPr bwMode="auto">
            <a:xfrm rot="-10800000">
              <a:off x="499" y="3224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</p:grpSp>
      <p:sp>
        <p:nvSpPr>
          <p:cNvPr id="1577993" name="Rectangle 9"/>
          <p:cNvSpPr>
            <a:spLocks noChangeArrowheads="1"/>
          </p:cNvSpPr>
          <p:nvPr/>
        </p:nvSpPr>
        <p:spPr bwMode="auto">
          <a:xfrm>
            <a:off x="300528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7994" name="Text Box 10"/>
          <p:cNvSpPr txBox="1">
            <a:spLocks noChangeArrowheads="1"/>
          </p:cNvSpPr>
          <p:nvPr/>
        </p:nvSpPr>
        <p:spPr bwMode="auto">
          <a:xfrm>
            <a:off x="326592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7995" name="Rectangle 11"/>
          <p:cNvSpPr>
            <a:spLocks noChangeArrowheads="1"/>
          </p:cNvSpPr>
          <p:nvPr/>
        </p:nvSpPr>
        <p:spPr bwMode="auto">
          <a:xfrm>
            <a:off x="3201121" y="4902121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7996" name="Cloud"/>
          <p:cNvSpPr>
            <a:spLocks noChangeAspect="1" noEditPoints="1" noChangeArrowheads="1"/>
          </p:cNvSpPr>
          <p:nvPr/>
        </p:nvSpPr>
        <p:spPr bwMode="auto">
          <a:xfrm>
            <a:off x="4115519" y="4576681"/>
            <a:ext cx="1488961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77997" name="Rectangle 13"/>
          <p:cNvSpPr>
            <a:spLocks noChangeArrowheads="1"/>
          </p:cNvSpPr>
          <p:nvPr/>
        </p:nvSpPr>
        <p:spPr bwMode="auto">
          <a:xfrm>
            <a:off x="568224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7998" name="Text Box 14"/>
          <p:cNvSpPr txBox="1">
            <a:spLocks noChangeArrowheads="1"/>
          </p:cNvSpPr>
          <p:nvPr/>
        </p:nvSpPr>
        <p:spPr bwMode="auto">
          <a:xfrm>
            <a:off x="5942881" y="4053961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77999" name="Rectangle 15"/>
          <p:cNvSpPr>
            <a:spLocks noChangeArrowheads="1"/>
          </p:cNvSpPr>
          <p:nvPr/>
        </p:nvSpPr>
        <p:spPr bwMode="auto">
          <a:xfrm>
            <a:off x="5879521" y="4903561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78000" name="Rectangle 16"/>
          <p:cNvSpPr>
            <a:spLocks noChangeArrowheads="1"/>
          </p:cNvSpPr>
          <p:nvPr/>
        </p:nvSpPr>
        <p:spPr bwMode="auto">
          <a:xfrm>
            <a:off x="4311361" y="5771881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grpSp>
        <p:nvGrpSpPr>
          <p:cNvPr id="1578001" name="Group 17"/>
          <p:cNvGrpSpPr>
            <a:grpSpLocks/>
          </p:cNvGrpSpPr>
          <p:nvPr/>
        </p:nvGrpSpPr>
        <p:grpSpPr bwMode="auto">
          <a:xfrm>
            <a:off x="7853761" y="4071241"/>
            <a:ext cx="1274400" cy="2007360"/>
            <a:chOff x="5454" y="2827"/>
            <a:chExt cx="885" cy="1394"/>
          </a:xfrm>
        </p:grpSpPr>
        <p:sp>
          <p:nvSpPr>
            <p:cNvPr id="1578002" name="Rectangle 18"/>
            <p:cNvSpPr>
              <a:spLocks noChangeArrowheads="1"/>
            </p:cNvSpPr>
            <p:nvPr/>
          </p:nvSpPr>
          <p:spPr bwMode="auto">
            <a:xfrm>
              <a:off x="5726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1578003" name="Text Box 19"/>
            <p:cNvSpPr txBox="1">
              <a:spLocks noChangeArrowheads="1"/>
            </p:cNvSpPr>
            <p:nvPr/>
          </p:nvSpPr>
          <p:spPr bwMode="auto">
            <a:xfrm>
              <a:off x="5749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14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1578004" name="Rectangle 20"/>
            <p:cNvSpPr>
              <a:spLocks noChangeArrowheads="1"/>
            </p:cNvSpPr>
            <p:nvPr/>
          </p:nvSpPr>
          <p:spPr bwMode="auto">
            <a:xfrm rot="-10800000">
              <a:off x="5862" y="3243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  <p:sp>
          <p:nvSpPr>
            <p:cNvPr id="1578005" name="Rectangle 21"/>
            <p:cNvSpPr>
              <a:spLocks noChangeArrowheads="1"/>
            </p:cNvSpPr>
            <p:nvPr/>
          </p:nvSpPr>
          <p:spPr bwMode="auto">
            <a:xfrm flipV="1">
              <a:off x="5454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</p:grpSp>
      <p:sp>
        <p:nvSpPr>
          <p:cNvPr id="1578006" name="Rectangle 22"/>
          <p:cNvSpPr>
            <a:spLocks noChangeArrowheads="1"/>
          </p:cNvSpPr>
          <p:nvPr/>
        </p:nvSpPr>
        <p:spPr bwMode="auto">
          <a:xfrm>
            <a:off x="695952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8007" name="Text Box 23"/>
          <p:cNvSpPr txBox="1">
            <a:spLocks noChangeArrowheads="1"/>
          </p:cNvSpPr>
          <p:nvPr/>
        </p:nvSpPr>
        <p:spPr bwMode="auto">
          <a:xfrm>
            <a:off x="702576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8008" name="Rectangle 24"/>
          <p:cNvSpPr>
            <a:spLocks noChangeArrowheads="1"/>
          </p:cNvSpPr>
          <p:nvPr/>
        </p:nvSpPr>
        <p:spPr bwMode="auto">
          <a:xfrm>
            <a:off x="7025761" y="5229001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8009" name="Rectangle 25"/>
          <p:cNvSpPr>
            <a:spLocks noChangeArrowheads="1"/>
          </p:cNvSpPr>
          <p:nvPr/>
        </p:nvSpPr>
        <p:spPr bwMode="auto">
          <a:xfrm flipV="1">
            <a:off x="657648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8010" name="Rectangle 26"/>
          <p:cNvSpPr>
            <a:spLocks noChangeArrowheads="1"/>
          </p:cNvSpPr>
          <p:nvPr/>
        </p:nvSpPr>
        <p:spPr bwMode="auto">
          <a:xfrm>
            <a:off x="7025761" y="43808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8011" name="Rectangle 27"/>
          <p:cNvSpPr>
            <a:spLocks noChangeArrowheads="1"/>
          </p:cNvSpPr>
          <p:nvPr/>
        </p:nvSpPr>
        <p:spPr bwMode="auto">
          <a:xfrm flipV="1">
            <a:off x="2635201" y="4314601"/>
            <a:ext cx="347040" cy="1764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U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IO bus or proc/mem bus</a:t>
            </a:r>
          </a:p>
        </p:txBody>
      </p:sp>
      <p:sp>
        <p:nvSpPr>
          <p:cNvPr id="1578012" name="Rectangle 28"/>
          <p:cNvSpPr>
            <a:spLocks noChangeArrowheads="1"/>
          </p:cNvSpPr>
          <p:nvPr/>
        </p:nvSpPr>
        <p:spPr bwMode="auto">
          <a:xfrm>
            <a:off x="1764001" y="5028091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78013" name="Text Box 29"/>
          <p:cNvSpPr txBox="1">
            <a:spLocks noChangeArrowheads="1"/>
          </p:cNvSpPr>
          <p:nvPr/>
        </p:nvSpPr>
        <p:spPr bwMode="auto">
          <a:xfrm>
            <a:off x="1830241" y="4065481"/>
            <a:ext cx="741952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1578014" name="Rectangle 30"/>
          <p:cNvSpPr>
            <a:spLocks noChangeArrowheads="1"/>
          </p:cNvSpPr>
          <p:nvPr/>
        </p:nvSpPr>
        <p:spPr bwMode="auto">
          <a:xfrm>
            <a:off x="1830241" y="4380840"/>
            <a:ext cx="717120" cy="783360"/>
          </a:xfrm>
          <a:prstGeom prst="rect">
            <a:avLst/>
          </a:prstGeom>
          <a:solidFill>
            <a:srgbClr val="CCFF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user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1578015" name="Rectangle 31"/>
          <p:cNvSpPr>
            <a:spLocks noChangeArrowheads="1"/>
          </p:cNvSpPr>
          <p:nvPr/>
        </p:nvSpPr>
        <p:spPr bwMode="auto">
          <a:xfrm>
            <a:off x="1830241" y="5229001"/>
            <a:ext cx="71712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system</a:t>
            </a:r>
          </a:p>
          <a:p>
            <a:pPr algn="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511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57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7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578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78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78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78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78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78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78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578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578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78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57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57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78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57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7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78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78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578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78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7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7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578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7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7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5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7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7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78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63 0.00021 L 0.13494 0.0002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577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177E-6 0.00105 L -0.14108 -0.0008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78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4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8006" grpId="0" animBg="1"/>
      <p:bldP spid="1578007" grpId="0"/>
      <p:bldP spid="1578008" grpId="0" animBg="1"/>
      <p:bldP spid="1578009" grpId="0" animBg="1"/>
      <p:bldP spid="1578010" grpId="0" animBg="1"/>
      <p:bldP spid="1578011" grpId="0" animBg="1"/>
      <p:bldP spid="1578012" grpId="0" animBg="1"/>
      <p:bldP spid="1578013" grpId="0"/>
      <p:bldP spid="1578014" grpId="0" animBg="1"/>
      <p:bldP spid="15780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21" y="171566"/>
            <a:ext cx="81720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/>
              <a:t>Interconnecting Two Devices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401" y="1009801"/>
            <a:ext cx="8392320" cy="279461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800" dirty="0"/>
              <a:t>Communication Protocol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/>
              <a:t>OS-bypassing (zero-copy or user-level protocols)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Direct allocation of system or network interface memory/buffers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Application directly reads/writes from/to these locations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dirty="0"/>
              <a:t>Memory-to-memory copies are </a:t>
            </a:r>
            <a:r>
              <a:rPr lang="en-GB" altLang="en-US" sz="2000" dirty="0" smtClean="0"/>
              <a:t>avoided,</a:t>
            </a:r>
            <a:r>
              <a:rPr lang="en-GB" altLang="en-US" sz="2000" dirty="0"/>
              <a:t> p</a:t>
            </a:r>
            <a:r>
              <a:rPr lang="en-GB" altLang="en-US" sz="2000" dirty="0" smtClean="0"/>
              <a:t>rotection by </a:t>
            </a:r>
            <a:r>
              <a:rPr lang="en-GB" altLang="en-US" sz="2000" dirty="0"/>
              <a:t>OS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400" dirty="0" smtClean="0"/>
              <a:t>Is it possible </a:t>
            </a:r>
            <a:r>
              <a:rPr lang="en-GB" altLang="en-US" sz="2400" dirty="0"/>
              <a:t>to take out register to memory/buffer </a:t>
            </a:r>
            <a:r>
              <a:rPr lang="en-GB" altLang="en-US" sz="2400" dirty="0" smtClean="0"/>
              <a:t>copy?</a:t>
            </a:r>
            <a:endParaRPr lang="en-GB" altLang="en-US" sz="2400" dirty="0"/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  <a:tab pos="7879796" algn="l"/>
                <a:tab pos="8532126" algn="l"/>
              </a:tabLst>
            </a:pPr>
            <a:r>
              <a:rPr lang="en-GB" altLang="en-US" sz="2000" i="1" dirty="0">
                <a:solidFill>
                  <a:schemeClr val="accent2"/>
                </a:solidFill>
              </a:rPr>
              <a:t>NI buffer is associated with (or replaced by) register mapping</a:t>
            </a:r>
          </a:p>
        </p:txBody>
      </p:sp>
      <p:grpSp>
        <p:nvGrpSpPr>
          <p:cNvPr id="1580036" name="Group 4"/>
          <p:cNvGrpSpPr>
            <a:grpSpLocks/>
          </p:cNvGrpSpPr>
          <p:nvPr/>
        </p:nvGrpSpPr>
        <p:grpSpPr bwMode="auto">
          <a:xfrm>
            <a:off x="1748161" y="4284480"/>
            <a:ext cx="1218240" cy="2007360"/>
            <a:chOff x="363" y="2827"/>
            <a:chExt cx="846" cy="1394"/>
          </a:xfrm>
        </p:grpSpPr>
        <p:sp>
          <p:nvSpPr>
            <p:cNvPr id="1580037" name="Rectangle 5"/>
            <p:cNvSpPr>
              <a:spLocks noChangeArrowheads="1"/>
            </p:cNvSpPr>
            <p:nvPr/>
          </p:nvSpPr>
          <p:spPr bwMode="auto">
            <a:xfrm flipV="1">
              <a:off x="968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  <p:sp>
          <p:nvSpPr>
            <p:cNvPr id="1580038" name="Rectangle 6"/>
            <p:cNvSpPr>
              <a:spLocks noChangeArrowheads="1"/>
            </p:cNvSpPr>
            <p:nvPr/>
          </p:nvSpPr>
          <p:spPr bwMode="auto">
            <a:xfrm>
              <a:off x="363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1580039" name="Text Box 7"/>
            <p:cNvSpPr txBox="1">
              <a:spLocks noChangeArrowheads="1"/>
            </p:cNvSpPr>
            <p:nvPr/>
          </p:nvSpPr>
          <p:spPr bwMode="auto">
            <a:xfrm>
              <a:off x="408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1580040" name="Rectangle 8"/>
            <p:cNvSpPr>
              <a:spLocks noChangeArrowheads="1"/>
            </p:cNvSpPr>
            <p:nvPr/>
          </p:nvSpPr>
          <p:spPr bwMode="auto">
            <a:xfrm rot="-10800000">
              <a:off x="499" y="3224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</p:grpSp>
      <p:sp>
        <p:nvSpPr>
          <p:cNvPr id="1580041" name="Rectangle 9"/>
          <p:cNvSpPr>
            <a:spLocks noChangeArrowheads="1"/>
          </p:cNvSpPr>
          <p:nvPr/>
        </p:nvSpPr>
        <p:spPr bwMode="auto">
          <a:xfrm>
            <a:off x="3005281" y="52413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0042" name="Text Box 10"/>
          <p:cNvSpPr txBox="1">
            <a:spLocks noChangeArrowheads="1"/>
          </p:cNvSpPr>
          <p:nvPr/>
        </p:nvSpPr>
        <p:spPr bwMode="auto">
          <a:xfrm>
            <a:off x="3265921" y="42672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80043" name="Rectangle 11"/>
          <p:cNvSpPr>
            <a:spLocks noChangeArrowheads="1"/>
          </p:cNvSpPr>
          <p:nvPr/>
        </p:nvSpPr>
        <p:spPr bwMode="auto">
          <a:xfrm>
            <a:off x="3201121" y="5115360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80044" name="Cloud"/>
          <p:cNvSpPr>
            <a:spLocks noChangeAspect="1" noEditPoints="1" noChangeArrowheads="1"/>
          </p:cNvSpPr>
          <p:nvPr/>
        </p:nvSpPr>
        <p:spPr bwMode="auto">
          <a:xfrm>
            <a:off x="4115519" y="4789920"/>
            <a:ext cx="1488961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80045" name="Rectangle 13"/>
          <p:cNvSpPr>
            <a:spLocks noChangeArrowheads="1"/>
          </p:cNvSpPr>
          <p:nvPr/>
        </p:nvSpPr>
        <p:spPr bwMode="auto">
          <a:xfrm>
            <a:off x="5682241" y="52413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580046" name="Text Box 14"/>
          <p:cNvSpPr txBox="1">
            <a:spLocks noChangeArrowheads="1"/>
          </p:cNvSpPr>
          <p:nvPr/>
        </p:nvSpPr>
        <p:spPr bwMode="auto">
          <a:xfrm>
            <a:off x="5942881" y="42672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580047" name="Rectangle 15"/>
          <p:cNvSpPr>
            <a:spLocks noChangeArrowheads="1"/>
          </p:cNvSpPr>
          <p:nvPr/>
        </p:nvSpPr>
        <p:spPr bwMode="auto">
          <a:xfrm>
            <a:off x="5879521" y="5116800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80048" name="Rectangle 16"/>
          <p:cNvSpPr>
            <a:spLocks noChangeArrowheads="1"/>
          </p:cNvSpPr>
          <p:nvPr/>
        </p:nvSpPr>
        <p:spPr bwMode="auto">
          <a:xfrm>
            <a:off x="4311361" y="5985120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sp>
        <p:nvSpPr>
          <p:cNvPr id="1580049" name="Freeform 17"/>
          <p:cNvSpPr>
            <a:spLocks/>
          </p:cNvSpPr>
          <p:nvPr/>
        </p:nvSpPr>
        <p:spPr bwMode="auto">
          <a:xfrm>
            <a:off x="5159521" y="514416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grpSp>
        <p:nvGrpSpPr>
          <p:cNvPr id="1580050" name="Group 18"/>
          <p:cNvGrpSpPr>
            <a:grpSpLocks/>
          </p:cNvGrpSpPr>
          <p:nvPr/>
        </p:nvGrpSpPr>
        <p:grpSpPr bwMode="auto">
          <a:xfrm>
            <a:off x="6582241" y="4284480"/>
            <a:ext cx="1274400" cy="2007360"/>
            <a:chOff x="5454" y="2827"/>
            <a:chExt cx="885" cy="1394"/>
          </a:xfrm>
        </p:grpSpPr>
        <p:sp>
          <p:nvSpPr>
            <p:cNvPr id="1580051" name="Rectangle 19"/>
            <p:cNvSpPr>
              <a:spLocks noChangeArrowheads="1"/>
            </p:cNvSpPr>
            <p:nvPr/>
          </p:nvSpPr>
          <p:spPr bwMode="auto">
            <a:xfrm>
              <a:off x="5726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1580052" name="Text Box 20"/>
            <p:cNvSpPr txBox="1">
              <a:spLocks noChangeArrowheads="1"/>
            </p:cNvSpPr>
            <p:nvPr/>
          </p:nvSpPr>
          <p:spPr bwMode="auto">
            <a:xfrm>
              <a:off x="5749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14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1580053" name="Rectangle 21"/>
            <p:cNvSpPr>
              <a:spLocks noChangeArrowheads="1"/>
            </p:cNvSpPr>
            <p:nvPr/>
          </p:nvSpPr>
          <p:spPr bwMode="auto">
            <a:xfrm rot="-10800000">
              <a:off x="5862" y="3243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  <p:sp>
          <p:nvSpPr>
            <p:cNvPr id="1580054" name="Rectangle 22"/>
            <p:cNvSpPr>
              <a:spLocks noChangeArrowheads="1"/>
            </p:cNvSpPr>
            <p:nvPr/>
          </p:nvSpPr>
          <p:spPr bwMode="auto">
            <a:xfrm flipV="1">
              <a:off x="5454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</p:grpSp>
      <p:sp>
        <p:nvSpPr>
          <p:cNvPr id="1580055" name="Freeform 23"/>
          <p:cNvSpPr>
            <a:spLocks/>
          </p:cNvSpPr>
          <p:nvPr/>
        </p:nvSpPr>
        <p:spPr bwMode="auto">
          <a:xfrm>
            <a:off x="3396961" y="518160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80056" name="Freeform 24"/>
          <p:cNvSpPr>
            <a:spLocks/>
          </p:cNvSpPr>
          <p:nvPr/>
        </p:nvSpPr>
        <p:spPr bwMode="auto">
          <a:xfrm>
            <a:off x="2351521" y="534000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80057" name="Text Box 25"/>
          <p:cNvSpPr txBox="1">
            <a:spLocks noChangeArrowheads="1"/>
          </p:cNvSpPr>
          <p:nvPr/>
        </p:nvSpPr>
        <p:spPr bwMode="auto">
          <a:xfrm>
            <a:off x="2939041" y="6320640"/>
            <a:ext cx="3857760" cy="22532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 transfer</a:t>
            </a:r>
          </a:p>
        </p:txBody>
      </p:sp>
      <p:sp>
        <p:nvSpPr>
          <p:cNvPr id="1580058" name="Freeform 26"/>
          <p:cNvSpPr>
            <a:spLocks/>
          </p:cNvSpPr>
          <p:nvPr/>
        </p:nvSpPr>
        <p:spPr bwMode="auto">
          <a:xfrm flipV="1">
            <a:off x="6204961" y="5602080"/>
            <a:ext cx="104544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80059" name="Freeform 27"/>
          <p:cNvSpPr>
            <a:spLocks/>
          </p:cNvSpPr>
          <p:nvPr/>
        </p:nvSpPr>
        <p:spPr bwMode="auto">
          <a:xfrm>
            <a:off x="2351521" y="4752480"/>
            <a:ext cx="202464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1580060" name="Freeform 28"/>
          <p:cNvSpPr>
            <a:spLocks/>
          </p:cNvSpPr>
          <p:nvPr/>
        </p:nvSpPr>
        <p:spPr bwMode="auto">
          <a:xfrm>
            <a:off x="5159521" y="4687681"/>
            <a:ext cx="209088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6480" y="6599468"/>
            <a:ext cx="27796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65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0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0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8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8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8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0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0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8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8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8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80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580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58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58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8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8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49" grpId="0" animBg="1"/>
      <p:bldP spid="1580055" grpId="0" animBg="1"/>
      <p:bldP spid="1580056" grpId="0" animBg="1"/>
      <p:bldP spid="1580057" grpId="0" animBg="1"/>
      <p:bldP spid="1580058" grpId="0" animBg="1"/>
      <p:bldP spid="1580059" grpId="0" animBg="1"/>
      <p:bldP spid="15800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Extra Network Interface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Network functions</a:t>
            </a:r>
          </a:p>
          <a:p>
            <a:pPr lvl="1"/>
            <a:r>
              <a:rPr lang="en-US" dirty="0"/>
              <a:t>TCP offload from host CPU to NIC </a:t>
            </a:r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Works for SAN, LAN and WAN.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Flow control:</a:t>
            </a:r>
          </a:p>
          <a:p>
            <a:pPr lvl="2"/>
            <a:r>
              <a:rPr lang="en-US" dirty="0"/>
              <a:t>Prevent sending packets faster than can be processed by receivers</a:t>
            </a:r>
          </a:p>
          <a:p>
            <a:pPr lvl="2"/>
            <a:r>
              <a:rPr lang="en-US" dirty="0"/>
              <a:t>Strategy: receiver notifies sender to stop now &amp; resume later</a:t>
            </a:r>
          </a:p>
          <a:p>
            <a:pPr lvl="1"/>
            <a:r>
              <a:rPr lang="en-US" dirty="0"/>
              <a:t>Transport over physical layer</a:t>
            </a:r>
          </a:p>
          <a:p>
            <a:pPr lvl="2"/>
            <a:r>
              <a:rPr lang="en-US" dirty="0"/>
              <a:t>Express the packets in signal and physically transport signal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64448" y="2438400"/>
            <a:ext cx="5779552" cy="2001353"/>
            <a:chOff x="1090199" y="2743200"/>
            <a:chExt cx="7026593" cy="2306155"/>
          </a:xfrm>
        </p:grpSpPr>
        <p:sp>
          <p:nvSpPr>
            <p:cNvPr id="65" name="Freeform 3"/>
            <p:cNvSpPr>
              <a:spLocks/>
            </p:cNvSpPr>
            <p:nvPr/>
          </p:nvSpPr>
          <p:spPr bwMode="auto">
            <a:xfrm>
              <a:off x="1689840" y="2939041"/>
              <a:ext cx="4963682" cy="2110314"/>
            </a:xfrm>
            <a:custGeom>
              <a:avLst/>
              <a:gdLst>
                <a:gd name="T0" fmla="*/ 1 w 4172"/>
                <a:gd name="T1" fmla="*/ 0 h 1315"/>
                <a:gd name="T2" fmla="*/ 1929 w 4172"/>
                <a:gd name="T3" fmla="*/ 0 h 1315"/>
                <a:gd name="T4" fmla="*/ 1929 w 4172"/>
                <a:gd name="T5" fmla="*/ 438 h 1315"/>
                <a:gd name="T6" fmla="*/ 4172 w 4172"/>
                <a:gd name="T7" fmla="*/ 438 h 1315"/>
                <a:gd name="T8" fmla="*/ 4172 w 4172"/>
                <a:gd name="T9" fmla="*/ 1315 h 1315"/>
                <a:gd name="T10" fmla="*/ 0 w 4172"/>
                <a:gd name="T11" fmla="*/ 1311 h 1315"/>
                <a:gd name="T12" fmla="*/ 1 w 4172"/>
                <a:gd name="T13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2" h="1315">
                  <a:moveTo>
                    <a:pt x="1" y="0"/>
                  </a:moveTo>
                  <a:lnTo>
                    <a:pt x="1929" y="0"/>
                  </a:lnTo>
                  <a:lnTo>
                    <a:pt x="1929" y="438"/>
                  </a:lnTo>
                  <a:lnTo>
                    <a:pt x="4172" y="438"/>
                  </a:lnTo>
                  <a:lnTo>
                    <a:pt x="4172" y="1315"/>
                  </a:lnTo>
                  <a:lnTo>
                    <a:pt x="0" y="13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4693680" y="2872801"/>
              <a:ext cx="1241280" cy="522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090199" y="4724043"/>
              <a:ext cx="1828799" cy="28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NIC</a:t>
              </a: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2015280" y="4374720"/>
              <a:ext cx="1045440" cy="3916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DMA</a:t>
              </a: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2211120" y="4245120"/>
              <a:ext cx="1045440" cy="3916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DMA</a:t>
              </a: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3844080" y="4245120"/>
              <a:ext cx="1306080" cy="456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NIC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>
              <a:off x="1754640" y="3983040"/>
              <a:ext cx="4898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2798640" y="3722400"/>
              <a:ext cx="0" cy="260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 flipH="1">
              <a:off x="2733840" y="3984480"/>
              <a:ext cx="0" cy="260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4497840" y="3983040"/>
              <a:ext cx="0" cy="260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>
              <a:off x="5281200" y="3395520"/>
              <a:ext cx="0" cy="587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5739120" y="3983040"/>
              <a:ext cx="0" cy="260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77" name="Text Box 19"/>
            <p:cNvSpPr txBox="1">
              <a:spLocks noChangeArrowheads="1"/>
            </p:cNvSpPr>
            <p:nvPr/>
          </p:nvSpPr>
          <p:spPr bwMode="auto">
            <a:xfrm>
              <a:off x="3612241" y="3739682"/>
              <a:ext cx="1643042" cy="25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internal interconnect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5477040" y="4245120"/>
              <a:ext cx="521280" cy="528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>
                  <a:solidFill>
                    <a:schemeClr val="tx1"/>
                  </a:solidFill>
                  <a:latin typeface="Tahoma" panose="020B0604030504040204" pitchFamily="34" charset="0"/>
                </a:rPr>
                <a:t>FIFO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6260400" y="4237920"/>
              <a:ext cx="912960" cy="528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000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000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interface</a:t>
              </a:r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 flipV="1">
              <a:off x="7174800" y="4505760"/>
              <a:ext cx="6523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7204539" y="3972471"/>
              <a:ext cx="912253" cy="452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to</a:t>
              </a:r>
              <a:r>
                <a:rPr lang="es-ES" altLang="en-US" sz="907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/</a:t>
              </a:r>
              <a:r>
                <a:rPr lang="es-ES" altLang="en-US" sz="907" b="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from</a:t>
              </a:r>
              <a:r>
                <a:rPr lang="es-ES" altLang="en-US" sz="907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endParaRPr lang="es-ES" altLang="en-US" sz="907" b="1" dirty="0" smtClean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network</a:t>
              </a:r>
              <a:endParaRPr lang="es-ES" altLang="en-US" sz="1089" b="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5998320" y="4505760"/>
              <a:ext cx="262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1950480" y="3199680"/>
              <a:ext cx="1699200" cy="528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1270" b="1">
                  <a:solidFill>
                    <a:schemeClr val="tx1"/>
                  </a:solidFill>
                  <a:latin typeface="Tahoma" panose="020B0604030504040204" pitchFamily="34" charset="0"/>
                </a:rPr>
                <a:t>host interface</a:t>
              </a:r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2798640" y="2743200"/>
              <a:ext cx="0" cy="456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160736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Blackbox</a:t>
            </a:r>
            <a:r>
              <a:rPr lang="en-US" dirty="0" smtClean="0"/>
              <a:t> view of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Black-box model of interconnection network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packets from one node to another</a:t>
            </a:r>
          </a:p>
          <a:p>
            <a:pPr lvl="2"/>
            <a:r>
              <a:rPr lang="en-US" dirty="0" smtClean="0"/>
              <a:t>About packets </a:t>
            </a:r>
            <a:r>
              <a:rPr lang="en-US" dirty="0"/>
              <a:t>not messages</a:t>
            </a:r>
          </a:p>
          <a:p>
            <a:pPr lvl="2"/>
            <a:r>
              <a:rPr lang="en-US" dirty="0"/>
              <a:t>Not about network stack: App-level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48161" y="4284480"/>
            <a:ext cx="1218240" cy="2007360"/>
            <a:chOff x="363" y="2827"/>
            <a:chExt cx="846" cy="139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968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3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08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 rot="-10800000">
              <a:off x="499" y="3224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05281" y="52413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65921" y="42672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01121" y="5115360"/>
            <a:ext cx="456480" cy="78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5" name="Cloud"/>
          <p:cNvSpPr>
            <a:spLocks noChangeAspect="1" noEditPoints="1" noChangeArrowheads="1"/>
          </p:cNvSpPr>
          <p:nvPr/>
        </p:nvSpPr>
        <p:spPr bwMode="auto">
          <a:xfrm>
            <a:off x="4115519" y="4789920"/>
            <a:ext cx="1488961" cy="9878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Interconnection</a:t>
            </a:r>
          </a:p>
          <a:p>
            <a:pPr algn="ctr" defTabSz="829452">
              <a:lnSpc>
                <a:spcPct val="100000"/>
              </a:lnSpc>
              <a:buClrTx/>
              <a:buSzTx/>
            </a:pPr>
            <a:r>
              <a:rPr lang="en-GB" altLang="en-US" sz="816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682241" y="5241330"/>
            <a:ext cx="164935" cy="337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>
            <a:spAutoFit/>
          </a:bodyPr>
          <a:lstStyle/>
          <a:p>
            <a:endParaRPr lang="en-US" sz="1633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942881" y="4267200"/>
            <a:ext cx="296317" cy="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14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879521" y="5116800"/>
            <a:ext cx="456480" cy="78336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b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FIFO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311361" y="5985120"/>
            <a:ext cx="987840" cy="175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1089" b="1">
                <a:solidFill>
                  <a:schemeClr val="tx1"/>
                </a:solidFill>
                <a:latin typeface="Tahoma" panose="020B0604030504040204" pitchFamily="34" charset="0"/>
              </a:rPr>
              <a:t>packet</a:t>
            </a: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5159521" y="514416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582241" y="4284480"/>
            <a:ext cx="1274400" cy="2007360"/>
            <a:chOff x="5454" y="2827"/>
            <a:chExt cx="885" cy="139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726" y="3492"/>
              <a:ext cx="115" cy="23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 anchor="ctr">
              <a:spAutoFit/>
            </a:bodyPr>
            <a:lstStyle/>
            <a:p>
              <a:endParaRPr lang="en-US" sz="1633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749" y="2827"/>
              <a:ext cx="5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14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829452">
                <a:lnSpc>
                  <a:spcPct val="100000"/>
                </a:lnSpc>
                <a:buClrTx/>
                <a:buSzTx/>
              </a:pPr>
              <a:r>
                <a:rPr lang="es-ES" altLang="en-US" sz="1089" b="1">
                  <a:solidFill>
                    <a:schemeClr val="tx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 rot="-10800000">
              <a:off x="5862" y="3243"/>
              <a:ext cx="318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register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file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flipV="1">
              <a:off x="5454" y="2996"/>
              <a:ext cx="241" cy="1225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1638" tIns="42452" rIns="81638" bIns="42452" anchor="ctr"/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n-US" altLang="en-US" sz="907" b="1">
                  <a:solidFill>
                    <a:schemeClr val="tx1"/>
                  </a:solidFill>
                  <a:latin typeface="Tahoma" panose="020B0604030504040204" pitchFamily="34" charset="0"/>
                </a:rPr>
                <a:t>proc/mem bus</a:t>
              </a:r>
            </a:p>
          </p:txBody>
        </p:sp>
      </p:grpSp>
      <p:sp>
        <p:nvSpPr>
          <p:cNvPr id="26" name="Freeform 23"/>
          <p:cNvSpPr>
            <a:spLocks/>
          </p:cNvSpPr>
          <p:nvPr/>
        </p:nvSpPr>
        <p:spPr bwMode="auto">
          <a:xfrm>
            <a:off x="3396961" y="518160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2351521" y="5340000"/>
            <a:ext cx="97920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939041" y="6320640"/>
            <a:ext cx="3857760" cy="22532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829452">
              <a:lnSpc>
                <a:spcPct val="100000"/>
              </a:lnSpc>
              <a:buClrTx/>
              <a:buSzTx/>
            </a:pPr>
            <a:r>
              <a:rPr lang="es-ES" altLang="en-US" sz="907" b="1">
                <a:solidFill>
                  <a:schemeClr val="tx1"/>
                </a:solidFill>
                <a:latin typeface="Tahoma" panose="020B0604030504040204" pitchFamily="34" charset="0"/>
              </a:rPr>
              <a:t>Pipelined transfer</a:t>
            </a: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 flipV="1">
            <a:off x="6204961" y="5602080"/>
            <a:ext cx="104544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2351521" y="4752480"/>
            <a:ext cx="202464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5159521" y="4687681"/>
            <a:ext cx="2090880" cy="337020"/>
          </a:xfrm>
          <a:custGeom>
            <a:avLst/>
            <a:gdLst>
              <a:gd name="T0" fmla="*/ 0 w 454"/>
              <a:gd name="T1" fmla="*/ 91 h 91"/>
              <a:gd name="T2" fmla="*/ 227 w 454"/>
              <a:gd name="T3" fmla="*/ 0 h 91"/>
              <a:gd name="T4" fmla="*/ 454 w 454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1">
                <a:moveTo>
                  <a:pt x="0" y="91"/>
                </a:moveTo>
                <a:cubicBezTo>
                  <a:pt x="75" y="45"/>
                  <a:pt x="151" y="0"/>
                  <a:pt x="227" y="0"/>
                </a:cubicBezTo>
                <a:cubicBezTo>
                  <a:pt x="303" y="0"/>
                  <a:pt x="416" y="76"/>
                  <a:pt x="454" y="9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14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/>
          <a:p>
            <a:endParaRPr lang="en-US" sz="1633"/>
          </a:p>
        </p:txBody>
      </p:sp>
      <p:sp>
        <p:nvSpPr>
          <p:cNvPr id="32" name="Rounded Rectangular Callout 31"/>
          <p:cNvSpPr/>
          <p:nvPr/>
        </p:nvSpPr>
        <p:spPr>
          <a:xfrm>
            <a:off x="3429000" y="3834904"/>
            <a:ext cx="2743200" cy="420985"/>
          </a:xfrm>
          <a:prstGeom prst="wedgeRoundRectCallout">
            <a:avLst>
              <a:gd name="adj1" fmla="val -1451"/>
              <a:gd name="adj2" fmla="val 176374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What happens internally?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02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Network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More than 2 devices:</a:t>
            </a:r>
          </a:p>
          <a:p>
            <a:pPr lvl="1"/>
            <a:r>
              <a:rPr lang="en-US" dirty="0" smtClean="0"/>
              <a:t>Paths need to be shared </a:t>
            </a:r>
            <a:r>
              <a:rPr lang="en-US" dirty="0" smtClean="0">
                <a:sym typeface="Wingdings"/>
              </a:rPr>
              <a:t> how?</a:t>
            </a:r>
          </a:p>
          <a:p>
            <a:r>
              <a:rPr lang="en-US" dirty="0" smtClean="0">
                <a:sym typeface="Wingdings"/>
              </a:rPr>
              <a:t>Topology: network structure</a:t>
            </a:r>
          </a:p>
          <a:p>
            <a:pPr lvl="1"/>
            <a:r>
              <a:rPr lang="en-US" dirty="0" smtClean="0">
                <a:sym typeface="Wingdings"/>
              </a:rPr>
              <a:t>“What paths are possible for a packet?”</a:t>
            </a:r>
          </a:p>
          <a:p>
            <a:pPr lvl="1"/>
            <a:r>
              <a:rPr lang="en-US" dirty="0" smtClean="0">
                <a:sym typeface="Wingdings"/>
              </a:rPr>
              <a:t>Shared- or switched-media 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Routing: </a:t>
            </a:r>
          </a:p>
          <a:p>
            <a:pPr lvl="1"/>
            <a:r>
              <a:rPr lang="en-US" dirty="0" smtClean="0">
                <a:sym typeface="Wingdings"/>
              </a:rPr>
              <a:t>”Which of the possible paths are valid for packets?”</a:t>
            </a:r>
          </a:p>
          <a:p>
            <a:pPr lvl="1"/>
            <a:r>
              <a:rPr lang="en-US" dirty="0" smtClean="0">
                <a:sym typeface="Wingdings"/>
              </a:rPr>
              <a:t>Outcome: Determine a path from source to destination</a:t>
            </a:r>
          </a:p>
          <a:p>
            <a:pPr lvl="2"/>
            <a:r>
              <a:rPr lang="en-US" dirty="0" smtClean="0">
                <a:sym typeface="Wingdings"/>
              </a:rPr>
              <a:t>Routing info in packet header</a:t>
            </a:r>
          </a:p>
          <a:p>
            <a:r>
              <a:rPr lang="en-US" dirty="0" smtClean="0"/>
              <a:t>Arbitration: </a:t>
            </a:r>
          </a:p>
          <a:p>
            <a:pPr lvl="1"/>
            <a:r>
              <a:rPr lang="en-US" dirty="0" smtClean="0"/>
              <a:t>“When are paths available for packets?”</a:t>
            </a:r>
          </a:p>
          <a:p>
            <a:pPr lvl="1"/>
            <a:r>
              <a:rPr lang="en-US" dirty="0" smtClean="0"/>
              <a:t>Outcome: One winner to advance to the next step (by switching), several losers to buffer</a:t>
            </a:r>
          </a:p>
          <a:p>
            <a:pPr lvl="2"/>
            <a:r>
              <a:rPr lang="en-US" dirty="0" smtClean="0"/>
              <a:t>Flow control: avoids buffer overflow </a:t>
            </a:r>
          </a:p>
          <a:p>
            <a:r>
              <a:rPr lang="en-US" dirty="0" smtClean="0"/>
              <a:t>Switching:</a:t>
            </a:r>
          </a:p>
          <a:p>
            <a:pPr lvl="1"/>
            <a:r>
              <a:rPr lang="en-US" dirty="0" smtClean="0"/>
              <a:t>“How are paths allocated to packets?”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Interconnection networks: </a:t>
            </a:r>
            <a:br>
              <a:rPr lang="en-US" dirty="0" smtClean="0"/>
            </a:br>
            <a:r>
              <a:rPr lang="en-US" dirty="0" smtClean="0"/>
              <a:t>Shared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 just used a bus (or shared media)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Ch8-fig12"/>
          <p:cNvPicPr>
            <a:picLocks noChangeAspect="1" noChangeArrowheads="1"/>
          </p:cNvPicPr>
          <p:nvPr/>
        </p:nvPicPr>
        <p:blipFill rotWithShape="1">
          <a:blip r:embed="rId2" cstate="print"/>
          <a:srcRect b="75518"/>
          <a:stretch/>
        </p:blipFill>
        <p:spPr bwMode="auto">
          <a:xfrm>
            <a:off x="1219200" y="3093472"/>
            <a:ext cx="6220968" cy="1783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328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Media Networks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Need arbitration to decide who gets to talk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Arbitration can be centralized or distributed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Distributed arbitration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(Centralized not used much in practice)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Check, if </a:t>
            </a:r>
            <a:r>
              <a:rPr lang="en-US" sz="2400" dirty="0"/>
              <a:t>media not used now, start sending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another also sending (collision detection)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If collision, wait for a while and retry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“For a while” is random (otherwise collisions repeat </a:t>
            </a:r>
            <a:r>
              <a:rPr lang="en-US" sz="2000" dirty="0" smtClean="0"/>
              <a:t>forever</a:t>
            </a:r>
            <a:r>
              <a:rPr lang="en-US" sz="20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Exponential back-off to avoid wasting bandwidth on </a:t>
            </a:r>
            <a:r>
              <a:rPr lang="en-US" sz="2000" dirty="0" smtClean="0"/>
              <a:t>collisions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/>
              <a:t>Not scalable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2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Interconnection Networks</a:t>
            </a:r>
            <a:r>
              <a:rPr lang="en-US" dirty="0" smtClean="0"/>
              <a:t>: Switched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Large-scale systems:</a:t>
            </a:r>
          </a:p>
          <a:p>
            <a:pPr lvl="1"/>
            <a:r>
              <a:rPr lang="en-US" dirty="0" smtClean="0"/>
              <a:t>Massive MP systems (many-core), for instance:</a:t>
            </a:r>
          </a:p>
          <a:p>
            <a:pPr lvl="2"/>
            <a:r>
              <a:rPr lang="en-US" dirty="0" smtClean="0"/>
              <a:t>Intel’s Single-chip Cloud computer</a:t>
            </a:r>
          </a:p>
          <a:p>
            <a:pPr lvl="2"/>
            <a:r>
              <a:rPr lang="en-US" dirty="0" smtClean="0"/>
              <a:t>HPC (top500 computers)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Internet</a:t>
            </a:r>
          </a:p>
          <a:p>
            <a:r>
              <a:rPr lang="en-US" dirty="0" smtClean="0"/>
              <a:t>Switched networks</a:t>
            </a:r>
            <a:endParaRPr lang="en-US" dirty="0"/>
          </a:p>
        </p:txBody>
      </p:sp>
      <p:pic>
        <p:nvPicPr>
          <p:cNvPr id="236548" name="Picture 4" descr="Ch8-fig12"/>
          <p:cNvPicPr>
            <a:picLocks noChangeAspect="1" noChangeArrowheads="1"/>
          </p:cNvPicPr>
          <p:nvPr/>
        </p:nvPicPr>
        <p:blipFill rotWithShape="1">
          <a:blip r:embed="rId3" cstate="print"/>
          <a:srcRect t="26008" b="13644"/>
          <a:stretch/>
        </p:blipFill>
        <p:spPr bwMode="auto">
          <a:xfrm>
            <a:off x="4419600" y="3505200"/>
            <a:ext cx="4505325" cy="318348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9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Networks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Switching: allocating path to packets</a:t>
            </a:r>
          </a:p>
          <a:p>
            <a:pPr lvl="1"/>
            <a:r>
              <a:rPr lang="en-US" sz="2400" dirty="0" smtClean="0"/>
              <a:t>From the input port</a:t>
            </a:r>
            <a:r>
              <a:rPr lang="en-US" sz="2400" dirty="0"/>
              <a:t>/</a:t>
            </a:r>
            <a:r>
              <a:rPr lang="en-US" sz="2400" dirty="0" smtClean="0"/>
              <a:t>buffer to the output</a:t>
            </a:r>
            <a:endParaRPr lang="en-US" sz="2400" dirty="0"/>
          </a:p>
          <a:p>
            <a:pPr lvl="1"/>
            <a:r>
              <a:rPr lang="en-US" sz="2400" dirty="0" smtClean="0"/>
              <a:t>Switching overheads but no </a:t>
            </a:r>
            <a:r>
              <a:rPr lang="en-US" sz="2400" dirty="0"/>
              <a:t>time wasted on </a:t>
            </a:r>
            <a:r>
              <a:rPr lang="en-US" sz="2400" dirty="0" smtClean="0"/>
              <a:t>arbitration</a:t>
            </a:r>
            <a:endParaRPr lang="en-US" sz="2400" dirty="0"/>
          </a:p>
          <a:p>
            <a:pPr lvl="2"/>
            <a:r>
              <a:rPr lang="en-US" sz="2000" dirty="0"/>
              <a:t>Multiple transfers can be in progress</a:t>
            </a:r>
          </a:p>
          <a:p>
            <a:pPr lvl="3"/>
            <a:r>
              <a:rPr lang="en-US" sz="1600" dirty="0"/>
              <a:t>If they use different links, of course</a:t>
            </a:r>
          </a:p>
          <a:p>
            <a:r>
              <a:rPr lang="en-US" sz="2800" dirty="0"/>
              <a:t>Circuit or Packet Switching</a:t>
            </a:r>
          </a:p>
          <a:p>
            <a:pPr lvl="1"/>
            <a:r>
              <a:rPr lang="en-US" sz="2400" dirty="0" smtClean="0"/>
              <a:t>Circuit-level </a:t>
            </a:r>
            <a:r>
              <a:rPr lang="en-US" sz="2400" dirty="0"/>
              <a:t>switching: </a:t>
            </a:r>
            <a:r>
              <a:rPr lang="en-US" sz="2400" dirty="0" smtClean="0"/>
              <a:t>per end-to-end connection</a:t>
            </a:r>
            <a:endParaRPr lang="en-US" sz="2400" dirty="0"/>
          </a:p>
          <a:p>
            <a:pPr lvl="2"/>
            <a:r>
              <a:rPr lang="en-US" sz="2000" dirty="0"/>
              <a:t>Reserves links for a connection (e.g</a:t>
            </a:r>
            <a:r>
              <a:rPr lang="en-US" sz="2000" dirty="0" smtClean="0"/>
              <a:t>., </a:t>
            </a:r>
            <a:r>
              <a:rPr lang="en-US" sz="2000" dirty="0"/>
              <a:t>phone network)</a:t>
            </a:r>
          </a:p>
          <a:p>
            <a:pPr lvl="1"/>
            <a:r>
              <a:rPr lang="en-US" sz="2400" dirty="0" smtClean="0"/>
              <a:t>Packet-level </a:t>
            </a:r>
            <a:r>
              <a:rPr lang="en-US" sz="2400" dirty="0"/>
              <a:t>switching: each packet routed separately</a:t>
            </a:r>
          </a:p>
          <a:p>
            <a:pPr lvl="2"/>
            <a:r>
              <a:rPr lang="en-US" sz="2000" dirty="0"/>
              <a:t>Links used only when data transferred (e.g</a:t>
            </a:r>
            <a:r>
              <a:rPr lang="en-US" sz="2000" dirty="0" smtClean="0"/>
              <a:t>., </a:t>
            </a:r>
            <a:r>
              <a:rPr lang="en-US" sz="2000" dirty="0"/>
              <a:t>Internet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9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model 1: black-box</a:t>
            </a:r>
          </a:p>
          <a:p>
            <a:pPr lvl="1"/>
            <a:r>
              <a:rPr lang="en-US" dirty="0" smtClean="0"/>
              <a:t>Little’s law: </a:t>
            </a:r>
          </a:p>
          <a:p>
            <a:pPr lvl="2"/>
            <a:r>
              <a:rPr lang="en-US" dirty="0"/>
              <a:t>Mean number of tasks in system = Arrival rate × Mean response time </a:t>
            </a:r>
            <a:endParaRPr lang="en-US" dirty="0" smtClean="0"/>
          </a:p>
          <a:p>
            <a:r>
              <a:rPr lang="en-US" dirty="0" smtClean="0"/>
              <a:t>Performance model 2</a:t>
            </a:r>
          </a:p>
          <a:p>
            <a:pPr lvl="1"/>
            <a:r>
              <a:rPr lang="en-US" dirty="0" smtClean="0"/>
              <a:t>Queue in front of server</a:t>
            </a:r>
          </a:p>
          <a:p>
            <a:pPr lvl="2"/>
            <a:r>
              <a:rPr lang="en-US" dirty="0" smtClean="0"/>
              <a:t>Queue serves as a buffer before server</a:t>
            </a:r>
          </a:p>
          <a:p>
            <a:pPr lvl="1"/>
            <a:r>
              <a:rPr lang="en-US" dirty="0" smtClean="0"/>
              <a:t>Queuing theory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124200"/>
            <a:ext cx="3048000" cy="1158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029200"/>
            <a:ext cx="4781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Technology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What do we want in a switch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Many input and output links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Usually number of input and output links the same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Low contention inside the switch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Best if there is none (only external links cause contention)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Short switching </a:t>
            </a:r>
            <a:r>
              <a:rPr lang="en-US" sz="3200" dirty="0" smtClean="0"/>
              <a:t>delay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Crossbar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Very low switching delay, no internal contention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Complexity grows as square of number of links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not have too many links (e.g., up to 64 in and 64 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5" descr="Ch8-fig13"/>
          <p:cNvPicPr>
            <a:picLocks noChangeAspect="1" noChangeArrowheads="1"/>
          </p:cNvPicPr>
          <p:nvPr/>
        </p:nvPicPr>
        <p:blipFill rotWithShape="1">
          <a:blip r:embed="rId2" cstate="print"/>
          <a:srcRect r="53203" b="49890"/>
          <a:stretch/>
        </p:blipFill>
        <p:spPr bwMode="auto">
          <a:xfrm>
            <a:off x="2971800" y="3636034"/>
            <a:ext cx="3276600" cy="3069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009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Omega </a:t>
            </a:r>
            <a:r>
              <a:rPr lang="en-US" sz="2800" dirty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switches with more ports using small crossbars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Lower complexity per link, but longer delay and more contention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Ch8-fig13"/>
          <p:cNvPicPr>
            <a:picLocks noChangeAspect="1" noChangeArrowheads="1"/>
          </p:cNvPicPr>
          <p:nvPr/>
        </p:nvPicPr>
        <p:blipFill rotWithShape="1">
          <a:blip r:embed="rId2" cstate="print"/>
          <a:srcRect l="53356" b="50131"/>
          <a:stretch/>
        </p:blipFill>
        <p:spPr bwMode="auto">
          <a:xfrm>
            <a:off x="1066800" y="3505200"/>
            <a:ext cx="2947068" cy="2756568"/>
          </a:xfrm>
          <a:prstGeom prst="rect">
            <a:avLst/>
          </a:prstGeom>
          <a:noFill/>
        </p:spPr>
      </p:pic>
      <p:pic>
        <p:nvPicPr>
          <p:cNvPr id="7" name="Picture 6" descr="Ch8-fig13"/>
          <p:cNvPicPr>
            <a:picLocks noChangeAspect="1" noChangeArrowheads="1"/>
          </p:cNvPicPr>
          <p:nvPr/>
        </p:nvPicPr>
        <p:blipFill rotWithShape="1">
          <a:blip r:embed="rId2" cstate="print"/>
          <a:srcRect l="33405" t="57754" r="33376" b="13466"/>
          <a:stretch/>
        </p:blipFill>
        <p:spPr bwMode="auto">
          <a:xfrm>
            <a:off x="5257800" y="3657600"/>
            <a:ext cx="2098842" cy="1590841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276600" y="4343400"/>
            <a:ext cx="2590800" cy="762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733800"/>
            <a:ext cx="2590800" cy="381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7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switches: Network </a:t>
            </a:r>
            <a:r>
              <a:rPr lang="en-US" dirty="0"/>
              <a:t>Topology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334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954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336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9718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2954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34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2954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336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18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334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2954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1336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9718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>
            <a:stCxn id="32" idx="2"/>
            <a:endCxn id="36" idx="0"/>
          </p:cNvCxnSpPr>
          <p:nvPr/>
        </p:nvCxnSpPr>
        <p:spPr bwMode="auto">
          <a:xfrm rot="5400000">
            <a:off x="685800" y="2857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traight Connector 48"/>
          <p:cNvCxnSpPr>
            <a:stCxn id="33" idx="2"/>
            <a:endCxn id="37" idx="0"/>
          </p:cNvCxnSpPr>
          <p:nvPr/>
        </p:nvCxnSpPr>
        <p:spPr bwMode="auto">
          <a:xfrm rot="5400000">
            <a:off x="1447800" y="2857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34" idx="2"/>
            <a:endCxn id="38" idx="0"/>
          </p:cNvCxnSpPr>
          <p:nvPr/>
        </p:nvCxnSpPr>
        <p:spPr bwMode="auto">
          <a:xfrm rot="5400000">
            <a:off x="2286000" y="2857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traight Connector 50"/>
          <p:cNvCxnSpPr>
            <a:stCxn id="35" idx="2"/>
            <a:endCxn id="39" idx="0"/>
          </p:cNvCxnSpPr>
          <p:nvPr/>
        </p:nvCxnSpPr>
        <p:spPr bwMode="auto">
          <a:xfrm rot="5400000">
            <a:off x="3124200" y="2857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36" idx="2"/>
            <a:endCxn id="40" idx="0"/>
          </p:cNvCxnSpPr>
          <p:nvPr/>
        </p:nvCxnSpPr>
        <p:spPr bwMode="auto">
          <a:xfrm rot="5400000">
            <a:off x="685800" y="3619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stCxn id="37" idx="2"/>
            <a:endCxn id="41" idx="0"/>
          </p:cNvCxnSpPr>
          <p:nvPr/>
        </p:nvCxnSpPr>
        <p:spPr bwMode="auto">
          <a:xfrm rot="5400000">
            <a:off x="1447800" y="3619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38" idx="2"/>
            <a:endCxn id="42" idx="0"/>
          </p:cNvCxnSpPr>
          <p:nvPr/>
        </p:nvCxnSpPr>
        <p:spPr bwMode="auto">
          <a:xfrm rot="5400000">
            <a:off x="2286000" y="3619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>
            <a:stCxn id="39" idx="2"/>
            <a:endCxn id="43" idx="0"/>
          </p:cNvCxnSpPr>
          <p:nvPr/>
        </p:nvCxnSpPr>
        <p:spPr bwMode="auto">
          <a:xfrm rot="5400000">
            <a:off x="3124200" y="3619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40" idx="2"/>
            <a:endCxn id="44" idx="0"/>
          </p:cNvCxnSpPr>
          <p:nvPr/>
        </p:nvCxnSpPr>
        <p:spPr bwMode="auto">
          <a:xfrm rot="5400000">
            <a:off x="685800" y="4381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stCxn id="41" idx="2"/>
            <a:endCxn id="45" idx="0"/>
          </p:cNvCxnSpPr>
          <p:nvPr/>
        </p:nvCxnSpPr>
        <p:spPr bwMode="auto">
          <a:xfrm rot="5400000">
            <a:off x="1447800" y="4381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>
            <a:stCxn id="42" idx="2"/>
            <a:endCxn id="46" idx="0"/>
          </p:cNvCxnSpPr>
          <p:nvPr/>
        </p:nvCxnSpPr>
        <p:spPr bwMode="auto">
          <a:xfrm rot="5400000">
            <a:off x="2286000" y="4381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43" idx="2"/>
            <a:endCxn id="47" idx="0"/>
          </p:cNvCxnSpPr>
          <p:nvPr/>
        </p:nvCxnSpPr>
        <p:spPr bwMode="auto">
          <a:xfrm rot="5400000">
            <a:off x="3124200" y="4381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>
            <a:stCxn id="32" idx="3"/>
            <a:endCxn id="33" idx="1"/>
          </p:cNvCxnSpPr>
          <p:nvPr/>
        </p:nvCxnSpPr>
        <p:spPr bwMode="auto">
          <a:xfrm>
            <a:off x="1066800" y="2476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>
            <a:stCxn id="33" idx="3"/>
            <a:endCxn id="34" idx="1"/>
          </p:cNvCxnSpPr>
          <p:nvPr/>
        </p:nvCxnSpPr>
        <p:spPr bwMode="auto">
          <a:xfrm>
            <a:off x="1828800" y="2476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34" idx="3"/>
            <a:endCxn id="35" idx="1"/>
          </p:cNvCxnSpPr>
          <p:nvPr/>
        </p:nvCxnSpPr>
        <p:spPr bwMode="auto">
          <a:xfrm>
            <a:off x="2667000" y="2476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>
            <a:stCxn id="36" idx="3"/>
            <a:endCxn id="37" idx="1"/>
          </p:cNvCxnSpPr>
          <p:nvPr/>
        </p:nvCxnSpPr>
        <p:spPr bwMode="auto">
          <a:xfrm>
            <a:off x="1066800" y="3238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/>
          <p:cNvCxnSpPr>
            <a:stCxn id="37" idx="3"/>
            <a:endCxn id="38" idx="1"/>
          </p:cNvCxnSpPr>
          <p:nvPr/>
        </p:nvCxnSpPr>
        <p:spPr bwMode="auto">
          <a:xfrm>
            <a:off x="1828800" y="3238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>
            <a:stCxn id="38" idx="3"/>
            <a:endCxn id="39" idx="1"/>
          </p:cNvCxnSpPr>
          <p:nvPr/>
        </p:nvCxnSpPr>
        <p:spPr bwMode="auto">
          <a:xfrm>
            <a:off x="2667000" y="3238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traight Connector 65"/>
          <p:cNvCxnSpPr>
            <a:stCxn id="40" idx="3"/>
            <a:endCxn id="41" idx="1"/>
          </p:cNvCxnSpPr>
          <p:nvPr/>
        </p:nvCxnSpPr>
        <p:spPr bwMode="auto">
          <a:xfrm>
            <a:off x="1066800" y="4000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41" idx="3"/>
            <a:endCxn id="42" idx="1"/>
          </p:cNvCxnSpPr>
          <p:nvPr/>
        </p:nvCxnSpPr>
        <p:spPr bwMode="auto">
          <a:xfrm>
            <a:off x="1828800" y="4000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Connector 67"/>
          <p:cNvCxnSpPr>
            <a:stCxn id="42" idx="3"/>
            <a:endCxn id="43" idx="1"/>
          </p:cNvCxnSpPr>
          <p:nvPr/>
        </p:nvCxnSpPr>
        <p:spPr bwMode="auto">
          <a:xfrm>
            <a:off x="2667000" y="4000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>
            <a:stCxn id="44" idx="3"/>
            <a:endCxn id="45" idx="1"/>
          </p:cNvCxnSpPr>
          <p:nvPr/>
        </p:nvCxnSpPr>
        <p:spPr bwMode="auto">
          <a:xfrm>
            <a:off x="1066800" y="4762500"/>
            <a:ext cx="228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45" idx="3"/>
            <a:endCxn id="46" idx="1"/>
          </p:cNvCxnSpPr>
          <p:nvPr/>
        </p:nvCxnSpPr>
        <p:spPr bwMode="auto">
          <a:xfrm>
            <a:off x="1828800" y="4762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/>
          <p:cNvCxnSpPr>
            <a:stCxn id="46" idx="3"/>
            <a:endCxn id="47" idx="1"/>
          </p:cNvCxnSpPr>
          <p:nvPr/>
        </p:nvCxnSpPr>
        <p:spPr bwMode="auto">
          <a:xfrm>
            <a:off x="2667000" y="476250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685800" y="5257800"/>
            <a:ext cx="2732088" cy="457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 pitchFamily="34" charset="0"/>
              </a:rPr>
              <a:t>Mesh</a:t>
            </a:r>
            <a:endParaRPr lang="en-US" sz="3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 rot="5400000">
            <a:off x="6438900" y="32385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 rot="5400000">
            <a:off x="5448300" y="32385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 rot="5400000">
            <a:off x="4610100" y="32385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3848100" y="32385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4876800" y="43434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876800" y="35814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4876800" y="28194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876800" y="2057400"/>
            <a:ext cx="3429000" cy="457200"/>
          </a:xfrm>
          <a:prstGeom prst="roundRect">
            <a:avLst>
              <a:gd name="adj" fmla="val 46774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1054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8674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7056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543800" y="2209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1054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8674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7056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543800" y="2971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1054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8674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7056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1054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8674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7056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543800" y="44958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AutoShape 4"/>
          <p:cNvSpPr>
            <a:spLocks noChangeArrowheads="1"/>
          </p:cNvSpPr>
          <p:nvPr/>
        </p:nvSpPr>
        <p:spPr bwMode="auto">
          <a:xfrm>
            <a:off x="5257800" y="5257800"/>
            <a:ext cx="2732088" cy="457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 pitchFamily="34" charset="0"/>
              </a:rPr>
              <a:t>Torus</a:t>
            </a:r>
            <a:endParaRPr lang="en-US" sz="3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>
            <a:stCxn id="38" idx="0"/>
            <a:endCxn id="50" idx="2"/>
          </p:cNvCxnSpPr>
          <p:nvPr/>
        </p:nvCxnSpPr>
        <p:spPr bwMode="auto">
          <a:xfrm rot="16200000" flipH="1">
            <a:off x="2171700" y="3886199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37" idx="0"/>
            <a:endCxn id="49" idx="2"/>
          </p:cNvCxnSpPr>
          <p:nvPr/>
        </p:nvCxnSpPr>
        <p:spPr bwMode="auto">
          <a:xfrm rot="16200000" flipH="1">
            <a:off x="876300" y="3886199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33" idx="0"/>
            <a:endCxn id="47" idx="2"/>
          </p:cNvCxnSpPr>
          <p:nvPr/>
        </p:nvCxnSpPr>
        <p:spPr bwMode="auto">
          <a:xfrm rot="16200000" flipH="1">
            <a:off x="2171700" y="2743199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32" idx="0"/>
            <a:endCxn id="46" idx="2"/>
          </p:cNvCxnSpPr>
          <p:nvPr/>
        </p:nvCxnSpPr>
        <p:spPr bwMode="auto">
          <a:xfrm rot="16200000" flipH="1">
            <a:off x="876300" y="2743199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Switches: Network </a:t>
            </a:r>
            <a:r>
              <a:rPr lang="en-US" dirty="0"/>
              <a:t>Topology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219200" y="2133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514600" y="2133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>
            <a:stCxn id="32" idx="3"/>
            <a:endCxn id="33" idx="1"/>
          </p:cNvCxnSpPr>
          <p:nvPr/>
        </p:nvCxnSpPr>
        <p:spPr bwMode="auto">
          <a:xfrm>
            <a:off x="1752600" y="2400299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1219200" y="3276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514600" y="3276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>
            <a:stCxn id="37" idx="3"/>
            <a:endCxn id="38" idx="1"/>
          </p:cNvCxnSpPr>
          <p:nvPr/>
        </p:nvCxnSpPr>
        <p:spPr bwMode="auto">
          <a:xfrm>
            <a:off x="1752600" y="3543299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32" idx="2"/>
            <a:endCxn id="37" idx="0"/>
          </p:cNvCxnSpPr>
          <p:nvPr/>
        </p:nvCxnSpPr>
        <p:spPr bwMode="auto">
          <a:xfrm rot="5400000">
            <a:off x="1181100" y="2971799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33" idx="2"/>
            <a:endCxn id="38" idx="0"/>
          </p:cNvCxnSpPr>
          <p:nvPr/>
        </p:nvCxnSpPr>
        <p:spPr bwMode="auto">
          <a:xfrm rot="5400000">
            <a:off x="2476500" y="2971799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2438400" y="4038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4038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>
            <a:stCxn id="46" idx="3"/>
            <a:endCxn id="47" idx="1"/>
          </p:cNvCxnSpPr>
          <p:nvPr/>
        </p:nvCxnSpPr>
        <p:spPr bwMode="auto">
          <a:xfrm>
            <a:off x="2971800" y="4305299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438400" y="5181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33800" y="5181599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Straight Connector 50"/>
          <p:cNvCxnSpPr>
            <a:stCxn id="49" idx="3"/>
            <a:endCxn id="50" idx="1"/>
          </p:cNvCxnSpPr>
          <p:nvPr/>
        </p:nvCxnSpPr>
        <p:spPr bwMode="auto">
          <a:xfrm>
            <a:off x="2971800" y="5448299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46" idx="2"/>
            <a:endCxn id="49" idx="0"/>
          </p:cNvCxnSpPr>
          <p:nvPr/>
        </p:nvCxnSpPr>
        <p:spPr bwMode="auto">
          <a:xfrm rot="5400000">
            <a:off x="2400300" y="4876799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stCxn id="47" idx="2"/>
            <a:endCxn id="50" idx="0"/>
          </p:cNvCxnSpPr>
          <p:nvPr/>
        </p:nvCxnSpPr>
        <p:spPr bwMode="auto">
          <a:xfrm rot="5400000">
            <a:off x="3695700" y="4876799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78" idx="0"/>
            <a:endCxn id="86" idx="2"/>
          </p:cNvCxnSpPr>
          <p:nvPr/>
        </p:nvCxnSpPr>
        <p:spPr bwMode="auto">
          <a:xfrm rot="16200000" flipH="1">
            <a:off x="5676900" y="3886200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/>
          <p:cNvCxnSpPr>
            <a:stCxn id="77" idx="0"/>
            <a:endCxn id="85" idx="2"/>
          </p:cNvCxnSpPr>
          <p:nvPr/>
        </p:nvCxnSpPr>
        <p:spPr bwMode="auto">
          <a:xfrm rot="16200000" flipH="1">
            <a:off x="4381500" y="3886200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>
            <a:stCxn id="75" idx="0"/>
            <a:endCxn id="83" idx="2"/>
          </p:cNvCxnSpPr>
          <p:nvPr/>
        </p:nvCxnSpPr>
        <p:spPr bwMode="auto">
          <a:xfrm rot="16200000" flipH="1">
            <a:off x="5676900" y="2743200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>
            <a:stCxn id="74" idx="0"/>
            <a:endCxn id="82" idx="2"/>
          </p:cNvCxnSpPr>
          <p:nvPr/>
        </p:nvCxnSpPr>
        <p:spPr bwMode="auto">
          <a:xfrm rot="16200000" flipH="1">
            <a:off x="4381500" y="2743200"/>
            <a:ext cx="2438400" cy="12192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4724400" y="2133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Connector 75"/>
          <p:cNvCxnSpPr>
            <a:stCxn id="74" idx="3"/>
            <a:endCxn id="75" idx="1"/>
          </p:cNvCxnSpPr>
          <p:nvPr/>
        </p:nvCxnSpPr>
        <p:spPr bwMode="auto">
          <a:xfrm>
            <a:off x="5257800" y="2400300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4724400" y="3276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19800" y="3276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Straight Connector 78"/>
          <p:cNvCxnSpPr>
            <a:stCxn id="77" idx="3"/>
            <a:endCxn id="78" idx="1"/>
          </p:cNvCxnSpPr>
          <p:nvPr/>
        </p:nvCxnSpPr>
        <p:spPr bwMode="auto">
          <a:xfrm>
            <a:off x="5257800" y="3543300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>
            <a:stCxn id="74" idx="2"/>
            <a:endCxn id="77" idx="0"/>
          </p:cNvCxnSpPr>
          <p:nvPr/>
        </p:nvCxnSpPr>
        <p:spPr bwMode="auto">
          <a:xfrm rot="5400000">
            <a:off x="4686300" y="2971800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5" idx="2"/>
            <a:endCxn id="78" idx="0"/>
          </p:cNvCxnSpPr>
          <p:nvPr/>
        </p:nvCxnSpPr>
        <p:spPr bwMode="auto">
          <a:xfrm rot="5400000">
            <a:off x="5981700" y="2971800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943600" y="4038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4038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Connector 83"/>
          <p:cNvCxnSpPr>
            <a:stCxn id="82" idx="3"/>
            <a:endCxn id="83" idx="1"/>
          </p:cNvCxnSpPr>
          <p:nvPr/>
        </p:nvCxnSpPr>
        <p:spPr bwMode="auto">
          <a:xfrm>
            <a:off x="6477000" y="4305300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5943600" y="5181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239000" y="5181600"/>
            <a:ext cx="533400" cy="533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Straight Connector 86"/>
          <p:cNvCxnSpPr>
            <a:stCxn id="85" idx="3"/>
            <a:endCxn id="86" idx="1"/>
          </p:cNvCxnSpPr>
          <p:nvPr/>
        </p:nvCxnSpPr>
        <p:spPr bwMode="auto">
          <a:xfrm>
            <a:off x="6477000" y="5448300"/>
            <a:ext cx="7620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>
            <a:stCxn id="82" idx="2"/>
            <a:endCxn id="85" idx="0"/>
          </p:cNvCxnSpPr>
          <p:nvPr/>
        </p:nvCxnSpPr>
        <p:spPr bwMode="auto">
          <a:xfrm rot="5400000">
            <a:off x="5905500" y="4876800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9" name="Straight Connector 88"/>
          <p:cNvCxnSpPr>
            <a:stCxn id="83" idx="2"/>
            <a:endCxn id="86" idx="0"/>
          </p:cNvCxnSpPr>
          <p:nvPr/>
        </p:nvCxnSpPr>
        <p:spPr bwMode="auto">
          <a:xfrm rot="5400000">
            <a:off x="7200900" y="4876800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Curved Connector 90"/>
          <p:cNvCxnSpPr>
            <a:stCxn id="32" idx="0"/>
            <a:endCxn id="74" idx="0"/>
          </p:cNvCxnSpPr>
          <p:nvPr/>
        </p:nvCxnSpPr>
        <p:spPr bwMode="auto">
          <a:xfrm rot="16200000" flipH="1">
            <a:off x="3238499" y="380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3" name="Curved Connector 92"/>
          <p:cNvCxnSpPr>
            <a:stCxn id="33" idx="0"/>
            <a:endCxn id="75" idx="0"/>
          </p:cNvCxnSpPr>
          <p:nvPr/>
        </p:nvCxnSpPr>
        <p:spPr bwMode="auto">
          <a:xfrm rot="16200000" flipH="1">
            <a:off x="4533899" y="380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Curved Connector 95"/>
          <p:cNvCxnSpPr>
            <a:stCxn id="38" idx="0"/>
            <a:endCxn id="78" idx="0"/>
          </p:cNvCxnSpPr>
          <p:nvPr/>
        </p:nvCxnSpPr>
        <p:spPr bwMode="auto">
          <a:xfrm rot="16200000" flipH="1">
            <a:off x="4533899" y="1523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Curved Connector 98"/>
          <p:cNvCxnSpPr>
            <a:stCxn id="37" idx="0"/>
            <a:endCxn id="77" idx="0"/>
          </p:cNvCxnSpPr>
          <p:nvPr/>
        </p:nvCxnSpPr>
        <p:spPr bwMode="auto">
          <a:xfrm rot="16200000" flipH="1">
            <a:off x="3238499" y="1523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Curved Connector 101"/>
          <p:cNvCxnSpPr>
            <a:stCxn id="47" idx="0"/>
            <a:endCxn id="83" idx="0"/>
          </p:cNvCxnSpPr>
          <p:nvPr/>
        </p:nvCxnSpPr>
        <p:spPr bwMode="auto">
          <a:xfrm rot="16200000" flipH="1">
            <a:off x="5753099" y="2285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Curved Connector 104"/>
          <p:cNvCxnSpPr>
            <a:stCxn id="46" idx="0"/>
            <a:endCxn id="82" idx="0"/>
          </p:cNvCxnSpPr>
          <p:nvPr/>
        </p:nvCxnSpPr>
        <p:spPr bwMode="auto">
          <a:xfrm rot="16200000" flipH="1">
            <a:off x="4457699" y="2285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Curved Connector 107"/>
          <p:cNvCxnSpPr>
            <a:stCxn id="50" idx="0"/>
            <a:endCxn id="86" idx="0"/>
          </p:cNvCxnSpPr>
          <p:nvPr/>
        </p:nvCxnSpPr>
        <p:spPr bwMode="auto">
          <a:xfrm rot="16200000" flipH="1">
            <a:off x="5753099" y="3428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1" name="Curved Connector 110"/>
          <p:cNvCxnSpPr>
            <a:stCxn id="49" idx="0"/>
            <a:endCxn id="85" idx="0"/>
          </p:cNvCxnSpPr>
          <p:nvPr/>
        </p:nvCxnSpPr>
        <p:spPr bwMode="auto">
          <a:xfrm rot="16200000" flipH="1">
            <a:off x="4457699" y="3428999"/>
            <a:ext cx="1" cy="3505200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3211512" y="5867400"/>
            <a:ext cx="2732088" cy="457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 pitchFamily="34" charset="0"/>
              </a:rPr>
              <a:t>Hypercube</a:t>
            </a:r>
            <a:endParaRPr lang="en-US" sz="3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0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6" grpId="0" animBg="1"/>
      <p:bldP spid="47" grpId="0" animBg="1"/>
      <p:bldP spid="49" grpId="0" animBg="1"/>
      <p:bldP spid="50" grpId="0" animBg="1"/>
      <p:bldP spid="74" grpId="0" animBg="1"/>
      <p:bldP spid="75" grpId="0" animBg="1"/>
      <p:bldP spid="77" grpId="0" animBg="1"/>
      <p:bldP spid="78" grpId="0" animBg="1"/>
      <p:bldP spid="82" grpId="0" animBg="1"/>
      <p:bldP spid="83" grpId="0" animBg="1"/>
      <p:bldP spid="85" grpId="0" animBg="1"/>
      <p:bldP spid="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Topology: Metrics</a:t>
            </a:r>
            <a:endParaRPr lang="en-US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sz="2800" dirty="0"/>
              <a:t>What do we want in a network topology</a:t>
            </a:r>
          </a:p>
          <a:p>
            <a:pPr lvl="1"/>
            <a:r>
              <a:rPr lang="en-US" sz="2400" dirty="0"/>
              <a:t>Many nodes, high bandwidth, low contention, low latency</a:t>
            </a:r>
          </a:p>
          <a:p>
            <a:pPr lvl="1"/>
            <a:r>
              <a:rPr lang="en-US" sz="2400" dirty="0"/>
              <a:t>Low latency: few switches along any route</a:t>
            </a:r>
          </a:p>
          <a:p>
            <a:pPr lvl="2"/>
            <a:r>
              <a:rPr lang="en-US" sz="2000" dirty="0"/>
              <a:t>For each (</a:t>
            </a:r>
            <a:r>
              <a:rPr lang="en-US" sz="2000" dirty="0" err="1"/>
              <a:t>src</a:t>
            </a:r>
            <a:r>
              <a:rPr lang="en-US" sz="2000" dirty="0"/>
              <a:t>, </a:t>
            </a:r>
            <a:r>
              <a:rPr lang="en-US" sz="2000" dirty="0" err="1"/>
              <a:t>dest</a:t>
            </a:r>
            <a:r>
              <a:rPr lang="en-US" sz="2000" dirty="0"/>
              <a:t>) pair, we choose shortest route</a:t>
            </a:r>
          </a:p>
          <a:p>
            <a:pPr lvl="2"/>
            <a:r>
              <a:rPr lang="en-US" sz="2000" dirty="0"/>
              <a:t>Longest such route over all (</a:t>
            </a:r>
            <a:r>
              <a:rPr lang="en-US" sz="2000" dirty="0" err="1"/>
              <a:t>src,dst</a:t>
            </a:r>
            <a:r>
              <a:rPr lang="en-US" sz="2000" dirty="0"/>
              <a:t>) pairs: </a:t>
            </a:r>
            <a:r>
              <a:rPr lang="en-US" sz="2000" i="1" dirty="0"/>
              <a:t>network diameter</a:t>
            </a:r>
          </a:p>
          <a:p>
            <a:pPr lvl="2"/>
            <a:r>
              <a:rPr lang="en-US" sz="2000" dirty="0"/>
              <a:t>We want networks with small diameter!</a:t>
            </a:r>
          </a:p>
          <a:p>
            <a:pPr lvl="1"/>
            <a:r>
              <a:rPr lang="en-US" sz="2400" dirty="0"/>
              <a:t>Low contention: high aggregate bandwidth</a:t>
            </a:r>
          </a:p>
          <a:p>
            <a:pPr lvl="2"/>
            <a:r>
              <a:rPr lang="en-US" sz="2000" dirty="0"/>
              <a:t>Divide network into two groups, each with half the nodes</a:t>
            </a:r>
          </a:p>
          <a:p>
            <a:pPr lvl="2"/>
            <a:r>
              <a:rPr lang="en-US" sz="2000" dirty="0"/>
              <a:t>Total bandwidth between groups is </a:t>
            </a:r>
            <a:r>
              <a:rPr lang="en-US" sz="2000" i="1" dirty="0"/>
              <a:t>bisection bandwidth</a:t>
            </a:r>
          </a:p>
          <a:p>
            <a:pPr lvl="2"/>
            <a:r>
              <a:rPr lang="en-US" sz="2000" dirty="0"/>
              <a:t>Actually, we use the minimum over all such </a:t>
            </a:r>
            <a:r>
              <a:rPr lang="en-US" sz="2000" dirty="0" smtClean="0"/>
              <a:t>bisections</a:t>
            </a:r>
          </a:p>
          <a:p>
            <a:pPr lvl="1"/>
            <a:r>
              <a:rPr lang="en-US" sz="2400" dirty="0" smtClean="0"/>
              <a:t>Low switch complexity: higher switch speeds</a:t>
            </a:r>
          </a:p>
          <a:p>
            <a:pPr lvl="2"/>
            <a:r>
              <a:rPr lang="en-US" sz="2000" dirty="0" smtClean="0"/>
              <a:t>Want low in-/out-degree for node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3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Topologies (Chain)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4" y="1303338"/>
            <a:ext cx="4032860" cy="5010150"/>
          </a:xfrm>
        </p:spPr>
        <p:txBody>
          <a:bodyPr/>
          <a:lstStyle/>
          <a:p>
            <a:r>
              <a:rPr lang="en-US" sz="2400" dirty="0" smtClean="0"/>
              <a:t>Diameter</a:t>
            </a:r>
          </a:p>
          <a:p>
            <a:r>
              <a:rPr lang="en-US" sz="2400" dirty="0" smtClean="0"/>
              <a:t>Average Distance</a:t>
            </a:r>
          </a:p>
          <a:p>
            <a:r>
              <a:rPr lang="en-US" sz="2400" dirty="0" smtClean="0"/>
              <a:t>Bisection Bandwidth</a:t>
            </a:r>
          </a:p>
          <a:p>
            <a:r>
              <a:rPr lang="en-US" sz="2400" dirty="0" smtClean="0"/>
              <a:t>Max degree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532923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6770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49816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14124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0420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868984" y="1832708"/>
            <a:ext cx="34778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5552831" y="1832708"/>
            <a:ext cx="29698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6185877" y="1832708"/>
            <a:ext cx="328247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34553" y="1836420"/>
            <a:ext cx="328247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97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Topologies (Ring)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4" y="1303338"/>
            <a:ext cx="4032860" cy="5010150"/>
          </a:xfrm>
        </p:spPr>
        <p:txBody>
          <a:bodyPr/>
          <a:lstStyle/>
          <a:p>
            <a:r>
              <a:rPr lang="en-US" sz="2400" dirty="0" smtClean="0"/>
              <a:t>Diameter</a:t>
            </a:r>
          </a:p>
          <a:p>
            <a:r>
              <a:rPr lang="en-US" sz="2400" dirty="0" smtClean="0"/>
              <a:t>Average Distance</a:t>
            </a:r>
          </a:p>
          <a:p>
            <a:r>
              <a:rPr lang="en-US" sz="2400" dirty="0" smtClean="0"/>
              <a:t>Bisection Bandwidth</a:t>
            </a:r>
          </a:p>
          <a:p>
            <a:r>
              <a:rPr lang="en-US" sz="2400" dirty="0" smtClean="0"/>
              <a:t>Max degree</a:t>
            </a:r>
          </a:p>
        </p:txBody>
      </p:sp>
      <p:sp>
        <p:nvSpPr>
          <p:cNvPr id="5" name="Oval 4"/>
          <p:cNvSpPr/>
          <p:nvPr/>
        </p:nvSpPr>
        <p:spPr>
          <a:xfrm>
            <a:off x="4532923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6770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49816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14124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3938" y="165705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868984" y="1832708"/>
            <a:ext cx="34778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5552831" y="1832708"/>
            <a:ext cx="29698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6185877" y="1832708"/>
            <a:ext cx="328247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2"/>
            <a:endCxn id="9" idx="6"/>
          </p:cNvCxnSpPr>
          <p:nvPr/>
        </p:nvCxnSpPr>
        <p:spPr>
          <a:xfrm rot="10800000" flipH="1">
            <a:off x="4532923" y="1825088"/>
            <a:ext cx="2977076" cy="7620"/>
          </a:xfrm>
          <a:prstGeom prst="curvedConnector5">
            <a:avLst>
              <a:gd name="adj1" fmla="val -7679"/>
              <a:gd name="adj2" fmla="val 5305131"/>
              <a:gd name="adj3" fmla="val 10767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34553" y="1828800"/>
            <a:ext cx="328247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28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Topologies (2D Grid/Mesh)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4" y="1303338"/>
            <a:ext cx="4032860" cy="5010150"/>
          </a:xfrm>
        </p:spPr>
        <p:txBody>
          <a:bodyPr/>
          <a:lstStyle/>
          <a:p>
            <a:r>
              <a:rPr lang="en-US" sz="2400" dirty="0" smtClean="0"/>
              <a:t>Diameter</a:t>
            </a:r>
          </a:p>
          <a:p>
            <a:r>
              <a:rPr lang="en-US" sz="2400" dirty="0" smtClean="0"/>
              <a:t>Average Distance</a:t>
            </a:r>
          </a:p>
          <a:p>
            <a:r>
              <a:rPr lang="en-US" sz="2400" dirty="0" smtClean="0"/>
              <a:t>Bisection Bandwidth</a:t>
            </a:r>
          </a:p>
          <a:p>
            <a:r>
              <a:rPr lang="en-US" sz="2400" dirty="0" smtClean="0"/>
              <a:t>Max degree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424246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08093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1139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6760307" y="1832708"/>
            <a:ext cx="34778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7444154" y="1832708"/>
            <a:ext cx="29698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24246" y="2317261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08093" y="2317261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41139" y="2317261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6"/>
            <a:endCxn id="22" idx="2"/>
          </p:cNvCxnSpPr>
          <p:nvPr/>
        </p:nvCxnSpPr>
        <p:spPr>
          <a:xfrm>
            <a:off x="6760307" y="2485292"/>
            <a:ext cx="34778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7444154" y="2485292"/>
            <a:ext cx="29698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24246" y="298156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08093" y="298156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41139" y="298156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>
            <a:off x="6760307" y="3149598"/>
            <a:ext cx="34778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6"/>
            <a:endCxn id="30" idx="2"/>
          </p:cNvCxnSpPr>
          <p:nvPr/>
        </p:nvCxnSpPr>
        <p:spPr>
          <a:xfrm>
            <a:off x="7444154" y="3149598"/>
            <a:ext cx="29698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4"/>
            <a:endCxn id="20" idx="0"/>
          </p:cNvCxnSpPr>
          <p:nvPr/>
        </p:nvCxnSpPr>
        <p:spPr>
          <a:xfrm rot="5400000">
            <a:off x="6434016" y="2158999"/>
            <a:ext cx="316523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4"/>
            <a:endCxn id="28" idx="0"/>
          </p:cNvCxnSpPr>
          <p:nvPr/>
        </p:nvCxnSpPr>
        <p:spPr>
          <a:xfrm rot="5400000">
            <a:off x="6428155" y="2817444"/>
            <a:ext cx="32824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4"/>
            <a:endCxn id="22" idx="0"/>
          </p:cNvCxnSpPr>
          <p:nvPr/>
        </p:nvCxnSpPr>
        <p:spPr>
          <a:xfrm rot="5400000">
            <a:off x="7117863" y="2158999"/>
            <a:ext cx="316523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4"/>
            <a:endCxn id="23" idx="0"/>
          </p:cNvCxnSpPr>
          <p:nvPr/>
        </p:nvCxnSpPr>
        <p:spPr>
          <a:xfrm rot="5400000">
            <a:off x="7750909" y="2158999"/>
            <a:ext cx="316523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4"/>
            <a:endCxn id="29" idx="0"/>
          </p:cNvCxnSpPr>
          <p:nvPr/>
        </p:nvCxnSpPr>
        <p:spPr>
          <a:xfrm rot="5400000">
            <a:off x="7112002" y="2817444"/>
            <a:ext cx="32824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4"/>
            <a:endCxn id="30" idx="0"/>
          </p:cNvCxnSpPr>
          <p:nvPr/>
        </p:nvCxnSpPr>
        <p:spPr>
          <a:xfrm rot="5400000">
            <a:off x="7745048" y="2817444"/>
            <a:ext cx="32824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8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Topologies, Different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Chain networks</a:t>
            </a:r>
          </a:p>
          <a:p>
            <a:r>
              <a:rPr lang="en-US" sz="4400" dirty="0" smtClean="0"/>
              <a:t>2D mesh networks: on-chip interconnects</a:t>
            </a:r>
          </a:p>
          <a:p>
            <a:r>
              <a:rPr lang="en-US" sz="4400" dirty="0" smtClean="0"/>
              <a:t>Hyper-cube networks: SAN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Throughput, or bandwidth in context of IO</a:t>
            </a:r>
          </a:p>
          <a:p>
            <a:pPr lvl="2"/>
            <a:r>
              <a:rPr lang="en-US" dirty="0" smtClean="0"/>
              <a:t>Maximal arrive rate it can sustain.</a:t>
            </a:r>
          </a:p>
          <a:p>
            <a:pPr lvl="1"/>
            <a:r>
              <a:rPr lang="en-US" dirty="0" smtClean="0"/>
              <a:t>Response time, or latency in context of IO</a:t>
            </a:r>
          </a:p>
          <a:p>
            <a:pPr lvl="1"/>
            <a:endParaRPr lang="en-US" dirty="0"/>
          </a:p>
          <a:p>
            <a:r>
              <a:rPr lang="en-US" dirty="0" smtClean="0"/>
              <a:t>Trade-off </a:t>
            </a:r>
            <a:r>
              <a:rPr lang="en-US" dirty="0" err="1" smtClean="0"/>
              <a:t>btwn</a:t>
            </a:r>
            <a:r>
              <a:rPr lang="en-US" dirty="0" smtClean="0"/>
              <a:t> throughput and response time</a:t>
            </a:r>
          </a:p>
          <a:p>
            <a:pPr lvl="1"/>
            <a:r>
              <a:rPr lang="en-US" dirty="0" smtClean="0"/>
              <a:t>Improving throughput favors non-empty queue</a:t>
            </a:r>
          </a:p>
          <a:p>
            <a:pPr lvl="1"/>
            <a:r>
              <a:rPr lang="en-US" dirty="0" smtClean="0"/>
              <a:t>Improving latency favors empty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Topologies (2D Torus)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4" y="1303338"/>
            <a:ext cx="4032860" cy="5010150"/>
          </a:xfrm>
        </p:spPr>
        <p:txBody>
          <a:bodyPr/>
          <a:lstStyle/>
          <a:p>
            <a:r>
              <a:rPr lang="en-US" sz="2400" dirty="0" smtClean="0"/>
              <a:t>Diameter</a:t>
            </a:r>
          </a:p>
          <a:p>
            <a:r>
              <a:rPr lang="en-US" sz="2400" dirty="0" smtClean="0"/>
              <a:t>Average Distance</a:t>
            </a:r>
          </a:p>
          <a:p>
            <a:r>
              <a:rPr lang="en-US" sz="2400" dirty="0" smtClean="0"/>
              <a:t>Bisection Bandwidth</a:t>
            </a:r>
          </a:p>
          <a:p>
            <a:r>
              <a:rPr lang="en-US" sz="2400" dirty="0" smtClean="0"/>
              <a:t>Max degree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375764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83056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94252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7635" y="1664677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5711825" y="1832708"/>
            <a:ext cx="37123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6419117" y="1832708"/>
            <a:ext cx="37513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7130313" y="1832708"/>
            <a:ext cx="36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75764" y="2356336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83056" y="2356336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94252" y="2356336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97635" y="2356336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6"/>
            <a:endCxn id="22" idx="2"/>
          </p:cNvCxnSpPr>
          <p:nvPr/>
        </p:nvCxnSpPr>
        <p:spPr>
          <a:xfrm>
            <a:off x="5711825" y="2524367"/>
            <a:ext cx="37123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6419117" y="2524367"/>
            <a:ext cx="37513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4" idx="2"/>
          </p:cNvCxnSpPr>
          <p:nvPr/>
        </p:nvCxnSpPr>
        <p:spPr>
          <a:xfrm>
            <a:off x="7130313" y="2524367"/>
            <a:ext cx="36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75764" y="3067532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83056" y="3067532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4252" y="3067532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97635" y="3067532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>
            <a:off x="5711825" y="3235563"/>
            <a:ext cx="37123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6"/>
            <a:endCxn id="30" idx="2"/>
          </p:cNvCxnSpPr>
          <p:nvPr/>
        </p:nvCxnSpPr>
        <p:spPr>
          <a:xfrm>
            <a:off x="6419117" y="3235563"/>
            <a:ext cx="37513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6"/>
            <a:endCxn id="31" idx="2"/>
          </p:cNvCxnSpPr>
          <p:nvPr/>
        </p:nvCxnSpPr>
        <p:spPr>
          <a:xfrm>
            <a:off x="7130313" y="3235563"/>
            <a:ext cx="36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75764" y="3763100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3056" y="3763100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94252" y="3763100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97635" y="3763100"/>
            <a:ext cx="336061" cy="33606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5711825" y="3931131"/>
            <a:ext cx="37123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6"/>
            <a:endCxn id="37" idx="2"/>
          </p:cNvCxnSpPr>
          <p:nvPr/>
        </p:nvCxnSpPr>
        <p:spPr>
          <a:xfrm>
            <a:off x="6419117" y="3931131"/>
            <a:ext cx="375135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7130313" y="3931131"/>
            <a:ext cx="36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4"/>
            <a:endCxn id="20" idx="0"/>
          </p:cNvCxnSpPr>
          <p:nvPr/>
        </p:nvCxnSpPr>
        <p:spPr>
          <a:xfrm rot="5400000">
            <a:off x="5365996" y="2178537"/>
            <a:ext cx="355598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4"/>
            <a:endCxn id="28" idx="0"/>
          </p:cNvCxnSpPr>
          <p:nvPr/>
        </p:nvCxnSpPr>
        <p:spPr>
          <a:xfrm rot="5400000">
            <a:off x="5356228" y="2879964"/>
            <a:ext cx="37513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5" idx="0"/>
          </p:cNvCxnSpPr>
          <p:nvPr/>
        </p:nvCxnSpPr>
        <p:spPr>
          <a:xfrm rot="5400000">
            <a:off x="5364042" y="3583346"/>
            <a:ext cx="359507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4"/>
            <a:endCxn id="22" idx="0"/>
          </p:cNvCxnSpPr>
          <p:nvPr/>
        </p:nvCxnSpPr>
        <p:spPr>
          <a:xfrm rot="5400000">
            <a:off x="6073288" y="2178537"/>
            <a:ext cx="355598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4"/>
            <a:endCxn id="23" idx="0"/>
          </p:cNvCxnSpPr>
          <p:nvPr/>
        </p:nvCxnSpPr>
        <p:spPr>
          <a:xfrm rot="5400000">
            <a:off x="6784484" y="2178537"/>
            <a:ext cx="355598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24" idx="0"/>
          </p:cNvCxnSpPr>
          <p:nvPr/>
        </p:nvCxnSpPr>
        <p:spPr>
          <a:xfrm rot="5400000">
            <a:off x="7487867" y="2178537"/>
            <a:ext cx="355598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4"/>
            <a:endCxn id="29" idx="0"/>
          </p:cNvCxnSpPr>
          <p:nvPr/>
        </p:nvCxnSpPr>
        <p:spPr>
          <a:xfrm rot="5400000">
            <a:off x="6063520" y="2879964"/>
            <a:ext cx="37513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4"/>
            <a:endCxn id="30" idx="0"/>
          </p:cNvCxnSpPr>
          <p:nvPr/>
        </p:nvCxnSpPr>
        <p:spPr>
          <a:xfrm rot="5400000">
            <a:off x="6774716" y="2879964"/>
            <a:ext cx="37513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4"/>
            <a:endCxn id="31" idx="0"/>
          </p:cNvCxnSpPr>
          <p:nvPr/>
        </p:nvCxnSpPr>
        <p:spPr>
          <a:xfrm rot="5400000">
            <a:off x="7478099" y="2879964"/>
            <a:ext cx="375135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4"/>
            <a:endCxn id="36" idx="0"/>
          </p:cNvCxnSpPr>
          <p:nvPr/>
        </p:nvCxnSpPr>
        <p:spPr>
          <a:xfrm rot="5400000">
            <a:off x="6071334" y="3583346"/>
            <a:ext cx="359507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0" idx="4"/>
            <a:endCxn id="37" idx="0"/>
          </p:cNvCxnSpPr>
          <p:nvPr/>
        </p:nvCxnSpPr>
        <p:spPr>
          <a:xfrm rot="5400000">
            <a:off x="6782530" y="3583346"/>
            <a:ext cx="359507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4"/>
            <a:endCxn id="38" idx="0"/>
          </p:cNvCxnSpPr>
          <p:nvPr/>
        </p:nvCxnSpPr>
        <p:spPr>
          <a:xfrm rot="5400000">
            <a:off x="7485913" y="3583346"/>
            <a:ext cx="359507" cy="15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5" idx="2"/>
            <a:endCxn id="8" idx="6"/>
          </p:cNvCxnSpPr>
          <p:nvPr/>
        </p:nvCxnSpPr>
        <p:spPr>
          <a:xfrm rot="10800000" flipH="1">
            <a:off x="5375764" y="1832708"/>
            <a:ext cx="2457932" cy="1588"/>
          </a:xfrm>
          <a:prstGeom prst="curvedConnector5">
            <a:avLst>
              <a:gd name="adj1" fmla="val -9301"/>
              <a:gd name="adj2" fmla="val 24976700"/>
              <a:gd name="adj3" fmla="val 10930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20" idx="2"/>
            <a:endCxn id="24" idx="6"/>
          </p:cNvCxnSpPr>
          <p:nvPr/>
        </p:nvCxnSpPr>
        <p:spPr>
          <a:xfrm rot="10800000" flipH="1">
            <a:off x="5375764" y="2524367"/>
            <a:ext cx="2457932" cy="1588"/>
          </a:xfrm>
          <a:prstGeom prst="curvedConnector5">
            <a:avLst>
              <a:gd name="adj1" fmla="val -9301"/>
              <a:gd name="adj2" fmla="val 24976700"/>
              <a:gd name="adj3" fmla="val 10930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28" idx="2"/>
            <a:endCxn id="31" idx="6"/>
          </p:cNvCxnSpPr>
          <p:nvPr/>
        </p:nvCxnSpPr>
        <p:spPr>
          <a:xfrm rot="10800000" flipH="1">
            <a:off x="5375764" y="3235563"/>
            <a:ext cx="2457932" cy="1588"/>
          </a:xfrm>
          <a:prstGeom prst="curvedConnector5">
            <a:avLst>
              <a:gd name="adj1" fmla="val -9301"/>
              <a:gd name="adj2" fmla="val 24976700"/>
              <a:gd name="adj3" fmla="val 10930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35" idx="2"/>
            <a:endCxn id="38" idx="6"/>
          </p:cNvCxnSpPr>
          <p:nvPr/>
        </p:nvCxnSpPr>
        <p:spPr>
          <a:xfrm rot="10800000" flipH="1">
            <a:off x="5375764" y="3931131"/>
            <a:ext cx="2457932" cy="1588"/>
          </a:xfrm>
          <a:prstGeom prst="curvedConnector5">
            <a:avLst>
              <a:gd name="adj1" fmla="val -9301"/>
              <a:gd name="adj2" fmla="val 24976700"/>
              <a:gd name="adj3" fmla="val 10930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5" idx="0"/>
            <a:endCxn id="35" idx="4"/>
          </p:cNvCxnSpPr>
          <p:nvPr/>
        </p:nvCxnSpPr>
        <p:spPr>
          <a:xfrm rot="16200000" flipH="1">
            <a:off x="4326553" y="2881919"/>
            <a:ext cx="2434484" cy="1588"/>
          </a:xfrm>
          <a:prstGeom prst="curvedConnector5">
            <a:avLst>
              <a:gd name="adj1" fmla="val -9390"/>
              <a:gd name="adj2" fmla="val 24976763"/>
              <a:gd name="adj3" fmla="val 1093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6" idx="0"/>
            <a:endCxn id="36" idx="4"/>
          </p:cNvCxnSpPr>
          <p:nvPr/>
        </p:nvCxnSpPr>
        <p:spPr>
          <a:xfrm rot="16200000" flipH="1">
            <a:off x="5033845" y="2881919"/>
            <a:ext cx="2434484" cy="1588"/>
          </a:xfrm>
          <a:prstGeom prst="curvedConnector5">
            <a:avLst>
              <a:gd name="adj1" fmla="val -9390"/>
              <a:gd name="adj2" fmla="val 24976763"/>
              <a:gd name="adj3" fmla="val 1093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7" idx="0"/>
            <a:endCxn id="37" idx="4"/>
          </p:cNvCxnSpPr>
          <p:nvPr/>
        </p:nvCxnSpPr>
        <p:spPr>
          <a:xfrm rot="16200000" flipH="1">
            <a:off x="5745041" y="2881919"/>
            <a:ext cx="2434484" cy="1588"/>
          </a:xfrm>
          <a:prstGeom prst="curvedConnector5">
            <a:avLst>
              <a:gd name="adj1" fmla="val -9390"/>
              <a:gd name="adj2" fmla="val 24976763"/>
              <a:gd name="adj3" fmla="val 1093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8" idx="0"/>
            <a:endCxn id="38" idx="4"/>
          </p:cNvCxnSpPr>
          <p:nvPr/>
        </p:nvCxnSpPr>
        <p:spPr>
          <a:xfrm rot="16200000" flipH="1">
            <a:off x="6448424" y="2881919"/>
            <a:ext cx="2434484" cy="1588"/>
          </a:xfrm>
          <a:prstGeom prst="curvedConnector5">
            <a:avLst>
              <a:gd name="adj1" fmla="val -9390"/>
              <a:gd name="adj2" fmla="val 24976763"/>
              <a:gd name="adj3" fmla="val 1093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2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Topologies (Hyper-Cube)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4" y="1303338"/>
            <a:ext cx="4032860" cy="5010150"/>
          </a:xfrm>
        </p:spPr>
        <p:txBody>
          <a:bodyPr/>
          <a:lstStyle/>
          <a:p>
            <a:r>
              <a:rPr lang="en-US" sz="2400" dirty="0" smtClean="0"/>
              <a:t>Diameter</a:t>
            </a:r>
          </a:p>
          <a:p>
            <a:r>
              <a:rPr lang="en-US" sz="2400" dirty="0" smtClean="0"/>
              <a:t>Average Distance</a:t>
            </a:r>
          </a:p>
          <a:p>
            <a:r>
              <a:rPr lang="en-US" sz="2400" dirty="0" smtClean="0"/>
              <a:t>Bisection Bandwidth</a:t>
            </a:r>
          </a:p>
          <a:p>
            <a:r>
              <a:rPr lang="en-US" sz="2400" dirty="0" smtClean="0"/>
              <a:t>Max degree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0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Shared media has trivial routing (broadcast)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switched media we can have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Source-based (source specifies route)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Virtual circuits (end-to-end route created)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When connection made, set up route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Switches forward packets along the route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Destination-based (source specifies destination)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Switches must route packet toward destination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Also can be classified into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Deterministic (one </a:t>
            </a:r>
            <a:r>
              <a:rPr lang="en-US" sz="2400" dirty="0" smtClean="0"/>
              <a:t>unique route </a:t>
            </a:r>
            <a:r>
              <a:rPr lang="en-US" sz="2400" dirty="0"/>
              <a:t>from a source to a destination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Adaptive </a:t>
            </a:r>
            <a:r>
              <a:rPr lang="en-US" sz="2400" dirty="0"/>
              <a:t>(different routes can be used)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Methods for Switches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4" y="1303338"/>
            <a:ext cx="8059736" cy="50101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Store-and-Forward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Switch receives entire packet, then forwards 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error occurs when forwarding, switch can </a:t>
            </a:r>
            <a:r>
              <a:rPr lang="en-US" sz="2400" dirty="0" smtClean="0"/>
              <a:t>re-send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0916" y="2639914"/>
            <a:ext cx="949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Arial" panose="020B0604020202020204" pitchFamily="34" charset="0"/>
              </a:rPr>
              <a:t>Timeline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4667" y="3282873"/>
            <a:ext cx="350514" cy="4602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35181" y="3282873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5695" y="3282873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36209" y="3282873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86723" y="3282873"/>
            <a:ext cx="350514" cy="4602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37237" y="3743170"/>
            <a:ext cx="350514" cy="4602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87751" y="3743170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38265" y="3743170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88779" y="3743170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39293" y="3743170"/>
            <a:ext cx="350514" cy="4602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89807" y="4203468"/>
            <a:ext cx="350514" cy="4602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40321" y="4203468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0835" y="4203468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41349" y="4203468"/>
            <a:ext cx="350514" cy="4602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91863" y="4203468"/>
            <a:ext cx="350514" cy="4602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 rot="16200000">
            <a:off x="633466" y="3938535"/>
            <a:ext cx="1022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Channel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17315" y="3352800"/>
            <a:ext cx="28405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1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2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3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1" y="3051810"/>
            <a:ext cx="57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6400" y="3040631"/>
            <a:ext cx="2467" cy="229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9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Wormhole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Packet </a:t>
            </a:r>
            <a:r>
              <a:rPr lang="en-US" dirty="0"/>
              <a:t>consists of flits (a few bytes each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flit </a:t>
            </a:r>
            <a:r>
              <a:rPr lang="en-US" dirty="0"/>
              <a:t>is the amount of data can be transferred in one clock cycle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First </a:t>
            </a:r>
            <a:r>
              <a:rPr lang="en-US" dirty="0"/>
              <a:t>flit contains header w/ destination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Switch gets header, decides where to forward</a:t>
            </a:r>
          </a:p>
          <a:p>
            <a:pPr>
              <a:lnSpc>
                <a:spcPct val="90000"/>
              </a:lnSpc>
            </a:pPr>
            <a:r>
              <a:rPr lang="en-US" dirty="0"/>
              <a:t>Other </a:t>
            </a:r>
            <a:r>
              <a:rPr lang="en-US" dirty="0" smtClean="0"/>
              <a:t>flits (without header) </a:t>
            </a:r>
            <a:r>
              <a:rPr lang="en-US" dirty="0"/>
              <a:t>forwarded as they </a:t>
            </a:r>
            <a:r>
              <a:rPr lang="en-US" dirty="0" smtClean="0"/>
              <a:t>arrive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dirty="0"/>
              <a:t>Between flits, it does not allow other package to cut in.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Looks </a:t>
            </a:r>
            <a:r>
              <a:rPr lang="en-US" dirty="0"/>
              <a:t>like packet worming through network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an error occurs along the way, sender must resend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switch has the entire packet to re-send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133601" y="4675632"/>
            <a:ext cx="3629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0    1  2   3  4   5   6  7   8  9  10 11 12 13 14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                     Cycle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 rot="16200000">
            <a:off x="1406526" y="4183507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Channel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209801" y="3913632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438401" y="39136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667001" y="39136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895601" y="39136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124201" y="391363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438401" y="4142232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667001" y="41422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895601" y="41422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124201" y="41422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352801" y="414223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667001" y="4370832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2895601" y="43708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124201" y="43708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3352801" y="4370832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3581401" y="437083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1905001" y="3913632"/>
            <a:ext cx="282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33601" y="3818131"/>
            <a:ext cx="3733800" cy="1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2368" y="3806952"/>
            <a:ext cx="3699" cy="138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8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in wormhole routing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Each network link starts/terminates in a buffer in the switch port.</a:t>
            </a:r>
          </a:p>
          <a:p>
            <a:pPr>
              <a:lnSpc>
                <a:spcPct val="80000"/>
              </a:lnSpc>
            </a:pPr>
            <a:r>
              <a:rPr lang="en-US" dirty="0"/>
              <a:t>Flow control: resource </a:t>
            </a:r>
            <a:r>
              <a:rPr lang="en-US" dirty="0" smtClean="0"/>
              <a:t>allocations in the buffer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Wormhole routing: per-flit allocation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Allocate one flit-sized buffer upon arrival of one flit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What if the link is busy (</a:t>
            </a:r>
            <a:r>
              <a:rPr lang="en-US" dirty="0" err="1" smtClean="0"/>
              <a:t>dest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uffer </a:t>
            </a:r>
            <a:r>
              <a:rPr lang="en-US" dirty="0"/>
              <a:t>being </a:t>
            </a:r>
            <a:r>
              <a:rPr lang="en-US" dirty="0" smtClean="0"/>
              <a:t>full) in the middle of a transfer?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to deal with the rest of flits in the packet?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Wormhole </a:t>
            </a:r>
            <a:r>
              <a:rPr lang="en-US" sz="2800" dirty="0" smtClean="0"/>
              <a:t>has to stop </a:t>
            </a:r>
            <a:r>
              <a:rPr lang="en-US" sz="2800" dirty="0"/>
              <a:t>the tail when head stops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Now each flit along the way blocks a link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One busy link creates other busy links  =&gt; traffic jam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Cut-Through Routing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Cut-through routing: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Allocate </a:t>
            </a:r>
            <a:r>
              <a:rPr lang="en-US" dirty="0" err="1" smtClean="0"/>
              <a:t>dest</a:t>
            </a:r>
            <a:r>
              <a:rPr lang="en-US" dirty="0" smtClean="0"/>
              <a:t>. buffer per packet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Before the header is transferred, make sure there is enough space for the packet.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Handling busy links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outgoing link busy, receive and buffer incoming flits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buffered flits stay there until link becomes free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When link free, the flits start worming out of the switch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Need packet-sized buffer space in each switch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Wormhole Routing switch needs to buffer only one flit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1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Network Latency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Switch Delay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Time from incoming to outgoing link in a switch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Switches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Number of switches along the way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Transfer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Time to send the packet through a </a:t>
            </a:r>
            <a:r>
              <a:rPr lang="en-US" sz="2000" dirty="0" smtClean="0"/>
              <a:t>link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Store-and-Forward end-to-end transfer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(Switches*</a:t>
            </a:r>
            <a:r>
              <a:rPr lang="en-US" sz="2000" dirty="0" err="1" smtClean="0"/>
              <a:t>SwitchDelay</a:t>
            </a:r>
            <a:r>
              <a:rPr lang="en-US" sz="2000" dirty="0" smtClean="0"/>
              <a:t>)+(</a:t>
            </a:r>
            <a:r>
              <a:rPr lang="en-US" sz="2000" dirty="0" err="1" smtClean="0"/>
              <a:t>TransferTime</a:t>
            </a:r>
            <a:r>
              <a:rPr lang="en-US" sz="2000" dirty="0" smtClean="0"/>
              <a:t>*(Switches+1))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Wormhole end-to-end transfer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(Switches*</a:t>
            </a:r>
            <a:r>
              <a:rPr lang="en-US" sz="2000" dirty="0" err="1" smtClean="0"/>
              <a:t>SwitchDelay</a:t>
            </a:r>
            <a:r>
              <a:rPr lang="en-US" sz="2000" dirty="0" smtClean="0"/>
              <a:t>) + </a:t>
            </a:r>
            <a:r>
              <a:rPr lang="en-US" sz="2000" dirty="0" err="1" smtClean="0"/>
              <a:t>TransferTime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Much better if there are many switches along the way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3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S&amp;F vs. Wormhole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network with 7 switches on route to send a message.  16 bytes messages, 4 byte headers, 0.25 </a:t>
            </a:r>
            <a:r>
              <a:rPr lang="en-US" sz="2400" dirty="0" smtClean="0">
                <a:latin typeface="Symbol" pitchFamily="18" charset="2"/>
              </a:rPr>
              <a:t>m</a:t>
            </a:r>
            <a:r>
              <a:rPr lang="en-US" sz="2400" dirty="0" smtClean="0"/>
              <a:t>s switch latency, transfer rate of 20MB/s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Packet size:</a:t>
            </a:r>
          </a:p>
          <a:p>
            <a:pPr lvl="1"/>
            <a:r>
              <a:rPr lang="en-US" sz="2000" dirty="0" smtClean="0"/>
              <a:t>Time to transfer over one link: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S&amp;F Time: (#</a:t>
            </a:r>
            <a:r>
              <a:rPr lang="en-US" sz="2000" dirty="0" err="1"/>
              <a:t>S</a:t>
            </a:r>
            <a:r>
              <a:rPr lang="en-US" sz="2000" dirty="0" err="1" smtClean="0"/>
              <a:t>w</a:t>
            </a:r>
            <a:r>
              <a:rPr lang="en-US" sz="2000" dirty="0" smtClean="0"/>
              <a:t> * </a:t>
            </a:r>
            <a:r>
              <a:rPr lang="en-US" sz="2000" dirty="0" err="1" smtClean="0"/>
              <a:t>Sw</a:t>
            </a:r>
            <a:r>
              <a:rPr lang="en-US" sz="2000" dirty="0" smtClean="0"/>
              <a:t>-delay) + ((#</a:t>
            </a:r>
            <a:r>
              <a:rPr lang="en-US" sz="2000" dirty="0" err="1" smtClean="0"/>
              <a:t>Sw</a:t>
            </a:r>
            <a:r>
              <a:rPr lang="en-US" sz="2000" dirty="0" smtClean="0"/>
              <a:t> +1) + </a:t>
            </a:r>
            <a:r>
              <a:rPr lang="en-US" sz="2000" dirty="0" err="1" smtClean="0"/>
              <a:t>transfer_time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Wormhole Time: (#</a:t>
            </a:r>
            <a:r>
              <a:rPr lang="en-US" sz="2000" dirty="0" err="1" smtClean="0"/>
              <a:t>Sw</a:t>
            </a:r>
            <a:r>
              <a:rPr lang="en-US" sz="2000" dirty="0" smtClean="0"/>
              <a:t> * </a:t>
            </a:r>
            <a:r>
              <a:rPr lang="en-US" sz="2000" dirty="0" err="1" smtClean="0"/>
              <a:t>Sw</a:t>
            </a:r>
            <a:r>
              <a:rPr lang="en-US" sz="2000" dirty="0" smtClean="0"/>
              <a:t>-delay) + </a:t>
            </a:r>
            <a:r>
              <a:rPr lang="en-US" sz="2000" dirty="0" err="1" smtClean="0"/>
              <a:t>transfer_time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1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versus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65994"/>
            <a:ext cx="5763633" cy="52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1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Appendix F:</a:t>
            </a:r>
          </a:p>
          <a:p>
            <a:pPr lvl="1"/>
            <a:r>
              <a:rPr lang="en-US" dirty="0"/>
              <a:t>Online link: </a:t>
            </a:r>
            <a:r>
              <a:rPr lang="en-US" dirty="0">
                <a:hlinkClick r:id="rId2"/>
              </a:rPr>
              <a:t>http://booksite.elsevier.com/9780123838728/references/appendix_f.pdf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42502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Copyright © 2012, Elsevier Inc.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File Server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8" y="1726406"/>
            <a:ext cx="8397552" cy="427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99995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168 15k RPM 72GB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Interconnect </a:t>
            </a:r>
            <a:r>
              <a:rPr lang="en-US" sz="5400" dirty="0" smtClean="0"/>
              <a:t>(5.3)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On-chip network (ONC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565769" y="53495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Many-core: Single-chip cloud computer (SCC)</a:t>
            </a:r>
          </a:p>
          <a:p>
            <a:pPr lvl="1"/>
            <a:r>
              <a:rPr lang="en-US" dirty="0"/>
              <a:t>48 cores with 2D mesh network</a:t>
            </a:r>
          </a:p>
          <a:p>
            <a:pPr lvl="1"/>
            <a:r>
              <a:rPr lang="en-US" dirty="0"/>
              <a:t>24 two-core tiles, 4 memory controllers</a:t>
            </a:r>
          </a:p>
          <a:p>
            <a:pPr lvl="1"/>
            <a:r>
              <a:rPr lang="en-US" dirty="0"/>
              <a:t>Can address totally 64 </a:t>
            </a:r>
            <a:r>
              <a:rPr lang="en-US" dirty="0" smtClean="0"/>
              <a:t>GB</a:t>
            </a:r>
            <a:endParaRPr lang="en-US" dirty="0"/>
          </a:p>
        </p:txBody>
      </p:sp>
      <p:pic>
        <p:nvPicPr>
          <p:cNvPr id="4098" name="Picture 2" descr="http://cnet1.cbsistatic.com/hub/i/2009/12/02/058b228d-f4d6-11e2-8c7c-d4ae52e62bcc/a596b2159d6486f0c67f396161cad74f/p_scc-h-wa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5" y="4287854"/>
            <a:ext cx="2095500" cy="13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81" y="4029733"/>
            <a:ext cx="4966319" cy="2461135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2667000" y="4800600"/>
            <a:ext cx="729631" cy="45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7248" y="2194544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to use 2D mesh to fit into 2D chip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2884</Words>
  <Application>Microsoft Macintosh PowerPoint</Application>
  <PresentationFormat>On-screen Show (4:3)</PresentationFormat>
  <Paragraphs>727</Paragraphs>
  <Slides>50</Slides>
  <Notes>12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Drawing</vt:lpstr>
      <vt:lpstr>Pop quiz</vt:lpstr>
      <vt:lpstr>IO Performance</vt:lpstr>
      <vt:lpstr>IO performance</vt:lpstr>
      <vt:lpstr>IO performance</vt:lpstr>
      <vt:lpstr>Throughput versus response time</vt:lpstr>
      <vt:lpstr>SPEC File Server Benchmarks</vt:lpstr>
      <vt:lpstr>CIS 655/CSE 661 - Advanced Computer Architecture</vt:lpstr>
      <vt:lpstr>Networks</vt:lpstr>
      <vt:lpstr>Example 1: On-chip network (ONC)</vt:lpstr>
      <vt:lpstr>Example 2: Storage area network</vt:lpstr>
      <vt:lpstr>Network Classifications</vt:lpstr>
      <vt:lpstr>Example 2: System/storage area net.</vt:lpstr>
      <vt:lpstr>Network interface</vt:lpstr>
      <vt:lpstr>Network Interface Functions</vt:lpstr>
      <vt:lpstr>Interconnecting Two Devices</vt:lpstr>
      <vt:lpstr>Network Interface Functions</vt:lpstr>
      <vt:lpstr>Interconnecting Two Devices</vt:lpstr>
      <vt:lpstr>Interconnecting Two Devices</vt:lpstr>
      <vt:lpstr>Interconnecting Two Devices</vt:lpstr>
      <vt:lpstr>Interconnecting Two Devices</vt:lpstr>
      <vt:lpstr>Interconnecting Two Devices</vt:lpstr>
      <vt:lpstr>Extra Network Interface Functions</vt:lpstr>
      <vt:lpstr>Blackbox view of the network</vt:lpstr>
      <vt:lpstr>Internal Network Design</vt:lpstr>
      <vt:lpstr>Network Structure</vt:lpstr>
      <vt:lpstr>Interconnection networks:  Shared media</vt:lpstr>
      <vt:lpstr>Shared Media Networks</vt:lpstr>
      <vt:lpstr>Interconnection Networks: Switched</vt:lpstr>
      <vt:lpstr>Switched Networks</vt:lpstr>
      <vt:lpstr>Switch Technology</vt:lpstr>
      <vt:lpstr>Crossbar Switch</vt:lpstr>
      <vt:lpstr>Omega Network</vt:lpstr>
      <vt:lpstr>Connecting switches: Network Topology</vt:lpstr>
      <vt:lpstr>Connecting Switches: Network Topology</vt:lpstr>
      <vt:lpstr>Network Topology: Metrics</vt:lpstr>
      <vt:lpstr>Example Topologies (Chain)</vt:lpstr>
      <vt:lpstr>Example Topologies (Ring)</vt:lpstr>
      <vt:lpstr>Example Topologies (2D Grid/Mesh)</vt:lpstr>
      <vt:lpstr>Different Topologies, Different Uses</vt:lpstr>
      <vt:lpstr>Example Topologies (2D Torus)</vt:lpstr>
      <vt:lpstr>Example Topologies (Hyper-Cube)</vt:lpstr>
      <vt:lpstr>Routing</vt:lpstr>
      <vt:lpstr>Routing</vt:lpstr>
      <vt:lpstr>Routing Methods for Switches</vt:lpstr>
      <vt:lpstr>Wormhole routing</vt:lpstr>
      <vt:lpstr>Flow control in wormhole routing</vt:lpstr>
      <vt:lpstr>Cut-Through Routing</vt:lpstr>
      <vt:lpstr>Routing: Network Latency</vt:lpstr>
      <vt:lpstr>S&amp;F vs. Wormhole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</cp:lastModifiedBy>
  <cp:revision>147</cp:revision>
  <cp:lastPrinted>2015-12-01T12:47:32Z</cp:lastPrinted>
  <dcterms:created xsi:type="dcterms:W3CDTF">2006-08-16T00:00:00Z</dcterms:created>
  <dcterms:modified xsi:type="dcterms:W3CDTF">2017-04-05T19:10:50Z</dcterms:modified>
</cp:coreProperties>
</file>