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421" r:id="rId3"/>
    <p:sldId id="422" r:id="rId4"/>
    <p:sldId id="423" r:id="rId5"/>
    <p:sldId id="424" r:id="rId6"/>
    <p:sldId id="425" r:id="rId7"/>
    <p:sldId id="426" r:id="rId8"/>
    <p:sldId id="427" r:id="rId9"/>
    <p:sldId id="428" r:id="rId10"/>
    <p:sldId id="429" r:id="rId11"/>
    <p:sldId id="430" r:id="rId12"/>
    <p:sldId id="431" r:id="rId13"/>
    <p:sldId id="435" r:id="rId14"/>
    <p:sldId id="436" r:id="rId15"/>
    <p:sldId id="437" r:id="rId16"/>
    <p:sldId id="438" r:id="rId17"/>
    <p:sldId id="439" r:id="rId18"/>
    <p:sldId id="440" r:id="rId19"/>
    <p:sldId id="433" r:id="rId20"/>
    <p:sldId id="402" r:id="rId21"/>
    <p:sldId id="403" r:id="rId22"/>
    <p:sldId id="417" r:id="rId23"/>
    <p:sldId id="418" r:id="rId24"/>
    <p:sldId id="419" r:id="rId25"/>
    <p:sldId id="420" r:id="rId26"/>
    <p:sldId id="434" r:id="rId27"/>
    <p:sldId id="404" r:id="rId28"/>
    <p:sldId id="405" r:id="rId29"/>
    <p:sldId id="399" r:id="rId30"/>
    <p:sldId id="400" r:id="rId31"/>
    <p:sldId id="401" r:id="rId32"/>
    <p:sldId id="463" r:id="rId33"/>
    <p:sldId id="394" r:id="rId34"/>
    <p:sldId id="397" r:id="rId35"/>
    <p:sldId id="441" r:id="rId36"/>
    <p:sldId id="398" r:id="rId37"/>
    <p:sldId id="406" r:id="rId38"/>
    <p:sldId id="407" r:id="rId39"/>
    <p:sldId id="408" r:id="rId40"/>
    <p:sldId id="409" r:id="rId41"/>
    <p:sldId id="411" r:id="rId42"/>
    <p:sldId id="412" r:id="rId43"/>
    <p:sldId id="413" r:id="rId44"/>
    <p:sldId id="415" r:id="rId45"/>
    <p:sldId id="455" r:id="rId46"/>
    <p:sldId id="456" r:id="rId47"/>
    <p:sldId id="457" r:id="rId48"/>
    <p:sldId id="458" r:id="rId49"/>
    <p:sldId id="459" r:id="rId50"/>
    <p:sldId id="461" r:id="rId51"/>
    <p:sldId id="462" r:id="rId52"/>
    <p:sldId id="442" r:id="rId53"/>
    <p:sldId id="443" r:id="rId54"/>
    <p:sldId id="444" r:id="rId55"/>
    <p:sldId id="445" r:id="rId56"/>
    <p:sldId id="446" r:id="rId57"/>
    <p:sldId id="447" r:id="rId58"/>
    <p:sldId id="448" r:id="rId59"/>
    <p:sldId id="450" r:id="rId60"/>
    <p:sldId id="451" r:id="rId61"/>
    <p:sldId id="452" r:id="rId62"/>
    <p:sldId id="453" r:id="rId63"/>
    <p:sldId id="454" r:id="rId64"/>
    <p:sldId id="464" r:id="rId65"/>
    <p:sldId id="389" r:id="rId66"/>
    <p:sldId id="390" r:id="rId67"/>
    <p:sldId id="391" r:id="rId68"/>
    <p:sldId id="392" r:id="rId69"/>
    <p:sldId id="386" r:id="rId70"/>
    <p:sldId id="387" r:id="rId71"/>
    <p:sldId id="388" r:id="rId72"/>
    <p:sldId id="363" r:id="rId73"/>
    <p:sldId id="364" r:id="rId74"/>
    <p:sldId id="365" r:id="rId75"/>
    <p:sldId id="366" r:id="rId76"/>
    <p:sldId id="367" r:id="rId77"/>
    <p:sldId id="368" r:id="rId78"/>
    <p:sldId id="369" r:id="rId79"/>
    <p:sldId id="370" r:id="rId80"/>
    <p:sldId id="371" r:id="rId81"/>
    <p:sldId id="372" r:id="rId82"/>
    <p:sldId id="373" r:id="rId83"/>
    <p:sldId id="374" r:id="rId84"/>
    <p:sldId id="362" r:id="rId85"/>
    <p:sldId id="286" r:id="rId86"/>
    <p:sldId id="287" r:id="rId87"/>
    <p:sldId id="356" r:id="rId88"/>
    <p:sldId id="357" r:id="rId89"/>
    <p:sldId id="358" r:id="rId90"/>
    <p:sldId id="359" r:id="rId91"/>
    <p:sldId id="337" r:id="rId92"/>
    <p:sldId id="342" r:id="rId93"/>
    <p:sldId id="360" r:id="rId94"/>
    <p:sldId id="361" r:id="rId95"/>
    <p:sldId id="385" r:id="rId96"/>
    <p:sldId id="375" r:id="rId97"/>
    <p:sldId id="376" r:id="rId98"/>
    <p:sldId id="377" r:id="rId99"/>
    <p:sldId id="378" r:id="rId100"/>
    <p:sldId id="379" r:id="rId101"/>
    <p:sldId id="380" r:id="rId102"/>
    <p:sldId id="381" r:id="rId10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14ABC02-B714-4333-B805-B87CAE8021CE}">
          <p14:sldIdLst>
            <p14:sldId id="256"/>
            <p14:sldId id="421"/>
            <p14:sldId id="422"/>
            <p14:sldId id="423"/>
            <p14:sldId id="424"/>
            <p14:sldId id="425"/>
            <p14:sldId id="426"/>
            <p14:sldId id="427"/>
            <p14:sldId id="428"/>
            <p14:sldId id="429"/>
            <p14:sldId id="430"/>
            <p14:sldId id="431"/>
            <p14:sldId id="435"/>
            <p14:sldId id="436"/>
            <p14:sldId id="437"/>
            <p14:sldId id="438"/>
            <p14:sldId id="439"/>
            <p14:sldId id="440"/>
            <p14:sldId id="433"/>
            <p14:sldId id="402"/>
            <p14:sldId id="403"/>
            <p14:sldId id="417"/>
            <p14:sldId id="418"/>
            <p14:sldId id="419"/>
            <p14:sldId id="420"/>
            <p14:sldId id="434"/>
            <p14:sldId id="404"/>
            <p14:sldId id="405"/>
            <p14:sldId id="399"/>
            <p14:sldId id="400"/>
            <p14:sldId id="401"/>
            <p14:sldId id="463"/>
            <p14:sldId id="394"/>
            <p14:sldId id="397"/>
            <p14:sldId id="441"/>
            <p14:sldId id="398"/>
            <p14:sldId id="406"/>
            <p14:sldId id="407"/>
            <p14:sldId id="408"/>
            <p14:sldId id="409"/>
            <p14:sldId id="411"/>
            <p14:sldId id="412"/>
            <p14:sldId id="413"/>
            <p14:sldId id="415"/>
            <p14:sldId id="455"/>
            <p14:sldId id="456"/>
            <p14:sldId id="457"/>
            <p14:sldId id="458"/>
            <p14:sldId id="459"/>
            <p14:sldId id="461"/>
            <p14:sldId id="462"/>
            <p14:sldId id="442"/>
            <p14:sldId id="443"/>
            <p14:sldId id="444"/>
            <p14:sldId id="445"/>
            <p14:sldId id="446"/>
            <p14:sldId id="447"/>
            <p14:sldId id="448"/>
            <p14:sldId id="450"/>
            <p14:sldId id="451"/>
            <p14:sldId id="452"/>
            <p14:sldId id="453"/>
            <p14:sldId id="454"/>
            <p14:sldId id="464"/>
          </p14:sldIdLst>
        </p14:section>
        <p14:section name="Untitled Section" id="{742ECA03-7C5B-4A3E-A7BF-53DF046F2955}">
          <p14:sldIdLst>
            <p14:sldId id="389"/>
            <p14:sldId id="390"/>
            <p14:sldId id="391"/>
            <p14:sldId id="392"/>
            <p14:sldId id="386"/>
            <p14:sldId id="387"/>
            <p14:sldId id="388"/>
            <p14:sldId id="363"/>
            <p14:sldId id="364"/>
            <p14:sldId id="365"/>
            <p14:sldId id="366"/>
            <p14:sldId id="367"/>
            <p14:sldId id="368"/>
            <p14:sldId id="369"/>
            <p14:sldId id="370"/>
            <p14:sldId id="371"/>
            <p14:sldId id="372"/>
            <p14:sldId id="373"/>
            <p14:sldId id="374"/>
            <p14:sldId id="362"/>
            <p14:sldId id="286"/>
            <p14:sldId id="287"/>
            <p14:sldId id="356"/>
            <p14:sldId id="357"/>
            <p14:sldId id="358"/>
            <p14:sldId id="359"/>
            <p14:sldId id="337"/>
            <p14:sldId id="342"/>
            <p14:sldId id="360"/>
            <p14:sldId id="361"/>
            <p14:sldId id="385"/>
            <p14:sldId id="375"/>
            <p14:sldId id="376"/>
            <p14:sldId id="377"/>
            <p14:sldId id="378"/>
            <p14:sldId id="379"/>
            <p14:sldId id="380"/>
            <p14:sldId id="3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590" autoAdjust="0"/>
  </p:normalViewPr>
  <p:slideViewPr>
    <p:cSldViewPr>
      <p:cViewPr varScale="1">
        <p:scale>
          <a:sx n="74" d="100"/>
          <a:sy n="74" d="100"/>
        </p:scale>
        <p:origin x="-1488" y="-90"/>
      </p:cViewPr>
      <p:guideLst>
        <p:guide orient="horz" pos="720"/>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Cost Distribution</c:v>
                </c:pt>
              </c:strCache>
            </c:strRef>
          </c:tx>
          <c:dPt>
            <c:idx val="2"/>
            <c:bubble3D val="0"/>
            <c:spPr>
              <a:solidFill>
                <a:srgbClr val="FF0000"/>
              </a:solidFill>
            </c:spPr>
          </c:dPt>
          <c:cat>
            <c:strRef>
              <c:f>Sheet1!$A$2:$A$4</c:f>
              <c:strCache>
                <c:ptCount val="3"/>
                <c:pt idx="0">
                  <c:v>Electronics</c:v>
                </c:pt>
                <c:pt idx="1">
                  <c:v>Structure</c:v>
                </c:pt>
                <c:pt idx="2">
                  <c:v>Others</c:v>
                </c:pt>
              </c:strCache>
            </c:strRef>
          </c:cat>
          <c:val>
            <c:numRef>
              <c:f>Sheet1!$B$2:$B$4</c:f>
              <c:numCache>
                <c:formatCode>General</c:formatCode>
                <c:ptCount val="3"/>
                <c:pt idx="0">
                  <c:v>296.5</c:v>
                </c:pt>
                <c:pt idx="1">
                  <c:v>200</c:v>
                </c:pt>
                <c:pt idx="2">
                  <c:v>150</c:v>
                </c:pt>
              </c:numCache>
            </c:numRef>
          </c:val>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EA91F83-514E-463A-8471-50DA73ACF3A0}" type="slidenum">
              <a:rPr lang="en-US"/>
              <a:pPr>
                <a:defRPr/>
              </a:pPr>
              <a:t>‹#›</a:t>
            </a:fld>
            <a:endParaRPr lang="en-US" dirty="0"/>
          </a:p>
        </p:txBody>
      </p:sp>
    </p:spTree>
    <p:extLst>
      <p:ext uri="{BB962C8B-B14F-4D97-AF65-F5344CB8AC3E}">
        <p14:creationId xmlns:p14="http://schemas.microsoft.com/office/powerpoint/2010/main" val="9601176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D6D9501-13DB-4B53-AA59-6098B1E5944F}" type="slidenum">
              <a:rPr lang="en-US" smtClean="0"/>
              <a:pPr eaLnBrk="1" hangingPunct="1"/>
              <a:t>45</a:t>
            </a:fld>
            <a:endParaRPr lang="en-US" smtClean="0"/>
          </a:p>
        </p:txBody>
      </p:sp>
      <p:sp>
        <p:nvSpPr>
          <p:cNvPr id="117763" name="Rectangle 1"/>
          <p:cNvSpPr>
            <a:spLocks noGrp="1" noRot="1" noChangeAspect="1" noChangeArrowheads="1" noTextEdit="1"/>
          </p:cNvSpPr>
          <p:nvPr>
            <p:ph type="sldImg"/>
          </p:nvPr>
        </p:nvSpPr>
        <p:spPr>
          <a:solidFill>
            <a:srgbClr val="FFFFFF"/>
          </a:solidFill>
          <a:ln/>
        </p:spPr>
      </p:sp>
      <p:sp>
        <p:nvSpPr>
          <p:cNvPr id="11776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F26C17A-818F-4FC5-8985-DD415BEA7854}" type="slidenum">
              <a:rPr lang="en-US" smtClean="0"/>
              <a:pPr eaLnBrk="1" hangingPunct="1"/>
              <a:t>46</a:t>
            </a:fld>
            <a:endParaRPr lang="en-US" smtClean="0"/>
          </a:p>
        </p:txBody>
      </p:sp>
      <p:sp>
        <p:nvSpPr>
          <p:cNvPr id="118787" name="Rectangle 1"/>
          <p:cNvSpPr>
            <a:spLocks noGrp="1" noRot="1" noChangeAspect="1" noChangeArrowheads="1" noTextEdit="1"/>
          </p:cNvSpPr>
          <p:nvPr>
            <p:ph type="sldImg"/>
          </p:nvPr>
        </p:nvSpPr>
        <p:spPr>
          <a:solidFill>
            <a:srgbClr val="FFFFFF"/>
          </a:solidFill>
          <a:ln/>
        </p:spPr>
      </p:sp>
      <p:sp>
        <p:nvSpPr>
          <p:cNvPr id="11878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8506A2D-98EF-42A4-A24E-C55A5501D321}" type="slidenum">
              <a:rPr lang="en-US" smtClean="0"/>
              <a:pPr eaLnBrk="1" hangingPunct="1"/>
              <a:t>47</a:t>
            </a:fld>
            <a:endParaRPr lang="en-US" smtClean="0"/>
          </a:p>
        </p:txBody>
      </p:sp>
      <p:sp>
        <p:nvSpPr>
          <p:cNvPr id="119811" name="Rectangle 1"/>
          <p:cNvSpPr>
            <a:spLocks noGrp="1" noRot="1" noChangeAspect="1" noChangeArrowheads="1" noTextEdit="1"/>
          </p:cNvSpPr>
          <p:nvPr>
            <p:ph type="sldImg"/>
          </p:nvPr>
        </p:nvSpPr>
        <p:spPr>
          <a:solidFill>
            <a:srgbClr val="FFFFFF"/>
          </a:solidFill>
          <a:ln/>
        </p:spPr>
      </p:sp>
      <p:sp>
        <p:nvSpPr>
          <p:cNvPr id="11981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2C0B454-822A-451F-B126-9FDE49CFCE16}" type="slidenum">
              <a:rPr lang="en-US" smtClean="0"/>
              <a:pPr eaLnBrk="1" hangingPunct="1"/>
              <a:t>48</a:t>
            </a:fld>
            <a:endParaRPr lang="en-US" smtClean="0"/>
          </a:p>
        </p:txBody>
      </p:sp>
      <p:sp>
        <p:nvSpPr>
          <p:cNvPr id="120835" name="Rectangle 1"/>
          <p:cNvSpPr>
            <a:spLocks noGrp="1" noRot="1" noChangeAspect="1" noChangeArrowheads="1" noTextEdit="1"/>
          </p:cNvSpPr>
          <p:nvPr>
            <p:ph type="sldImg"/>
          </p:nvPr>
        </p:nvSpPr>
        <p:spPr>
          <a:solidFill>
            <a:srgbClr val="FFFFFF"/>
          </a:solidFill>
          <a:ln/>
        </p:spPr>
      </p:sp>
      <p:sp>
        <p:nvSpPr>
          <p:cNvPr id="12083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0BABD1F-08E8-4945-8365-F1E3D4544F9E}" type="slidenum">
              <a:rPr lang="en-US" smtClean="0"/>
              <a:pPr eaLnBrk="1" hangingPunct="1"/>
              <a:t>51</a:t>
            </a:fld>
            <a:endParaRPr lang="en-US" smtClean="0"/>
          </a:p>
        </p:txBody>
      </p:sp>
      <p:sp>
        <p:nvSpPr>
          <p:cNvPr id="122883" name="Rectangle 1"/>
          <p:cNvSpPr>
            <a:spLocks noGrp="1" noRot="1" noChangeAspect="1" noChangeArrowheads="1" noTextEdit="1"/>
          </p:cNvSpPr>
          <p:nvPr>
            <p:ph type="sldImg"/>
          </p:nvPr>
        </p:nvSpPr>
        <p:spPr>
          <a:solidFill>
            <a:srgbClr val="FFFFFF"/>
          </a:solidFill>
          <a:ln/>
        </p:spPr>
      </p:sp>
      <p:sp>
        <p:nvSpPr>
          <p:cNvPr id="12288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userDrawn="1"/>
        </p:nvSpPr>
        <p:spPr bwMode="auto">
          <a:xfrm>
            <a:off x="228600" y="6400800"/>
            <a:ext cx="8686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 name="Line 8"/>
          <p:cNvSpPr>
            <a:spLocks noChangeShapeType="1"/>
          </p:cNvSpPr>
          <p:nvPr userDrawn="1"/>
        </p:nvSpPr>
        <p:spPr bwMode="auto">
          <a:xfrm>
            <a:off x="228600" y="990600"/>
            <a:ext cx="8686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Text Box 10"/>
          <p:cNvSpPr txBox="1">
            <a:spLocks noChangeArrowheads="1"/>
          </p:cNvSpPr>
          <p:nvPr userDrawn="1"/>
        </p:nvSpPr>
        <p:spPr bwMode="auto">
          <a:xfrm>
            <a:off x="76200" y="76200"/>
            <a:ext cx="1447800" cy="82232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a:t>Team Logo</a:t>
            </a:r>
          </a:p>
          <a:p>
            <a:pPr algn="ctr" eaLnBrk="1" hangingPunct="1"/>
            <a:r>
              <a:rPr lang="en-US" sz="1200" dirty="0"/>
              <a:t>Here</a:t>
            </a:r>
          </a:p>
        </p:txBody>
      </p:sp>
      <p:sp>
        <p:nvSpPr>
          <p:cNvPr id="11266" name="Rectangle 2"/>
          <p:cNvSpPr>
            <a:spLocks noGrp="1" noChangeArrowheads="1"/>
          </p:cNvSpPr>
          <p:nvPr>
            <p:ph type="ctrTitle"/>
          </p:nvPr>
        </p:nvSpPr>
        <p:spPr>
          <a:xfrm>
            <a:off x="685800" y="2130425"/>
            <a:ext cx="7772400" cy="1470025"/>
          </a:xfrm>
        </p:spPr>
        <p:txBody>
          <a:bodyPr/>
          <a:lstStyle>
            <a:lvl1pPr algn="ctr">
              <a:defRPr sz="3200"/>
            </a:lvl1pPr>
          </a:lstStyle>
          <a:p>
            <a:pPr lvl="0"/>
            <a:r>
              <a:rPr lang="en-US" noProof="0" dirty="0" smtClean="0"/>
              <a:t>Click to edit Master title style</a:t>
            </a:r>
          </a:p>
        </p:txBody>
      </p:sp>
      <p:sp>
        <p:nvSpPr>
          <p:cNvPr id="11267" name="Rectangle 3"/>
          <p:cNvSpPr>
            <a:spLocks noGrp="1" noChangeArrowheads="1"/>
          </p:cNvSpPr>
          <p:nvPr>
            <p:ph type="subTitle" idx="1"/>
          </p:nvPr>
        </p:nvSpPr>
        <p:spPr>
          <a:xfrm>
            <a:off x="1371600" y="4343400"/>
            <a:ext cx="6400800" cy="1295400"/>
          </a:xfrm>
        </p:spPr>
        <p:txBody>
          <a:bodyPr/>
          <a:lstStyle>
            <a:lvl1pPr marL="0" indent="0" algn="ctr">
              <a:buFontTx/>
              <a:buNone/>
              <a:defRPr/>
            </a:lvl1pPr>
          </a:lstStyle>
          <a:p>
            <a:pPr lvl="0"/>
            <a:r>
              <a:rPr lang="en-US" noProof="0" smtClean="0"/>
              <a:t>Click to edit Master subtitle style</a:t>
            </a:r>
          </a:p>
        </p:txBody>
      </p:sp>
      <p:sp>
        <p:nvSpPr>
          <p:cNvPr id="8" name="Rectangle 5"/>
          <p:cNvSpPr>
            <a:spLocks noGrp="1" noChangeArrowheads="1"/>
          </p:cNvSpPr>
          <p:nvPr>
            <p:ph type="ftr" sz="quarter" idx="10"/>
          </p:nvPr>
        </p:nvSpPr>
        <p:spPr/>
        <p:txBody>
          <a:bodyPr/>
          <a:lstStyle>
            <a:lvl1pPr>
              <a:defRPr dirty="0" err="1" smtClean="0"/>
            </a:lvl1pPr>
          </a:lstStyle>
          <a:p>
            <a:pPr>
              <a:defRPr/>
            </a:pPr>
            <a:r>
              <a:rPr lang="en-US" dirty="0" err="1" smtClean="0"/>
              <a:t>Cansat</a:t>
            </a:r>
            <a:r>
              <a:rPr lang="en-US" dirty="0" smtClean="0"/>
              <a:t> 2013 PDR:  Team 1300 (Team Frequency)</a:t>
            </a:r>
            <a:endParaRPr lang="en-US" dirty="0"/>
          </a:p>
        </p:txBody>
      </p:sp>
      <p:sp>
        <p:nvSpPr>
          <p:cNvPr id="9" name="Rectangle 6"/>
          <p:cNvSpPr>
            <a:spLocks noGrp="1" noChangeArrowheads="1"/>
          </p:cNvSpPr>
          <p:nvPr>
            <p:ph type="sldNum" sz="quarter" idx="11"/>
          </p:nvPr>
        </p:nvSpPr>
        <p:spPr>
          <a:xfrm>
            <a:off x="8001000" y="6477000"/>
            <a:ext cx="685800" cy="247650"/>
          </a:xfrm>
        </p:spPr>
        <p:txBody>
          <a:bodyPr/>
          <a:lstStyle>
            <a:lvl1pPr>
              <a:defRPr smtClean="0"/>
            </a:lvl1pPr>
          </a:lstStyle>
          <a:p>
            <a:pPr>
              <a:defRPr/>
            </a:pPr>
            <a:fld id="{E94A752C-1B91-4DBD-8A41-F5C80105EAB4}" type="slidenum">
              <a:rPr lang="en-US"/>
              <a:pPr>
                <a:defRPr/>
              </a:pPr>
              <a:t>‹#›</a:t>
            </a:fld>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34200" y="0"/>
            <a:ext cx="1955275" cy="951480"/>
          </a:xfrm>
          <a:prstGeom prst="rect">
            <a:avLst/>
          </a:prstGeom>
        </p:spPr>
      </p:pic>
    </p:spTree>
    <p:extLst>
      <p:ext uri="{BB962C8B-B14F-4D97-AF65-F5344CB8AC3E}">
        <p14:creationId xmlns:p14="http://schemas.microsoft.com/office/powerpoint/2010/main" val="189667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6A2310D-1CE7-45C8-9301-9220DDD8AB78}" type="slidenum">
              <a:rPr lang="en-US"/>
              <a:pPr>
                <a:defRPr/>
              </a:pPr>
              <a:t>‹#›</a:t>
            </a:fld>
            <a:endParaRPr lang="en-US" dirty="0"/>
          </a:p>
        </p:txBody>
      </p:sp>
    </p:spTree>
    <p:extLst>
      <p:ext uri="{BB962C8B-B14F-4D97-AF65-F5344CB8AC3E}">
        <p14:creationId xmlns:p14="http://schemas.microsoft.com/office/powerpoint/2010/main" val="38987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76200"/>
            <a:ext cx="63627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26541AE-9BA4-4FC3-9A67-C73637D198AA}" type="slidenum">
              <a:rPr lang="en-US"/>
              <a:pPr>
                <a:defRPr/>
              </a:pPr>
              <a:t>‹#›</a:t>
            </a:fld>
            <a:endParaRPr lang="en-US" dirty="0"/>
          </a:p>
        </p:txBody>
      </p:sp>
    </p:spTree>
    <p:extLst>
      <p:ext uri="{BB962C8B-B14F-4D97-AF65-F5344CB8AC3E}">
        <p14:creationId xmlns:p14="http://schemas.microsoft.com/office/powerpoint/2010/main" val="630035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5943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066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8600" y="3733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629B5CD-6744-4325-87AC-A96E6A5A693E}" type="slidenum">
              <a:rPr lang="en-US"/>
              <a:pPr>
                <a:defRPr/>
              </a:pPr>
              <a:t>‹#›</a:t>
            </a:fld>
            <a:endParaRPr lang="en-US" dirty="0"/>
          </a:p>
        </p:txBody>
      </p:sp>
    </p:spTree>
    <p:extLst>
      <p:ext uri="{BB962C8B-B14F-4D97-AF65-F5344CB8AC3E}">
        <p14:creationId xmlns:p14="http://schemas.microsoft.com/office/powerpoint/2010/main" val="1142794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5943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066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8600" y="3733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9A4957-7AB6-40F0-A5A2-E6253374DCE3}" type="slidenum">
              <a:rPr lang="en-US"/>
              <a:pPr>
                <a:defRPr/>
              </a:pPr>
              <a:t>‹#›</a:t>
            </a:fld>
            <a:endParaRPr lang="en-US" dirty="0"/>
          </a:p>
        </p:txBody>
      </p:sp>
    </p:spTree>
    <p:extLst>
      <p:ext uri="{BB962C8B-B14F-4D97-AF65-F5344CB8AC3E}">
        <p14:creationId xmlns:p14="http://schemas.microsoft.com/office/powerpoint/2010/main" val="190196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5943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066800"/>
            <a:ext cx="4267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267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322626A-AF37-4CEB-83A2-B6A9D9CADFE2}" type="slidenum">
              <a:rPr lang="en-US"/>
              <a:pPr>
                <a:defRPr/>
              </a:pPr>
              <a:t>‹#›</a:t>
            </a:fld>
            <a:endParaRPr lang="en-US" dirty="0"/>
          </a:p>
        </p:txBody>
      </p:sp>
    </p:spTree>
    <p:extLst>
      <p:ext uri="{BB962C8B-B14F-4D97-AF65-F5344CB8AC3E}">
        <p14:creationId xmlns:p14="http://schemas.microsoft.com/office/powerpoint/2010/main" val="2968644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
        <p:nvSpPr>
          <p:cNvPr id="3" name="Footer Placeholder 2"/>
          <p:cNvSpPr>
            <a:spLocks noGrp="1"/>
          </p:cNvSpPr>
          <p:nvPr>
            <p:ph type="ftr" idx="10"/>
          </p:nvPr>
        </p:nvSpPr>
        <p:spPr>
          <a:xfrm>
            <a:off x="2743200" y="6477000"/>
            <a:ext cx="3656013" cy="244475"/>
          </a:xfrm>
        </p:spPr>
        <p:txBody>
          <a:bodyPr/>
          <a:lstStyle>
            <a:lvl1pPr>
              <a:defRPr/>
            </a:lvl1pPr>
          </a:lstStyle>
          <a:p>
            <a:pPr>
              <a:defRPr/>
            </a:pPr>
            <a:r>
              <a:rPr lang="en-IN"/>
              <a:t>Cansat 2011 PDR:  Team 852 (Team Gaganyaan)</a:t>
            </a:r>
          </a:p>
        </p:txBody>
      </p:sp>
      <p:sp>
        <p:nvSpPr>
          <p:cNvPr id="4" name="Slide Number Placeholder 3"/>
          <p:cNvSpPr>
            <a:spLocks noGrp="1"/>
          </p:cNvSpPr>
          <p:nvPr>
            <p:ph type="sldNum" idx="11"/>
          </p:nvPr>
        </p:nvSpPr>
        <p:spPr>
          <a:xfrm>
            <a:off x="8001000" y="6477000"/>
            <a:ext cx="684213" cy="246063"/>
          </a:xfrm>
        </p:spPr>
        <p:txBody>
          <a:bodyPr/>
          <a:lstStyle>
            <a:lvl1pPr>
              <a:defRPr/>
            </a:lvl1pPr>
          </a:lstStyle>
          <a:p>
            <a:pPr>
              <a:defRPr/>
            </a:pPr>
            <a:fld id="{2476C9FB-84EC-4147-A0C7-C0CB559D034D}" type="slidenum">
              <a:rPr lang="en-IN"/>
              <a:pPr>
                <a:defRPr/>
              </a:pPr>
              <a:t>‹#›</a:t>
            </a:fld>
            <a:endParaRPr lang="en-IN"/>
          </a:p>
        </p:txBody>
      </p:sp>
    </p:spTree>
    <p:extLst>
      <p:ext uri="{BB962C8B-B14F-4D97-AF65-F5344CB8AC3E}">
        <p14:creationId xmlns:p14="http://schemas.microsoft.com/office/powerpoint/2010/main" val="62543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D455A9B-6A32-48C0-82CD-4D1895E3425D}" type="slidenum">
              <a:rPr lang="en-US"/>
              <a:pPr>
                <a:defRPr/>
              </a:pPr>
              <a:t>‹#›</a:t>
            </a:fld>
            <a:endParaRPr lang="en-US" dirty="0"/>
          </a:p>
        </p:txBody>
      </p:sp>
    </p:spTree>
    <p:extLst>
      <p:ext uri="{BB962C8B-B14F-4D97-AF65-F5344CB8AC3E}">
        <p14:creationId xmlns:p14="http://schemas.microsoft.com/office/powerpoint/2010/main" val="2512182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7F8BBA5-49F0-417F-BCDA-F8F960CA755D}" type="slidenum">
              <a:rPr lang="en-US"/>
              <a:pPr>
                <a:defRPr/>
              </a:pPr>
              <a:t>‹#›</a:t>
            </a:fld>
            <a:endParaRPr lang="en-US" dirty="0"/>
          </a:p>
        </p:txBody>
      </p:sp>
    </p:spTree>
    <p:extLst>
      <p:ext uri="{BB962C8B-B14F-4D97-AF65-F5344CB8AC3E}">
        <p14:creationId xmlns:p14="http://schemas.microsoft.com/office/powerpoint/2010/main" val="9604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0668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1847916-7E76-401D-8110-B71D89D4261C}" type="slidenum">
              <a:rPr lang="en-US"/>
              <a:pPr>
                <a:defRPr/>
              </a:pPr>
              <a:t>‹#›</a:t>
            </a:fld>
            <a:endParaRPr lang="en-US" dirty="0"/>
          </a:p>
        </p:txBody>
      </p:sp>
    </p:spTree>
    <p:extLst>
      <p:ext uri="{BB962C8B-B14F-4D97-AF65-F5344CB8AC3E}">
        <p14:creationId xmlns:p14="http://schemas.microsoft.com/office/powerpoint/2010/main" val="212243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BB12787E-B3A5-4FF2-AFDE-958562693768}" type="slidenum">
              <a:rPr lang="en-US"/>
              <a:pPr>
                <a:defRPr/>
              </a:pPr>
              <a:t>‹#›</a:t>
            </a:fld>
            <a:endParaRPr lang="en-US" dirty="0"/>
          </a:p>
        </p:txBody>
      </p:sp>
    </p:spTree>
    <p:extLst>
      <p:ext uri="{BB962C8B-B14F-4D97-AF65-F5344CB8AC3E}">
        <p14:creationId xmlns:p14="http://schemas.microsoft.com/office/powerpoint/2010/main" val="318700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2BB84B8A-DA55-4921-BFE0-C435B400699E}" type="slidenum">
              <a:rPr lang="en-US"/>
              <a:pPr>
                <a:defRPr/>
              </a:pPr>
              <a:t>‹#›</a:t>
            </a:fld>
            <a:endParaRPr lang="en-US" dirty="0"/>
          </a:p>
        </p:txBody>
      </p:sp>
    </p:spTree>
    <p:extLst>
      <p:ext uri="{BB962C8B-B14F-4D97-AF65-F5344CB8AC3E}">
        <p14:creationId xmlns:p14="http://schemas.microsoft.com/office/powerpoint/2010/main" val="2292913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0D6194AF-2F2B-4D73-914C-3205BB6B86D4}" type="slidenum">
              <a:rPr lang="en-US"/>
              <a:pPr>
                <a:defRPr/>
              </a:pPr>
              <a:t>‹#›</a:t>
            </a:fld>
            <a:endParaRPr lang="en-US" dirty="0"/>
          </a:p>
        </p:txBody>
      </p:sp>
    </p:spTree>
    <p:extLst>
      <p:ext uri="{BB962C8B-B14F-4D97-AF65-F5344CB8AC3E}">
        <p14:creationId xmlns:p14="http://schemas.microsoft.com/office/powerpoint/2010/main" val="10521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F52F9FA-C6FC-45D9-B4B6-CFE568801C53}" type="slidenum">
              <a:rPr lang="en-US"/>
              <a:pPr>
                <a:defRPr/>
              </a:pPr>
              <a:t>‹#›</a:t>
            </a:fld>
            <a:endParaRPr lang="en-US" dirty="0"/>
          </a:p>
        </p:txBody>
      </p:sp>
    </p:spTree>
    <p:extLst>
      <p:ext uri="{BB962C8B-B14F-4D97-AF65-F5344CB8AC3E}">
        <p14:creationId xmlns:p14="http://schemas.microsoft.com/office/powerpoint/2010/main" val="374347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smtClean="0"/>
              <a:t>Presenter: Presenter's Name</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err="1" smtClean="0"/>
              <a:t>Cansat</a:t>
            </a:r>
            <a:r>
              <a:rPr lang="en-US" dirty="0" smtClean="0"/>
              <a:t> 2013 PDR:  Team 1300 (Team Frequency)</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CED509E-1355-426C-B128-82A6CA8F57C3}" type="slidenum">
              <a:rPr lang="en-US"/>
              <a:pPr>
                <a:defRPr/>
              </a:pPr>
              <a:t>‹#›</a:t>
            </a:fld>
            <a:endParaRPr lang="en-US" dirty="0"/>
          </a:p>
        </p:txBody>
      </p:sp>
    </p:spTree>
    <p:extLst>
      <p:ext uri="{BB962C8B-B14F-4D97-AF65-F5344CB8AC3E}">
        <p14:creationId xmlns:p14="http://schemas.microsoft.com/office/powerpoint/2010/main" val="192894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0200" y="76200"/>
            <a:ext cx="5943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1066800"/>
            <a:ext cx="8686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28600" y="6477000"/>
            <a:ext cx="2362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smtClean="0"/>
            </a:lvl1pPr>
          </a:lstStyle>
          <a:p>
            <a:pPr>
              <a:defRPr/>
            </a:pPr>
            <a:r>
              <a:rPr lang="en-US" dirty="0" smtClean="0"/>
              <a:t>Presenter: Presenter's Name</a:t>
            </a:r>
            <a:endParaRPr lang="en-US" dirty="0"/>
          </a:p>
        </p:txBody>
      </p:sp>
      <p:sp>
        <p:nvSpPr>
          <p:cNvPr id="1029" name="Rectangle 5"/>
          <p:cNvSpPr>
            <a:spLocks noGrp="1" noChangeArrowheads="1"/>
          </p:cNvSpPr>
          <p:nvPr>
            <p:ph type="ftr" sz="quarter" idx="3"/>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smtClean="0"/>
            </a:lvl1pPr>
          </a:lstStyle>
          <a:p>
            <a:pPr>
              <a:defRPr/>
            </a:pPr>
            <a:r>
              <a:rPr lang="en-US" dirty="0" err="1" smtClean="0"/>
              <a:t>Cansat</a:t>
            </a:r>
            <a:r>
              <a:rPr lang="en-US" dirty="0" smtClean="0"/>
              <a:t> 2013 PDR:  Team 1300 (Team Frequency)</a:t>
            </a:r>
            <a:endParaRPr lang="en-US" dirty="0"/>
          </a:p>
        </p:txBody>
      </p:sp>
      <p:sp>
        <p:nvSpPr>
          <p:cNvPr id="1030" name="Rectangle 6"/>
          <p:cNvSpPr>
            <a:spLocks noGrp="1" noChangeArrowheads="1"/>
          </p:cNvSpPr>
          <p:nvPr>
            <p:ph type="sldNum" sz="quarter" idx="4"/>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smtClean="0"/>
            </a:lvl1pPr>
          </a:lstStyle>
          <a:p>
            <a:pPr>
              <a:defRPr/>
            </a:pPr>
            <a:fld id="{9289B60D-236E-4D20-89A0-4DBC474BD76B}" type="slidenum">
              <a:rPr lang="en-US"/>
              <a:pPr>
                <a:defRPr/>
              </a:pPr>
              <a:t>‹#›</a:t>
            </a:fld>
            <a:endParaRPr lang="en-US" dirty="0"/>
          </a:p>
        </p:txBody>
      </p:sp>
      <p:sp>
        <p:nvSpPr>
          <p:cNvPr id="1031" name="Line 7"/>
          <p:cNvSpPr>
            <a:spLocks noChangeShapeType="1"/>
          </p:cNvSpPr>
          <p:nvPr userDrawn="1"/>
        </p:nvSpPr>
        <p:spPr bwMode="auto">
          <a:xfrm>
            <a:off x="228600" y="6400800"/>
            <a:ext cx="8686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32" name="Line 8"/>
          <p:cNvSpPr>
            <a:spLocks noChangeShapeType="1"/>
          </p:cNvSpPr>
          <p:nvPr userDrawn="1"/>
        </p:nvSpPr>
        <p:spPr bwMode="auto">
          <a:xfrm>
            <a:off x="228600" y="990600"/>
            <a:ext cx="8686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34" name="Text Box 10"/>
          <p:cNvSpPr txBox="1">
            <a:spLocks noChangeArrowheads="1"/>
          </p:cNvSpPr>
          <p:nvPr userDrawn="1"/>
        </p:nvSpPr>
        <p:spPr bwMode="auto">
          <a:xfrm>
            <a:off x="76200" y="76200"/>
            <a:ext cx="1447800" cy="82232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a:t>Team Logo</a:t>
            </a:r>
          </a:p>
          <a:p>
            <a:pPr algn="ctr" eaLnBrk="1" hangingPunct="1"/>
            <a:r>
              <a:rPr lang="en-US" sz="1200" dirty="0"/>
              <a:t>Here</a:t>
            </a:r>
          </a:p>
          <a:p>
            <a:pPr algn="ctr" eaLnBrk="1" hangingPunct="1"/>
            <a:r>
              <a:rPr lang="en-US" sz="1200" dirty="0"/>
              <a:t>(If You Want)</a:t>
            </a:r>
          </a:p>
        </p:txBody>
      </p:sp>
      <p:pic>
        <p:nvPicPr>
          <p:cNvPr id="11" name="Picture 13"/>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6967537" y="9525"/>
            <a:ext cx="194786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7"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8" r:id="rId15"/>
  </p:sldLayoutIdLst>
  <p:hf hdr="0" dt="0"/>
  <p:txStyles>
    <p:title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3.png"/><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2.emf"/><Relationship Id="rId4" Type="http://schemas.openxmlformats.org/officeDocument/2006/relationships/image" Target="../media/image23.wmf"/></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aashit.verma@students.iiit.ac.in" TargetMode="External"/><Relationship Id="rId3" Type="http://schemas.openxmlformats.org/officeDocument/2006/relationships/hyperlink" Target="mailto:rakesh.r@students.iiit.ac.in" TargetMode="External"/><Relationship Id="rId7" Type="http://schemas.openxmlformats.org/officeDocument/2006/relationships/hyperlink" Target="mailto:neeraj.pradhanug08@students.iiit.ac.in" TargetMode="External"/><Relationship Id="rId2" Type="http://schemas.openxmlformats.org/officeDocument/2006/relationships/hyperlink" Target="mailto:syed.abbas@students.iiit.ac.in" TargetMode="External"/><Relationship Id="rId1" Type="http://schemas.openxmlformats.org/officeDocument/2006/relationships/slideLayout" Target="../slideLayouts/slideLayout2.xml"/><Relationship Id="rId6" Type="http://schemas.openxmlformats.org/officeDocument/2006/relationships/hyperlink" Target="mailto:roopak.dubeyug08@students.iiit.ac.in" TargetMode="External"/><Relationship Id="rId11" Type="http://schemas.openxmlformats.org/officeDocument/2006/relationships/image" Target="../media/image3.png"/><Relationship Id="rId5" Type="http://schemas.openxmlformats.org/officeDocument/2006/relationships/hyperlink" Target="mailto:varun.ramchandani@students.iiit.ac.in" TargetMode="External"/><Relationship Id="rId10" Type="http://schemas.openxmlformats.org/officeDocument/2006/relationships/hyperlink" Target="mailto:ramakrishna.vedantam@students.iiit.ac.in" TargetMode="External"/><Relationship Id="rId4" Type="http://schemas.openxmlformats.org/officeDocument/2006/relationships/hyperlink" Target="mailto:rahul.g@students.iiit.ac.in" TargetMode="External"/><Relationship Id="rId9" Type="http://schemas.openxmlformats.org/officeDocument/2006/relationships/hyperlink" Target="mailto:prahal.ghai@students.iiit.ac.in"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Cansat 2013 </a:t>
            </a:r>
            <a:r>
              <a:rPr lang="en-US" dirty="0"/>
              <a:t>PDR:  Team </a:t>
            </a:r>
            <a:r>
              <a:rPr lang="en-US" dirty="0" smtClean="0"/>
              <a:t>1300 (Frequency)</a:t>
            </a:r>
            <a:endParaRPr lang="en-US" dirty="0"/>
          </a:p>
        </p:txBody>
      </p:sp>
      <p:sp>
        <p:nvSpPr>
          <p:cNvPr id="3075" name="Rectangle 6"/>
          <p:cNvSpPr>
            <a:spLocks noGrp="1" noChangeArrowheads="1"/>
          </p:cNvSpPr>
          <p:nvPr>
            <p:ph type="sldNum" sz="quarter" idx="11"/>
          </p:nvPr>
        </p:nvSpPr>
        <p:spPr>
          <a:xfrm>
            <a:off x="8001000" y="6534150"/>
            <a:ext cx="685800" cy="24765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9396BD-7866-4D77-B6D6-1AA17BB1DF4F}" type="slidenum">
              <a:rPr lang="en-US"/>
              <a:pPr eaLnBrk="1" hangingPunct="1"/>
              <a:t>1</a:t>
            </a:fld>
            <a:endParaRPr lang="en-US" dirty="0"/>
          </a:p>
        </p:txBody>
      </p:sp>
      <p:sp>
        <p:nvSpPr>
          <p:cNvPr id="3076" name="Rectangle 2"/>
          <p:cNvSpPr>
            <a:spLocks noGrp="1" noChangeArrowheads="1"/>
          </p:cNvSpPr>
          <p:nvPr>
            <p:ph type="ctrTitle"/>
          </p:nvPr>
        </p:nvSpPr>
        <p:spPr>
          <a:xfrm>
            <a:off x="685800" y="2187575"/>
            <a:ext cx="7772400" cy="1470025"/>
          </a:xfrm>
        </p:spPr>
        <p:txBody>
          <a:bodyPr/>
          <a:lstStyle/>
          <a:p>
            <a:pPr eaLnBrk="1" hangingPunct="1"/>
            <a:r>
              <a:rPr lang="en-US" dirty="0" smtClean="0"/>
              <a:t>Cansat 2013 PDR Outline</a:t>
            </a:r>
          </a:p>
        </p:txBody>
      </p:sp>
      <p:sp>
        <p:nvSpPr>
          <p:cNvPr id="3077" name="Rectangle 3"/>
          <p:cNvSpPr>
            <a:spLocks noGrp="1" noChangeArrowheads="1"/>
          </p:cNvSpPr>
          <p:nvPr>
            <p:ph type="subTitle" idx="1"/>
          </p:nvPr>
        </p:nvSpPr>
        <p:spPr>
          <a:xfrm>
            <a:off x="1371600" y="4400550"/>
            <a:ext cx="6400800" cy="1295400"/>
          </a:xfrm>
        </p:spPr>
        <p:txBody>
          <a:bodyPr/>
          <a:lstStyle/>
          <a:p>
            <a:pPr eaLnBrk="1" hangingPunct="1"/>
            <a:r>
              <a:rPr lang="en-US" dirty="0" smtClean="0"/>
              <a:t>Team # : 1300</a:t>
            </a:r>
          </a:p>
          <a:p>
            <a:pPr eaLnBrk="1" hangingPunct="1"/>
            <a:r>
              <a:rPr lang="en-US" dirty="0" smtClean="0"/>
              <a:t>Team Frequency</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System Requirements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18047037"/>
              </p:ext>
            </p:extLst>
          </p:nvPr>
        </p:nvGraphicFramePr>
        <p:xfrm>
          <a:off x="228600" y="1066800"/>
          <a:ext cx="8686800" cy="5385811"/>
        </p:xfrm>
        <a:graphic>
          <a:graphicData uri="http://schemas.openxmlformats.org/drawingml/2006/table">
            <a:tbl>
              <a:tblPr firstRow="1" bandRow="1">
                <a:tableStyleId>{2D5ABB26-0587-4C30-8999-92F81FD0307C}</a:tableStyleId>
              </a:tblPr>
              <a:tblGrid>
                <a:gridCol w="990600"/>
                <a:gridCol w="1600200"/>
                <a:gridCol w="1371600"/>
                <a:gridCol w="914400"/>
                <a:gridCol w="1219200"/>
                <a:gridCol w="1143000"/>
                <a:gridCol w="361950"/>
                <a:gridCol w="361950"/>
                <a:gridCol w="361950"/>
                <a:gridCol w="361950"/>
              </a:tblGrid>
              <a:tr h="325616">
                <a:tc rowSpan="2">
                  <a:txBody>
                    <a:bodyPr/>
                    <a:lstStyle/>
                    <a:p>
                      <a:pPr algn="ctr"/>
                      <a:r>
                        <a:rPr lang="en-US" sz="1200" dirty="0" smtClean="0"/>
                        <a:t>ID</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Requirement </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Rationale </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Priority</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Parent(s)</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Children</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4">
                  <a:txBody>
                    <a:bodyPr/>
                    <a:lstStyle/>
                    <a:p>
                      <a:pPr algn="ctr"/>
                      <a:r>
                        <a:rPr lang="en-US" sz="1200" dirty="0" smtClean="0"/>
                        <a:t>VM</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0484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400" dirty="0" smtClean="0"/>
                        <a:t>A</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I</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T</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D</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1005969">
                <a:tc>
                  <a:txBody>
                    <a:bodyPr/>
                    <a:lstStyle/>
                    <a:p>
                      <a:r>
                        <a:rPr lang="en-US" sz="1200" dirty="0" smtClean="0"/>
                        <a:t>SYS-01</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200" u="none" strike="noStrike" cap="none" normalizeH="0" baseline="0" dirty="0" smtClean="0">
                          <a:ln>
                            <a:noFill/>
                          </a:ln>
                          <a:effectLst/>
                        </a:rPr>
                        <a:t>Total mass of the Entire system will be 700 +/-  10gms excluding the egg</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There is always a finite limit of the mass that can be put into space</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MS01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DCS02</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8871">
                <a:tc>
                  <a:txBody>
                    <a:bodyPr/>
                    <a:lstStyle/>
                    <a:p>
                      <a:r>
                        <a:rPr lang="en-US" sz="1200" dirty="0" smtClean="0"/>
                        <a:t>SYS-02</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Container will fit in a cylindrical envelope of 130mm diameter and 250 mm in length</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Payload structure dimensions are influenced by launch vehicle characteristics</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MS02</a:t>
                      </a:r>
                      <a:r>
                        <a:rPr lang="en-US" sz="1200" baseline="0" dirty="0" smtClean="0">
                          <a:latin typeface="+mn-lt"/>
                        </a:rPr>
                        <a:t>,03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DCS 04</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1040">
                <a:tc>
                  <a:txBody>
                    <a:bodyPr/>
                    <a:lstStyle/>
                    <a:p>
                      <a:r>
                        <a:rPr lang="en-US" sz="1200" dirty="0" smtClean="0"/>
                        <a:t>SYS-03</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There will be no protrusions until Container deployment from rocket payload</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Payload structure dimensions are influenced by launch vehicle characteristics</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DCS-01,02,03</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1774">
                <a:tc>
                  <a:txBody>
                    <a:bodyPr/>
                    <a:lstStyle/>
                    <a:p>
                      <a:r>
                        <a:rPr lang="en-US" sz="1200" dirty="0" smtClean="0"/>
                        <a:t>SYS-04</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Container will descent with rate of less than 20m/s and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at rate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20 +/- 1m/s</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200" u="none" strike="noStrike" cap="none" normalizeH="0" baseline="0" dirty="0" smtClean="0">
                          <a:ln>
                            <a:noFill/>
                          </a:ln>
                          <a:effectLst/>
                        </a:rPr>
                        <a:t>So that does not get drifted away by wind safe landing speed</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DCS- 01,02,03,04</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38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9447E34-1107-4EEA-A174-7B13C8F8AAEF}" type="slidenum">
              <a:rPr lang="en-US" smtClean="0"/>
              <a:pPr eaLnBrk="1" hangingPunct="1"/>
              <a:t>10</a:t>
            </a:fld>
            <a:endParaRPr lang="en-US" smtClean="0"/>
          </a:p>
        </p:txBody>
      </p:sp>
      <p:pic>
        <p:nvPicPr>
          <p:cNvPr id="13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170335856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100</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smtClean="0"/>
              <a:t>Mechanical Team Schedule(contd.)</a:t>
            </a:r>
          </a:p>
        </p:txBody>
      </p:sp>
      <p:sp>
        <p:nvSpPr>
          <p:cNvPr id="5"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6"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73DE8264-0FE7-4345-A2FA-39F2750C38C1}" type="slidenum">
              <a:rPr lang="en-US" smtClean="0"/>
              <a:pPr eaLnBrk="1" hangingPunct="1"/>
              <a:t>100</a:t>
            </a:fld>
            <a:endParaRPr lang="en-US" smtClean="0"/>
          </a:p>
        </p:txBody>
      </p:sp>
      <p:graphicFrame>
        <p:nvGraphicFramePr>
          <p:cNvPr id="7" name="Group 60"/>
          <p:cNvGraphicFramePr>
            <a:graphicFrameLocks noGrp="1"/>
          </p:cNvGraphicFramePr>
          <p:nvPr/>
        </p:nvGraphicFramePr>
        <p:xfrm>
          <a:off x="304800" y="1143000"/>
          <a:ext cx="8534399" cy="5181602"/>
        </p:xfrm>
        <a:graphic>
          <a:graphicData uri="http://schemas.openxmlformats.org/drawingml/2006/table">
            <a:tbl>
              <a:tblPr/>
              <a:tblGrid>
                <a:gridCol w="3006632"/>
                <a:gridCol w="997750"/>
                <a:gridCol w="915560"/>
                <a:gridCol w="913649"/>
                <a:gridCol w="995840"/>
                <a:gridCol w="1704968"/>
              </a:tblGrid>
              <a:tr h="328613">
                <a:tc gridSpan="6">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Mechanical and Descent Control Team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861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Task</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Scheduled Dates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Actual Dates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Reasons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6. Descent Control Hardware</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1/2/13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15/2/13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7.  Designing  Descent Control</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16/2/13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25/2/13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8. Integrating Descent Control with Egg Canopy</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25/2/13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5/3/13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9.  Testing of Structure for operation</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5/3/13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15/3/13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10. Make necessary changes in descent or Egg mechanism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15/3/13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15/4/13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11. Testing with Changes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15/4/13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12. Fabrication of Final Structure</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10/5/13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554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13. Testing with integrated Hardware</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10/5/13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25/5/13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a:t>
            </a:r>
            <a:r>
              <a:rPr lang="en-US" sz="1000" dirty="0" smtClean="0"/>
              <a:t>: </a:t>
            </a:r>
            <a:r>
              <a:rPr lang="en-US" sz="1000" dirty="0" err="1" smtClean="0"/>
              <a:t>Siddharth</a:t>
            </a:r>
            <a:r>
              <a:rPr lang="en-US" sz="1000" dirty="0" smtClean="0"/>
              <a:t> Singh  </a:t>
            </a:r>
            <a:endParaRPr lang="en-US" sz="1000" dirty="0"/>
          </a:p>
        </p:txBody>
      </p:sp>
    </p:spTree>
    <p:extLst>
      <p:ext uri="{BB962C8B-B14F-4D97-AF65-F5344CB8AC3E}">
        <p14:creationId xmlns:p14="http://schemas.microsoft.com/office/powerpoint/2010/main" val="25811891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101</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97908A98-B17A-4D1E-B531-D3A8E03D90DB}" type="slidenum">
              <a:rPr lang="en-US" smtClean="0"/>
              <a:pPr eaLnBrk="1" hangingPunct="1"/>
              <a:t>101</a:t>
            </a:fld>
            <a:endParaRPr lang="en-US" smtClean="0"/>
          </a:p>
        </p:txBody>
      </p:sp>
      <p:sp>
        <p:nvSpPr>
          <p:cNvPr id="6"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Conclusions</a:t>
            </a:r>
          </a:p>
        </p:txBody>
      </p:sp>
      <p:sp>
        <p:nvSpPr>
          <p:cNvPr id="7" name="Rectangle 3"/>
          <p:cNvSpPr txBox="1">
            <a:spLocks noChangeArrowheads="1"/>
          </p:cNvSpPr>
          <p:nvPr/>
        </p:nvSpPr>
        <p:spPr>
          <a:xfrm>
            <a:off x="228600" y="1066800"/>
            <a:ext cx="8686800" cy="51816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r>
              <a:rPr lang="en-US" sz="2000" dirty="0" smtClean="0">
                <a:latin typeface="Calibri" pitchFamily="34" charset="0"/>
                <a:cs typeface="Calibri" pitchFamily="34" charset="0"/>
              </a:rPr>
              <a:t>Accomplishments : </a:t>
            </a:r>
          </a:p>
          <a:p>
            <a:pPr lvl="1" eaLnBrk="1" hangingPunct="1"/>
            <a:r>
              <a:rPr lang="en-US" sz="2000" dirty="0" smtClean="0">
                <a:latin typeface="Calibri" pitchFamily="34" charset="0"/>
                <a:cs typeface="Calibri" pitchFamily="34" charset="0"/>
              </a:rPr>
              <a:t>Detachment mechanism finalized.</a:t>
            </a:r>
          </a:p>
          <a:p>
            <a:pPr lvl="1" eaLnBrk="1" hangingPunct="1"/>
            <a:r>
              <a:rPr lang="en-US" sz="2000" dirty="0" smtClean="0">
                <a:latin typeface="Calibri" pitchFamily="34" charset="0"/>
                <a:cs typeface="Calibri" pitchFamily="34" charset="0"/>
              </a:rPr>
              <a:t>Physical structure layout finalized.</a:t>
            </a:r>
          </a:p>
          <a:p>
            <a:pPr lvl="1" eaLnBrk="1" hangingPunct="1"/>
            <a:r>
              <a:rPr lang="en-US" sz="2000" dirty="0" smtClean="0">
                <a:latin typeface="Calibri" pitchFamily="34" charset="0"/>
                <a:cs typeface="Calibri" pitchFamily="34" charset="0"/>
              </a:rPr>
              <a:t>Sensors and components are decided.</a:t>
            </a:r>
          </a:p>
          <a:p>
            <a:pPr lvl="1" eaLnBrk="1" hangingPunct="1"/>
            <a:r>
              <a:rPr lang="en-US" sz="2000" dirty="0" smtClean="0">
                <a:latin typeface="Calibri" pitchFamily="34" charset="0"/>
                <a:cs typeface="Calibri" pitchFamily="34" charset="0"/>
              </a:rPr>
              <a:t>Descent mechanism decided.</a:t>
            </a:r>
          </a:p>
          <a:p>
            <a:pPr lvl="1" eaLnBrk="1" hangingPunct="1"/>
            <a:r>
              <a:rPr lang="en-US" sz="2000" dirty="0" smtClean="0">
                <a:latin typeface="Calibri" pitchFamily="34" charset="0"/>
                <a:cs typeface="Calibri" pitchFamily="34" charset="0"/>
              </a:rPr>
              <a:t>Preliminary Testing of Descent mechanism done.</a:t>
            </a:r>
          </a:p>
          <a:p>
            <a:pPr lvl="1" eaLnBrk="1" hangingPunct="1"/>
            <a:r>
              <a:rPr lang="en-US" sz="2000" dirty="0" smtClean="0">
                <a:latin typeface="Calibri" pitchFamily="34" charset="0"/>
                <a:cs typeface="Calibri" pitchFamily="34" charset="0"/>
              </a:rPr>
              <a:t>Sensors tested.</a:t>
            </a:r>
          </a:p>
          <a:p>
            <a:pPr eaLnBrk="1" hangingPunct="1"/>
            <a:r>
              <a:rPr lang="en-US" sz="2000" dirty="0" smtClean="0">
                <a:latin typeface="Calibri" pitchFamily="34" charset="0"/>
                <a:cs typeface="Calibri" pitchFamily="34" charset="0"/>
              </a:rPr>
              <a:t>Yet to be done :</a:t>
            </a:r>
          </a:p>
          <a:p>
            <a:pPr lvl="1" eaLnBrk="1" hangingPunct="1"/>
            <a:r>
              <a:rPr lang="en-US" sz="2000" dirty="0" smtClean="0">
                <a:latin typeface="Calibri" pitchFamily="34" charset="0"/>
                <a:cs typeface="Calibri" pitchFamily="34" charset="0"/>
              </a:rPr>
              <a:t>PCB design is yet to be finalized.</a:t>
            </a:r>
          </a:p>
          <a:p>
            <a:pPr lvl="1" eaLnBrk="1" hangingPunct="1"/>
            <a:r>
              <a:rPr lang="en-US" sz="2000" dirty="0" smtClean="0">
                <a:latin typeface="Calibri" pitchFamily="34" charset="0"/>
                <a:cs typeface="Calibri" pitchFamily="34" charset="0"/>
              </a:rPr>
              <a:t>Physical structure needs to be prepared.</a:t>
            </a:r>
          </a:p>
          <a:p>
            <a:pPr lvl="1" eaLnBrk="1" hangingPunct="1"/>
            <a:r>
              <a:rPr lang="en-US" sz="2000" dirty="0" smtClean="0">
                <a:latin typeface="Calibri" pitchFamily="34" charset="0"/>
                <a:cs typeface="Calibri" pitchFamily="34" charset="0"/>
              </a:rPr>
              <a:t>FSW code has to be written.</a:t>
            </a:r>
          </a:p>
          <a:p>
            <a:pPr lvl="1" eaLnBrk="1" hangingPunct="1"/>
            <a:r>
              <a:rPr lang="en-US" sz="2000" dirty="0" smtClean="0">
                <a:latin typeface="Calibri" pitchFamily="34" charset="0"/>
                <a:cs typeface="Calibri" pitchFamily="34" charset="0"/>
              </a:rPr>
              <a:t>GCS code has to be written.</a:t>
            </a:r>
          </a:p>
          <a:p>
            <a:pPr lvl="1" eaLnBrk="1" hangingPunct="1">
              <a:buFontTx/>
              <a:buNone/>
            </a:pPr>
            <a:r>
              <a:rPr lang="en-US" sz="2000" dirty="0" smtClean="0">
                <a:latin typeface="Calibri" pitchFamily="34" charset="0"/>
                <a:cs typeface="Calibri" pitchFamily="34" charset="0"/>
              </a:rPr>
              <a:t>We are ready for the next stage which is - Implementation of the subsystems</a:t>
            </a:r>
          </a:p>
          <a:p>
            <a:pPr lvl="1" eaLnBrk="1" hangingPunct="1">
              <a:buFontTx/>
              <a:buNone/>
            </a:pPr>
            <a:r>
              <a:rPr lang="en-US" sz="2000" dirty="0" smtClean="0">
                <a:latin typeface="Calibri" pitchFamily="34" charset="0"/>
                <a:cs typeface="Calibri" pitchFamily="34" charset="0"/>
              </a:rPr>
              <a:t>according to the conclusions we’ve reached upon.</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a:t>
            </a:r>
            <a:r>
              <a:rPr lang="en-US" sz="1000" dirty="0" smtClean="0"/>
              <a:t>: </a:t>
            </a:r>
            <a:r>
              <a:rPr lang="en-US" sz="1000" dirty="0" err="1" smtClean="0"/>
              <a:t>Siddharth</a:t>
            </a:r>
            <a:r>
              <a:rPr lang="en-US" sz="1000" dirty="0" smtClean="0"/>
              <a:t> Singh  </a:t>
            </a:r>
            <a:endParaRPr lang="en-US" sz="1000" dirty="0"/>
          </a:p>
        </p:txBody>
      </p:sp>
    </p:spTree>
    <p:extLst>
      <p:ext uri="{BB962C8B-B14F-4D97-AF65-F5344CB8AC3E}">
        <p14:creationId xmlns:p14="http://schemas.microsoft.com/office/powerpoint/2010/main" val="41992727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102</a:t>
            </a:fld>
            <a:endParaRPr lang="en-US" dirty="0"/>
          </a:p>
        </p:txBody>
      </p:sp>
      <p:sp>
        <p:nvSpPr>
          <p:cNvPr id="4" name="Footer Placeholder 3"/>
          <p:cNvSpPr txBox="1">
            <a:spLocks/>
          </p:cNvSpPr>
          <p:nvPr/>
        </p:nvSpPr>
        <p:spPr bwMode="auto">
          <a:xfrm>
            <a:off x="2743200" y="64008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6" name="Rectangle 5"/>
          <p:cNvSpPr/>
          <p:nvPr/>
        </p:nvSpPr>
        <p:spPr>
          <a:xfrm>
            <a:off x="2427664" y="2891135"/>
            <a:ext cx="4288675" cy="923330"/>
          </a:xfrm>
          <a:prstGeom prst="rect">
            <a:avLst/>
          </a:prstGeom>
          <a:noFill/>
        </p:spPr>
        <p:txBody>
          <a:bodyPr wrap="none">
            <a:spAutoFit/>
          </a:bodyPr>
          <a:lstStyle/>
          <a:p>
            <a:pPr algn="ctr">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p:txBody>
      </p:sp>
      <p:sp>
        <p:nvSpPr>
          <p:cNvPr id="7" name="Rectangle 6"/>
          <p:cNvSpPr/>
          <p:nvPr/>
        </p:nvSpPr>
        <p:spPr>
          <a:xfrm>
            <a:off x="2427662" y="2891135"/>
            <a:ext cx="4288675" cy="923330"/>
          </a:xfrm>
          <a:prstGeom prst="rect">
            <a:avLst/>
          </a:prstGeom>
          <a:noFill/>
        </p:spPr>
        <p:txBody>
          <a:bodyPr wrap="none">
            <a:spAutoFit/>
          </a:bodyPr>
          <a:lstStyle/>
          <a:p>
            <a:pPr algn="ctr">
              <a:defRPr/>
            </a:pPr>
            <a:r>
              <a:rPr lang="en-US" sz="5400" b="1" dirty="0">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rPr>
              <a:t>THANK YOU</a:t>
            </a:r>
          </a:p>
        </p:txBody>
      </p:sp>
      <p:sp>
        <p:nvSpPr>
          <p:cNvPr id="8" name="Rectangle 7"/>
          <p:cNvSpPr/>
          <p:nvPr/>
        </p:nvSpPr>
        <p:spPr>
          <a:xfrm>
            <a:off x="2427662" y="2891135"/>
            <a:ext cx="4288675" cy="923330"/>
          </a:xfrm>
          <a:prstGeom prst="rect">
            <a:avLst/>
          </a:prstGeom>
          <a:noFill/>
        </p:spPr>
        <p:txBody>
          <a:bodyPr wrap="none">
            <a:spAutoFit/>
          </a:bodyPr>
          <a:lstStyle/>
          <a:p>
            <a:pPr algn="ctr">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207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System Requirements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911639678"/>
              </p:ext>
            </p:extLst>
          </p:nvPr>
        </p:nvGraphicFramePr>
        <p:xfrm>
          <a:off x="228600" y="1143000"/>
          <a:ext cx="8686800" cy="5029200"/>
        </p:xfrm>
        <a:graphic>
          <a:graphicData uri="http://schemas.openxmlformats.org/drawingml/2006/table">
            <a:tbl>
              <a:tblPr firstRow="1" bandRow="1">
                <a:tableStyleId>{2D5ABB26-0587-4C30-8999-92F81FD0307C}</a:tableStyleId>
              </a:tblPr>
              <a:tblGrid>
                <a:gridCol w="990600"/>
                <a:gridCol w="1600200"/>
                <a:gridCol w="1600200"/>
                <a:gridCol w="914400"/>
                <a:gridCol w="990600"/>
                <a:gridCol w="1143000"/>
                <a:gridCol w="361950"/>
                <a:gridCol w="361950"/>
                <a:gridCol w="361950"/>
                <a:gridCol w="361950"/>
              </a:tblGrid>
              <a:tr h="442122">
                <a:tc rowSpan="2">
                  <a:txBody>
                    <a:bodyPr/>
                    <a:lstStyle/>
                    <a:p>
                      <a:pPr algn="ctr"/>
                      <a:r>
                        <a:rPr lang="en-US" sz="1200" dirty="0" smtClean="0"/>
                        <a:t>ID</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Requirement </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Rationale </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Priority</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Parent(s)</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200" dirty="0" smtClean="0"/>
                        <a:t>Children</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4">
                  <a:txBody>
                    <a:bodyPr/>
                    <a:lstStyle/>
                    <a:p>
                      <a:pPr algn="ctr"/>
                      <a:r>
                        <a:rPr lang="en-US" sz="1200" dirty="0" smtClean="0"/>
                        <a:t>VM</a:t>
                      </a:r>
                      <a:endParaRPr lang="en-US" sz="1200" dirty="0">
                        <a:solidFill>
                          <a:schemeClr val="tx1"/>
                        </a:solidFill>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1918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400" dirty="0" smtClean="0"/>
                        <a:t>A</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I</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T</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400" dirty="0" smtClean="0"/>
                        <a:t>D</a:t>
                      </a:r>
                      <a:endParaRPr lang="en-US" sz="14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1408620">
                <a:tc>
                  <a:txBody>
                    <a:bodyPr/>
                    <a:lstStyle/>
                    <a:p>
                      <a:r>
                        <a:rPr lang="en-US" sz="1200" dirty="0" smtClean="0"/>
                        <a:t>SYS-05</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GCS will have external power control with confirmation from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power state</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To avoid Battery consumption when idle and to not to tamper the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while operating.</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LOW</a:t>
                      </a:r>
                      <a:endParaRPr kumimoji="0" lang="en-US" sz="1200" b="0" i="0" u="none" strike="noStrike" cap="none" normalizeH="0" baseline="0" dirty="0" smtClean="0">
                        <a:ln>
                          <a:noFill/>
                        </a:ln>
                        <a:solidFill>
                          <a:srgbClr val="000000"/>
                        </a:solidFill>
                        <a:effectLst/>
                        <a:latin typeface="+mn-lt"/>
                        <a:ea typeface="MS Gothic" charset="-128"/>
                        <a:cs typeface="Calibri" pitchFamily="32" charset="0"/>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0652">
                <a:tc>
                  <a:txBody>
                    <a:bodyPr/>
                    <a:lstStyle/>
                    <a:p>
                      <a:r>
                        <a:rPr lang="en-US" sz="1200" dirty="0" smtClean="0"/>
                        <a:t>SYS-06</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Total cost of the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will not exceed $1000</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Every well managed systems has constraint, to have uniformity</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MEDIUM</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08620">
                <a:tc>
                  <a:txBody>
                    <a:bodyPr/>
                    <a:lstStyle/>
                    <a:p>
                      <a:r>
                        <a:rPr lang="en-US" sz="1200" dirty="0" smtClean="0"/>
                        <a:t>SYS-07</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During descent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will send its position along with house keeping telemetry</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To track the health of the </a:t>
                      </a:r>
                      <a:r>
                        <a:rPr kumimoji="0" lang="en-US" sz="1200" u="none" strike="noStrike" cap="none" normalizeH="0" baseline="0" dirty="0" err="1" smtClean="0">
                          <a:ln>
                            <a:noFill/>
                          </a:ln>
                          <a:effectLst/>
                        </a:rPr>
                        <a:t>Cansat</a:t>
                      </a:r>
                      <a:endParaRPr kumimoji="0" lang="en-US" sz="1200" u="none" strike="noStrike" cap="none" normalizeH="0" baseline="0" dirty="0" smtClean="0">
                        <a:ln>
                          <a:noFill/>
                        </a:ln>
                        <a:effectLst/>
                      </a:endParaRP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p>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mn-lt"/>
                        </a:rPr>
                        <a:t> S01</a:t>
                      </a:r>
                    </a:p>
                    <a:p>
                      <a:r>
                        <a:rPr lang="en-US" sz="1200" dirty="0" smtClean="0">
                          <a:latin typeface="+mn-lt"/>
                        </a:rPr>
                        <a:t> MS05</a:t>
                      </a:r>
                    </a:p>
                    <a:p>
                      <a:r>
                        <a:rPr lang="en-US" sz="1200" dirty="0" smtClean="0">
                          <a:latin typeface="+mn-lt"/>
                        </a:rPr>
                        <a:t>CDH</a:t>
                      </a:r>
                      <a:r>
                        <a:rPr lang="en-US" sz="1200" baseline="0" dirty="0" smtClean="0">
                          <a:latin typeface="+mn-lt"/>
                        </a:rPr>
                        <a:t> 01,02</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41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057225A-226C-4337-87BB-50A33E53AC20}" type="slidenum">
              <a:rPr lang="en-US" smtClean="0"/>
              <a:pPr eaLnBrk="1" hangingPunct="1"/>
              <a:t>11</a:t>
            </a:fld>
            <a:endParaRPr lang="en-US" smtClean="0"/>
          </a:p>
        </p:txBody>
      </p:sp>
      <p:pic>
        <p:nvPicPr>
          <p:cNvPr id="14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9738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System Requirements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715147751"/>
              </p:ext>
            </p:extLst>
          </p:nvPr>
        </p:nvGraphicFramePr>
        <p:xfrm>
          <a:off x="228600" y="1219200"/>
          <a:ext cx="8686800" cy="4824170"/>
        </p:xfrm>
        <a:graphic>
          <a:graphicData uri="http://schemas.openxmlformats.org/drawingml/2006/table">
            <a:tbl>
              <a:tblPr firstRow="1" bandRow="1">
                <a:tableStyleId>{2D5ABB26-0587-4C30-8999-92F81FD0307C}</a:tableStyleId>
              </a:tblPr>
              <a:tblGrid>
                <a:gridCol w="990600"/>
                <a:gridCol w="1600200"/>
                <a:gridCol w="1371600"/>
                <a:gridCol w="914400"/>
                <a:gridCol w="1219200"/>
                <a:gridCol w="1143000"/>
                <a:gridCol w="361950"/>
                <a:gridCol w="361950"/>
                <a:gridCol w="361950"/>
                <a:gridCol w="361950"/>
              </a:tblGrid>
              <a:tr h="335329">
                <a:tc rowSpan="2">
                  <a:txBody>
                    <a:bodyPr/>
                    <a:lstStyle/>
                    <a:p>
                      <a:pPr algn="ctr"/>
                      <a:r>
                        <a:rPr lang="en-US" sz="1600" dirty="0" smtClean="0"/>
                        <a:t>ID</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600" dirty="0" smtClean="0"/>
                        <a:t>Requirement </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600" dirty="0" smtClean="0"/>
                        <a:t>Rationale </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600" dirty="0" smtClean="0"/>
                        <a:t>Priority</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600" dirty="0" smtClean="0"/>
                        <a:t>Parent(s)</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rowSpan="2">
                  <a:txBody>
                    <a:bodyPr/>
                    <a:lstStyle/>
                    <a:p>
                      <a:pPr algn="ctr"/>
                      <a:r>
                        <a:rPr lang="en-US" sz="1600" dirty="0" smtClean="0"/>
                        <a:t>Children</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4">
                  <a:txBody>
                    <a:bodyPr/>
                    <a:lstStyle/>
                    <a:p>
                      <a:pPr algn="ctr"/>
                      <a:r>
                        <a:rPr lang="en-US" sz="1600" dirty="0" smtClean="0"/>
                        <a:t>VM</a:t>
                      </a:r>
                      <a:endParaRPr lang="en-US" sz="1600" dirty="0">
                        <a:solidFill>
                          <a:schemeClr val="tx1"/>
                        </a:solidFill>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658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800" dirty="0" smtClean="0"/>
                        <a:t>A</a:t>
                      </a:r>
                      <a:endParaRPr lang="en-US"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800" dirty="0" smtClean="0"/>
                        <a:t>I</a:t>
                      </a:r>
                      <a:endParaRPr lang="en-US"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800" dirty="0" smtClean="0"/>
                        <a:t>T</a:t>
                      </a:r>
                      <a:endParaRPr lang="en-US"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US" sz="1800" dirty="0" smtClean="0"/>
                        <a:t>D</a:t>
                      </a:r>
                      <a:endParaRPr lang="en-US"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1737258">
                <a:tc>
                  <a:txBody>
                    <a:bodyPr/>
                    <a:lstStyle/>
                    <a:p>
                      <a:r>
                        <a:rPr lang="en-US" sz="1200" dirty="0" smtClean="0"/>
                        <a:t>SYS-08</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will stop transmitting telemeter upon landing and it will calculate the impact force with the ground as requirement of additional objective.</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To measure the impact force on the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so as to estimate the amount of maximum force that the Lander can sustain in order to save the egg.</a:t>
                      </a:r>
                    </a:p>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LOW</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mn-lt"/>
                        </a:rPr>
                        <a:t>S01</a:t>
                      </a:r>
                    </a:p>
                    <a:p>
                      <a:r>
                        <a:rPr lang="en-US" sz="1200" dirty="0" smtClean="0">
                          <a:latin typeface="+mn-lt"/>
                        </a:rPr>
                        <a:t>MS05</a:t>
                      </a:r>
                    </a:p>
                    <a:p>
                      <a:r>
                        <a:rPr lang="en-US" sz="1200" dirty="0" smtClean="0">
                          <a:latin typeface="+mn-lt"/>
                        </a:rPr>
                        <a:t>CDH</a:t>
                      </a:r>
                      <a:r>
                        <a:rPr lang="en-US" sz="1200" baseline="0" dirty="0" smtClean="0">
                          <a:latin typeface="+mn-lt"/>
                        </a:rPr>
                        <a:t>05</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4421">
                <a:tc>
                  <a:txBody>
                    <a:bodyPr/>
                    <a:lstStyle/>
                    <a:p>
                      <a:r>
                        <a:rPr lang="en-US" sz="1200" dirty="0" smtClean="0"/>
                        <a:t>SYS-09</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Container and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should be recovered safely.</a:t>
                      </a:r>
                    </a:p>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To avoid damage to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structure and components so that it functions properly after landing.</a:t>
                      </a:r>
                    </a:p>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HIGH</a:t>
                      </a:r>
                      <a:endParaRPr kumimoji="0" lang="en-US" sz="1200" b="0" i="0" u="none" strike="noStrike" cap="none" normalizeH="0" baseline="0" dirty="0" smtClean="0">
                        <a:ln>
                          <a:noFill/>
                        </a:ln>
                        <a:solidFill>
                          <a:srgbClr val="000000"/>
                        </a:solidFill>
                        <a:effectLst/>
                        <a:latin typeface="+mn-lt"/>
                        <a:ea typeface="MS Gothic" charset="-128"/>
                        <a:cs typeface="Calibri" pitchFamily="32" charset="0"/>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4403">
                <a:tc>
                  <a:txBody>
                    <a:bodyPr/>
                    <a:lstStyle/>
                    <a:p>
                      <a:r>
                        <a:rPr lang="en-US" sz="1200" dirty="0" smtClean="0"/>
                        <a:t>SYS-10</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Team will provide all saved telemetered data transmitted by the </a:t>
                      </a: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u="none" strike="noStrike" cap="none" normalizeH="0" baseline="0" dirty="0" smtClean="0">
                          <a:ln>
                            <a:noFill/>
                          </a:ln>
                          <a:effectLst/>
                        </a:rPr>
                        <a:t>As a part of Post Flight Review so as to analyze the telemetered data.</a:t>
                      </a:r>
                    </a:p>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MEDIUM</a:t>
                      </a:r>
                    </a:p>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mn-lt"/>
                        </a:rPr>
                        <a:t>CDH06,07,08</a:t>
                      </a: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X</a:t>
                      </a:r>
                      <a:endParaRPr lang="en-US" sz="1200" dirty="0">
                        <a:latin typeface="+mn-lt"/>
                      </a:endParaRPr>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4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080B0AE-73E2-4175-9EA1-4C8D3CAE58D6}" type="slidenum">
              <a:rPr lang="en-US" smtClean="0"/>
              <a:pPr eaLnBrk="1" hangingPunct="1"/>
              <a:t>12</a:t>
            </a:fld>
            <a:endParaRPr lang="en-US" smtClean="0"/>
          </a:p>
        </p:txBody>
      </p:sp>
      <p:pic>
        <p:nvPicPr>
          <p:cNvPr id="154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3850249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System Concept of Operations</a:t>
            </a:r>
          </a:p>
        </p:txBody>
      </p:sp>
      <p:sp>
        <p:nvSpPr>
          <p:cNvPr id="18435" name="Content Placeholder 6"/>
          <p:cNvSpPr>
            <a:spLocks noGrp="1"/>
          </p:cNvSpPr>
          <p:nvPr>
            <p:ph idx="1"/>
          </p:nvPr>
        </p:nvSpPr>
        <p:spPr/>
        <p:txBody>
          <a:bodyPr/>
          <a:lstStyle/>
          <a:p>
            <a:pPr eaLnBrk="1" hangingPunct="1">
              <a:buFontTx/>
              <a:buNone/>
            </a:pPr>
            <a:r>
              <a:rPr lang="en-US" dirty="0" smtClean="0"/>
              <a:t> </a:t>
            </a: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D959998-B6FB-4733-AE23-93F04180B01F}" type="slidenum">
              <a:rPr lang="en-US" smtClean="0"/>
              <a:pPr eaLnBrk="1" hangingPunct="1"/>
              <a:t>13</a:t>
            </a:fld>
            <a:endParaRPr lang="en-US" smtClean="0"/>
          </a:p>
        </p:txBody>
      </p:sp>
      <p:pic>
        <p:nvPicPr>
          <p:cNvPr id="184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1219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962400"/>
            <a:ext cx="16652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 name="Rounded Rectangular Callout 11"/>
          <p:cNvSpPr/>
          <p:nvPr/>
        </p:nvSpPr>
        <p:spPr>
          <a:xfrm>
            <a:off x="6553200" y="3200400"/>
            <a:ext cx="1828800" cy="8382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Team developed Ground Control Station</a:t>
            </a:r>
          </a:p>
        </p:txBody>
      </p:sp>
      <p:sp>
        <p:nvSpPr>
          <p:cNvPr id="13" name="Rounded Rectangular Callout 12"/>
          <p:cNvSpPr/>
          <p:nvPr/>
        </p:nvSpPr>
        <p:spPr>
          <a:xfrm>
            <a:off x="685800" y="1981200"/>
            <a:ext cx="1600200" cy="1371600"/>
          </a:xfrm>
          <a:prstGeom prst="wedgeRoundRectCallout">
            <a:avLst>
              <a:gd name="adj1" fmla="val 45834"/>
              <a:gd name="adj2" fmla="val 7731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400" dirty="0">
                <a:solidFill>
                  <a:schemeClr val="tx1"/>
                </a:solidFill>
              </a:rPr>
              <a:t>Cansat rests </a:t>
            </a:r>
            <a:r>
              <a:rPr lang="en-US" sz="1400" dirty="0" smtClean="0">
                <a:solidFill>
                  <a:schemeClr val="tx1"/>
                </a:solidFill>
              </a:rPr>
              <a:t>inside the container placed in </a:t>
            </a:r>
            <a:r>
              <a:rPr lang="en-US" sz="1400" dirty="0">
                <a:solidFill>
                  <a:schemeClr val="tx1"/>
                </a:solidFill>
              </a:rPr>
              <a:t>payload section of the rocket</a:t>
            </a:r>
          </a:p>
        </p:txBody>
      </p:sp>
      <p:pic>
        <p:nvPicPr>
          <p:cNvPr id="1844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800600"/>
            <a:ext cx="129540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84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5"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3280719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System Concept of Operations</a:t>
            </a:r>
          </a:p>
        </p:txBody>
      </p:sp>
      <p:sp>
        <p:nvSpPr>
          <p:cNvPr id="19459" name="Content Placeholder 6"/>
          <p:cNvSpPr>
            <a:spLocks noGrp="1"/>
          </p:cNvSpPr>
          <p:nvPr>
            <p:ph idx="1"/>
          </p:nvPr>
        </p:nvSpPr>
        <p:spPr/>
        <p:txBody>
          <a:bodyPr/>
          <a:lstStyle/>
          <a:p>
            <a:pPr eaLnBrk="1" hangingPunct="1">
              <a:buFontTx/>
              <a:buNone/>
            </a:pPr>
            <a:r>
              <a:rPr lang="en-US" dirty="0" smtClean="0"/>
              <a:t> </a:t>
            </a: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95EB6AE-4527-4B7A-A9DD-14291EF7C3D6}" type="slidenum">
              <a:rPr lang="en-US" smtClean="0"/>
              <a:pPr eaLnBrk="1" hangingPunct="1"/>
              <a:t>14</a:t>
            </a:fld>
            <a:endParaRPr lang="en-US" smtClean="0"/>
          </a:p>
        </p:txBody>
      </p:sp>
      <p:pic>
        <p:nvPicPr>
          <p:cNvPr id="194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1143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114800"/>
            <a:ext cx="1893888"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7" name="Rounded Rectangular Callout 16"/>
          <p:cNvSpPr/>
          <p:nvPr/>
        </p:nvSpPr>
        <p:spPr>
          <a:xfrm>
            <a:off x="6553200" y="2819400"/>
            <a:ext cx="1600200" cy="10668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Ground Control Station</a:t>
            </a:r>
          </a:p>
        </p:txBody>
      </p:sp>
      <p:sp>
        <p:nvSpPr>
          <p:cNvPr id="18" name="Rounded Rectangular Callout 17"/>
          <p:cNvSpPr/>
          <p:nvPr/>
        </p:nvSpPr>
        <p:spPr>
          <a:xfrm>
            <a:off x="228600" y="1219200"/>
            <a:ext cx="1828800" cy="1295400"/>
          </a:xfrm>
          <a:prstGeom prst="wedgeRoundRectCallout">
            <a:avLst>
              <a:gd name="adj1" fmla="val 54563"/>
              <a:gd name="adj2" fmla="val 9375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smtClean="0">
                <a:solidFill>
                  <a:schemeClr val="tx1"/>
                </a:solidFill>
              </a:rPr>
              <a:t>Container </a:t>
            </a:r>
            <a:r>
              <a:rPr lang="en-US" sz="1200" dirty="0">
                <a:solidFill>
                  <a:schemeClr val="tx1"/>
                </a:solidFill>
              </a:rPr>
              <a:t>rests on its parachute still inside the parachute. </a:t>
            </a:r>
            <a:r>
              <a:rPr lang="en-US" sz="1200" dirty="0" smtClean="0">
                <a:solidFill>
                  <a:schemeClr val="tx1"/>
                </a:solidFill>
              </a:rPr>
              <a:t>Wings are folded and sitting inside the container.</a:t>
            </a:r>
            <a:endParaRPr lang="en-US" sz="1200" dirty="0">
              <a:solidFill>
                <a:schemeClr val="tx1"/>
              </a:solidFill>
            </a:endParaRPr>
          </a:p>
          <a:p>
            <a:pPr algn="ctr">
              <a:buClr>
                <a:srgbClr val="000000"/>
              </a:buClr>
              <a:buSzPct val="100000"/>
              <a:buFont typeface="Times New Roman" pitchFamily="16" charset="0"/>
              <a:buNone/>
              <a:defRPr/>
            </a:pPr>
            <a:endParaRPr lang="en-US" sz="1000" dirty="0">
              <a:solidFill>
                <a:schemeClr val="tx1"/>
              </a:solidFill>
            </a:endParaRPr>
          </a:p>
        </p:txBody>
      </p:sp>
      <p:pic>
        <p:nvPicPr>
          <p:cNvPr id="1946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4810125"/>
            <a:ext cx="97155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46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1808472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System Concept of Operations</a:t>
            </a:r>
          </a:p>
        </p:txBody>
      </p:sp>
      <p:sp>
        <p:nvSpPr>
          <p:cNvPr id="20483" name="Content Placeholder 6"/>
          <p:cNvSpPr>
            <a:spLocks noGrp="1"/>
          </p:cNvSpPr>
          <p:nvPr>
            <p:ph idx="1"/>
          </p:nvPr>
        </p:nvSpPr>
        <p:spPr/>
        <p:txBody>
          <a:bodyPr/>
          <a:lstStyle/>
          <a:p>
            <a:pPr eaLnBrk="1" hangingPunct="1">
              <a:buFontTx/>
              <a:buNone/>
            </a:pPr>
            <a:r>
              <a:rPr lang="en-US" smtClean="0"/>
              <a:t> </a:t>
            </a: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D0F2B1A-A068-4F9B-8B9E-44EE46E3107F}" type="slidenum">
              <a:rPr lang="en-US" smtClean="0"/>
              <a:pPr eaLnBrk="1" hangingPunct="1"/>
              <a:t>15</a:t>
            </a:fld>
            <a:endParaRPr lang="en-US" smtClean="0"/>
          </a:p>
        </p:txBody>
      </p:sp>
      <p:sp>
        <p:nvSpPr>
          <p:cNvPr id="20486" name="Rectangle 4"/>
          <p:cNvSpPr>
            <a:spLocks noChangeArrowheads="1"/>
          </p:cNvSpPr>
          <p:nvPr/>
        </p:nvSpPr>
        <p:spPr bwMode="auto">
          <a:xfrm>
            <a:off x="1828800" y="1905000"/>
            <a:ext cx="5629275"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itchFamily="18" charset="0"/>
              <a:buNone/>
            </a:pPr>
            <a:endParaRPr lang="en-US"/>
          </a:p>
        </p:txBody>
      </p:sp>
      <p:pic>
        <p:nvPicPr>
          <p:cNvPr id="204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28788"/>
            <a:ext cx="27432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ounded Rectangular Callout 19"/>
          <p:cNvSpPr/>
          <p:nvPr/>
        </p:nvSpPr>
        <p:spPr>
          <a:xfrm>
            <a:off x="609600" y="1905000"/>
            <a:ext cx="1752600" cy="990600"/>
          </a:xfrm>
          <a:prstGeom prst="wedgeRoundRectCallout">
            <a:avLst>
              <a:gd name="adj1" fmla="val 63542"/>
              <a:gd name="adj2" fmla="val 2083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Ejection charge separates payload section from rocket around approx height of </a:t>
            </a:r>
            <a:r>
              <a:rPr lang="en-US" sz="1200" dirty="0" smtClean="0">
                <a:solidFill>
                  <a:schemeClr val="tx1"/>
                </a:solidFill>
              </a:rPr>
              <a:t>670m</a:t>
            </a:r>
            <a:r>
              <a:rPr lang="en-US" sz="1200" dirty="0">
                <a:solidFill>
                  <a:schemeClr val="tx1"/>
                </a:solidFill>
              </a:rPr>
              <a:t>. </a:t>
            </a:r>
          </a:p>
        </p:txBody>
      </p:sp>
      <p:pic>
        <p:nvPicPr>
          <p:cNvPr id="204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4800600"/>
            <a:ext cx="97155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4" name="Rounded Rectangular Callout 23"/>
          <p:cNvSpPr/>
          <p:nvPr/>
        </p:nvSpPr>
        <p:spPr>
          <a:xfrm>
            <a:off x="6858000" y="3276600"/>
            <a:ext cx="1524000" cy="9144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Ground Control Station</a:t>
            </a:r>
          </a:p>
        </p:txBody>
      </p:sp>
      <p:pic>
        <p:nvPicPr>
          <p:cNvPr id="2049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343400"/>
            <a:ext cx="174148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9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5"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3122160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System Concept of Operations</a:t>
            </a:r>
          </a:p>
        </p:txBody>
      </p:sp>
      <p:sp>
        <p:nvSpPr>
          <p:cNvPr id="21507" name="Content Placeholder 6"/>
          <p:cNvSpPr>
            <a:spLocks noGrp="1"/>
          </p:cNvSpPr>
          <p:nvPr>
            <p:ph idx="1"/>
          </p:nvPr>
        </p:nvSpPr>
        <p:spPr/>
        <p:txBody>
          <a:bodyPr/>
          <a:lstStyle/>
          <a:p>
            <a:pPr eaLnBrk="1" hangingPunct="1">
              <a:buFontTx/>
              <a:buNone/>
            </a:pPr>
            <a:r>
              <a:rPr lang="en-US" dirty="0" smtClean="0"/>
              <a:t> </a:t>
            </a: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88844E9-08B1-4497-835E-8EF16CC38880}" type="slidenum">
              <a:rPr lang="en-US" smtClean="0"/>
              <a:pPr eaLnBrk="1" hangingPunct="1"/>
              <a:t>16</a:t>
            </a:fld>
            <a:endParaRPr lang="en-US" smtClean="0"/>
          </a:p>
        </p:txBody>
      </p:sp>
      <p:sp>
        <p:nvSpPr>
          <p:cNvPr id="21510" name="Rectangle 4"/>
          <p:cNvSpPr>
            <a:spLocks noChangeArrowheads="1"/>
          </p:cNvSpPr>
          <p:nvPr/>
        </p:nvSpPr>
        <p:spPr bwMode="auto">
          <a:xfrm>
            <a:off x="1828800" y="1905000"/>
            <a:ext cx="5629275"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itchFamily="18" charset="0"/>
              <a:buNone/>
            </a:pPr>
            <a:endParaRPr lang="en-US"/>
          </a:p>
        </p:txBody>
      </p:sp>
      <p:pic>
        <p:nvPicPr>
          <p:cNvPr id="215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76400"/>
            <a:ext cx="19970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114800"/>
            <a:ext cx="18938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 name="Rounded Rectangular Callout 15"/>
          <p:cNvSpPr/>
          <p:nvPr/>
        </p:nvSpPr>
        <p:spPr>
          <a:xfrm>
            <a:off x="7315200" y="2971800"/>
            <a:ext cx="1676400" cy="9144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Ground Control Station receives and visualizes Descent Data Packets</a:t>
            </a:r>
          </a:p>
        </p:txBody>
      </p:sp>
      <p:sp>
        <p:nvSpPr>
          <p:cNvPr id="17" name="Rounded Rectangular Callout 16"/>
          <p:cNvSpPr/>
          <p:nvPr/>
        </p:nvSpPr>
        <p:spPr>
          <a:xfrm>
            <a:off x="304800" y="1676400"/>
            <a:ext cx="1752600" cy="1676400"/>
          </a:xfrm>
          <a:prstGeom prst="wedgeRoundRectCallout">
            <a:avLst>
              <a:gd name="adj1" fmla="val 64352"/>
              <a:gd name="adj2" fmla="val 2222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Front section tips over and the </a:t>
            </a:r>
            <a:r>
              <a:rPr lang="en-US" sz="1200" dirty="0" smtClean="0">
                <a:solidFill>
                  <a:schemeClr val="tx1"/>
                </a:solidFill>
              </a:rPr>
              <a:t>container falls </a:t>
            </a:r>
            <a:r>
              <a:rPr lang="en-US" sz="1200" dirty="0">
                <a:solidFill>
                  <a:schemeClr val="tx1"/>
                </a:solidFill>
              </a:rPr>
              <a:t>out of the payload section. The </a:t>
            </a:r>
            <a:r>
              <a:rPr lang="en-US" sz="1200" dirty="0" smtClean="0">
                <a:solidFill>
                  <a:schemeClr val="tx1"/>
                </a:solidFill>
              </a:rPr>
              <a:t>Container parachute </a:t>
            </a:r>
            <a:r>
              <a:rPr lang="en-US" sz="1200" dirty="0">
                <a:solidFill>
                  <a:schemeClr val="tx1"/>
                </a:solidFill>
              </a:rPr>
              <a:t>inflates </a:t>
            </a:r>
            <a:r>
              <a:rPr lang="en-US" sz="1200" dirty="0" smtClean="0">
                <a:solidFill>
                  <a:schemeClr val="tx1"/>
                </a:solidFill>
              </a:rPr>
              <a:t>and slows it down.</a:t>
            </a:r>
            <a:endParaRPr lang="en-US" sz="1200" dirty="0">
              <a:solidFill>
                <a:schemeClr val="tx1"/>
              </a:solidFill>
            </a:endParaRPr>
          </a:p>
        </p:txBody>
      </p:sp>
      <p:sp>
        <p:nvSpPr>
          <p:cNvPr id="18" name="Rounded Rectangular Callout 17"/>
          <p:cNvSpPr/>
          <p:nvPr/>
        </p:nvSpPr>
        <p:spPr>
          <a:xfrm>
            <a:off x="4191000" y="3200400"/>
            <a:ext cx="1524000" cy="1371600"/>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smtClean="0">
                <a:solidFill>
                  <a:schemeClr val="tx1"/>
                </a:solidFill>
              </a:rPr>
              <a:t>Container starts </a:t>
            </a:r>
            <a:r>
              <a:rPr lang="en-US" sz="1200" dirty="0">
                <a:solidFill>
                  <a:schemeClr val="tx1"/>
                </a:solidFill>
              </a:rPr>
              <a:t>sending Descent Data Packets as soon as the parachute inflates.</a:t>
            </a:r>
          </a:p>
        </p:txBody>
      </p:sp>
      <p:pic>
        <p:nvPicPr>
          <p:cNvPr id="215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105400"/>
            <a:ext cx="97155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15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2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3530923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System Concept of Operations</a:t>
            </a:r>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BAB1088-4B1D-4ED2-B47B-BED8756743EC}" type="slidenum">
              <a:rPr lang="en-US" smtClean="0"/>
              <a:pPr eaLnBrk="1" hangingPunct="1"/>
              <a:t>17</a:t>
            </a:fld>
            <a:endParaRPr lang="en-US" smtClean="0"/>
          </a:p>
        </p:txBody>
      </p:sp>
      <p:sp>
        <p:nvSpPr>
          <p:cNvPr id="22533" name="Rectangle 4"/>
          <p:cNvSpPr>
            <a:spLocks noChangeArrowheads="1"/>
          </p:cNvSpPr>
          <p:nvPr/>
        </p:nvSpPr>
        <p:spPr bwMode="auto">
          <a:xfrm>
            <a:off x="1828800" y="1905000"/>
            <a:ext cx="5629275"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itchFamily="18" charset="0"/>
              <a:buNone/>
            </a:pPr>
            <a:endParaRPr lang="en-US"/>
          </a:p>
        </p:txBody>
      </p:sp>
      <p:pic>
        <p:nvPicPr>
          <p:cNvPr id="2253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895600"/>
            <a:ext cx="18938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 name="Rounded Rectangular Callout 15"/>
          <p:cNvSpPr/>
          <p:nvPr/>
        </p:nvSpPr>
        <p:spPr>
          <a:xfrm>
            <a:off x="7239000" y="1600200"/>
            <a:ext cx="1676400" cy="9144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Ground Control Station receives and visualizes Descent Data Packets</a:t>
            </a:r>
          </a:p>
        </p:txBody>
      </p:sp>
      <p:pic>
        <p:nvPicPr>
          <p:cNvPr id="225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670" y="1143000"/>
            <a:ext cx="1752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ular Callout 18"/>
          <p:cNvSpPr/>
          <p:nvPr/>
        </p:nvSpPr>
        <p:spPr>
          <a:xfrm>
            <a:off x="3843270" y="2487926"/>
            <a:ext cx="1600200" cy="1066800"/>
          </a:xfrm>
          <a:prstGeom prst="wedgeRoundRectCallout">
            <a:avLst>
              <a:gd name="adj1" fmla="val -43368"/>
              <a:gd name="adj2" fmla="val 8302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Cansat </a:t>
            </a:r>
            <a:r>
              <a:rPr lang="en-US" sz="1200" dirty="0" smtClean="0">
                <a:solidFill>
                  <a:schemeClr val="tx1"/>
                </a:solidFill>
              </a:rPr>
              <a:t> will detach </a:t>
            </a:r>
            <a:r>
              <a:rPr lang="en-US" sz="1200" dirty="0">
                <a:solidFill>
                  <a:schemeClr val="tx1"/>
                </a:solidFill>
              </a:rPr>
              <a:t>from the </a:t>
            </a:r>
            <a:r>
              <a:rPr lang="en-US" sz="1200" dirty="0" smtClean="0">
                <a:solidFill>
                  <a:schemeClr val="tx1"/>
                </a:solidFill>
              </a:rPr>
              <a:t>Container at 400m </a:t>
            </a:r>
            <a:r>
              <a:rPr lang="en-US" sz="1200" dirty="0">
                <a:solidFill>
                  <a:schemeClr val="tx1"/>
                </a:solidFill>
              </a:rPr>
              <a:t>above the ground.</a:t>
            </a:r>
          </a:p>
        </p:txBody>
      </p:sp>
      <p:pic>
        <p:nvPicPr>
          <p:cNvPr id="2253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648200"/>
            <a:ext cx="97155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1" name="Rounded Rectangular Callout 20"/>
          <p:cNvSpPr/>
          <p:nvPr/>
        </p:nvSpPr>
        <p:spPr>
          <a:xfrm>
            <a:off x="228600" y="1600200"/>
            <a:ext cx="1600200" cy="1600200"/>
          </a:xfrm>
          <a:prstGeom prst="wedgeRoundRectCallout">
            <a:avLst>
              <a:gd name="adj1" fmla="val 72394"/>
              <a:gd name="adj2" fmla="val -1437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The </a:t>
            </a:r>
            <a:r>
              <a:rPr lang="en-US" sz="1200" dirty="0" smtClean="0">
                <a:solidFill>
                  <a:schemeClr val="tx1"/>
                </a:solidFill>
              </a:rPr>
              <a:t>Container, </a:t>
            </a:r>
            <a:r>
              <a:rPr lang="en-US" sz="1200" dirty="0">
                <a:solidFill>
                  <a:schemeClr val="tx1"/>
                </a:solidFill>
              </a:rPr>
              <a:t>Nose cone and rocket descend under parachutes. The carrier and lander separate at </a:t>
            </a:r>
            <a:r>
              <a:rPr lang="en-US" sz="1200" dirty="0" smtClean="0">
                <a:solidFill>
                  <a:schemeClr val="tx1"/>
                </a:solidFill>
              </a:rPr>
              <a:t>400m </a:t>
            </a:r>
            <a:r>
              <a:rPr lang="en-US" sz="1200" dirty="0">
                <a:solidFill>
                  <a:schemeClr val="tx1"/>
                </a:solidFill>
              </a:rPr>
              <a:t>above ground.</a:t>
            </a:r>
          </a:p>
        </p:txBody>
      </p:sp>
      <p:sp>
        <p:nvSpPr>
          <p:cNvPr id="17" name="Rounded Rectangular Callout 16"/>
          <p:cNvSpPr/>
          <p:nvPr/>
        </p:nvSpPr>
        <p:spPr>
          <a:xfrm>
            <a:off x="2590800" y="4660542"/>
            <a:ext cx="1600200" cy="1066800"/>
          </a:xfrm>
          <a:prstGeom prst="wedgeRoundRectCallout">
            <a:avLst>
              <a:gd name="adj1" fmla="val -8761"/>
              <a:gd name="adj2" fmla="val -7874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Cansat carrier will communicate with the GCS</a:t>
            </a:r>
          </a:p>
        </p:txBody>
      </p:sp>
      <p:pic>
        <p:nvPicPr>
          <p:cNvPr id="225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03450" y="3432935"/>
            <a:ext cx="1139820" cy="901044"/>
          </a:xfrm>
          <a:prstGeom prst="rect">
            <a:avLst/>
          </a:prstGeom>
        </p:spPr>
      </p:pic>
      <p:sp>
        <p:nvSpPr>
          <p:cNvPr id="20"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2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2583643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System Concept of Operations</a:t>
            </a:r>
          </a:p>
        </p:txBody>
      </p:sp>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070677D-DB39-4118-9136-42FE8E55D528}" type="slidenum">
              <a:rPr lang="en-US" smtClean="0"/>
              <a:pPr eaLnBrk="1" hangingPunct="1"/>
              <a:t>18</a:t>
            </a:fld>
            <a:endParaRPr lang="en-US" smtClean="0"/>
          </a:p>
        </p:txBody>
      </p:sp>
      <p:sp>
        <p:nvSpPr>
          <p:cNvPr id="23557" name="Rectangle 4"/>
          <p:cNvSpPr>
            <a:spLocks noChangeArrowheads="1"/>
          </p:cNvSpPr>
          <p:nvPr/>
        </p:nvSpPr>
        <p:spPr bwMode="auto">
          <a:xfrm>
            <a:off x="1828800" y="1905000"/>
            <a:ext cx="5629275"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itchFamily="18" charset="0"/>
              <a:buNone/>
            </a:pPr>
            <a:endParaRPr lang="en-US"/>
          </a:p>
        </p:txBody>
      </p:sp>
      <p:pic>
        <p:nvPicPr>
          <p:cNvPr id="2355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895600"/>
            <a:ext cx="18938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 name="Rounded Rectangular Callout 15"/>
          <p:cNvSpPr/>
          <p:nvPr/>
        </p:nvSpPr>
        <p:spPr>
          <a:xfrm>
            <a:off x="7239000" y="1600200"/>
            <a:ext cx="1676400" cy="914400"/>
          </a:xfrm>
          <a:prstGeom prst="wedgeRoundRectCallout">
            <a:avLst>
              <a:gd name="adj1" fmla="val -31617"/>
              <a:gd name="adj2" fmla="val 77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Ground Control Station receives and visualizes Descent Data Packets</a:t>
            </a:r>
          </a:p>
        </p:txBody>
      </p:sp>
      <p:sp>
        <p:nvSpPr>
          <p:cNvPr id="19" name="Rounded Rectangular Callout 18"/>
          <p:cNvSpPr/>
          <p:nvPr/>
        </p:nvSpPr>
        <p:spPr>
          <a:xfrm>
            <a:off x="4419600" y="3032975"/>
            <a:ext cx="1600200" cy="1066800"/>
          </a:xfrm>
          <a:prstGeom prst="wedgeRoundRectCallout">
            <a:avLst>
              <a:gd name="adj1" fmla="val -53831"/>
              <a:gd name="adj2" fmla="val 7578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buSzPct val="100000"/>
              <a:buFont typeface="Times New Roman" pitchFamily="16" charset="0"/>
              <a:buNone/>
              <a:defRPr/>
            </a:pPr>
            <a:r>
              <a:rPr lang="en-US" sz="1200" dirty="0">
                <a:solidFill>
                  <a:schemeClr val="tx1"/>
                </a:solidFill>
              </a:rPr>
              <a:t>Cansat </a:t>
            </a:r>
            <a:r>
              <a:rPr lang="en-US" sz="1200" dirty="0" smtClean="0">
                <a:solidFill>
                  <a:schemeClr val="tx1"/>
                </a:solidFill>
              </a:rPr>
              <a:t>will </a:t>
            </a:r>
            <a:r>
              <a:rPr lang="en-US" sz="1200" dirty="0">
                <a:solidFill>
                  <a:schemeClr val="tx1"/>
                </a:solidFill>
              </a:rPr>
              <a:t>measure the ground impact force after landing.</a:t>
            </a:r>
          </a:p>
        </p:txBody>
      </p:sp>
      <p:pic>
        <p:nvPicPr>
          <p:cNvPr id="235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651420"/>
            <a:ext cx="971550" cy="4079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356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1218" y="3438374"/>
            <a:ext cx="2195513" cy="1452693"/>
          </a:xfrm>
          <a:prstGeom prst="rect">
            <a:avLst/>
          </a:prstGeom>
        </p:spPr>
      </p:pic>
      <p:sp>
        <p:nvSpPr>
          <p:cNvPr id="20"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2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1403634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076C104-316A-43D9-9BF3-83FB4AAAAF40}" type="slidenum">
              <a:rPr lang="en-US" smtClean="0"/>
              <a:pPr eaLnBrk="1" hangingPunct="1"/>
              <a:t>19</a:t>
            </a:fld>
            <a:endParaRPr lang="en-US" smtClean="0"/>
          </a:p>
        </p:txBody>
      </p:sp>
      <p:sp>
        <p:nvSpPr>
          <p:cNvPr id="11268" name="Rectangle 4"/>
          <p:cNvSpPr>
            <a:spLocks noGrp="1" noChangeArrowheads="1"/>
          </p:cNvSpPr>
          <p:nvPr>
            <p:ph type="ctrTitle"/>
          </p:nvPr>
        </p:nvSpPr>
        <p:spPr/>
        <p:txBody>
          <a:bodyPr/>
          <a:lstStyle/>
          <a:p>
            <a:pPr eaLnBrk="1" hangingPunct="1"/>
            <a:r>
              <a:rPr lang="en-US" dirty="0" smtClean="0"/>
              <a:t>Physical Layout</a:t>
            </a:r>
          </a:p>
        </p:txBody>
      </p:sp>
      <p:sp>
        <p:nvSpPr>
          <p:cNvPr id="11269" name="Rectangle 5"/>
          <p:cNvSpPr>
            <a:spLocks noGrp="1" noChangeArrowheads="1"/>
          </p:cNvSpPr>
          <p:nvPr>
            <p:ph type="subTitle" idx="1"/>
          </p:nvPr>
        </p:nvSpPr>
        <p:spPr/>
        <p:txBody>
          <a:bodyPr/>
          <a:lstStyle/>
          <a:p>
            <a:pPr eaLnBrk="1" hangingPunct="1"/>
            <a:r>
              <a:rPr lang="en-US" dirty="0" smtClean="0"/>
              <a:t>Presenter : </a:t>
            </a:r>
            <a:r>
              <a:rPr lang="en-US" dirty="0" err="1" smtClean="0"/>
              <a:t>Rakesh</a:t>
            </a:r>
            <a:r>
              <a:rPr lang="en-US" dirty="0" smtClean="0"/>
              <a:t> N R</a:t>
            </a:r>
          </a:p>
        </p:txBody>
      </p:sp>
      <p:pic>
        <p:nvPicPr>
          <p:cNvPr id="112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Cansat 2013 </a:t>
            </a:r>
            <a:r>
              <a:rPr lang="en-US" dirty="0"/>
              <a:t>PDR:  Team </a:t>
            </a:r>
            <a:r>
              <a:rPr lang="en-US" dirty="0" smtClean="0"/>
              <a:t>1300 (Frequency)</a:t>
            </a:r>
            <a:endParaRPr lang="en-US" dirty="0"/>
          </a:p>
        </p:txBody>
      </p:sp>
    </p:spTree>
    <p:extLst>
      <p:ext uri="{BB962C8B-B14F-4D97-AF65-F5344CB8AC3E}">
        <p14:creationId xmlns:p14="http://schemas.microsoft.com/office/powerpoint/2010/main" val="2999292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extBox 2"/>
          <p:cNvSpPr txBox="1">
            <a:spLocks noChangeArrowheads="1"/>
          </p:cNvSpPr>
          <p:nvPr/>
        </p:nvSpPr>
        <p:spPr bwMode="auto">
          <a:xfrm>
            <a:off x="533400" y="965200"/>
            <a:ext cx="82296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rgbClr val="000000"/>
              </a:buClr>
              <a:buSzPct val="100000"/>
              <a:buFont typeface="Times New Roman" pitchFamily="18" charset="0"/>
              <a:buNone/>
            </a:pPr>
            <a:r>
              <a:rPr lang="en-US" sz="1200" dirty="0" smtClean="0">
                <a:latin typeface="Calibri" pitchFamily="34" charset="0"/>
                <a:ea typeface="Calibri" pitchFamily="34" charset="0"/>
                <a:cs typeface="Calibri" pitchFamily="34" charset="0"/>
              </a:rPr>
              <a:t>1. About The Team        </a:t>
            </a:r>
            <a:endParaRPr lang="en-IN" sz="1200" dirty="0" smtClean="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dirty="0" smtClean="0">
                <a:latin typeface="Calibri" pitchFamily="34" charset="0"/>
                <a:ea typeface="Calibri" pitchFamily="34" charset="0"/>
                <a:cs typeface="Calibri" pitchFamily="34" charset="0"/>
              </a:rPr>
              <a:t>	1.1 Team Composition  </a:t>
            </a:r>
            <a:r>
              <a:rPr lang="en-US" sz="1200" b="1" dirty="0" smtClean="0">
                <a:latin typeface="Calibri" pitchFamily="34" charset="0"/>
                <a:ea typeface="Calibri" pitchFamily="34" charset="0"/>
                <a:cs typeface="Calibri" pitchFamily="34" charset="0"/>
              </a:rPr>
              <a:t>[5]</a:t>
            </a:r>
            <a:r>
              <a:rPr lang="en-US" sz="1200" dirty="0" smtClean="0">
                <a:latin typeface="Calibri" pitchFamily="34" charset="0"/>
                <a:ea typeface="Calibri" pitchFamily="34" charset="0"/>
                <a:cs typeface="Calibri" pitchFamily="34" charset="0"/>
              </a:rPr>
              <a:t>		</a:t>
            </a:r>
            <a:endParaRPr lang="en-IN" sz="1200" dirty="0" smtClean="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dirty="0" smtClean="0">
                <a:latin typeface="Calibri" pitchFamily="34" charset="0"/>
                <a:ea typeface="Calibri" pitchFamily="34" charset="0"/>
                <a:cs typeface="Calibri" pitchFamily="34" charset="0"/>
              </a:rPr>
              <a:t>	1.2 Internal Organization </a:t>
            </a:r>
            <a:r>
              <a:rPr lang="en-US" sz="1200" b="1" dirty="0" smtClean="0">
                <a:latin typeface="Calibri" pitchFamily="34" charset="0"/>
                <a:ea typeface="Calibri" pitchFamily="34" charset="0"/>
                <a:cs typeface="Calibri" pitchFamily="34" charset="0"/>
              </a:rPr>
              <a:t>[6]</a:t>
            </a:r>
          </a:p>
          <a:p>
            <a:pPr eaLnBrk="1" hangingPunct="1">
              <a:buClr>
                <a:srgbClr val="000000"/>
              </a:buClr>
              <a:buSzPct val="100000"/>
              <a:buFont typeface="Times New Roman" pitchFamily="18" charset="0"/>
              <a:buNone/>
            </a:pPr>
            <a:r>
              <a:rPr lang="en-US" sz="1200" b="1" dirty="0" smtClean="0">
                <a:latin typeface="Calibri" pitchFamily="34" charset="0"/>
                <a:ea typeface="Calibri" pitchFamily="34" charset="0"/>
                <a:cs typeface="Calibri" pitchFamily="34" charset="0"/>
              </a:rPr>
              <a:t>	</a:t>
            </a:r>
            <a:r>
              <a:rPr lang="en-US" sz="1200" dirty="0" smtClean="0">
                <a:latin typeface="Calibri" pitchFamily="34" charset="0"/>
                <a:ea typeface="Calibri" pitchFamily="34" charset="0"/>
                <a:cs typeface="Calibri" pitchFamily="34" charset="0"/>
              </a:rPr>
              <a:t>1.3 Acronyms </a:t>
            </a:r>
            <a:r>
              <a:rPr lang="en-US" sz="1200" b="1" dirty="0" smtClean="0">
                <a:latin typeface="Calibri" pitchFamily="34" charset="0"/>
                <a:ea typeface="Calibri" pitchFamily="34" charset="0"/>
                <a:cs typeface="Calibri" pitchFamily="34" charset="0"/>
              </a:rPr>
              <a:t>[7]</a:t>
            </a:r>
            <a:endParaRPr lang="en-IN" sz="1200" b="1" dirty="0" smtClean="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US" sz="1200" dirty="0" smtClean="0">
                <a:latin typeface="Calibri" pitchFamily="34" charset="0"/>
                <a:ea typeface="Calibri" pitchFamily="34" charset="0"/>
                <a:cs typeface="Calibri" pitchFamily="34" charset="0"/>
              </a:rPr>
              <a:t> </a:t>
            </a:r>
            <a:endParaRPr lang="en-IN" sz="1200" dirty="0" smtClean="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2. System Overview  -  Presenter : Syed </a:t>
            </a:r>
            <a:r>
              <a:rPr lang="en-IN" sz="1200" dirty="0" err="1">
                <a:latin typeface="Calibri" pitchFamily="34" charset="0"/>
                <a:ea typeface="Calibri" pitchFamily="34" charset="0"/>
                <a:cs typeface="Calibri" pitchFamily="34" charset="0"/>
              </a:rPr>
              <a:t>Tabish</a:t>
            </a:r>
            <a:r>
              <a:rPr lang="en-IN" sz="1200" dirty="0">
                <a:latin typeface="Calibri" pitchFamily="34" charset="0"/>
                <a:ea typeface="Calibri" pitchFamily="34" charset="0"/>
                <a:cs typeface="Calibri" pitchFamily="34" charset="0"/>
              </a:rPr>
              <a:t> Abbas</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2.1 Mission Summary [9]</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2.2 System Requirement [10-12]</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2.3 System Concept of Operations [13-18]</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2.4 Physical Layout of Cansat [20-25]</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2.5 System Level Cansat Configuration [26] </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3. Sensor Systems Design  -  Presenter : Rahul Gupta</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3.1 Sensor Subsystem Overview [28]</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3.2 Sensor Subsystem Requirements [29]</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3.3 GPS Sensor Selection [30]</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3.4 Non-GPS Altitude Sensor Selection [31-32]</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3.5 Air Temperature Selection [33]</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3.6 Impact Force Sensor [34-35]</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3.7 </a:t>
            </a:r>
            <a:r>
              <a:rPr lang="en-IN" sz="1200" dirty="0" err="1">
                <a:latin typeface="Calibri" pitchFamily="34" charset="0"/>
                <a:ea typeface="Calibri" pitchFamily="34" charset="0"/>
                <a:cs typeface="Calibri" pitchFamily="34" charset="0"/>
              </a:rPr>
              <a:t>Xbee</a:t>
            </a:r>
            <a:r>
              <a:rPr lang="en-IN" sz="1200" dirty="0">
                <a:latin typeface="Calibri" pitchFamily="34" charset="0"/>
                <a:ea typeface="Calibri" pitchFamily="34" charset="0"/>
                <a:cs typeface="Calibri" pitchFamily="34" charset="0"/>
              </a:rPr>
              <a:t> Selection [36]</a:t>
            </a:r>
          </a:p>
          <a:p>
            <a:pPr eaLnBrk="1" hangingPunct="1">
              <a:buClr>
                <a:srgbClr val="000000"/>
              </a:buClr>
              <a:buSzPct val="100000"/>
              <a:buFont typeface="Times New Roman" pitchFamily="18" charset="0"/>
              <a:buNone/>
            </a:pPr>
            <a:endParaRPr lang="en-IN" sz="1200" dirty="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4. Descent Control Design  -  Presenter : </a:t>
            </a:r>
            <a:r>
              <a:rPr lang="en-IN" sz="1200" dirty="0" err="1">
                <a:latin typeface="Calibri" pitchFamily="34" charset="0"/>
                <a:ea typeface="Calibri" pitchFamily="34" charset="0"/>
                <a:cs typeface="Calibri" pitchFamily="34" charset="0"/>
              </a:rPr>
              <a:t>Siddharth</a:t>
            </a:r>
            <a:r>
              <a:rPr lang="en-IN" sz="1200" dirty="0">
                <a:latin typeface="Calibri" pitchFamily="34" charset="0"/>
                <a:ea typeface="Calibri" pitchFamily="34" charset="0"/>
                <a:cs typeface="Calibri" pitchFamily="34" charset="0"/>
              </a:rPr>
              <a:t> Singh</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4.1 Descent Control Overview [38]</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4.2 Descent Control Requirements [39]</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4.3 Descent Control Strategy [40]</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4.4 Material For Wing Selection [41]</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4.5 Descent Rate Estimates [42-43]</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4.6 Cansat Detachment Strategy [44]</a:t>
            </a:r>
            <a:endParaRPr lang="en-IN" sz="1200" dirty="0" smtClean="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endParaRPr lang="en-IN" sz="1200" dirty="0">
              <a:latin typeface="Calibri" pitchFamily="34" charset="0"/>
              <a:ea typeface="Calibri" pitchFamily="34" charset="0"/>
              <a:cs typeface="Calibri" pitchFamily="34" charset="0"/>
            </a:endParaRP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F2C3DD1-37C9-48AA-9AD9-DB57028C090D}" type="slidenum">
              <a:rPr lang="en-US" smtClean="0"/>
              <a:pPr eaLnBrk="1" hangingPunct="1"/>
              <a:t>2</a:t>
            </a:fld>
            <a:endParaRPr lang="en-US" smtClean="0"/>
          </a:p>
        </p:txBody>
      </p:sp>
      <p:sp>
        <p:nvSpPr>
          <p:cNvPr id="5124" name="Rectangle 2"/>
          <p:cNvSpPr>
            <a:spLocks noGrp="1" noChangeArrowheads="1"/>
          </p:cNvSpPr>
          <p:nvPr>
            <p:ph type="title"/>
          </p:nvPr>
        </p:nvSpPr>
        <p:spPr/>
        <p:txBody>
          <a:bodyPr/>
          <a:lstStyle/>
          <a:p>
            <a:pPr eaLnBrk="1" hangingPunct="1"/>
            <a:r>
              <a:rPr lang="en-US" smtClean="0"/>
              <a:t>Presentation Outline</a:t>
            </a:r>
          </a:p>
        </p:txBody>
      </p:sp>
      <p:sp>
        <p:nvSpPr>
          <p:cNvPr id="5125"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pic>
        <p:nvPicPr>
          <p:cNvPr id="51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Cansat 2013 </a:t>
            </a:r>
            <a:r>
              <a:rPr lang="en-US" dirty="0"/>
              <a:t>PDR:  Team </a:t>
            </a:r>
            <a:r>
              <a:rPr lang="en-US" dirty="0" smtClean="0"/>
              <a:t>1300 (Frequency)</a:t>
            </a:r>
            <a:endParaRPr lang="en-US" dirty="0"/>
          </a:p>
        </p:txBody>
      </p:sp>
    </p:spTree>
    <p:extLst>
      <p:ext uri="{BB962C8B-B14F-4D97-AF65-F5344CB8AC3E}">
        <p14:creationId xmlns:p14="http://schemas.microsoft.com/office/powerpoint/2010/main" val="490467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20</a:t>
            </a:fld>
            <a:endParaRPr lang="en-US" dirty="0"/>
          </a:p>
        </p:txBody>
      </p:sp>
      <p:sp>
        <p:nvSpPr>
          <p:cNvPr id="4"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dirty="0" smtClean="0"/>
              <a:t>Physical Layout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219200"/>
            <a:ext cx="7086600" cy="4838700"/>
          </a:xfrm>
          <a:prstGeom prst="rect">
            <a:avLst/>
          </a:prstGeom>
        </p:spPr>
      </p:pic>
      <p:sp>
        <p:nvSpPr>
          <p:cNvPr id="6" name="TextBox 5"/>
          <p:cNvSpPr txBox="1"/>
          <p:nvPr/>
        </p:nvSpPr>
        <p:spPr>
          <a:xfrm>
            <a:off x="6024022" y="1219200"/>
            <a:ext cx="2121093" cy="369332"/>
          </a:xfrm>
          <a:prstGeom prst="rect">
            <a:avLst/>
          </a:prstGeom>
          <a:noFill/>
        </p:spPr>
        <p:txBody>
          <a:bodyPr wrap="none" rtlCol="0">
            <a:spAutoFit/>
          </a:bodyPr>
          <a:lstStyle/>
          <a:p>
            <a:r>
              <a:rPr lang="en-US" b="1" dirty="0" smtClean="0"/>
              <a:t>Cansat – Drawing</a:t>
            </a:r>
            <a:endParaRPr lang="en-IN" b="1" dirty="0"/>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3908782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21</a:t>
            </a:fld>
            <a:endParaRPr lang="en-US" dirty="0"/>
          </a:p>
        </p:txBody>
      </p:sp>
      <p:sp>
        <p:nvSpPr>
          <p:cNvPr id="4"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dirty="0" smtClean="0"/>
              <a:t>Physical Layout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68805"/>
            <a:ext cx="9144000" cy="4720389"/>
          </a:xfrm>
          <a:prstGeom prst="rect">
            <a:avLst/>
          </a:prstGeom>
        </p:spPr>
      </p:pic>
      <p:sp>
        <p:nvSpPr>
          <p:cNvPr id="7" name="TextBox 6"/>
          <p:cNvSpPr txBox="1"/>
          <p:nvPr/>
        </p:nvSpPr>
        <p:spPr>
          <a:xfrm>
            <a:off x="6172200" y="2209800"/>
            <a:ext cx="2091278" cy="369332"/>
          </a:xfrm>
          <a:prstGeom prst="rect">
            <a:avLst/>
          </a:prstGeom>
          <a:noFill/>
        </p:spPr>
        <p:txBody>
          <a:bodyPr wrap="none" rtlCol="0">
            <a:spAutoFit/>
          </a:bodyPr>
          <a:lstStyle/>
          <a:p>
            <a:r>
              <a:rPr lang="en-US" b="1" dirty="0" smtClean="0"/>
              <a:t>Cansat – 3D View</a:t>
            </a:r>
            <a:endParaRPr lang="en-IN" b="1" dirty="0"/>
          </a:p>
        </p:txBody>
      </p:sp>
      <p:sp>
        <p:nvSpPr>
          <p:cNvPr id="8" name="TextBox 7"/>
          <p:cNvSpPr txBox="1"/>
          <p:nvPr/>
        </p:nvSpPr>
        <p:spPr>
          <a:xfrm>
            <a:off x="98872" y="1638672"/>
            <a:ext cx="2265364" cy="292388"/>
          </a:xfrm>
          <a:prstGeom prst="rect">
            <a:avLst/>
          </a:prstGeom>
          <a:noFill/>
        </p:spPr>
        <p:txBody>
          <a:bodyPr wrap="none" rtlCol="0">
            <a:spAutoFit/>
          </a:bodyPr>
          <a:lstStyle/>
          <a:p>
            <a:r>
              <a:rPr lang="en-US" sz="1300" dirty="0" smtClean="0"/>
              <a:t>Servo (Detachment Control)</a:t>
            </a:r>
            <a:endParaRPr lang="en-IN" sz="1300" dirty="0"/>
          </a:p>
        </p:txBody>
      </p:sp>
      <p:cxnSp>
        <p:nvCxnSpPr>
          <p:cNvPr id="10" name="Straight Arrow Connector 9"/>
          <p:cNvCxnSpPr/>
          <p:nvPr/>
        </p:nvCxnSpPr>
        <p:spPr>
          <a:xfrm>
            <a:off x="2389706" y="1784866"/>
            <a:ext cx="134409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486400" y="1683027"/>
            <a:ext cx="805029" cy="292388"/>
          </a:xfrm>
          <a:prstGeom prst="rect">
            <a:avLst/>
          </a:prstGeom>
          <a:noFill/>
        </p:spPr>
        <p:txBody>
          <a:bodyPr wrap="none" rtlCol="0">
            <a:spAutoFit/>
          </a:bodyPr>
          <a:lstStyle/>
          <a:p>
            <a:r>
              <a:rPr lang="en-US" sz="1300" dirty="0" smtClean="0"/>
              <a:t>Ring Slit</a:t>
            </a:r>
            <a:endParaRPr lang="en-IN" sz="1300" dirty="0"/>
          </a:p>
        </p:txBody>
      </p:sp>
      <p:cxnSp>
        <p:nvCxnSpPr>
          <p:cNvPr id="14" name="Straight Arrow Connector 13"/>
          <p:cNvCxnSpPr/>
          <p:nvPr/>
        </p:nvCxnSpPr>
        <p:spPr>
          <a:xfrm flipH="1">
            <a:off x="4114800" y="1797994"/>
            <a:ext cx="1371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6629400" y="3048000"/>
            <a:ext cx="841897" cy="292388"/>
          </a:xfrm>
          <a:prstGeom prst="rect">
            <a:avLst/>
          </a:prstGeom>
          <a:noFill/>
        </p:spPr>
        <p:txBody>
          <a:bodyPr wrap="none" rtlCol="0">
            <a:spAutoFit/>
          </a:bodyPr>
          <a:lstStyle/>
          <a:p>
            <a:r>
              <a:rPr lang="en-US" sz="1300" dirty="0" smtClean="0"/>
              <a:t>Wing Slit</a:t>
            </a:r>
            <a:endParaRPr lang="en-IN" sz="1300" dirty="0"/>
          </a:p>
        </p:txBody>
      </p:sp>
      <p:cxnSp>
        <p:nvCxnSpPr>
          <p:cNvPr id="17" name="Straight Arrow Connector 16"/>
          <p:cNvCxnSpPr>
            <a:stCxn id="15" idx="2"/>
          </p:cNvCxnSpPr>
          <p:nvPr/>
        </p:nvCxnSpPr>
        <p:spPr>
          <a:xfrm>
            <a:off x="7050349" y="3340388"/>
            <a:ext cx="1213129" cy="6982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307103" y="2823850"/>
            <a:ext cx="1083951" cy="292388"/>
          </a:xfrm>
          <a:prstGeom prst="rect">
            <a:avLst/>
          </a:prstGeom>
          <a:noFill/>
        </p:spPr>
        <p:txBody>
          <a:bodyPr wrap="none" rtlCol="0">
            <a:spAutoFit/>
          </a:bodyPr>
          <a:lstStyle/>
          <a:p>
            <a:r>
              <a:rPr lang="en-US" sz="1300" dirty="0" smtClean="0"/>
              <a:t>Antenna Slit</a:t>
            </a:r>
            <a:endParaRPr lang="en-IN" sz="1300" dirty="0"/>
          </a:p>
        </p:txBody>
      </p:sp>
      <p:cxnSp>
        <p:nvCxnSpPr>
          <p:cNvPr id="19" name="Straight Arrow Connector 18"/>
          <p:cNvCxnSpPr/>
          <p:nvPr/>
        </p:nvCxnSpPr>
        <p:spPr>
          <a:xfrm flipH="1">
            <a:off x="914400" y="3116238"/>
            <a:ext cx="962492" cy="12271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609600" y="2579132"/>
            <a:ext cx="184731" cy="369332"/>
          </a:xfrm>
          <a:prstGeom prst="rect">
            <a:avLst/>
          </a:prstGeom>
          <a:noFill/>
        </p:spPr>
        <p:txBody>
          <a:bodyPr wrap="none" rtlCol="0">
            <a:spAutoFit/>
          </a:bodyPr>
          <a:lstStyle/>
          <a:p>
            <a:endParaRPr lang="en-IN" dirty="0"/>
          </a:p>
        </p:txBody>
      </p:sp>
      <p:sp>
        <p:nvSpPr>
          <p:cNvPr id="22" name="TextBox 21"/>
          <p:cNvSpPr txBox="1"/>
          <p:nvPr/>
        </p:nvSpPr>
        <p:spPr>
          <a:xfrm>
            <a:off x="10236" y="2394466"/>
            <a:ext cx="1744388" cy="292388"/>
          </a:xfrm>
          <a:prstGeom prst="rect">
            <a:avLst/>
          </a:prstGeom>
          <a:noFill/>
        </p:spPr>
        <p:txBody>
          <a:bodyPr wrap="none" rtlCol="0">
            <a:spAutoFit/>
          </a:bodyPr>
          <a:lstStyle/>
          <a:p>
            <a:r>
              <a:rPr lang="en-US" sz="1300" dirty="0" smtClean="0"/>
              <a:t>Servo (Wing Control)</a:t>
            </a:r>
            <a:endParaRPr lang="en-IN" sz="1300" dirty="0"/>
          </a:p>
        </p:txBody>
      </p:sp>
      <p:cxnSp>
        <p:nvCxnSpPr>
          <p:cNvPr id="23" name="Straight Arrow Connector 22"/>
          <p:cNvCxnSpPr/>
          <p:nvPr/>
        </p:nvCxnSpPr>
        <p:spPr>
          <a:xfrm flipH="1">
            <a:off x="870407" y="2686854"/>
            <a:ext cx="12024" cy="1002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132504" y="5818666"/>
            <a:ext cx="1736373" cy="292388"/>
          </a:xfrm>
          <a:prstGeom prst="rect">
            <a:avLst/>
          </a:prstGeom>
          <a:noFill/>
        </p:spPr>
        <p:txBody>
          <a:bodyPr wrap="none" rtlCol="0">
            <a:spAutoFit/>
          </a:bodyPr>
          <a:lstStyle/>
          <a:p>
            <a:r>
              <a:rPr lang="en-US" sz="1300" dirty="0" smtClean="0"/>
              <a:t>Impact Force Sensor</a:t>
            </a:r>
            <a:endParaRPr lang="en-IN" sz="1300" dirty="0"/>
          </a:p>
        </p:txBody>
      </p:sp>
      <p:cxnSp>
        <p:nvCxnSpPr>
          <p:cNvPr id="29" name="Straight Arrow Connector 28"/>
          <p:cNvCxnSpPr/>
          <p:nvPr/>
        </p:nvCxnSpPr>
        <p:spPr>
          <a:xfrm flipV="1">
            <a:off x="870407" y="5410200"/>
            <a:ext cx="6012" cy="4260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3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616287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1929"/>
            <a:ext cx="9144000" cy="5093701"/>
          </a:xfrm>
          <a:prstGeom prst="rect">
            <a:avLst/>
          </a:prstGeom>
        </p:spPr>
      </p:pic>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22</a:t>
            </a:fld>
            <a:endParaRPr lang="en-US" dirty="0"/>
          </a:p>
        </p:txBody>
      </p:sp>
      <p:sp>
        <p:nvSpPr>
          <p:cNvPr id="4"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dirty="0" smtClean="0"/>
              <a:t>Physical Layout</a:t>
            </a:r>
          </a:p>
        </p:txBody>
      </p:sp>
      <p:sp>
        <p:nvSpPr>
          <p:cNvPr id="7" name="TextBox 6"/>
          <p:cNvSpPr txBox="1"/>
          <p:nvPr/>
        </p:nvSpPr>
        <p:spPr>
          <a:xfrm>
            <a:off x="3378885" y="1301929"/>
            <a:ext cx="2386231" cy="369332"/>
          </a:xfrm>
          <a:prstGeom prst="rect">
            <a:avLst/>
          </a:prstGeom>
          <a:noFill/>
        </p:spPr>
        <p:txBody>
          <a:bodyPr wrap="none" rtlCol="0">
            <a:spAutoFit/>
          </a:bodyPr>
          <a:lstStyle/>
          <a:p>
            <a:pPr algn="ctr"/>
            <a:r>
              <a:rPr lang="en-US" b="1" dirty="0" smtClean="0"/>
              <a:t>Design – Front View</a:t>
            </a:r>
            <a:endParaRPr lang="en-IN" b="1" dirty="0"/>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1505444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9110"/>
            <a:ext cx="9144000" cy="4199779"/>
          </a:xfrm>
          <a:prstGeom prst="rect">
            <a:avLst/>
          </a:prstGeom>
        </p:spPr>
      </p:pic>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23</a:t>
            </a:fld>
            <a:endParaRPr lang="en-US" dirty="0"/>
          </a:p>
        </p:txBody>
      </p:sp>
      <p:sp>
        <p:nvSpPr>
          <p:cNvPr id="4"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dirty="0" smtClean="0"/>
              <a:t>Physical Layout</a:t>
            </a:r>
          </a:p>
        </p:txBody>
      </p:sp>
      <p:sp>
        <p:nvSpPr>
          <p:cNvPr id="7" name="TextBox 6"/>
          <p:cNvSpPr txBox="1"/>
          <p:nvPr/>
        </p:nvSpPr>
        <p:spPr>
          <a:xfrm>
            <a:off x="3470801" y="1329110"/>
            <a:ext cx="2202398" cy="369332"/>
          </a:xfrm>
          <a:prstGeom prst="rect">
            <a:avLst/>
          </a:prstGeom>
          <a:noFill/>
        </p:spPr>
        <p:txBody>
          <a:bodyPr wrap="none" rtlCol="0">
            <a:spAutoFit/>
          </a:bodyPr>
          <a:lstStyle/>
          <a:p>
            <a:pPr algn="ctr"/>
            <a:r>
              <a:rPr lang="en-US" b="1" dirty="0" smtClean="0"/>
              <a:t>Design – Top View</a:t>
            </a:r>
            <a:endParaRPr lang="en-IN" b="1" dirty="0"/>
          </a:p>
        </p:txBody>
      </p:sp>
      <p:sp>
        <p:nvSpPr>
          <p:cNvPr id="9" name="TextBox 8"/>
          <p:cNvSpPr txBox="1"/>
          <p:nvPr/>
        </p:nvSpPr>
        <p:spPr>
          <a:xfrm>
            <a:off x="5845899" y="5547086"/>
            <a:ext cx="1697901" cy="307777"/>
          </a:xfrm>
          <a:prstGeom prst="rect">
            <a:avLst/>
          </a:prstGeom>
          <a:noFill/>
        </p:spPr>
        <p:txBody>
          <a:bodyPr wrap="none" rtlCol="0">
            <a:spAutoFit/>
          </a:bodyPr>
          <a:lstStyle/>
          <a:p>
            <a:r>
              <a:rPr lang="en-US" sz="1400" dirty="0" smtClean="0"/>
              <a:t>Wings Overlapping</a:t>
            </a:r>
            <a:endParaRPr lang="en-IN" sz="1400" dirty="0"/>
          </a:p>
        </p:txBody>
      </p:sp>
      <p:pic>
        <p:nvPicPr>
          <p:cNvPr id="1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3581652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8300" y="1295105"/>
            <a:ext cx="5867400" cy="5097281"/>
          </a:xfrm>
          <a:prstGeom prst="rect">
            <a:avLst/>
          </a:prstGeom>
        </p:spPr>
      </p:pic>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24</a:t>
            </a:fld>
            <a:endParaRPr lang="en-US" dirty="0"/>
          </a:p>
        </p:txBody>
      </p:sp>
      <p:sp>
        <p:nvSpPr>
          <p:cNvPr id="4"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dirty="0" smtClean="0"/>
              <a:t>Physical Layout</a:t>
            </a:r>
          </a:p>
        </p:txBody>
      </p:sp>
      <p:sp>
        <p:nvSpPr>
          <p:cNvPr id="7" name="TextBox 6"/>
          <p:cNvSpPr txBox="1"/>
          <p:nvPr/>
        </p:nvSpPr>
        <p:spPr>
          <a:xfrm>
            <a:off x="3160877" y="1295105"/>
            <a:ext cx="2822247" cy="369332"/>
          </a:xfrm>
          <a:prstGeom prst="rect">
            <a:avLst/>
          </a:prstGeom>
          <a:noFill/>
        </p:spPr>
        <p:txBody>
          <a:bodyPr wrap="none" rtlCol="0">
            <a:spAutoFit/>
          </a:bodyPr>
          <a:lstStyle/>
          <a:p>
            <a:pPr algn="ctr"/>
            <a:r>
              <a:rPr lang="en-US" b="1" dirty="0" smtClean="0"/>
              <a:t>Design – Isometric View</a:t>
            </a:r>
            <a:endParaRPr lang="en-IN" b="1" dirty="0"/>
          </a:p>
        </p:txBody>
      </p:sp>
      <p:pic>
        <p:nvPicPr>
          <p:cNvPr id="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796141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578" y="1479770"/>
            <a:ext cx="4586422" cy="36256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07027"/>
            <a:ext cx="4873415" cy="4878231"/>
          </a:xfrm>
          <a:prstGeom prst="rect">
            <a:avLst/>
          </a:prstGeom>
        </p:spPr>
      </p:pic>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25</a:t>
            </a:fld>
            <a:endParaRPr lang="en-US" dirty="0"/>
          </a:p>
        </p:txBody>
      </p:sp>
      <p:sp>
        <p:nvSpPr>
          <p:cNvPr id="4"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dirty="0" smtClean="0"/>
              <a:t>Physical Layout</a:t>
            </a:r>
          </a:p>
        </p:txBody>
      </p:sp>
      <p:sp>
        <p:nvSpPr>
          <p:cNvPr id="7" name="TextBox 6"/>
          <p:cNvSpPr txBox="1"/>
          <p:nvPr/>
        </p:nvSpPr>
        <p:spPr>
          <a:xfrm>
            <a:off x="3548363" y="1295104"/>
            <a:ext cx="2067746" cy="369332"/>
          </a:xfrm>
          <a:prstGeom prst="rect">
            <a:avLst/>
          </a:prstGeom>
          <a:noFill/>
        </p:spPr>
        <p:txBody>
          <a:bodyPr wrap="none" rtlCol="0">
            <a:spAutoFit/>
          </a:bodyPr>
          <a:lstStyle/>
          <a:p>
            <a:pPr algn="ctr"/>
            <a:r>
              <a:rPr lang="en-US" b="1" dirty="0" smtClean="0"/>
              <a:t>Wings Staggered</a:t>
            </a:r>
            <a:endParaRPr lang="en-IN" b="1" dirty="0"/>
          </a:p>
        </p:txBody>
      </p:sp>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3168716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0A63754-A85C-4C96-BFDC-956EFE76F196}" type="slidenum">
              <a:rPr lang="en-US" smtClean="0"/>
              <a:pPr eaLnBrk="1" hangingPunct="1"/>
              <a:t>26</a:t>
            </a:fld>
            <a:endParaRPr lang="en-US" smtClean="0"/>
          </a:p>
        </p:txBody>
      </p:sp>
      <p:sp>
        <p:nvSpPr>
          <p:cNvPr id="16388" name="Rectangle 2"/>
          <p:cNvSpPr>
            <a:spLocks noGrp="1" noChangeArrowheads="1"/>
          </p:cNvSpPr>
          <p:nvPr>
            <p:ph type="title"/>
          </p:nvPr>
        </p:nvSpPr>
        <p:spPr/>
        <p:txBody>
          <a:bodyPr/>
          <a:lstStyle/>
          <a:p>
            <a:pPr eaLnBrk="1" hangingPunct="1"/>
            <a:r>
              <a:rPr lang="en-US" smtClean="0"/>
              <a:t>System Level Cansat Configuration Trade &amp; Selection</a:t>
            </a:r>
          </a:p>
        </p:txBody>
      </p:sp>
      <p:sp>
        <p:nvSpPr>
          <p:cNvPr id="16389" name="Rectangle 3"/>
          <p:cNvSpPr>
            <a:spLocks noGrp="1" noChangeArrowheads="1"/>
          </p:cNvSpPr>
          <p:nvPr>
            <p:ph type="body" idx="1"/>
          </p:nvPr>
        </p:nvSpPr>
        <p:spPr>
          <a:xfrm>
            <a:off x="152400" y="1371600"/>
            <a:ext cx="8686800" cy="5181600"/>
          </a:xfrm>
        </p:spPr>
        <p:txBody>
          <a:bodyPr/>
          <a:lstStyle/>
          <a:p>
            <a:pPr marL="457200" indent="-457200" eaLnBrk="1" hangingPunct="1">
              <a:buFontTx/>
              <a:buAutoNum type="arabicPeriod"/>
            </a:pPr>
            <a:r>
              <a:rPr lang="en-US" dirty="0" smtClean="0">
                <a:latin typeface="Calibri" pitchFamily="34" charset="0"/>
                <a:ea typeface="Calibri" pitchFamily="34" charset="0"/>
                <a:cs typeface="Calibri" pitchFamily="34" charset="0"/>
              </a:rPr>
              <a:t>Choice of aluminum over steel:</a:t>
            </a:r>
            <a:r>
              <a:rPr lang="en-US" b="0" dirty="0" smtClean="0">
                <a:latin typeface="Calibri" pitchFamily="34" charset="0"/>
                <a:ea typeface="Calibri" pitchFamily="34" charset="0"/>
                <a:cs typeface="Calibri" pitchFamily="34" charset="0"/>
              </a:rPr>
              <a:t> Aluminum was chosen over steel keeping in mind the mass constraints.</a:t>
            </a:r>
          </a:p>
          <a:p>
            <a:pPr marL="457200" indent="-457200" eaLnBrk="1" hangingPunct="1">
              <a:buFontTx/>
              <a:buAutoNum type="arabicPeriod"/>
            </a:pPr>
            <a:endParaRPr lang="en-US" dirty="0" smtClean="0">
              <a:latin typeface="Calibri" pitchFamily="34" charset="0"/>
              <a:ea typeface="Calibri" pitchFamily="34" charset="0"/>
              <a:cs typeface="Calibri" pitchFamily="34" charset="0"/>
            </a:endParaRPr>
          </a:p>
          <a:p>
            <a:pPr marL="457200" indent="-457200" eaLnBrk="1" hangingPunct="1">
              <a:buFontTx/>
              <a:buAutoNum type="arabicPeriod"/>
            </a:pPr>
            <a:r>
              <a:rPr lang="en-US" dirty="0" smtClean="0">
                <a:latin typeface="Calibri" pitchFamily="34" charset="0"/>
                <a:ea typeface="Calibri" pitchFamily="34" charset="0"/>
                <a:cs typeface="Calibri" pitchFamily="34" charset="0"/>
              </a:rPr>
              <a:t>The container containing the egg is kept at the bottom of the lander</a:t>
            </a:r>
            <a:r>
              <a:rPr lang="en-US" b="0" dirty="0" smtClean="0">
                <a:latin typeface="Calibri" pitchFamily="34" charset="0"/>
                <a:ea typeface="Calibri" pitchFamily="34" charset="0"/>
                <a:cs typeface="Calibri" pitchFamily="34" charset="0"/>
              </a:rPr>
              <a:t> and the electronics is in the middle as we want the center of mass to be as low as possible to improve the stability of the cansat.</a:t>
            </a:r>
          </a:p>
          <a:p>
            <a:pPr marL="457200" indent="-457200" eaLnBrk="1" hangingPunct="1">
              <a:buFontTx/>
              <a:buAutoNum type="arabicPeriod"/>
            </a:pPr>
            <a:endParaRPr lang="en-US" b="0" dirty="0" smtClean="0">
              <a:latin typeface="Calibri" pitchFamily="34" charset="0"/>
              <a:ea typeface="Calibri" pitchFamily="34" charset="0"/>
              <a:cs typeface="Calibri" pitchFamily="34" charset="0"/>
            </a:endParaRPr>
          </a:p>
          <a:p>
            <a:pPr marL="457200" indent="-457200" eaLnBrk="1" hangingPunct="1">
              <a:buFontTx/>
              <a:buAutoNum type="arabicPeriod"/>
            </a:pPr>
            <a:r>
              <a:rPr lang="en-US" b="0" dirty="0" smtClean="0">
                <a:latin typeface="Calibri" pitchFamily="34" charset="0"/>
                <a:ea typeface="Calibri" pitchFamily="34" charset="0"/>
                <a:cs typeface="Calibri" pitchFamily="34" charset="0"/>
              </a:rPr>
              <a:t>Wings were earlier thought to be made of aluminum, but later to have higher strength, lower mass and accurate geometry, we are thinking of using plastic/fiber material. </a:t>
            </a:r>
            <a:endParaRPr lang="en-US" dirty="0" smtClean="0">
              <a:latin typeface="Calibri" pitchFamily="34" charset="0"/>
              <a:ea typeface="Calibri" pitchFamily="34" charset="0"/>
              <a:cs typeface="Calibri" pitchFamily="34" charset="0"/>
            </a:endParaRPr>
          </a:p>
        </p:txBody>
      </p:sp>
      <p:pic>
        <p:nvPicPr>
          <p:cNvPr id="163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3257383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27</a:t>
            </a:fld>
            <a:endParaRPr lang="en-US" dirty="0"/>
          </a:p>
        </p:txBody>
      </p:sp>
      <p:sp>
        <p:nvSpPr>
          <p:cNvPr id="4" name="Rectangle 5"/>
          <p:cNvSpPr txBox="1">
            <a:spLocks noChangeArrowheads="1"/>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Rectangle 6"/>
          <p:cNvSpPr txBox="1">
            <a:spLocks noChangeArrowheads="1"/>
          </p:cNvSpPr>
          <p:nvPr/>
        </p:nvSpPr>
        <p:spPr bwMode="auto">
          <a:xfrm>
            <a:off x="8001000" y="6477000"/>
            <a:ext cx="6858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6" name="Rectangle 4"/>
          <p:cNvSpPr txBox="1">
            <a:spLocks noChangeArrowheads="1"/>
          </p:cNvSpPr>
          <p:nvPr/>
        </p:nvSpPr>
        <p:spPr>
          <a:xfrm>
            <a:off x="685800" y="2130425"/>
            <a:ext cx="7772400" cy="1470025"/>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Sensor Subsystem Design</a:t>
            </a:r>
          </a:p>
        </p:txBody>
      </p:sp>
      <p:sp>
        <p:nvSpPr>
          <p:cNvPr id="7" name="TextBox 6"/>
          <p:cNvSpPr txBox="1">
            <a:spLocks noChangeArrowheads="1"/>
          </p:cNvSpPr>
          <p:nvPr/>
        </p:nvSpPr>
        <p:spPr bwMode="auto">
          <a:xfrm>
            <a:off x="2133600" y="4338638"/>
            <a:ext cx="502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dirty="0"/>
              <a:t>Presenter </a:t>
            </a:r>
            <a:r>
              <a:rPr lang="en-US" sz="2400" b="1" dirty="0" smtClean="0"/>
              <a:t>: Rahul Gupta</a:t>
            </a:r>
            <a:endParaRPr lang="en-US" sz="2400" b="1"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Rahul Gupta</a:t>
            </a:r>
            <a:endParaRPr lang="en-US" sz="1000" dirty="0"/>
          </a:p>
        </p:txBody>
      </p:sp>
    </p:spTree>
    <p:extLst>
      <p:ext uri="{BB962C8B-B14F-4D97-AF65-F5344CB8AC3E}">
        <p14:creationId xmlns:p14="http://schemas.microsoft.com/office/powerpoint/2010/main" val="108681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28</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26885558-BFB5-413B-AA2F-FFA8E74DF832}" type="slidenum">
              <a:rPr lang="en-US" smtClean="0"/>
              <a:pPr eaLnBrk="1" hangingPunct="1"/>
              <a:t>28</a:t>
            </a:fld>
            <a:endParaRPr lang="en-US" smtClean="0"/>
          </a:p>
        </p:txBody>
      </p:sp>
      <p:sp>
        <p:nvSpPr>
          <p:cNvPr id="6"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smtClean="0"/>
              <a:t>       Sensor Subsystem Overview</a:t>
            </a:r>
            <a:endParaRPr lang="en-US" dirty="0" smtClean="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375" y="1066800"/>
            <a:ext cx="872966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Rahul Gupta</a:t>
            </a:r>
            <a:endParaRPr lang="en-US" sz="1000" dirty="0"/>
          </a:p>
        </p:txBody>
      </p:sp>
    </p:spTree>
    <p:extLst>
      <p:ext uri="{BB962C8B-B14F-4D97-AF65-F5344CB8AC3E}">
        <p14:creationId xmlns:p14="http://schemas.microsoft.com/office/powerpoint/2010/main" val="1894814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29</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EC8D346B-32F3-4389-A20D-02CCAADAA760}" type="slidenum">
              <a:rPr lang="en-US" smtClean="0"/>
              <a:pPr eaLnBrk="1" hangingPunct="1"/>
              <a:t>29</a:t>
            </a:fld>
            <a:endParaRPr lang="en-US" smtClean="0"/>
          </a:p>
        </p:txBody>
      </p:sp>
      <p:sp>
        <p:nvSpPr>
          <p:cNvPr id="6"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smtClean="0"/>
              <a:t>    Sensor Subsystem Requirements</a:t>
            </a:r>
          </a:p>
        </p:txBody>
      </p:sp>
      <p:graphicFrame>
        <p:nvGraphicFramePr>
          <p:cNvPr id="7" name="Group 3"/>
          <p:cNvGraphicFramePr>
            <a:graphicFrameLocks noGrp="1"/>
          </p:cNvGraphicFramePr>
          <p:nvPr/>
        </p:nvGraphicFramePr>
        <p:xfrm>
          <a:off x="228600" y="1066800"/>
          <a:ext cx="8763000" cy="5189538"/>
        </p:xfrm>
        <a:graphic>
          <a:graphicData uri="http://schemas.openxmlformats.org/drawingml/2006/table">
            <a:tbl>
              <a:tblPr/>
              <a:tblGrid>
                <a:gridCol w="533400"/>
                <a:gridCol w="1752600"/>
                <a:gridCol w="2438401"/>
                <a:gridCol w="762000"/>
                <a:gridCol w="914400"/>
                <a:gridCol w="990600"/>
                <a:gridCol w="304800"/>
                <a:gridCol w="381000"/>
                <a:gridCol w="304800"/>
                <a:gridCol w="380999"/>
              </a:tblGrid>
              <a:tr h="270634">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ID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Requirement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Rationale</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Parent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Children</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2" charset="0"/>
                          <a:ea typeface="MS Gothic" charset="-128"/>
                          <a:cs typeface="Calibri" pitchFamily="32" charset="0"/>
                        </a:rPr>
                        <a:t>Priority</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2" charset="0"/>
                        </a:rPr>
                        <a:t>VM</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063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2" charset="0"/>
                        </a:rPr>
                        <a:t>A</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2" charset="0"/>
                        </a:rPr>
                        <a:t>I</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2" charset="0"/>
                        </a:rPr>
                        <a:t>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2" charset="0"/>
                        </a:rPr>
                        <a:t>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818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S01</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400" dirty="0" smtClean="0">
                          <a:solidFill>
                            <a:srgbClr val="000000"/>
                          </a:solidFill>
                          <a:latin typeface="Calibri" pitchFamily="34" charset="0"/>
                        </a:rPr>
                        <a:t>Measurement of barometric  altitude</a:t>
                      </a:r>
                    </a:p>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It is a requirement for descent telemetry</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SYS -08,09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  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1581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S02</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327025" indent="-327025">
                        <a:spcBef>
                          <a:spcPts val="600"/>
                        </a:spcBef>
                        <a:buClr>
                          <a:srgbClr val="000000"/>
                        </a:buClr>
                        <a:buSzPct val="100000"/>
                        <a:buFont typeface="Wingdings" pitchFamily="2" charset="2"/>
                        <a:buNone/>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r>
                        <a:rPr lang="en-US" sz="1400" dirty="0" smtClean="0">
                          <a:solidFill>
                            <a:srgbClr val="000000"/>
                          </a:solidFill>
                          <a:latin typeface="Calibri" pitchFamily="34" charset="0"/>
                        </a:rPr>
                        <a:t>Measurement</a:t>
                      </a:r>
                      <a:r>
                        <a:rPr lang="en-US" sz="1400" baseline="0" dirty="0" smtClean="0">
                          <a:solidFill>
                            <a:srgbClr val="000000"/>
                          </a:solidFill>
                          <a:latin typeface="Calibri" pitchFamily="34" charset="0"/>
                        </a:rPr>
                        <a:t> </a:t>
                      </a:r>
                      <a:r>
                        <a:rPr lang="en-US" sz="1400" dirty="0" smtClean="0">
                          <a:solidFill>
                            <a:srgbClr val="000000"/>
                          </a:solidFill>
                          <a:latin typeface="Calibri" pitchFamily="34" charset="0"/>
                        </a:rPr>
                        <a:t>of air</a:t>
                      </a:r>
                      <a:r>
                        <a:rPr lang="en-US" sz="1400" baseline="0" dirty="0" smtClean="0">
                          <a:solidFill>
                            <a:srgbClr val="000000"/>
                          </a:solidFill>
                          <a:latin typeface="Calibri" pitchFamily="34" charset="0"/>
                        </a:rPr>
                        <a:t> </a:t>
                      </a:r>
                    </a:p>
                    <a:p>
                      <a:pPr marL="327025" indent="-327025">
                        <a:spcBef>
                          <a:spcPts val="600"/>
                        </a:spcBef>
                        <a:buClr>
                          <a:srgbClr val="000000"/>
                        </a:buClr>
                        <a:buSzPct val="100000"/>
                        <a:buFont typeface="Wingdings" pitchFamily="2" charset="2"/>
                        <a:buNone/>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r>
                        <a:rPr lang="en-US" sz="1400" baseline="0" dirty="0" smtClean="0">
                          <a:solidFill>
                            <a:srgbClr val="000000"/>
                          </a:solidFill>
                          <a:latin typeface="Calibri" pitchFamily="34" charset="0"/>
                        </a:rPr>
                        <a:t>      </a:t>
                      </a:r>
                      <a:r>
                        <a:rPr lang="en-US" sz="1400" dirty="0" smtClean="0">
                          <a:solidFill>
                            <a:srgbClr val="000000"/>
                          </a:solidFill>
                          <a:latin typeface="Calibri" pitchFamily="34" charset="0"/>
                        </a:rPr>
                        <a:t>temperature.</a:t>
                      </a:r>
                      <a:endParaRPr lang="en-US" sz="1400" dirty="0">
                        <a:solidFill>
                          <a:srgbClr val="000000"/>
                        </a:solidFill>
                        <a:latin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It is a requirement for descent telemetry</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SYS -08,09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9284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S03</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327025" indent="-327025" algn="l">
                        <a:spcBef>
                          <a:spcPts val="600"/>
                        </a:spcBef>
                        <a:buClr>
                          <a:srgbClr val="000000"/>
                        </a:buClr>
                        <a:buSzPct val="100000"/>
                        <a:buFont typeface="Wingdings" pitchFamily="2" charset="2"/>
                        <a:buNone/>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r>
                        <a:rPr lang="en-US" sz="1400" dirty="0" smtClean="0">
                          <a:solidFill>
                            <a:srgbClr val="000000"/>
                          </a:solidFill>
                          <a:latin typeface="Calibri" pitchFamily="34" charset="0"/>
                        </a:rPr>
                        <a:t>Measurement</a:t>
                      </a:r>
                      <a:r>
                        <a:rPr lang="en-US" sz="1400" baseline="0" dirty="0" smtClean="0">
                          <a:solidFill>
                            <a:srgbClr val="000000"/>
                          </a:solidFill>
                          <a:latin typeface="Calibri" pitchFamily="34" charset="0"/>
                        </a:rPr>
                        <a:t> of</a:t>
                      </a:r>
                    </a:p>
                    <a:p>
                      <a:pPr marL="327025" indent="-327025" algn="l">
                        <a:spcBef>
                          <a:spcPts val="600"/>
                        </a:spcBef>
                        <a:buClr>
                          <a:srgbClr val="000000"/>
                        </a:buClr>
                        <a:buSzPct val="100000"/>
                        <a:buFont typeface="Wingdings" pitchFamily="2" charset="2"/>
                        <a:buNone/>
                        <a:tabLst>
                          <a:tab pos="327025" algn="l"/>
                          <a:tab pos="774700" algn="l"/>
                          <a:tab pos="1223963" algn="l"/>
                          <a:tab pos="1673225" algn="l"/>
                          <a:tab pos="2122488" algn="l"/>
                          <a:tab pos="2571750" algn="l"/>
                          <a:tab pos="3021013" algn="l"/>
                          <a:tab pos="3470275" algn="l"/>
                          <a:tab pos="3919538" algn="l"/>
                          <a:tab pos="4368800" algn="l"/>
                          <a:tab pos="4818063" algn="l"/>
                          <a:tab pos="5267325" algn="l"/>
                          <a:tab pos="5716588" algn="l"/>
                          <a:tab pos="6165850" algn="l"/>
                          <a:tab pos="6615113" algn="l"/>
                          <a:tab pos="7064375" algn="l"/>
                          <a:tab pos="7513638" algn="l"/>
                          <a:tab pos="7962900" algn="l"/>
                          <a:tab pos="8412163" algn="l"/>
                          <a:tab pos="8861425" algn="l"/>
                          <a:tab pos="9310688" algn="l"/>
                        </a:tabLst>
                      </a:pPr>
                      <a:r>
                        <a:rPr lang="en-US" sz="1400" baseline="0" dirty="0" smtClean="0">
                          <a:solidFill>
                            <a:srgbClr val="000000"/>
                          </a:solidFill>
                          <a:latin typeface="Calibri" pitchFamily="34" charset="0"/>
                        </a:rPr>
                        <a:t> Battery Voltage.</a:t>
                      </a:r>
                      <a:endParaRPr lang="en-US" sz="1400" dirty="0">
                        <a:solidFill>
                          <a:srgbClr val="000000"/>
                        </a:solidFill>
                        <a:latin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Requirement for Descent Telemetry and Housekeeping Data</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SYS-08,09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818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S04</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GPS  Location data</a:t>
                      </a: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  </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Descent Telemetry and determination  of Landing</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SYS-08,09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00736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S05</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Acceleration Sensor</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Various events such as ejecting, mapping of motion and operational objective of landing data.</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SYS – 08,09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MEDIUM</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X</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rPr>
                        <a:t>x</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rPr>
                        <a:t>X</a:t>
                      </a: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7587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S06</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Audio Beacon</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It is required to retrieve the </a:t>
                      </a:r>
                      <a:r>
                        <a:rPr kumimoji="0" lang="en-US" sz="1400" b="0" i="0" u="none" strike="noStrike" cap="none" normalizeH="0" baseline="0" dirty="0" err="1" smtClean="0">
                          <a:ln>
                            <a:noFill/>
                          </a:ln>
                          <a:solidFill>
                            <a:srgbClr val="000000"/>
                          </a:solidFill>
                          <a:effectLst/>
                          <a:latin typeface="Calibri" pitchFamily="32" charset="0"/>
                          <a:ea typeface="MS Gothic" charset="-128"/>
                          <a:cs typeface="Calibri" pitchFamily="32" charset="0"/>
                        </a:rPr>
                        <a:t>Cansat</a:t>
                      </a: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 after it has landed.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 </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MEDIUM</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Rahul Gupta</a:t>
            </a:r>
            <a:endParaRPr lang="en-US" sz="1000" dirty="0"/>
          </a:p>
        </p:txBody>
      </p:sp>
    </p:spTree>
    <p:extLst>
      <p:ext uri="{BB962C8B-B14F-4D97-AF65-F5344CB8AC3E}">
        <p14:creationId xmlns:p14="http://schemas.microsoft.com/office/powerpoint/2010/main" val="3452806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Presentation Outline</a:t>
            </a:r>
          </a:p>
        </p:txBody>
      </p:sp>
      <p:sp>
        <p:nvSpPr>
          <p:cNvPr id="61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2BAC241-C00F-4F25-A887-FAB192304EE7}" type="slidenum">
              <a:rPr lang="en-US" smtClean="0"/>
              <a:pPr eaLnBrk="1" hangingPunct="1"/>
              <a:t>3</a:t>
            </a:fld>
            <a:endParaRPr lang="en-US" smtClean="0"/>
          </a:p>
        </p:txBody>
      </p:sp>
      <p:sp>
        <p:nvSpPr>
          <p:cNvPr id="6149" name="TextBox 1"/>
          <p:cNvSpPr txBox="1">
            <a:spLocks noChangeArrowheads="1"/>
          </p:cNvSpPr>
          <p:nvPr/>
        </p:nvSpPr>
        <p:spPr bwMode="auto">
          <a:xfrm>
            <a:off x="762000" y="1028700"/>
            <a:ext cx="77724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5. Mechanical Systems Design  - Presenter : </a:t>
            </a:r>
            <a:r>
              <a:rPr lang="en-IN" sz="1200" dirty="0" err="1">
                <a:latin typeface="Calibri" pitchFamily="34" charset="0"/>
                <a:ea typeface="Calibri" pitchFamily="34" charset="0"/>
                <a:cs typeface="Calibri" pitchFamily="34" charset="0"/>
              </a:rPr>
              <a:t>Jaswanth</a:t>
            </a:r>
            <a:r>
              <a:rPr lang="en-IN" sz="1200" dirty="0">
                <a:latin typeface="Calibri" pitchFamily="34" charset="0"/>
                <a:ea typeface="Calibri" pitchFamily="34" charset="0"/>
                <a:cs typeface="Calibri" pitchFamily="34" charset="0"/>
              </a:rPr>
              <a:t> Reddy</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5.1 Mechanical Systems Overview [46]</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5.2 Mechanical Systems Requirement [47]</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5.3 Egg Protection Mechanisms [48-49]</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5.4 Mechanical Layout of Components [50]</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5.5 Estimated Mass Budget [51]</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6. Communication and Data Handling Subsystem Design - Presenter : </a:t>
            </a:r>
            <a:r>
              <a:rPr lang="en-IN" sz="1200" dirty="0" err="1">
                <a:latin typeface="Calibri" pitchFamily="34" charset="0"/>
                <a:ea typeface="Calibri" pitchFamily="34" charset="0"/>
                <a:cs typeface="Calibri" pitchFamily="34" charset="0"/>
              </a:rPr>
              <a:t>Gauresh</a:t>
            </a:r>
            <a:r>
              <a:rPr lang="en-IN" sz="1200" dirty="0">
                <a:latin typeface="Calibri" pitchFamily="34" charset="0"/>
                <a:ea typeface="Calibri" pitchFamily="34" charset="0"/>
                <a:cs typeface="Calibri" pitchFamily="34" charset="0"/>
              </a:rPr>
              <a:t> </a:t>
            </a:r>
            <a:r>
              <a:rPr lang="en-IN" sz="1200" dirty="0" err="1">
                <a:latin typeface="Calibri" pitchFamily="34" charset="0"/>
                <a:ea typeface="Calibri" pitchFamily="34" charset="0"/>
                <a:cs typeface="Calibri" pitchFamily="34" charset="0"/>
              </a:rPr>
              <a:t>Patil</a:t>
            </a:r>
            <a:endParaRPr lang="en-IN" sz="1200" dirty="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6.1 CDH Overview [53-54]</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6.2 CDH Requirements [55-57]</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6.3 Processor Selection [58]</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6.4 Memory Selection [59]</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6.5 Carrier Antenna Selection [60]</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6.6 Communication Configuration [61]</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6.7 Carrier Telemetry Format [62]</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6.8 Autonomous Termination of Transmissions [63]</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6.9 Locator Device Selection [64]</a:t>
            </a:r>
          </a:p>
          <a:p>
            <a:pPr eaLnBrk="1" hangingPunct="1">
              <a:buClr>
                <a:srgbClr val="000000"/>
              </a:buClr>
              <a:buSzPct val="100000"/>
              <a:buFont typeface="Times New Roman" pitchFamily="18" charset="0"/>
              <a:buNone/>
            </a:pPr>
            <a:endParaRPr lang="en-IN" sz="1200" dirty="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7. Electrical Power System Design  -  Presenter : </a:t>
            </a:r>
            <a:r>
              <a:rPr lang="en-IN" sz="1200" dirty="0" err="1">
                <a:latin typeface="Calibri" pitchFamily="34" charset="0"/>
                <a:ea typeface="Calibri" pitchFamily="34" charset="0"/>
                <a:cs typeface="Calibri" pitchFamily="34" charset="0"/>
              </a:rPr>
              <a:t>Shashank</a:t>
            </a:r>
            <a:r>
              <a:rPr lang="en-IN" sz="1200" dirty="0">
                <a:latin typeface="Calibri" pitchFamily="34" charset="0"/>
                <a:ea typeface="Calibri" pitchFamily="34" charset="0"/>
                <a:cs typeface="Calibri" pitchFamily="34" charset="0"/>
              </a:rPr>
              <a:t> </a:t>
            </a:r>
            <a:r>
              <a:rPr lang="en-IN" sz="1200" dirty="0" err="1">
                <a:latin typeface="Calibri" pitchFamily="34" charset="0"/>
                <a:ea typeface="Calibri" pitchFamily="34" charset="0"/>
                <a:cs typeface="Calibri" pitchFamily="34" charset="0"/>
              </a:rPr>
              <a:t>Wadhwa</a:t>
            </a:r>
            <a:endParaRPr lang="en-IN" sz="1200" dirty="0">
              <a:latin typeface="Calibri" pitchFamily="34" charset="0"/>
              <a:ea typeface="Calibri" pitchFamily="34" charset="0"/>
              <a:cs typeface="Calibri" pitchFamily="34" charset="0"/>
            </a:endParaRP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7.1 EPS Overview [66 ]</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7.2 EPS Requirements [67]</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7.3 Cansat Electrical Block Diagram [68]</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7.4 Power Control [69]</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7.5 Power Budget [70-71]	</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7.6 Power Source Selection [72]</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7.7 Battery Voltage Measurement [73]</a:t>
            </a:r>
          </a:p>
          <a:p>
            <a:pPr eaLnBrk="1" hangingPunct="1">
              <a:buClr>
                <a:srgbClr val="000000"/>
              </a:buClr>
              <a:buSzPct val="100000"/>
              <a:buFont typeface="Times New Roman" pitchFamily="18" charset="0"/>
              <a:buNone/>
            </a:pPr>
            <a:r>
              <a:rPr lang="en-IN" sz="1200" dirty="0">
                <a:latin typeface="Calibri" pitchFamily="34" charset="0"/>
                <a:ea typeface="Calibri" pitchFamily="34" charset="0"/>
                <a:cs typeface="Calibri" pitchFamily="34" charset="0"/>
              </a:rPr>
              <a:t>	7.8 EPS Testing Overview [74]</a:t>
            </a:r>
          </a:p>
        </p:txBody>
      </p:sp>
      <p:pic>
        <p:nvPicPr>
          <p:cNvPr id="61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Cansat 2013 </a:t>
            </a:r>
            <a:r>
              <a:rPr lang="en-US" dirty="0"/>
              <a:t>PDR:  Team </a:t>
            </a:r>
            <a:r>
              <a:rPr lang="en-US" dirty="0" smtClean="0"/>
              <a:t>1300 (Frequency)</a:t>
            </a:r>
            <a:endParaRPr lang="en-US" dirty="0"/>
          </a:p>
        </p:txBody>
      </p:sp>
      <p:sp>
        <p:nvSpPr>
          <p:cNvPr id="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19748238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30</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07A56D9F-7563-43F6-B2F8-5AD5D3BA9080}" type="slidenum">
              <a:rPr lang="en-US" smtClean="0"/>
              <a:pPr eaLnBrk="1" hangingPunct="1"/>
              <a:t>30</a:t>
            </a:fld>
            <a:endParaRPr lang="en-US" smtClean="0"/>
          </a:p>
        </p:txBody>
      </p:sp>
      <p:sp>
        <p:nvSpPr>
          <p:cNvPr id="6"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GPS Trade &amp; Selection</a:t>
            </a:r>
          </a:p>
        </p:txBody>
      </p:sp>
      <p:graphicFrame>
        <p:nvGraphicFramePr>
          <p:cNvPr id="7" name="Group 3"/>
          <p:cNvGraphicFramePr>
            <a:graphicFrameLocks noGrp="1"/>
          </p:cNvGraphicFramePr>
          <p:nvPr/>
        </p:nvGraphicFramePr>
        <p:xfrm>
          <a:off x="457200" y="1066800"/>
          <a:ext cx="8305800" cy="2971800"/>
        </p:xfrm>
        <a:graphic>
          <a:graphicData uri="http://schemas.openxmlformats.org/drawingml/2006/table">
            <a:tbl>
              <a:tblPr/>
              <a:tblGrid>
                <a:gridCol w="1470455"/>
                <a:gridCol w="1577546"/>
                <a:gridCol w="1587844"/>
                <a:gridCol w="1048264"/>
                <a:gridCol w="873210"/>
                <a:gridCol w="1748481"/>
              </a:tblGrid>
              <a:tr h="84009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Manufacturer</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Model</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Dimensions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Accuracy</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Mass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Power/voltage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898305">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SIRF</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StarIII  GSC3f/LPx-7989</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Length:27mm, Width: 23mm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 5m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10g</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75mw/3.3v</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57602">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Garmin</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OEM GPS 15H-W</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Length:30mm, Width: 30mm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4m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15g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85mw/8-40v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75796">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Global Sat</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EM-406</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Length:30mm, Width: 30mm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3m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smtClean="0">
                          <a:ln>
                            <a:noFill/>
                          </a:ln>
                          <a:solidFill>
                            <a:srgbClr val="000000"/>
                          </a:solidFill>
                          <a:effectLst/>
                          <a:latin typeface="Calibri" pitchFamily="32" charset="0"/>
                          <a:ea typeface="MS Gothic" charset="-128"/>
                          <a:cs typeface="Calibri" pitchFamily="32" charset="0"/>
                        </a:rPr>
                        <a:t>23g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70mw/4.5v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4114800"/>
            <a:ext cx="26463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 name="TextBox 9"/>
          <p:cNvSpPr txBox="1">
            <a:spLocks noChangeArrowheads="1"/>
          </p:cNvSpPr>
          <p:nvPr/>
        </p:nvSpPr>
        <p:spPr bwMode="auto">
          <a:xfrm>
            <a:off x="2438400" y="5334000"/>
            <a:ext cx="3505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latin typeface="Calibri" pitchFamily="34" charset="0"/>
              </a:rPr>
              <a:t>SiRF GSC3f  GPS Sensor</a:t>
            </a:r>
          </a:p>
        </p:txBody>
      </p:sp>
      <p:sp>
        <p:nvSpPr>
          <p:cNvPr id="10" name="TextBox 8"/>
          <p:cNvSpPr txBox="1">
            <a:spLocks noChangeArrowheads="1"/>
          </p:cNvSpPr>
          <p:nvPr/>
        </p:nvSpPr>
        <p:spPr bwMode="auto">
          <a:xfrm>
            <a:off x="4495800" y="4495800"/>
            <a:ext cx="4114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dirty="0" smtClean="0">
                <a:latin typeface="Calibri" pitchFamily="34" charset="0"/>
              </a:rPr>
              <a:t>GSC3f/LPx-7989 </a:t>
            </a:r>
            <a:r>
              <a:rPr lang="en-US" sz="1600" dirty="0">
                <a:latin typeface="Calibri" pitchFamily="34" charset="0"/>
              </a:rPr>
              <a:t>sensor is selected because it has much more accuracy than other sensors, also it weighs less and uses less power which are other critical parameters for the selection of GPS sensor.</a:t>
            </a: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Rahul Gupta</a:t>
            </a:r>
            <a:endParaRPr lang="en-US" sz="1000" dirty="0"/>
          </a:p>
        </p:txBody>
      </p:sp>
    </p:spTree>
    <p:extLst>
      <p:ext uri="{BB962C8B-B14F-4D97-AF65-F5344CB8AC3E}">
        <p14:creationId xmlns:p14="http://schemas.microsoft.com/office/powerpoint/2010/main" val="3053808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31</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47D2DD7F-CB50-4457-B8F7-67B71A5BC53B}" type="slidenum">
              <a:rPr lang="en-US" smtClean="0"/>
              <a:pPr eaLnBrk="1" hangingPunct="1"/>
              <a:t>31</a:t>
            </a:fld>
            <a:endParaRPr lang="en-US" smtClean="0"/>
          </a:p>
        </p:txBody>
      </p:sp>
      <p:sp>
        <p:nvSpPr>
          <p:cNvPr id="6" name="Rectangle 2"/>
          <p:cNvSpPr txBox="1">
            <a:spLocks noChangeArrowheads="1"/>
          </p:cNvSpPr>
          <p:nvPr/>
        </p:nvSpPr>
        <p:spPr>
          <a:xfrm>
            <a:off x="1714500" y="76200"/>
            <a:ext cx="52197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Non-GPS Altitude Sensor Trade &amp; Selection</a:t>
            </a:r>
          </a:p>
        </p:txBody>
      </p:sp>
      <p:graphicFrame>
        <p:nvGraphicFramePr>
          <p:cNvPr id="7" name="Group 3"/>
          <p:cNvGraphicFramePr>
            <a:graphicFrameLocks noGrp="1"/>
          </p:cNvGraphicFramePr>
          <p:nvPr/>
        </p:nvGraphicFramePr>
        <p:xfrm>
          <a:off x="381000" y="1066800"/>
          <a:ext cx="8229599" cy="3048001"/>
        </p:xfrm>
        <a:graphic>
          <a:graphicData uri="http://schemas.openxmlformats.org/drawingml/2006/table">
            <a:tbl>
              <a:tblPr/>
              <a:tblGrid>
                <a:gridCol w="1219200"/>
                <a:gridCol w="1371600"/>
                <a:gridCol w="1143000"/>
                <a:gridCol w="762000"/>
                <a:gridCol w="1524000"/>
                <a:gridCol w="1558858"/>
                <a:gridCol w="650941"/>
              </a:tblGrid>
              <a:tr h="79358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Manufacturer </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Model</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Accuracy</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Mass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Current/voltage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Dimensions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A/D</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r>
              <a:tr h="749341">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err="1" smtClean="0">
                          <a:ln>
                            <a:noFill/>
                          </a:ln>
                          <a:solidFill>
                            <a:schemeClr val="accent2"/>
                          </a:solidFill>
                          <a:effectLst/>
                          <a:latin typeface="Calibri" pitchFamily="32" charset="0"/>
                          <a:ea typeface="MS Gothic" charset="-128"/>
                          <a:cs typeface="Calibri" pitchFamily="32" charset="0"/>
                        </a:rPr>
                        <a:t>Freescale</a:t>
                      </a:r>
                      <a:endPar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MPX6115a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 +-1.5%</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 25g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0.5ma/5v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16.6 * 7.2mm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49341">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Freescale</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MPXH6101A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+-1.72%</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31g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97ma/10v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28.6 * 81.7mm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55732">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Vaisala</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PTB210</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+-0.25hpa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110g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55ma/6v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120mm * 30mm</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D</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4343400"/>
            <a:ext cx="19050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 name="Rectangle 9"/>
          <p:cNvSpPr>
            <a:spLocks noChangeArrowheads="1"/>
          </p:cNvSpPr>
          <p:nvPr/>
        </p:nvSpPr>
        <p:spPr bwMode="auto">
          <a:xfrm>
            <a:off x="2438400" y="5407025"/>
            <a:ext cx="2916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a:solidFill>
                  <a:srgbClr val="000000"/>
                </a:solidFill>
                <a:latin typeface="Calibri" pitchFamily="34" charset="0"/>
              </a:rPr>
              <a:t>MPX6115a Non-GPS Altitude Sensor</a:t>
            </a:r>
          </a:p>
        </p:txBody>
      </p:sp>
      <p:sp>
        <p:nvSpPr>
          <p:cNvPr id="10" name="TextBox 8"/>
          <p:cNvSpPr txBox="1">
            <a:spLocks noChangeArrowheads="1"/>
          </p:cNvSpPr>
          <p:nvPr/>
        </p:nvSpPr>
        <p:spPr bwMode="auto">
          <a:xfrm>
            <a:off x="5257800" y="4495800"/>
            <a:ext cx="3352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eaLnBrk="1" hangingPunct="1">
              <a:buClr>
                <a:srgbClr val="000000"/>
              </a:buClr>
              <a:buSzPct val="100000"/>
              <a:buFont typeface="Times New Roman" pitchFamily="18" charset="0"/>
              <a:buNone/>
            </a:pPr>
            <a:r>
              <a:rPr lang="en-US" sz="1600">
                <a:solidFill>
                  <a:srgbClr val="000000"/>
                </a:solidFill>
                <a:latin typeface="Calibri" pitchFamily="34" charset="0"/>
              </a:rPr>
              <a:t>MPX6115a Non-GPS Altitude Sensor is selected because it weighs less, consumes less power and is smaller than other two sensors in race.</a:t>
            </a: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Rahul Gupta</a:t>
            </a:r>
            <a:endParaRPr lang="en-US" sz="1000" dirty="0"/>
          </a:p>
        </p:txBody>
      </p:sp>
    </p:spTree>
    <p:extLst>
      <p:ext uri="{BB962C8B-B14F-4D97-AF65-F5344CB8AC3E}">
        <p14:creationId xmlns:p14="http://schemas.microsoft.com/office/powerpoint/2010/main" val="93116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32</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754B1856-86B7-43BD-A259-66E99169BEFF}" type="slidenum">
              <a:rPr lang="en-US" smtClean="0"/>
              <a:pPr eaLnBrk="1" hangingPunct="1"/>
              <a:t>32</a:t>
            </a:fld>
            <a:endParaRPr lang="en-US" smtClean="0"/>
          </a:p>
        </p:txBody>
      </p:sp>
      <p:sp>
        <p:nvSpPr>
          <p:cNvPr id="7" name="Text Box 2"/>
          <p:cNvSpPr txBox="1">
            <a:spLocks noChangeArrowheads="1"/>
          </p:cNvSpPr>
          <p:nvPr/>
        </p:nvSpPr>
        <p:spPr bwMode="auto">
          <a:xfrm>
            <a:off x="609600" y="1371600"/>
            <a:ext cx="8229600"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eaLnBrk="1" hangingPunct="1">
              <a:spcBef>
                <a:spcPts val="600"/>
              </a:spcBef>
              <a:buClr>
                <a:srgbClr val="000000"/>
              </a:buClr>
              <a:buSzPct val="100000"/>
            </a:pPr>
            <a:r>
              <a:rPr lang="en-US" sz="2000" b="1" dirty="0">
                <a:solidFill>
                  <a:schemeClr val="accent2"/>
                </a:solidFill>
                <a:latin typeface="Calibri" pitchFamily="34" charset="0"/>
                <a:ea typeface="MS Gothic" pitchFamily="49" charset="-128"/>
                <a:cs typeface="Calibri" pitchFamily="34" charset="0"/>
              </a:rPr>
              <a:t>MPX6115a</a:t>
            </a:r>
            <a:r>
              <a:rPr lang="en-US" sz="2000" dirty="0">
                <a:solidFill>
                  <a:srgbClr val="FF0000"/>
                </a:solidFill>
                <a:latin typeface="Calibri" pitchFamily="34" charset="0"/>
                <a:ea typeface="MS Gothic" pitchFamily="49" charset="-128"/>
                <a:cs typeface="Calibri" pitchFamily="34" charset="0"/>
              </a:rPr>
              <a:t> </a:t>
            </a:r>
            <a:r>
              <a:rPr lang="en-US" sz="2000" dirty="0">
                <a:latin typeface="Calibri" pitchFamily="34" charset="0"/>
                <a:ea typeface="MS Gothic" pitchFamily="49" charset="-128"/>
                <a:cs typeface="Calibri" pitchFamily="34" charset="0"/>
              </a:rPr>
              <a:t>will act as lander pressure sensor.</a:t>
            </a:r>
          </a:p>
          <a:p>
            <a:pPr eaLnBrk="1" hangingPunct="1">
              <a:spcBef>
                <a:spcPts val="600"/>
              </a:spcBef>
              <a:buClr>
                <a:srgbClr val="000000"/>
              </a:buClr>
              <a:buSzPct val="100000"/>
              <a:buFont typeface="Times New Roman" pitchFamily="18" charset="0"/>
              <a:buNone/>
            </a:pPr>
            <a:r>
              <a:rPr lang="en-US" sz="2000" dirty="0">
                <a:latin typeface="Calibri" pitchFamily="34" charset="0"/>
                <a:ea typeface="MS Gothic" pitchFamily="49" charset="-128"/>
                <a:cs typeface="Calibri" pitchFamily="34" charset="0"/>
              </a:rPr>
              <a:t>Barometric pressure changes with respect to altitude and temperature</a:t>
            </a:r>
          </a:p>
          <a:p>
            <a:pPr eaLnBrk="1" hangingPunct="1">
              <a:spcBef>
                <a:spcPts val="600"/>
              </a:spcBef>
              <a:buClr>
                <a:srgbClr val="000000"/>
              </a:buClr>
              <a:buSzPct val="100000"/>
              <a:buFont typeface="Times New Roman" pitchFamily="18" charset="0"/>
              <a:buNone/>
            </a:pPr>
            <a:r>
              <a:rPr lang="en-US" sz="2000" dirty="0">
                <a:latin typeface="Calibri" pitchFamily="34" charset="0"/>
                <a:ea typeface="MS Gothic" pitchFamily="49" charset="-128"/>
                <a:cs typeface="Calibri" pitchFamily="34" charset="0"/>
              </a:rPr>
              <a:t>The relation between analog pressure and voltage in analog sensors is almost linear and is most of the times provided by the manufacturer </a:t>
            </a:r>
          </a:p>
          <a:p>
            <a:pPr eaLnBrk="1" hangingPunct="1">
              <a:spcBef>
                <a:spcPts val="600"/>
              </a:spcBef>
              <a:buClr>
                <a:srgbClr val="000000"/>
              </a:buClr>
              <a:buSzPct val="100000"/>
              <a:buFont typeface="Times New Roman" pitchFamily="18" charset="0"/>
              <a:buNone/>
            </a:pPr>
            <a:endParaRPr lang="en-US" sz="2000" dirty="0">
              <a:latin typeface="Calibri" pitchFamily="34" charset="0"/>
              <a:ea typeface="MS Gothic" pitchFamily="49" charset="-128"/>
              <a:cs typeface="Calibri" pitchFamily="34" charset="0"/>
            </a:endParaRPr>
          </a:p>
          <a:p>
            <a:pPr eaLnBrk="1" hangingPunct="1">
              <a:spcBef>
                <a:spcPts val="600"/>
              </a:spcBef>
              <a:buClr>
                <a:srgbClr val="000000"/>
              </a:buClr>
              <a:buSzPct val="100000"/>
              <a:buFont typeface="Times New Roman" pitchFamily="18" charset="0"/>
              <a:buNone/>
            </a:pPr>
            <a:r>
              <a:rPr lang="en-US" sz="2000" b="1" dirty="0">
                <a:latin typeface="Calibri" pitchFamily="34" charset="0"/>
                <a:ea typeface="MS Gothic" pitchFamily="49" charset="-128"/>
                <a:cs typeface="Calibri" pitchFamily="34" charset="0"/>
              </a:rPr>
              <a:t>Pressure from Voltage</a:t>
            </a:r>
            <a:r>
              <a:rPr lang="en-US" sz="2000" dirty="0">
                <a:latin typeface="Calibri" pitchFamily="34" charset="0"/>
                <a:ea typeface="MS Gothic" pitchFamily="49" charset="-128"/>
                <a:cs typeface="Calibri" pitchFamily="34" charset="0"/>
              </a:rPr>
              <a:t> :</a:t>
            </a:r>
          </a:p>
          <a:p>
            <a:pPr eaLnBrk="1" hangingPunct="1">
              <a:spcBef>
                <a:spcPts val="600"/>
              </a:spcBef>
              <a:buClr>
                <a:srgbClr val="000000"/>
              </a:buClr>
              <a:buSzPct val="100000"/>
              <a:buFont typeface="Times New Roman" pitchFamily="18" charset="0"/>
              <a:buNone/>
            </a:pPr>
            <a:r>
              <a:rPr lang="en-US" sz="2000" dirty="0">
                <a:latin typeface="Calibri" pitchFamily="34" charset="0"/>
                <a:ea typeface="MS Gothic" pitchFamily="49" charset="-128"/>
                <a:cs typeface="Calibri" pitchFamily="34" charset="0"/>
              </a:rPr>
              <a:t>                       P = 22.222 * V + 10.556 – (22.222*EF)</a:t>
            </a:r>
          </a:p>
          <a:p>
            <a:pPr eaLnBrk="1" hangingPunct="1">
              <a:spcBef>
                <a:spcPts val="600"/>
              </a:spcBef>
              <a:buClr>
                <a:srgbClr val="000000"/>
              </a:buClr>
              <a:buSzPct val="100000"/>
              <a:buFont typeface="Times New Roman" pitchFamily="18" charset="0"/>
              <a:buNone/>
            </a:pPr>
            <a:endParaRPr lang="en-US" sz="2000" dirty="0">
              <a:latin typeface="Calibri" pitchFamily="34" charset="0"/>
              <a:ea typeface="MS Gothic" pitchFamily="49" charset="-128"/>
              <a:cs typeface="Calibri" pitchFamily="34" charset="0"/>
            </a:endParaRPr>
          </a:p>
          <a:p>
            <a:pPr eaLnBrk="1" hangingPunct="1">
              <a:spcBef>
                <a:spcPts val="600"/>
              </a:spcBef>
              <a:buClr>
                <a:srgbClr val="000000"/>
              </a:buClr>
              <a:buSzPct val="100000"/>
              <a:buFont typeface="Times New Roman" pitchFamily="18" charset="0"/>
              <a:buNone/>
            </a:pPr>
            <a:r>
              <a:rPr lang="en-US" sz="2000" b="1" dirty="0">
                <a:latin typeface="Calibri" pitchFamily="34" charset="0"/>
                <a:ea typeface="MS Gothic" pitchFamily="49" charset="-128"/>
                <a:cs typeface="Calibri" pitchFamily="34" charset="0"/>
              </a:rPr>
              <a:t>Height from Pressure</a:t>
            </a:r>
            <a:r>
              <a:rPr lang="en-US" sz="2000" dirty="0">
                <a:latin typeface="Calibri" pitchFamily="34" charset="0"/>
                <a:ea typeface="MS Gothic" pitchFamily="49" charset="-128"/>
                <a:cs typeface="Calibri" pitchFamily="34" charset="0"/>
              </a:rPr>
              <a:t> :</a:t>
            </a:r>
          </a:p>
          <a:p>
            <a:pPr eaLnBrk="1" hangingPunct="1">
              <a:spcBef>
                <a:spcPts val="600"/>
              </a:spcBef>
              <a:buClr>
                <a:srgbClr val="000000"/>
              </a:buClr>
              <a:buSzPct val="100000"/>
              <a:buFont typeface="Times New Roman" pitchFamily="18" charset="0"/>
              <a:buNone/>
            </a:pPr>
            <a:endParaRPr lang="en-US" sz="2000" dirty="0">
              <a:latin typeface="Calibri" pitchFamily="34" charset="0"/>
              <a:ea typeface="MS Gothic" pitchFamily="49" charset="-128"/>
              <a:cs typeface="Calibri" pitchFamily="34" charset="0"/>
            </a:endParaRPr>
          </a:p>
          <a:p>
            <a:pPr eaLnBrk="1" hangingPunct="1">
              <a:spcBef>
                <a:spcPts val="600"/>
              </a:spcBef>
              <a:buClr>
                <a:srgbClr val="000000"/>
              </a:buClr>
              <a:buSzPct val="100000"/>
              <a:buFont typeface="Times New Roman" pitchFamily="18" charset="0"/>
              <a:buNone/>
            </a:pPr>
            <a:endParaRPr lang="en-US" sz="2000" dirty="0">
              <a:latin typeface="Calibri" pitchFamily="34" charset="0"/>
              <a:ea typeface="MS Gothic" pitchFamily="49" charset="-128"/>
              <a:cs typeface="Calibri" pitchFamily="34" charset="0"/>
            </a:endParaRPr>
          </a:p>
        </p:txBody>
      </p:sp>
      <p:graphicFrame>
        <p:nvGraphicFramePr>
          <p:cNvPr id="8" name="Object 5"/>
          <p:cNvGraphicFramePr>
            <a:graphicFrameLocks noChangeAspect="1"/>
          </p:cNvGraphicFramePr>
          <p:nvPr/>
        </p:nvGraphicFramePr>
        <p:xfrm>
          <a:off x="1600200" y="4800600"/>
          <a:ext cx="6092825" cy="1066800"/>
        </p:xfrm>
        <a:graphic>
          <a:graphicData uri="http://schemas.openxmlformats.org/presentationml/2006/ole">
            <mc:AlternateContent xmlns:mc="http://schemas.openxmlformats.org/markup-compatibility/2006">
              <mc:Choice xmlns:v="urn:schemas-microsoft-com:vml" Requires="v">
                <p:oleObj spid="_x0000_s4109" name="Equation" r:id="rId3" imgW="69799200" imgH="12801600" progId="Equation.3">
                  <p:embed/>
                </p:oleObj>
              </mc:Choice>
              <mc:Fallback>
                <p:oleObj name="Equation" r:id="rId3" imgW="69799200" imgH="1280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800600"/>
                        <a:ext cx="60928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0400" y="2743200"/>
            <a:ext cx="16764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Rectangle 10"/>
          <p:cNvSpPr>
            <a:spLocks noChangeArrowheads="1"/>
          </p:cNvSpPr>
          <p:nvPr/>
        </p:nvSpPr>
        <p:spPr bwMode="auto">
          <a:xfrm>
            <a:off x="6361113" y="4267200"/>
            <a:ext cx="2782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a:solidFill>
                  <a:srgbClr val="000000"/>
                </a:solidFill>
                <a:latin typeface="Calibri" pitchFamily="34" charset="0"/>
              </a:rPr>
              <a:t>MPX6115a Pressure Sensor</a:t>
            </a:r>
          </a:p>
        </p:txBody>
      </p:sp>
      <p:pic>
        <p:nvPicPr>
          <p:cNvPr id="11"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Rahul Gupta</a:t>
            </a:r>
            <a:endParaRPr lang="en-US" sz="1000" dirty="0"/>
          </a:p>
        </p:txBody>
      </p:sp>
      <p:sp>
        <p:nvSpPr>
          <p:cNvPr id="14" name="Rectangle 2"/>
          <p:cNvSpPr txBox="1">
            <a:spLocks noChangeArrowheads="1"/>
          </p:cNvSpPr>
          <p:nvPr/>
        </p:nvSpPr>
        <p:spPr>
          <a:xfrm>
            <a:off x="1714500" y="76200"/>
            <a:ext cx="52197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Non-GPS Altitude Sensor Trade &amp; Selection</a:t>
            </a:r>
          </a:p>
        </p:txBody>
      </p:sp>
    </p:spTree>
    <p:extLst>
      <p:ext uri="{BB962C8B-B14F-4D97-AF65-F5344CB8AC3E}">
        <p14:creationId xmlns:p14="http://schemas.microsoft.com/office/powerpoint/2010/main" val="2845873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33</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760A3620-3897-43FE-A885-ABCA8623D71B}" type="slidenum">
              <a:rPr lang="en-US" smtClean="0"/>
              <a:pPr eaLnBrk="1" hangingPunct="1"/>
              <a:t>33</a:t>
            </a:fld>
            <a:endParaRPr lang="en-US" smtClean="0"/>
          </a:p>
        </p:txBody>
      </p:sp>
      <p:sp>
        <p:nvSpPr>
          <p:cNvPr id="6" name="Rectangle 2"/>
          <p:cNvSpPr txBox="1">
            <a:spLocks noChangeArrowheads="1"/>
          </p:cNvSpPr>
          <p:nvPr/>
        </p:nvSpPr>
        <p:spPr>
          <a:xfrm>
            <a:off x="1600200" y="76200"/>
            <a:ext cx="53340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dirty="0" smtClean="0"/>
              <a:t>Air Temperature Trade &amp; Selection</a:t>
            </a:r>
          </a:p>
        </p:txBody>
      </p:sp>
      <p:graphicFrame>
        <p:nvGraphicFramePr>
          <p:cNvPr id="7" name="Group 3"/>
          <p:cNvGraphicFramePr>
            <a:graphicFrameLocks noGrp="1"/>
          </p:cNvGraphicFramePr>
          <p:nvPr/>
        </p:nvGraphicFramePr>
        <p:xfrm>
          <a:off x="381000" y="1066800"/>
          <a:ext cx="8458200" cy="2514600"/>
        </p:xfrm>
        <a:graphic>
          <a:graphicData uri="http://schemas.openxmlformats.org/drawingml/2006/table">
            <a:tbl>
              <a:tblPr/>
              <a:tblGrid>
                <a:gridCol w="2415416"/>
                <a:gridCol w="1309588"/>
                <a:gridCol w="2317780"/>
                <a:gridCol w="2415416"/>
              </a:tblGrid>
              <a:tr h="98130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Product</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Type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Operates in region </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Accuracy</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r>
              <a:tr h="82286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FM 75</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Digital</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0 – 100 degrees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+-1degree Celsius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10425">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LM 35</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Analog</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0 – 100 degrees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+- 0.5 degree Celsius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8" name="Pict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733800"/>
            <a:ext cx="1828800"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 name="Text Box 48"/>
          <p:cNvSpPr txBox="1">
            <a:spLocks noChangeArrowheads="1"/>
          </p:cNvSpPr>
          <p:nvPr/>
        </p:nvSpPr>
        <p:spPr bwMode="auto">
          <a:xfrm>
            <a:off x="1066800" y="5181600"/>
            <a:ext cx="11430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eaLnBrk="1" hangingPunct="1">
              <a:buClr>
                <a:srgbClr val="000000"/>
              </a:buClr>
              <a:buSzPct val="100000"/>
              <a:buFont typeface="Times New Roman" pitchFamily="18" charset="0"/>
              <a:buNone/>
            </a:pPr>
            <a:r>
              <a:rPr lang="en-US" sz="1400" b="1">
                <a:solidFill>
                  <a:srgbClr val="000000"/>
                </a:solidFill>
                <a:latin typeface="Calibri" pitchFamily="34" charset="0"/>
              </a:rPr>
              <a:t>LM 35</a:t>
            </a:r>
          </a:p>
        </p:txBody>
      </p:sp>
      <p:sp>
        <p:nvSpPr>
          <p:cNvPr id="10" name="TextBox 10"/>
          <p:cNvSpPr txBox="1">
            <a:spLocks/>
          </p:cNvSpPr>
          <p:nvPr/>
        </p:nvSpPr>
        <p:spPr bwMode="auto">
          <a:xfrm>
            <a:off x="2895600" y="3773488"/>
            <a:ext cx="5562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rgbClr val="000000"/>
              </a:buClr>
              <a:buSzPct val="100000"/>
              <a:buFont typeface="Arial" pitchFamily="34" charset="0"/>
              <a:buChar char="•"/>
            </a:pPr>
            <a:r>
              <a:rPr lang="en-US" dirty="0">
                <a:latin typeface="Calibri" pitchFamily="34" charset="0"/>
                <a:ea typeface="MS Gothic" pitchFamily="49" charset="-128"/>
                <a:cs typeface="Courier New" pitchFamily="49" charset="0"/>
              </a:rPr>
              <a:t> This temperature sensor is selected to fulfill the need of our mission because of it’s more accuracy than FM75, low cost and easy availability.</a:t>
            </a:r>
          </a:p>
          <a:p>
            <a:pPr eaLnBrk="1" hangingPunct="1">
              <a:buClr>
                <a:srgbClr val="000000"/>
              </a:buClr>
              <a:buSzPct val="100000"/>
            </a:pPr>
            <a:endParaRPr lang="en-US" dirty="0">
              <a:latin typeface="Calibri" pitchFamily="34" charset="0"/>
              <a:ea typeface="MS Gothic" pitchFamily="49" charset="-128"/>
              <a:cs typeface="Courier New" pitchFamily="49" charset="0"/>
            </a:endParaRPr>
          </a:p>
          <a:p>
            <a:pPr eaLnBrk="1" hangingPunct="1">
              <a:buClr>
                <a:srgbClr val="000000"/>
              </a:buClr>
              <a:buSzPct val="100000"/>
              <a:buFont typeface="Arial" pitchFamily="34" charset="0"/>
              <a:buChar char="•"/>
            </a:pPr>
            <a:r>
              <a:rPr lang="en-US" dirty="0">
                <a:latin typeface="Calibri" pitchFamily="34" charset="0"/>
                <a:ea typeface="MS Gothic" pitchFamily="49" charset="-128"/>
                <a:cs typeface="Courier New" pitchFamily="49" charset="0"/>
              </a:rPr>
              <a:t> Other fact about using this sensor is that it is very simple to use it rather than using a digital temperature sensor which on other hand is expensive and not easily available. </a:t>
            </a:r>
            <a:endParaRPr lang="en-IN" dirty="0">
              <a:latin typeface="Calibri" pitchFamily="34" charset="0"/>
              <a:ea typeface="MS Gothic" pitchFamily="49" charset="-128"/>
              <a:cs typeface="Courier New" pitchFamily="49" charset="0"/>
            </a:endParaRP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Rahul Gupta</a:t>
            </a:r>
            <a:endParaRPr lang="en-US" sz="1000" dirty="0"/>
          </a:p>
        </p:txBody>
      </p:sp>
    </p:spTree>
    <p:extLst>
      <p:ext uri="{BB962C8B-B14F-4D97-AF65-F5344CB8AC3E}">
        <p14:creationId xmlns:p14="http://schemas.microsoft.com/office/powerpoint/2010/main" val="1909324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34</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8EA4CA96-214A-4910-A095-71C787619F70}" type="slidenum">
              <a:rPr lang="en-US" smtClean="0"/>
              <a:pPr eaLnBrk="1" hangingPunct="1"/>
              <a:t>34</a:t>
            </a:fld>
            <a:endParaRPr lang="en-US" smtClean="0"/>
          </a:p>
        </p:txBody>
      </p:sp>
      <p:sp>
        <p:nvSpPr>
          <p:cNvPr id="6"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smtClean="0"/>
              <a:t>	Lander Impact Force Sensor</a:t>
            </a:r>
            <a:br>
              <a:rPr lang="en-US" smtClean="0"/>
            </a:br>
            <a:r>
              <a:rPr lang="en-US" smtClean="0"/>
              <a:t> 	      Trade &amp; Selection</a:t>
            </a:r>
          </a:p>
        </p:txBody>
      </p:sp>
      <p:graphicFrame>
        <p:nvGraphicFramePr>
          <p:cNvPr id="7" name="Table 6"/>
          <p:cNvGraphicFramePr>
            <a:graphicFrameLocks noGrp="1"/>
          </p:cNvGraphicFramePr>
          <p:nvPr>
            <p:extLst>
              <p:ext uri="{D42A27DB-BD31-4B8C-83A1-F6EECF244321}">
                <p14:modId xmlns:p14="http://schemas.microsoft.com/office/powerpoint/2010/main" val="3725908864"/>
              </p:ext>
            </p:extLst>
          </p:nvPr>
        </p:nvGraphicFramePr>
        <p:xfrm>
          <a:off x="304800" y="1066800"/>
          <a:ext cx="8610600" cy="3224784"/>
        </p:xfrm>
        <a:graphic>
          <a:graphicData uri="http://schemas.openxmlformats.org/drawingml/2006/table">
            <a:tbl>
              <a:tblPr/>
              <a:tblGrid>
                <a:gridCol w="1376040"/>
                <a:gridCol w="1268767"/>
                <a:gridCol w="1396507"/>
                <a:gridCol w="949418"/>
                <a:gridCol w="688759"/>
                <a:gridCol w="1034002"/>
                <a:gridCol w="1292933"/>
                <a:gridCol w="604174"/>
              </a:tblGrid>
              <a:tr h="112158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Model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Dimensions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Voltage/current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Normal mode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Current  </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Power saving</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mode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Range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Accuracy</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Sensitivity</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Due to temp</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A/D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r>
              <a:tr h="79004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Analog devices</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ADXL345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15mm*25mm</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3.3V/145uA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0.1uA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MS Gothic" pitchFamily="49" charset="-128"/>
                        </a:rPr>
                        <a:t>±</a:t>
                      </a: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16g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MS Gothic" pitchFamily="49" charset="-128"/>
                        </a:rPr>
                        <a:t>±</a:t>
                      </a: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MS Gothic" pitchFamily="49" charset="-128"/>
                        </a:rPr>
                        <a:t>±0.01%/°C</a:t>
                      </a:r>
                      <a:endPar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61781">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Free Scale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Semi-conductors</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MMA7260Q</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25mm*25mm</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3.3V/500uA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3uA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ea typeface="MS Gothic" pitchFamily="49" charset="-128"/>
                        </a:rPr>
                        <a:t>±</a:t>
                      </a:r>
                      <a:r>
                        <a:rPr kumimoji="0" lang="en-US" sz="18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6g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ea typeface="MS Gothic" pitchFamily="49" charset="-128"/>
                        </a:rPr>
                        <a:t>±</a:t>
                      </a:r>
                      <a:r>
                        <a:rPr kumimoji="0" lang="en-US" sz="18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ea typeface="MS Gothic" pitchFamily="49" charset="-128"/>
                        </a:rPr>
                        <a:t>±0.03%/°C</a:t>
                      </a:r>
                      <a:endParaRPr kumimoji="0" lang="en-US" sz="1800" b="0" i="0" u="none" strike="noStrike" cap="none" normalizeH="0" baseline="0" dirty="0" smtClean="0">
                        <a:ln>
                          <a:noFill/>
                        </a:ln>
                        <a:solidFill>
                          <a:schemeClr val="tx1"/>
                        </a:solidFill>
                        <a:effectLst/>
                        <a:latin typeface="Calibri" pitchFamily="34" charset="0"/>
                        <a:ea typeface="Calibri" pitchFamily="34" charset="0"/>
                        <a:cs typeface="Mangal"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8" name="TextBox 10"/>
          <p:cNvSpPr txBox="1">
            <a:spLocks noChangeArrowheads="1"/>
          </p:cNvSpPr>
          <p:nvPr/>
        </p:nvSpPr>
        <p:spPr bwMode="auto">
          <a:xfrm>
            <a:off x="381000" y="4419600"/>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rgbClr val="000000"/>
              </a:buClr>
              <a:buSzPct val="100000"/>
            </a:pPr>
            <a:endParaRPr lang="en-US" sz="1600" dirty="0">
              <a:latin typeface="Calibri" pitchFamily="34" charset="0"/>
              <a:ea typeface="MS Gothic" pitchFamily="49" charset="-128"/>
              <a:cs typeface="Courier New" pitchFamily="49" charset="0"/>
            </a:endParaRPr>
          </a:p>
          <a:p>
            <a:pPr eaLnBrk="1" hangingPunct="1">
              <a:buClr>
                <a:srgbClr val="000000"/>
              </a:buClr>
              <a:buSzPct val="100000"/>
            </a:pPr>
            <a:r>
              <a:rPr lang="en-US" sz="1600" dirty="0" smtClean="0">
                <a:latin typeface="Calibri" pitchFamily="34" charset="0"/>
                <a:ea typeface="MS Gothic" pitchFamily="49" charset="-128"/>
                <a:cs typeface="Courier New" pitchFamily="49" charset="0"/>
              </a:rPr>
              <a:t> </a:t>
            </a:r>
            <a:r>
              <a:rPr lang="en-US" sz="1600" dirty="0">
                <a:latin typeface="Calibri" pitchFamily="34" charset="0"/>
                <a:ea typeface="MS Gothic" pitchFamily="49" charset="-128"/>
                <a:cs typeface="Courier New" pitchFamily="49" charset="0"/>
              </a:rPr>
              <a:t>The ADXL345 is </a:t>
            </a:r>
            <a:r>
              <a:rPr lang="en-US" sz="1600" dirty="0" smtClean="0">
                <a:latin typeface="Calibri" pitchFamily="34" charset="0"/>
                <a:ea typeface="MS Gothic" pitchFamily="49" charset="-128"/>
                <a:cs typeface="Courier New" pitchFamily="49" charset="0"/>
              </a:rPr>
              <a:t>digital, low weight, higher accuracy, better range and low power consumption. </a:t>
            </a:r>
            <a:endParaRPr lang="en-US" sz="1600" dirty="0">
              <a:latin typeface="Calibri" pitchFamily="34" charset="0"/>
              <a:ea typeface="MS Gothic" pitchFamily="49" charset="-128"/>
              <a:cs typeface="Courier New" pitchFamily="49"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Rahul Gupta</a:t>
            </a:r>
            <a:endParaRPr lang="en-US" sz="1000" dirty="0"/>
          </a:p>
        </p:txBody>
      </p:sp>
    </p:spTree>
    <p:extLst>
      <p:ext uri="{BB962C8B-B14F-4D97-AF65-F5344CB8AC3E}">
        <p14:creationId xmlns:p14="http://schemas.microsoft.com/office/powerpoint/2010/main" val="1070504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35</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8EA4CA96-214A-4910-A095-71C787619F70}" type="slidenum">
              <a:rPr lang="en-US" smtClean="0"/>
              <a:pPr eaLnBrk="1" hangingPunct="1"/>
              <a:t>35</a:t>
            </a:fld>
            <a:endParaRPr lang="en-US" smtClean="0"/>
          </a:p>
        </p:txBody>
      </p:sp>
      <p:sp>
        <p:nvSpPr>
          <p:cNvPr id="6"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smtClean="0"/>
              <a:t>	Lander Impact Force Sensor</a:t>
            </a:r>
            <a:br>
              <a:rPr lang="en-US" smtClean="0"/>
            </a:br>
            <a:r>
              <a:rPr lang="en-US" smtClean="0"/>
              <a:t> 	      Trade &amp; Selection</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extLst>
              <p:ext uri="{D42A27DB-BD31-4B8C-83A1-F6EECF244321}">
                <p14:modId xmlns:p14="http://schemas.microsoft.com/office/powerpoint/2010/main" val="74718504"/>
              </p:ext>
            </p:extLst>
          </p:nvPr>
        </p:nvGraphicFramePr>
        <p:xfrm>
          <a:off x="304800" y="1066800"/>
          <a:ext cx="8610600" cy="1962912"/>
        </p:xfrm>
        <a:graphic>
          <a:graphicData uri="http://schemas.openxmlformats.org/drawingml/2006/table">
            <a:tbl>
              <a:tblPr/>
              <a:tblGrid>
                <a:gridCol w="1376040"/>
                <a:gridCol w="1268767"/>
                <a:gridCol w="1396507"/>
                <a:gridCol w="949418"/>
                <a:gridCol w="688759"/>
                <a:gridCol w="1034002"/>
                <a:gridCol w="1292933"/>
                <a:gridCol w="604174"/>
              </a:tblGrid>
              <a:tr h="112158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Model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Dimensions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Voltage/current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Normal mode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Current  </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Power saving</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mode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Range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Weight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Sensitivity</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Due to temp</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A/D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r>
              <a:tr h="79004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err="1" smtClean="0">
                          <a:ln>
                            <a:noFill/>
                          </a:ln>
                          <a:solidFill>
                            <a:schemeClr val="accent2"/>
                          </a:solidFill>
                          <a:effectLst/>
                          <a:latin typeface="Calibri" pitchFamily="34" charset="0"/>
                          <a:ea typeface="Calibri" pitchFamily="34" charset="0"/>
                          <a:cs typeface="Mangal" pitchFamily="18" charset="0"/>
                        </a:rPr>
                        <a:t>Kistler</a:t>
                      </a:r>
                      <a:endPar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9712B250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16mm*</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16mm*</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13mm</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24V/4mA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1uA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MS Gothic" pitchFamily="49" charset="-128"/>
                        </a:rPr>
                        <a:t>+1kN</a:t>
                      </a:r>
                      <a:endPar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MS Gothic" pitchFamily="49" charset="-128"/>
                        </a:rPr>
                        <a:t>19g</a:t>
                      </a:r>
                      <a:endPar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MS Gothic" pitchFamily="49" charset="-128"/>
                        </a:rPr>
                        <a:t>- 0.009%/°F</a:t>
                      </a:r>
                      <a:endPar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2" name="TextBox 11"/>
          <p:cNvSpPr txBox="1"/>
          <p:nvPr/>
        </p:nvSpPr>
        <p:spPr>
          <a:xfrm>
            <a:off x="228600" y="3886200"/>
            <a:ext cx="8610600" cy="553998"/>
          </a:xfrm>
          <a:prstGeom prst="rect">
            <a:avLst/>
          </a:prstGeom>
          <a:noFill/>
        </p:spPr>
        <p:txBody>
          <a:bodyPr wrap="square" rtlCol="0">
            <a:spAutoFit/>
          </a:bodyPr>
          <a:lstStyle/>
          <a:p>
            <a:r>
              <a:rPr lang="en-US" sz="1500" dirty="0" smtClean="0"/>
              <a:t>Since we are worried that the cansat may rotate (due to winged structure),  the accelerometer may not provide accurate results. Hence we are going for a physical sensor. </a:t>
            </a:r>
            <a:endParaRPr lang="en-IN" sz="1500" dirty="0"/>
          </a:p>
        </p:txBody>
      </p:sp>
      <p:sp>
        <p:nvSpPr>
          <p:cNvPr id="13" name="TextBox 12"/>
          <p:cNvSpPr txBox="1"/>
          <p:nvPr/>
        </p:nvSpPr>
        <p:spPr>
          <a:xfrm>
            <a:off x="228600" y="4876800"/>
            <a:ext cx="8763000" cy="553998"/>
          </a:xfrm>
          <a:prstGeom prst="rect">
            <a:avLst/>
          </a:prstGeom>
          <a:noFill/>
        </p:spPr>
        <p:txBody>
          <a:bodyPr wrap="square" rtlCol="0">
            <a:spAutoFit/>
          </a:bodyPr>
          <a:lstStyle/>
          <a:p>
            <a:r>
              <a:rPr lang="en-US" sz="1500" dirty="0" smtClean="0"/>
              <a:t>But due to requirement of extra space and very high voltage, decision has not yet been made.</a:t>
            </a:r>
          </a:p>
          <a:p>
            <a:r>
              <a:rPr lang="en-US" sz="1500" dirty="0" smtClean="0"/>
              <a:t>Decision will be taken once Accelerometer is purchased and tests are performed.</a:t>
            </a:r>
            <a:endParaRPr lang="en-IN" sz="1500" dirty="0"/>
          </a:p>
        </p:txBody>
      </p:sp>
      <p:sp>
        <p:nvSpPr>
          <p:cNvPr id="14"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Rahul Gupta</a:t>
            </a:r>
            <a:endParaRPr lang="en-US" sz="1000" dirty="0"/>
          </a:p>
        </p:txBody>
      </p:sp>
    </p:spTree>
    <p:extLst>
      <p:ext uri="{BB962C8B-B14F-4D97-AF65-F5344CB8AC3E}">
        <p14:creationId xmlns:p14="http://schemas.microsoft.com/office/powerpoint/2010/main" val="837490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36</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r>
              <a:rPr lang="en-US" smtClean="0"/>
              <a:t>XBEE</a:t>
            </a:r>
            <a:endParaRPr lang="en-IN" smtClean="0"/>
          </a:p>
        </p:txBody>
      </p:sp>
      <p:sp>
        <p:nvSpPr>
          <p:cNvPr id="5"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r>
              <a:rPr lang="en-US" dirty="0" smtClean="0"/>
              <a:t>s</a:t>
            </a:r>
          </a:p>
        </p:txBody>
      </p:sp>
      <p:sp>
        <p:nvSpPr>
          <p:cNvPr id="6"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5C43DD9D-67B3-4CFB-858D-9B8D911500AE}" type="slidenum">
              <a:rPr lang="en-US" smtClean="0"/>
              <a:pPr eaLnBrk="1" hangingPunct="1"/>
              <a:t>36</a:t>
            </a:fld>
            <a:endParaRPr lang="en-US" smtClean="0"/>
          </a:p>
        </p:txBody>
      </p:sp>
      <p:graphicFrame>
        <p:nvGraphicFramePr>
          <p:cNvPr id="7" name="Table 6"/>
          <p:cNvGraphicFramePr>
            <a:graphicFrameLocks noGrp="1"/>
          </p:cNvGraphicFramePr>
          <p:nvPr>
            <p:extLst>
              <p:ext uri="{D42A27DB-BD31-4B8C-83A1-F6EECF244321}">
                <p14:modId xmlns:p14="http://schemas.microsoft.com/office/powerpoint/2010/main" val="2433535543"/>
              </p:ext>
            </p:extLst>
          </p:nvPr>
        </p:nvGraphicFramePr>
        <p:xfrm>
          <a:off x="304800" y="1066800"/>
          <a:ext cx="7661274" cy="2964111"/>
        </p:xfrm>
        <a:graphic>
          <a:graphicData uri="http://schemas.openxmlformats.org/drawingml/2006/table">
            <a:tbl>
              <a:tblPr/>
              <a:tblGrid>
                <a:gridCol w="1600219"/>
                <a:gridCol w="1044620"/>
                <a:gridCol w="1396524"/>
                <a:gridCol w="835496"/>
                <a:gridCol w="990612"/>
                <a:gridCol w="1189622"/>
                <a:gridCol w="604181"/>
              </a:tblGrid>
              <a:tr h="1121417">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Model</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Dimensions</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Voltage/current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Normal mode</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Indoor/</a:t>
                      </a:r>
                      <a:r>
                        <a:rPr kumimoji="0" lang="en-US" sz="16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Urbun</a:t>
                      </a: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Range</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Outdoor/RF-Line of Sight Range</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Transmit Power</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A/D</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40000"/>
                        <a:lumOff val="60000"/>
                      </a:schemeClr>
                    </a:solidFill>
                  </a:tcPr>
                </a:tc>
              </a:tr>
              <a:tr h="78993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XBEE PRO</a:t>
                      </a:r>
                      <a:r>
                        <a:rPr kumimoji="0" lang="en-US" sz="16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802.15.4(Series1)</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33mm*24 mm</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3.3V/100mA</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MS Gothic" pitchFamily="49" charset="-128"/>
                          <a:cs typeface="+mn-cs"/>
                        </a:rPr>
                        <a:t>90 m</a:t>
                      </a:r>
                      <a:endPar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endParaRP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MS Gothic" pitchFamily="49" charset="-128"/>
                        </a:rPr>
                        <a:t>3200 m</a:t>
                      </a:r>
                      <a:endPar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endParaRP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MS Gothic" pitchFamily="49" charset="-128"/>
                        </a:rPr>
                        <a:t>63mW</a:t>
                      </a:r>
                      <a:endPar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endParaRP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D</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52515">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err="1" smtClean="0">
                          <a:ln>
                            <a:noFill/>
                          </a:ln>
                          <a:solidFill>
                            <a:schemeClr val="accent2"/>
                          </a:solidFill>
                          <a:effectLst/>
                          <a:latin typeface="Calibri" pitchFamily="34" charset="0"/>
                          <a:ea typeface="Calibri" pitchFamily="34" charset="0"/>
                          <a:cs typeface="Mangal" pitchFamily="18" charset="0"/>
                        </a:rPr>
                        <a:t>XBee</a:t>
                      </a: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-PRO® ZB SMT</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21.99mm x 34mm</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3.3V/100mA</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MS Gothic" pitchFamily="49" charset="-128"/>
                        </a:rPr>
                        <a:t>100m</a:t>
                      </a:r>
                      <a:endPar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endParaRP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MS Gothic" pitchFamily="49" charset="-128"/>
                        </a:rPr>
                        <a:t>3200m</a:t>
                      </a:r>
                      <a:endPar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endParaRP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MS Gothic" pitchFamily="49" charset="-128"/>
                        </a:rPr>
                        <a:t>60mW</a:t>
                      </a:r>
                      <a:endPar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endParaRP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Calibri" pitchFamily="34" charset="0"/>
                          <a:ea typeface="Calibri" pitchFamily="34" charset="0"/>
                          <a:cs typeface="Mangal" pitchFamily="18" charset="0"/>
                        </a:rPr>
                        <a:t>D</a:t>
                      </a:r>
                    </a:p>
                  </a:txBody>
                  <a:tcPr marL="68581" marR="6858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pic>
        <p:nvPicPr>
          <p:cNvPr id="8"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8" descr="Xbee pro smt.jpg"/>
          <p:cNvPicPr>
            <a:picLocks noChangeAspect="1"/>
          </p:cNvPicPr>
          <p:nvPr/>
        </p:nvPicPr>
        <p:blipFill>
          <a:blip r:embed="rId3" cstate="print"/>
          <a:stretch>
            <a:fillRect/>
          </a:stretch>
        </p:blipFill>
        <p:spPr>
          <a:xfrm>
            <a:off x="5029200" y="4114800"/>
            <a:ext cx="2819400" cy="2095500"/>
          </a:xfrm>
          <a:prstGeom prst="rect">
            <a:avLst/>
          </a:prstGeom>
        </p:spPr>
      </p:pic>
      <p:sp>
        <p:nvSpPr>
          <p:cNvPr id="1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Rahul Gupta</a:t>
            </a:r>
            <a:endParaRPr lang="en-US" sz="1000" dirty="0"/>
          </a:p>
        </p:txBody>
      </p:sp>
    </p:spTree>
    <p:extLst>
      <p:ext uri="{BB962C8B-B14F-4D97-AF65-F5344CB8AC3E}">
        <p14:creationId xmlns:p14="http://schemas.microsoft.com/office/powerpoint/2010/main" val="3478449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37</a:t>
            </a:fld>
            <a:endParaRPr lang="en-US" dirty="0"/>
          </a:p>
        </p:txBody>
      </p:sp>
      <p:sp>
        <p:nvSpPr>
          <p:cNvPr id="4" name="Text Box 1"/>
          <p:cNvSpPr txBox="1">
            <a:spLocks noChangeArrowheads="1"/>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ctr">
              <a:buClrTx/>
              <a:buFontTx/>
              <a:buNone/>
            </a:pPr>
            <a:endParaRPr lang="en-US" sz="1000" dirty="0"/>
          </a:p>
        </p:txBody>
      </p:sp>
      <p:sp>
        <p:nvSpPr>
          <p:cNvPr id="6" name="Text Box 3"/>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ctr">
              <a:buClrTx/>
              <a:buFontTx/>
              <a:buNone/>
            </a:pPr>
            <a:r>
              <a:rPr lang="en-US" sz="3200" b="1">
                <a:solidFill>
                  <a:srgbClr val="333399"/>
                </a:solidFill>
              </a:rPr>
              <a:t>Descent Control Design</a:t>
            </a:r>
          </a:p>
        </p:txBody>
      </p:sp>
      <p:sp>
        <p:nvSpPr>
          <p:cNvPr id="7" name="Text Box 4"/>
          <p:cNvSpPr txBox="1">
            <a:spLocks noChangeArrowheads="1"/>
          </p:cNvSpPr>
          <p:nvPr/>
        </p:nvSpPr>
        <p:spPr bwMode="auto">
          <a:xfrm>
            <a:off x="1371600" y="4343400"/>
            <a:ext cx="64008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ctr">
              <a:spcBef>
                <a:spcPts val="600"/>
              </a:spcBef>
              <a:buClrTx/>
              <a:buFontTx/>
              <a:buNone/>
            </a:pPr>
            <a:r>
              <a:rPr lang="en-US" sz="2400" b="1" dirty="0"/>
              <a:t>Presenter </a:t>
            </a:r>
            <a:r>
              <a:rPr lang="en-US" sz="2400" b="1" dirty="0" smtClean="0"/>
              <a:t>: </a:t>
            </a:r>
            <a:r>
              <a:rPr lang="en-US" sz="2400" b="1" dirty="0" err="1" smtClean="0"/>
              <a:t>Siddharth</a:t>
            </a:r>
            <a:r>
              <a:rPr lang="en-US" sz="2400" b="1" dirty="0" smtClean="0"/>
              <a:t> Singh</a:t>
            </a:r>
            <a:endParaRPr lang="en-US" sz="2400" b="1" dirty="0"/>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62900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38</a:t>
            </a:fld>
            <a:endParaRPr lang="en-US" dirty="0"/>
          </a:p>
        </p:txBody>
      </p:sp>
      <p:sp>
        <p:nvSpPr>
          <p:cNvPr id="4" name="Text Box 1"/>
          <p:cNvSpPr txBox="1">
            <a:spLocks noChangeArrowheads="1"/>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ctr">
              <a:buClrTx/>
              <a:buFontTx/>
              <a:buNone/>
            </a:pPr>
            <a:endParaRPr lang="en-US" sz="1000" dirty="0"/>
          </a:p>
        </p:txBody>
      </p:sp>
      <p:sp>
        <p:nvSpPr>
          <p:cNvPr id="5" name="Text Box 2"/>
          <p:cNvSpPr txBox="1">
            <a:spLocks noChangeArrowheads="1"/>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r">
              <a:buClrTx/>
              <a:buFontTx/>
              <a:buNone/>
            </a:pPr>
            <a:fld id="{8C9DEE49-CE03-4061-87C8-922CAE5AC57A}" type="slidenum">
              <a:rPr lang="en-US" sz="1000"/>
              <a:pPr algn="r">
                <a:buClrTx/>
                <a:buFontTx/>
                <a:buNone/>
              </a:pPr>
              <a:t>38</a:t>
            </a:fld>
            <a:endParaRPr lang="en-US" sz="1000"/>
          </a:p>
        </p:txBody>
      </p:sp>
      <p:sp>
        <p:nvSpPr>
          <p:cNvPr id="6" name="Text Box 3"/>
          <p:cNvSpPr txBox="1">
            <a:spLocks noChangeArrowheads="1"/>
          </p:cNvSpPr>
          <p:nvPr/>
        </p:nvSpPr>
        <p:spPr bwMode="auto">
          <a:xfrm>
            <a:off x="1600200" y="76200"/>
            <a:ext cx="5943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buClrTx/>
              <a:buFontTx/>
              <a:buNone/>
            </a:pPr>
            <a:r>
              <a:rPr lang="en-US" sz="2400" b="1">
                <a:solidFill>
                  <a:srgbClr val="333399"/>
                </a:solidFill>
              </a:rPr>
              <a:t>Descent Control Overview</a:t>
            </a:r>
          </a:p>
        </p:txBody>
      </p:sp>
      <p:sp>
        <p:nvSpPr>
          <p:cNvPr id="7" name="Text Box 4"/>
          <p:cNvSpPr txBox="1">
            <a:spLocks noChangeArrowheads="1"/>
          </p:cNvSpPr>
          <p:nvPr/>
        </p:nvSpPr>
        <p:spPr bwMode="auto">
          <a:xfrm>
            <a:off x="228600" y="1295400"/>
            <a:ext cx="8686800" cy="461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ea typeface="Droid Sans Fallback" charset="0"/>
                <a:cs typeface="Droid Sans Fallback"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ea typeface="Droid Sans Fallback" charset="0"/>
                <a:cs typeface="Droid Sans Fallback" charset="0"/>
              </a:defRPr>
            </a:lvl9pPr>
          </a:lstStyle>
          <a:p>
            <a:pPr>
              <a:spcBef>
                <a:spcPts val="400"/>
              </a:spcBef>
              <a:buFont typeface="Arial" pitchFamily="34" charset="0"/>
              <a:buChar char="•"/>
            </a:pPr>
            <a:r>
              <a:rPr lang="en-US" sz="1600" b="1" dirty="0"/>
              <a:t>The Descent control system will be achieved through </a:t>
            </a:r>
            <a:r>
              <a:rPr lang="en-US" sz="1600" b="1" u="sng" dirty="0">
                <a:solidFill>
                  <a:srgbClr val="333399"/>
                </a:solidFill>
              </a:rPr>
              <a:t>the use of parachutes of appropriate size 22cm for Container and wings for </a:t>
            </a:r>
            <a:r>
              <a:rPr lang="en-US" sz="1600" b="1" u="sng" dirty="0" err="1" smtClean="0">
                <a:solidFill>
                  <a:srgbClr val="333399"/>
                </a:solidFill>
              </a:rPr>
              <a:t>Cansat</a:t>
            </a:r>
            <a:r>
              <a:rPr lang="en-US" sz="1600" b="1" u="sng" dirty="0" smtClean="0">
                <a:solidFill>
                  <a:srgbClr val="333399"/>
                </a:solidFill>
              </a:rPr>
              <a:t> </a:t>
            </a:r>
            <a:r>
              <a:rPr lang="en-US" sz="1600" b="1" dirty="0"/>
              <a:t>and design keeping in mind the aerodynamics of the fall.</a:t>
            </a:r>
          </a:p>
          <a:p>
            <a:pPr>
              <a:spcBef>
                <a:spcPts val="400"/>
              </a:spcBef>
              <a:buFont typeface="Arial" pitchFamily="34" charset="0"/>
              <a:buChar char="•"/>
            </a:pPr>
            <a:r>
              <a:rPr lang="en-US" sz="1600" b="1" dirty="0"/>
              <a:t>Proper design and right choice of materials  will be the backbone of the Descent Control System. Extreme care and precision needs to be involved in design taking care of all possibilities. </a:t>
            </a:r>
          </a:p>
          <a:p>
            <a:pPr>
              <a:spcBef>
                <a:spcPts val="400"/>
              </a:spcBef>
              <a:buFont typeface="Arial" pitchFamily="34" charset="0"/>
              <a:buChar char="•"/>
            </a:pPr>
            <a:r>
              <a:rPr lang="en-US" sz="1600" b="1" dirty="0"/>
              <a:t>Both Container and </a:t>
            </a:r>
            <a:r>
              <a:rPr lang="en-US" sz="1600" b="1" dirty="0" err="1" smtClean="0"/>
              <a:t>Cansat</a:t>
            </a:r>
            <a:r>
              <a:rPr lang="en-US" sz="1600" b="1" dirty="0" smtClean="0"/>
              <a:t> </a:t>
            </a:r>
            <a:r>
              <a:rPr lang="en-US" sz="1600" b="1" dirty="0"/>
              <a:t>sections will have separate mechanisms to achieve the required constant descent speeds of  20(+/- 1)m/s.</a:t>
            </a:r>
          </a:p>
          <a:p>
            <a:pPr>
              <a:spcBef>
                <a:spcPts val="400"/>
              </a:spcBef>
              <a:buFont typeface="Arial" pitchFamily="34" charset="0"/>
              <a:buChar char="•"/>
            </a:pPr>
            <a:r>
              <a:rPr lang="en-US" sz="1600" b="1" dirty="0"/>
              <a:t>While the </a:t>
            </a:r>
            <a:r>
              <a:rPr lang="en-US" sz="1600" b="1" dirty="0" err="1" smtClean="0"/>
              <a:t>Cansat</a:t>
            </a:r>
            <a:r>
              <a:rPr lang="en-US" sz="1600" b="1" dirty="0" smtClean="0"/>
              <a:t> </a:t>
            </a:r>
            <a:r>
              <a:rPr lang="en-US" sz="1600" b="1" dirty="0"/>
              <a:t>is in the payload section , the parachutes will be closed such as to occupy an allotted space.</a:t>
            </a:r>
          </a:p>
          <a:p>
            <a:pPr>
              <a:spcBef>
                <a:spcPts val="400"/>
              </a:spcBef>
              <a:buFont typeface="Arial" pitchFamily="34" charset="0"/>
              <a:buChar char="•"/>
            </a:pPr>
            <a:r>
              <a:rPr lang="en-US" sz="1600" b="1" dirty="0"/>
              <a:t>After deployment from the rocket airflow will cause the parachute of the carrier to inflate and the rate of descent will be controlled by the parachute.</a:t>
            </a:r>
          </a:p>
          <a:p>
            <a:pPr>
              <a:spcBef>
                <a:spcPts val="400"/>
              </a:spcBef>
              <a:buFont typeface="Arial" pitchFamily="34" charset="0"/>
              <a:buChar char="•"/>
            </a:pPr>
            <a:r>
              <a:rPr lang="en-US" sz="1600" b="1" dirty="0"/>
              <a:t>At the time of separation(at 400m), </a:t>
            </a:r>
            <a:r>
              <a:rPr lang="en-US" sz="1600" b="1" dirty="0" smtClean="0"/>
              <a:t>spring system will </a:t>
            </a:r>
            <a:r>
              <a:rPr lang="en-US" sz="1600" b="1" dirty="0"/>
              <a:t>cause the wings of the </a:t>
            </a:r>
            <a:r>
              <a:rPr lang="en-US" sz="1600" b="1" dirty="0" smtClean="0"/>
              <a:t>Cansat </a:t>
            </a:r>
            <a:r>
              <a:rPr lang="en-US" sz="1600" b="1" dirty="0"/>
              <a:t>to open. </a:t>
            </a:r>
          </a:p>
          <a:p>
            <a:pPr>
              <a:spcBef>
                <a:spcPts val="400"/>
              </a:spcBef>
              <a:buFont typeface="Arial" pitchFamily="34" charset="0"/>
              <a:buChar char="•"/>
            </a:pPr>
            <a:r>
              <a:rPr lang="en-US" sz="1600" b="1" dirty="0"/>
              <a:t>The spill hole at the top </a:t>
            </a:r>
            <a:r>
              <a:rPr lang="en-US" sz="1600" b="1" dirty="0" smtClean="0"/>
              <a:t>(1cm </a:t>
            </a:r>
            <a:r>
              <a:rPr lang="en-US" sz="1600" b="1" dirty="0"/>
              <a:t>radius) will ensure continuous air flow through the parachute, thereby stabilizing it and ensuring descent at required speeds</a:t>
            </a:r>
            <a:r>
              <a:rPr lang="en-US" sz="1600" b="1" dirty="0" smtClean="0"/>
              <a:t>.</a:t>
            </a:r>
            <a:endParaRPr lang="en-US" sz="1600" b="1" dirty="0"/>
          </a:p>
        </p:txBody>
      </p:sp>
      <p:pic>
        <p:nvPicPr>
          <p:cNvPr id="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Siddharth</a:t>
            </a:r>
            <a:r>
              <a:rPr lang="en-US" sz="1000" dirty="0" smtClean="0"/>
              <a:t> Singh</a:t>
            </a:r>
            <a:endParaRPr lang="en-US" sz="1000" dirty="0"/>
          </a:p>
        </p:txBody>
      </p:sp>
    </p:spTree>
    <p:extLst>
      <p:ext uri="{BB962C8B-B14F-4D97-AF65-F5344CB8AC3E}">
        <p14:creationId xmlns:p14="http://schemas.microsoft.com/office/powerpoint/2010/main" val="20376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39</a:t>
            </a:fld>
            <a:endParaRPr lang="en-US" dirty="0"/>
          </a:p>
        </p:txBody>
      </p:sp>
      <p:sp>
        <p:nvSpPr>
          <p:cNvPr id="4" name="Text Box 1"/>
          <p:cNvSpPr txBox="1">
            <a:spLocks noChangeArrowheads="1"/>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ctr">
              <a:buClrTx/>
              <a:buFontTx/>
              <a:buNone/>
            </a:pPr>
            <a:endParaRPr lang="en-US" sz="1000" dirty="0"/>
          </a:p>
        </p:txBody>
      </p:sp>
      <p:sp>
        <p:nvSpPr>
          <p:cNvPr id="5" name="Text Box 2"/>
          <p:cNvSpPr txBox="1">
            <a:spLocks noChangeArrowheads="1"/>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r">
              <a:buClrTx/>
              <a:buFontTx/>
              <a:buNone/>
            </a:pPr>
            <a:fld id="{ED719700-156D-4669-8436-1631FC136442}" type="slidenum">
              <a:rPr lang="en-US" sz="1000"/>
              <a:pPr algn="r">
                <a:buClrTx/>
                <a:buFontTx/>
                <a:buNone/>
              </a:pPr>
              <a:t>39</a:t>
            </a:fld>
            <a:endParaRPr lang="en-US" sz="1000"/>
          </a:p>
        </p:txBody>
      </p:sp>
      <p:sp>
        <p:nvSpPr>
          <p:cNvPr id="6" name="Text Box 3"/>
          <p:cNvSpPr txBox="1">
            <a:spLocks noChangeArrowheads="1"/>
          </p:cNvSpPr>
          <p:nvPr/>
        </p:nvSpPr>
        <p:spPr bwMode="auto">
          <a:xfrm>
            <a:off x="1600200" y="76200"/>
            <a:ext cx="5943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buClrTx/>
              <a:buFontTx/>
              <a:buNone/>
            </a:pPr>
            <a:r>
              <a:rPr lang="en-US" sz="2400" b="1">
                <a:solidFill>
                  <a:srgbClr val="333399"/>
                </a:solidFill>
              </a:rPr>
              <a:t>Descent Control Requirements</a:t>
            </a:r>
          </a:p>
        </p:txBody>
      </p:sp>
      <p:graphicFrame>
        <p:nvGraphicFramePr>
          <p:cNvPr id="7" name="Group 4"/>
          <p:cNvGraphicFramePr>
            <a:graphicFrameLocks noGrp="1"/>
          </p:cNvGraphicFramePr>
          <p:nvPr>
            <p:extLst>
              <p:ext uri="{D42A27DB-BD31-4B8C-83A1-F6EECF244321}">
                <p14:modId xmlns:p14="http://schemas.microsoft.com/office/powerpoint/2010/main" val="683464658"/>
              </p:ext>
            </p:extLst>
          </p:nvPr>
        </p:nvGraphicFramePr>
        <p:xfrm>
          <a:off x="533400" y="1316038"/>
          <a:ext cx="8154988" cy="4242843"/>
        </p:xfrm>
        <a:graphic>
          <a:graphicData uri="http://schemas.openxmlformats.org/drawingml/2006/table">
            <a:tbl>
              <a:tblPr>
                <a:tableStyleId>{5940675A-B579-460E-94D1-54222C63F5DA}</a:tableStyleId>
              </a:tblPr>
              <a:tblGrid>
                <a:gridCol w="793750"/>
                <a:gridCol w="1652588"/>
                <a:gridCol w="1439862"/>
                <a:gridCol w="992188"/>
                <a:gridCol w="990600"/>
                <a:gridCol w="625475"/>
                <a:gridCol w="395287"/>
                <a:gridCol w="393700"/>
                <a:gridCol w="395288"/>
                <a:gridCol w="476250"/>
              </a:tblGrid>
              <a:tr h="220663">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dirty="0" smtClean="0">
                          <a:ln>
                            <a:noFill/>
                          </a:ln>
                          <a:effectLst/>
                        </a:rPr>
                        <a:t>ID</a:t>
                      </a:r>
                      <a:endParaRPr kumimoji="0" lang="en-US" sz="1200" b="1"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55080" anchor="ctr" horzOverflow="overflow"/>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Requirement</a:t>
                      </a:r>
                      <a:endParaRPr kumimoji="0" lang="en-US" sz="1200" b="1"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Rationale</a:t>
                      </a:r>
                      <a:endParaRPr kumimoji="0" lang="en-US" sz="1200" b="1"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Parent</a:t>
                      </a:r>
                      <a:endParaRPr kumimoji="0" lang="en-US" sz="1200" b="1"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Children</a:t>
                      </a:r>
                      <a:endParaRPr kumimoji="0" lang="en-US" sz="1200" b="1"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Priority</a:t>
                      </a:r>
                      <a:endParaRPr kumimoji="0" lang="en-US" sz="1200" b="1"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gridSpan="4">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VM</a:t>
                      </a:r>
                      <a:endParaRPr kumimoji="0" lang="en-US" sz="1200" b="1"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tr>
              <a:tr h="36988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A</a:t>
                      </a:r>
                      <a:endParaRPr kumimoji="0" lang="en-US" sz="1200" b="1"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I</a:t>
                      </a:r>
                      <a:endParaRPr kumimoji="0" lang="en-US" sz="1200" b="1"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T</a:t>
                      </a:r>
                      <a:endParaRPr kumimoji="0" lang="en-US" sz="1200" b="1"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D</a:t>
                      </a:r>
                      <a:endParaRPr kumimoji="0" lang="en-US" sz="1200" b="1"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r>
              <a:tr h="966788">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DCS01</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l" defTabSz="449263" rtl="0" eaLnBrk="1" fontAlgn="base" latinLnBrk="0" hangingPunct="1">
                        <a:lnSpc>
                          <a:spcPct val="7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Container chutes occupy their allotted space, whatever be the orientation of the payload.</a:t>
                      </a:r>
                      <a:endParaRPr kumimoji="0" lang="en-US" sz="1200" b="0" i="0" u="none" strike="noStrike" cap="none" normalizeH="0" baseline="0" smtClean="0">
                        <a:ln>
                          <a:noFill/>
                        </a:ln>
                        <a:solidFill>
                          <a:srgbClr val="000000"/>
                        </a:solidFill>
                        <a:effectLst/>
                        <a:latin typeface="Arial" pitchFamily="34" charset="0"/>
                        <a:ea typeface="Droid Sans Fallback" charset="0"/>
                        <a:cs typeface="Droid Sans Fallback" charset="0"/>
                      </a:endParaRPr>
                    </a:p>
                  </a:txBody>
                  <a:tcPr marL="90000" marR="90000" marT="59616" anchor="ctr"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to ensure a tangle free separation, and proper fitting while in payload.</a:t>
                      </a:r>
                      <a:endParaRPr kumimoji="0" lang="en-US" sz="1200" b="0" i="0" u="none" strike="noStrike" cap="none" normalizeH="0" baseline="0" smtClean="0">
                        <a:ln>
                          <a:noFill/>
                        </a:ln>
                        <a:solidFill>
                          <a:srgbClr val="000000"/>
                        </a:solidFill>
                        <a:effectLst/>
                        <a:latin typeface="Arial" pitchFamily="34" charset="0"/>
                        <a:ea typeface="Droid Sans Fallback" charset="0"/>
                        <a:cs typeface="Droid Sans Fallback" charset="0"/>
                      </a:endParaRPr>
                    </a:p>
                  </a:txBody>
                  <a:tcPr marL="90000" marR="90000" marT="35424"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dirty="0" smtClean="0">
                          <a:ln>
                            <a:noFill/>
                          </a:ln>
                          <a:effectLst/>
                        </a:rPr>
                        <a:t>SYS – 04</a:t>
                      </a:r>
                      <a:endParaRPr kumimoji="0" lang="en-US" sz="1200" b="0"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HIGH</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r>
              <a:tr h="619125">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DCS02</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container chute size such that descent rate ~20m/s</a:t>
                      </a:r>
                      <a:endParaRPr kumimoji="0" lang="en-US" sz="1200" b="0" i="0" u="none" strike="noStrike" cap="none" normalizeH="0" baseline="0" smtClean="0">
                        <a:ln>
                          <a:noFill/>
                        </a:ln>
                        <a:solidFill>
                          <a:srgbClr val="000000"/>
                        </a:solidFill>
                        <a:effectLst/>
                        <a:latin typeface="Arial" pitchFamily="34" charset="0"/>
                        <a:ea typeface="Droid Sans Fallback" charset="0"/>
                        <a:cs typeface="Droid Sans Fallback" charset="0"/>
                      </a:endParaRPr>
                    </a:p>
                  </a:txBody>
                  <a:tcPr marL="90000" marR="90000" marT="35424" anchor="ctr"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Competition requirement</a:t>
                      </a:r>
                    </a:p>
                    <a:p>
                      <a:pPr marL="0" marR="0" lvl="0" indent="0" algn="ctr" defTabSz="449263" rtl="0" eaLnBrk="1" fontAlgn="base" latinLnBrk="0" hangingPunct="1">
                        <a:lnSpc>
                          <a:spcPct val="7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Arial" pitchFamily="34" charset="0"/>
                        <a:ea typeface="Droid Sans Fallback" charset="0"/>
                        <a:cs typeface="Droid Sans Fallback" charset="0"/>
                      </a:endParaRPr>
                    </a:p>
                  </a:txBody>
                  <a:tcPr marL="90000" marR="90000" marT="35424" anchor="ctr" horzOverflow="overflow"/>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SYS- 01,04</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HIGH</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r>
              <a:tr h="619125">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DCS03</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dirty="0" err="1" smtClean="0">
                          <a:ln>
                            <a:noFill/>
                          </a:ln>
                          <a:effectLst/>
                        </a:rPr>
                        <a:t>Cansat</a:t>
                      </a:r>
                      <a:r>
                        <a:rPr kumimoji="0" lang="en-US" sz="1200" u="none" strike="noStrike" cap="none" normalizeH="0" baseline="0" dirty="0" smtClean="0">
                          <a:ln>
                            <a:noFill/>
                          </a:ln>
                          <a:effectLst/>
                        </a:rPr>
                        <a:t>  descent rate ~20m/s</a:t>
                      </a:r>
                      <a:endParaRPr kumimoji="0" lang="en-US" sz="1200" b="0" i="0" u="none" strike="noStrike" cap="none" normalizeH="0" baseline="0" dirty="0" smtClean="0">
                        <a:ln>
                          <a:noFill/>
                        </a:ln>
                        <a:solidFill>
                          <a:srgbClr val="000000"/>
                        </a:solidFill>
                        <a:effectLst/>
                        <a:latin typeface="Arial" pitchFamily="34" charset="0"/>
                        <a:ea typeface="Droid Sans Fallback" charset="0"/>
                        <a:cs typeface="Droid Sans Fallback" charset="0"/>
                      </a:endParaRPr>
                    </a:p>
                  </a:txBody>
                  <a:tcPr marL="90000" marR="90000" marT="35424" anchor="ctr"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Competition requirement</a:t>
                      </a:r>
                      <a:endParaRPr kumimoji="0" lang="en-US" sz="1200" b="0" i="0" u="none" strike="noStrike" cap="none" normalizeH="0" baseline="0" smtClean="0">
                        <a:ln>
                          <a:noFill/>
                        </a:ln>
                        <a:solidFill>
                          <a:srgbClr val="000000"/>
                        </a:solidFill>
                        <a:effectLst/>
                        <a:latin typeface="Arial" pitchFamily="34" charset="0"/>
                        <a:ea typeface="Droid Sans Fallback" charset="0"/>
                        <a:cs typeface="Droid Sans Fallback" charset="0"/>
                      </a:endParaRPr>
                    </a:p>
                  </a:txBody>
                  <a:tcPr marL="90000" marR="90000" marT="35424" anchor="ctr" horzOverflow="overflow"/>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SYS- 04</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HIGH</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u="none" strike="noStrike" cap="none" normalizeH="0" baseline="0" smtClean="0">
                        <a:ln>
                          <a:noFill/>
                        </a:ln>
                        <a:effectLst/>
                      </a:endParaRPr>
                    </a:p>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X</a:t>
                      </a: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r>
              <a:tr h="619125">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DCS04</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Materials used to be light and flexible.</a:t>
                      </a:r>
                      <a:endParaRPr kumimoji="0" lang="en-US" sz="1200" b="0" i="0" u="none" strike="noStrike" cap="none" normalizeH="0" baseline="0" smtClean="0">
                        <a:ln>
                          <a:noFill/>
                        </a:ln>
                        <a:solidFill>
                          <a:srgbClr val="000000"/>
                        </a:solidFill>
                        <a:effectLst/>
                        <a:latin typeface="Arial" pitchFamily="34" charset="0"/>
                        <a:ea typeface="Droid Sans Fallback" charset="0"/>
                        <a:cs typeface="Droid Sans Fallback" charset="0"/>
                      </a:endParaRPr>
                    </a:p>
                  </a:txBody>
                  <a:tcPr marL="90000" marR="90000" marT="35424" anchor="ctr"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To minimize mass and volume requirements.</a:t>
                      </a:r>
                      <a:endParaRPr kumimoji="0" lang="en-US" sz="1200" b="0" i="0" u="none" strike="noStrike" cap="none" normalizeH="0" baseline="0" smtClean="0">
                        <a:ln>
                          <a:noFill/>
                        </a:ln>
                        <a:solidFill>
                          <a:srgbClr val="000000"/>
                        </a:solidFill>
                        <a:effectLst/>
                        <a:latin typeface="Arial" pitchFamily="34" charset="0"/>
                        <a:ea typeface="Droid Sans Fallback" charset="0"/>
                        <a:cs typeface="Droid Sans Fallback" charset="0"/>
                      </a:endParaRPr>
                    </a:p>
                  </a:txBody>
                  <a:tcPr marL="90000" marR="90000" marT="35424" anchor="ctr" horzOverflow="overflow"/>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SYS- 02</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MEDIUM</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c>
                  <a:txBody>
                    <a:bodyPr/>
                    <a:lstStyle/>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r>
              <a:tr h="801688">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DCS05</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 The descent control system shall not use any flammable or pyrotechnic device.</a:t>
                      </a:r>
                      <a:endParaRPr kumimoji="0" lang="en-US" sz="1200" b="0" i="0" u="none" strike="noStrike" cap="none" normalizeH="0" baseline="0" smtClean="0">
                        <a:ln>
                          <a:noFill/>
                        </a:ln>
                        <a:solidFill>
                          <a:srgbClr val="000000"/>
                        </a:solidFill>
                        <a:effectLst/>
                        <a:latin typeface="Arial" pitchFamily="34" charset="0"/>
                        <a:ea typeface="Droid Sans Fallback" charset="0"/>
                        <a:cs typeface="Droid Sans Fallback" charset="0"/>
                      </a:endParaRPr>
                    </a:p>
                  </a:txBody>
                  <a:tcPr marL="90000" marR="90000" marT="35424" anchor="ctr" horzOverflow="overflow"/>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Safety.</a:t>
                      </a:r>
                    </a:p>
                    <a:p>
                      <a:pPr marL="0" marR="0" lvl="0" indent="0" algn="ctr" defTabSz="449263" rtl="0" eaLnBrk="1" fontAlgn="base" latinLnBrk="0" hangingPunct="1">
                        <a:lnSpc>
                          <a:spcPct val="7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Arial" pitchFamily="34" charset="0"/>
                        <a:ea typeface="Droid Sans Fallback" charset="0"/>
                        <a:cs typeface="Droid Sans Fallback" charset="0"/>
                      </a:endParaRPr>
                    </a:p>
                  </a:txBody>
                  <a:tcPr marL="90000" marR="90000" marT="35424"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u="none" strike="noStrike" cap="none" normalizeH="0" baseline="0" smtClean="0">
                          <a:ln>
                            <a:noFill/>
                          </a:ln>
                          <a:effectLst/>
                        </a:rPr>
                        <a:t>MEDIUM</a:t>
                      </a: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55080" anchor="ctr" horzOverflow="overflow"/>
                </a:tc>
                <a:tc>
                  <a:txBody>
                    <a:bodyPr/>
                    <a:lstStyle/>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c>
                  <a:txBody>
                    <a:bodyPr/>
                    <a:lstStyle/>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38448" anchor="ctr"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dirty="0" smtClean="0">
                        <a:ln>
                          <a:noFill/>
                        </a:ln>
                        <a:solidFill>
                          <a:srgbClr val="000000"/>
                        </a:solidFill>
                        <a:effectLst/>
                        <a:latin typeface="Calibri" pitchFamily="34" charset="0"/>
                        <a:ea typeface="Droid Sans Fallback" charset="0"/>
                        <a:cs typeface="Droid Sans Fallback" charset="0"/>
                      </a:endParaRPr>
                    </a:p>
                  </a:txBody>
                  <a:tcPr marL="90000" marR="90000" marT="50256" anchor="ctr" horzOverflow="overflow"/>
                </a:tc>
              </a:tr>
            </a:tbl>
          </a:graphicData>
        </a:graphic>
      </p:graphicFrame>
      <p:pic>
        <p:nvPicPr>
          <p:cNvPr id="8" name="Picture 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Siddharth</a:t>
            </a:r>
            <a:r>
              <a:rPr lang="en-US" sz="1000" dirty="0" smtClean="0"/>
              <a:t> Singh</a:t>
            </a:r>
            <a:endParaRPr lang="en-US" sz="1000" dirty="0"/>
          </a:p>
        </p:txBody>
      </p:sp>
    </p:spTree>
    <p:extLst>
      <p:ext uri="{BB962C8B-B14F-4D97-AF65-F5344CB8AC3E}">
        <p14:creationId xmlns:p14="http://schemas.microsoft.com/office/powerpoint/2010/main" val="311476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Box 2"/>
          <p:cNvSpPr txBox="1">
            <a:spLocks noChangeArrowheads="1"/>
          </p:cNvSpPr>
          <p:nvPr/>
        </p:nvSpPr>
        <p:spPr bwMode="auto">
          <a:xfrm>
            <a:off x="457200" y="1143000"/>
            <a:ext cx="8305800" cy="5078313"/>
          </a:xfrm>
          <a:prstGeom prst="rect">
            <a:avLst/>
          </a:prstGeom>
          <a:noFill/>
          <a:ln w="9525">
            <a:noFill/>
            <a:miter lim="800000"/>
            <a:headEnd/>
            <a:tailEnd/>
          </a:ln>
        </p:spPr>
        <p:txBody>
          <a:bodyPr>
            <a:spAutoFit/>
          </a:bodyPr>
          <a:lstStyle/>
          <a:p>
            <a:pPr>
              <a:buClr>
                <a:srgbClr val="000000"/>
              </a:buClr>
              <a:buSzPct val="100000"/>
              <a:buFont typeface="Times New Roman" pitchFamily="18" charset="0"/>
              <a:buNone/>
              <a:defRPr/>
            </a:pPr>
            <a:r>
              <a:rPr lang="en-US" sz="1200" dirty="0">
                <a:latin typeface="Calibri" pitchFamily="34" charset="0"/>
                <a:cs typeface="Calibri" pitchFamily="34" charset="0"/>
              </a:rPr>
              <a:t> 8.  Flight Software Design -  Presenter : </a:t>
            </a:r>
            <a:r>
              <a:rPr lang="en-US" sz="1200" dirty="0" err="1">
                <a:latin typeface="Calibri" pitchFamily="34" charset="0"/>
                <a:cs typeface="Calibri" pitchFamily="34" charset="0"/>
              </a:rPr>
              <a:t>Rakesh</a:t>
            </a:r>
            <a:r>
              <a:rPr lang="en-US" sz="1200" dirty="0">
                <a:latin typeface="Calibri" pitchFamily="34" charset="0"/>
                <a:cs typeface="Calibri" pitchFamily="34" charset="0"/>
              </a:rPr>
              <a:t> N R</a:t>
            </a:r>
          </a:p>
          <a:p>
            <a:pPr>
              <a:buClr>
                <a:srgbClr val="000000"/>
              </a:buClr>
              <a:buSzPct val="100000"/>
              <a:buFont typeface="Times New Roman" pitchFamily="18" charset="0"/>
              <a:buNone/>
              <a:defRPr/>
            </a:pPr>
            <a:r>
              <a:rPr lang="en-US" sz="1200" dirty="0">
                <a:latin typeface="Calibri" pitchFamily="34" charset="0"/>
                <a:cs typeface="Calibri" pitchFamily="34" charset="0"/>
              </a:rPr>
              <a:t>	8.1 FSW Overview [76-77]</a:t>
            </a:r>
          </a:p>
          <a:p>
            <a:pPr>
              <a:buClr>
                <a:srgbClr val="000000"/>
              </a:buClr>
              <a:buSzPct val="100000"/>
              <a:buFont typeface="Times New Roman" pitchFamily="18" charset="0"/>
              <a:buNone/>
              <a:defRPr/>
            </a:pPr>
            <a:r>
              <a:rPr lang="en-US" sz="1200" dirty="0">
                <a:latin typeface="Calibri" pitchFamily="34" charset="0"/>
                <a:cs typeface="Calibri" pitchFamily="34" charset="0"/>
              </a:rPr>
              <a:t>	8.2 FSW Requirements [78]</a:t>
            </a:r>
          </a:p>
          <a:p>
            <a:pPr>
              <a:buClr>
                <a:srgbClr val="000000"/>
              </a:buClr>
              <a:buSzPct val="100000"/>
              <a:buFont typeface="Times New Roman" pitchFamily="18" charset="0"/>
              <a:buNone/>
              <a:defRPr/>
            </a:pPr>
            <a:r>
              <a:rPr lang="en-US" sz="1200" dirty="0">
                <a:latin typeface="Calibri" pitchFamily="34" charset="0"/>
                <a:cs typeface="Calibri" pitchFamily="34" charset="0"/>
              </a:rPr>
              <a:t>	8.3 Software Flow Diagram [79]</a:t>
            </a:r>
          </a:p>
          <a:p>
            <a:pPr>
              <a:buClr>
                <a:srgbClr val="000000"/>
              </a:buClr>
              <a:buSzPct val="100000"/>
              <a:buFont typeface="Times New Roman" pitchFamily="18" charset="0"/>
              <a:buNone/>
              <a:defRPr/>
            </a:pPr>
            <a:r>
              <a:rPr lang="en-US" sz="1200" dirty="0">
                <a:latin typeface="Calibri" pitchFamily="34" charset="0"/>
                <a:cs typeface="Calibri" pitchFamily="34" charset="0"/>
              </a:rPr>
              <a:t>	8.4 Sensor Update [80]</a:t>
            </a:r>
          </a:p>
          <a:p>
            <a:pPr>
              <a:buClr>
                <a:srgbClr val="000000"/>
              </a:buClr>
              <a:buSzPct val="100000"/>
              <a:buFont typeface="Times New Roman" pitchFamily="18" charset="0"/>
              <a:buNone/>
              <a:defRPr/>
            </a:pPr>
            <a:endParaRPr lang="en-US" sz="1200" dirty="0">
              <a:latin typeface="Calibri" pitchFamily="34" charset="0"/>
              <a:cs typeface="Calibri" pitchFamily="34" charset="0"/>
            </a:endParaRPr>
          </a:p>
          <a:p>
            <a:pPr>
              <a:buClr>
                <a:srgbClr val="000000"/>
              </a:buClr>
              <a:buSzPct val="100000"/>
              <a:buFont typeface="Times New Roman" pitchFamily="18" charset="0"/>
              <a:buNone/>
              <a:defRPr/>
            </a:pPr>
            <a:r>
              <a:rPr lang="en-US" sz="1200" dirty="0">
                <a:latin typeface="Calibri" pitchFamily="34" charset="0"/>
                <a:cs typeface="Calibri" pitchFamily="34" charset="0"/>
              </a:rPr>
              <a:t>9.  Ground Control System Design  -  Presenter : </a:t>
            </a:r>
            <a:r>
              <a:rPr lang="en-US" sz="1200" dirty="0" err="1">
                <a:latin typeface="Calibri" pitchFamily="34" charset="0"/>
                <a:cs typeface="Calibri" pitchFamily="34" charset="0"/>
              </a:rPr>
              <a:t>Rakesh</a:t>
            </a:r>
            <a:r>
              <a:rPr lang="en-US" sz="1200" dirty="0">
                <a:latin typeface="Calibri" pitchFamily="34" charset="0"/>
                <a:cs typeface="Calibri" pitchFamily="34" charset="0"/>
              </a:rPr>
              <a:t> N R</a:t>
            </a:r>
          </a:p>
          <a:p>
            <a:pPr>
              <a:buClr>
                <a:srgbClr val="000000"/>
              </a:buClr>
              <a:buSzPct val="100000"/>
              <a:buFont typeface="Times New Roman" pitchFamily="18" charset="0"/>
              <a:buNone/>
              <a:defRPr/>
            </a:pPr>
            <a:r>
              <a:rPr lang="en-US" sz="1200" dirty="0">
                <a:latin typeface="Calibri" pitchFamily="34" charset="0"/>
                <a:cs typeface="Calibri" pitchFamily="34" charset="0"/>
              </a:rPr>
              <a:t>	9.1 GCS Overview [82]</a:t>
            </a:r>
          </a:p>
          <a:p>
            <a:pPr>
              <a:buClr>
                <a:srgbClr val="000000"/>
              </a:buClr>
              <a:buSzPct val="100000"/>
              <a:buFont typeface="Times New Roman" pitchFamily="18" charset="0"/>
              <a:buNone/>
              <a:defRPr/>
            </a:pPr>
            <a:r>
              <a:rPr lang="en-US" sz="1200" dirty="0">
                <a:latin typeface="Calibri" pitchFamily="34" charset="0"/>
                <a:cs typeface="Calibri" pitchFamily="34" charset="0"/>
              </a:rPr>
              <a:t>	9.2 GCS Requirements [83]</a:t>
            </a:r>
          </a:p>
          <a:p>
            <a:pPr>
              <a:buClr>
                <a:srgbClr val="000000"/>
              </a:buClr>
              <a:buSzPct val="100000"/>
              <a:buFont typeface="Times New Roman" pitchFamily="18" charset="0"/>
              <a:buNone/>
              <a:defRPr/>
            </a:pPr>
            <a:r>
              <a:rPr lang="en-US" sz="1200" dirty="0">
                <a:latin typeface="Calibri" pitchFamily="34" charset="0"/>
                <a:cs typeface="Calibri" pitchFamily="34" charset="0"/>
              </a:rPr>
              <a:t>	9.3 Antenna Selection [84]</a:t>
            </a:r>
          </a:p>
          <a:p>
            <a:pPr>
              <a:buClr>
                <a:srgbClr val="000000"/>
              </a:buClr>
              <a:buSzPct val="100000"/>
              <a:buFont typeface="Times New Roman" pitchFamily="18" charset="0"/>
              <a:buNone/>
              <a:defRPr/>
            </a:pPr>
            <a:endParaRPr lang="en-US" sz="1200" dirty="0">
              <a:latin typeface="Calibri" pitchFamily="34" charset="0"/>
              <a:cs typeface="Calibri" pitchFamily="34" charset="0"/>
            </a:endParaRPr>
          </a:p>
          <a:p>
            <a:pPr>
              <a:buClr>
                <a:srgbClr val="000000"/>
              </a:buClr>
              <a:buSzPct val="100000"/>
              <a:buFont typeface="Times New Roman" pitchFamily="18" charset="0"/>
              <a:buNone/>
              <a:defRPr/>
            </a:pPr>
            <a:r>
              <a:rPr lang="en-US" sz="1200" dirty="0">
                <a:latin typeface="Calibri" pitchFamily="34" charset="0"/>
                <a:cs typeface="Calibri" pitchFamily="34" charset="0"/>
              </a:rPr>
              <a:t>10.  Cansat Integration and Test  -  Presenter : Syed </a:t>
            </a:r>
            <a:r>
              <a:rPr lang="en-US" sz="1200" dirty="0" err="1">
                <a:latin typeface="Calibri" pitchFamily="34" charset="0"/>
                <a:cs typeface="Calibri" pitchFamily="34" charset="0"/>
              </a:rPr>
              <a:t>Tabish</a:t>
            </a:r>
            <a:r>
              <a:rPr lang="en-US" sz="1200" dirty="0">
                <a:latin typeface="Calibri" pitchFamily="34" charset="0"/>
                <a:cs typeface="Calibri" pitchFamily="34" charset="0"/>
              </a:rPr>
              <a:t> Abbas</a:t>
            </a:r>
          </a:p>
          <a:p>
            <a:pPr>
              <a:buClr>
                <a:srgbClr val="000000"/>
              </a:buClr>
              <a:buSzPct val="100000"/>
              <a:buFont typeface="Times New Roman" pitchFamily="18" charset="0"/>
              <a:buNone/>
              <a:defRPr/>
            </a:pPr>
            <a:r>
              <a:rPr lang="en-US" sz="1200" dirty="0">
                <a:latin typeface="Calibri" pitchFamily="34" charset="0"/>
                <a:cs typeface="Calibri" pitchFamily="34" charset="0"/>
              </a:rPr>
              <a:t>	10.1 Integration of Cansat Subsystem [86]</a:t>
            </a:r>
          </a:p>
          <a:p>
            <a:pPr>
              <a:buClr>
                <a:srgbClr val="000000"/>
              </a:buClr>
              <a:buSzPct val="100000"/>
              <a:buFont typeface="Times New Roman" pitchFamily="18" charset="0"/>
              <a:buNone/>
              <a:defRPr/>
            </a:pPr>
            <a:r>
              <a:rPr lang="en-US" sz="1200" dirty="0">
                <a:latin typeface="Calibri" pitchFamily="34" charset="0"/>
                <a:cs typeface="Calibri" pitchFamily="34" charset="0"/>
              </a:rPr>
              <a:t>	10.2 Tests Performed [87-89]</a:t>
            </a:r>
          </a:p>
          <a:p>
            <a:pPr>
              <a:buClr>
                <a:srgbClr val="000000"/>
              </a:buClr>
              <a:buSzPct val="100000"/>
              <a:buFont typeface="Times New Roman" pitchFamily="18" charset="0"/>
              <a:buNone/>
              <a:defRPr/>
            </a:pPr>
            <a:r>
              <a:rPr lang="en-US" sz="1200" dirty="0">
                <a:latin typeface="Calibri" pitchFamily="34" charset="0"/>
                <a:cs typeface="Calibri" pitchFamily="34" charset="0"/>
              </a:rPr>
              <a:t>	10.3 Tests to be Performed [90]</a:t>
            </a:r>
          </a:p>
          <a:p>
            <a:pPr>
              <a:buClr>
                <a:srgbClr val="000000"/>
              </a:buClr>
              <a:buSzPct val="100000"/>
              <a:buFont typeface="Times New Roman" pitchFamily="18" charset="0"/>
              <a:buNone/>
              <a:defRPr/>
            </a:pPr>
            <a:endParaRPr lang="en-US" sz="1200" dirty="0">
              <a:latin typeface="Calibri" pitchFamily="34" charset="0"/>
              <a:cs typeface="Calibri" pitchFamily="34" charset="0"/>
            </a:endParaRPr>
          </a:p>
          <a:p>
            <a:pPr>
              <a:buClr>
                <a:srgbClr val="000000"/>
              </a:buClr>
              <a:buSzPct val="100000"/>
              <a:buFont typeface="Times New Roman" pitchFamily="18" charset="0"/>
              <a:buNone/>
              <a:defRPr/>
            </a:pPr>
            <a:r>
              <a:rPr lang="en-US" sz="1200" dirty="0">
                <a:latin typeface="Calibri" pitchFamily="34" charset="0"/>
                <a:cs typeface="Calibri" pitchFamily="34" charset="0"/>
              </a:rPr>
              <a:t>11.  Mission Operation and Analysis  -   Presenter : </a:t>
            </a:r>
            <a:r>
              <a:rPr lang="en-US" sz="1200" dirty="0" err="1">
                <a:latin typeface="Calibri" pitchFamily="34" charset="0"/>
                <a:cs typeface="Calibri" pitchFamily="34" charset="0"/>
              </a:rPr>
              <a:t>Siddharth</a:t>
            </a:r>
            <a:r>
              <a:rPr lang="en-US" sz="1200" dirty="0">
                <a:latin typeface="Calibri" pitchFamily="34" charset="0"/>
                <a:cs typeface="Calibri" pitchFamily="34" charset="0"/>
              </a:rPr>
              <a:t> Singh</a:t>
            </a:r>
          </a:p>
          <a:p>
            <a:pPr>
              <a:buClr>
                <a:srgbClr val="000000"/>
              </a:buClr>
              <a:buSzPct val="100000"/>
              <a:buFont typeface="Times New Roman" pitchFamily="18" charset="0"/>
              <a:buNone/>
              <a:defRPr/>
            </a:pPr>
            <a:r>
              <a:rPr lang="en-US" sz="1200" dirty="0">
                <a:latin typeface="Calibri" pitchFamily="34" charset="0"/>
                <a:cs typeface="Calibri" pitchFamily="34" charset="0"/>
              </a:rPr>
              <a:t>	11.1 Overview of Mission Sequence of Events [92]</a:t>
            </a:r>
          </a:p>
          <a:p>
            <a:pPr>
              <a:buClr>
                <a:srgbClr val="000000"/>
              </a:buClr>
              <a:buSzPct val="100000"/>
              <a:buFont typeface="Times New Roman" pitchFamily="18" charset="0"/>
              <a:buNone/>
              <a:defRPr/>
            </a:pPr>
            <a:r>
              <a:rPr lang="en-US" sz="1200" dirty="0">
                <a:latin typeface="Calibri" pitchFamily="34" charset="0"/>
                <a:cs typeface="Calibri" pitchFamily="34" charset="0"/>
              </a:rPr>
              <a:t>	11.2 Landing Coordinate Prediction [93]</a:t>
            </a:r>
          </a:p>
          <a:p>
            <a:pPr>
              <a:buClr>
                <a:srgbClr val="000000"/>
              </a:buClr>
              <a:buSzPct val="100000"/>
              <a:buFont typeface="Times New Roman" pitchFamily="18" charset="0"/>
              <a:buNone/>
              <a:defRPr/>
            </a:pPr>
            <a:r>
              <a:rPr lang="en-US" sz="1200" dirty="0">
                <a:latin typeface="Calibri" pitchFamily="34" charset="0"/>
                <a:cs typeface="Calibri" pitchFamily="34" charset="0"/>
              </a:rPr>
              <a:t>	11.3 Cansat Location and Recover [94]</a:t>
            </a:r>
          </a:p>
          <a:p>
            <a:pPr>
              <a:buClr>
                <a:srgbClr val="000000"/>
              </a:buClr>
              <a:buSzPct val="100000"/>
              <a:buFont typeface="Times New Roman" pitchFamily="18" charset="0"/>
              <a:buNone/>
              <a:defRPr/>
            </a:pPr>
            <a:endParaRPr lang="en-US" sz="1200" dirty="0">
              <a:latin typeface="Calibri" pitchFamily="34" charset="0"/>
              <a:cs typeface="Calibri" pitchFamily="34" charset="0"/>
            </a:endParaRPr>
          </a:p>
          <a:p>
            <a:pPr>
              <a:buClr>
                <a:srgbClr val="000000"/>
              </a:buClr>
              <a:buSzPct val="100000"/>
              <a:buFont typeface="Times New Roman" pitchFamily="18" charset="0"/>
              <a:buNone/>
              <a:defRPr/>
            </a:pPr>
            <a:r>
              <a:rPr lang="en-US" sz="1200" dirty="0">
                <a:latin typeface="Calibri" pitchFamily="34" charset="0"/>
                <a:cs typeface="Calibri" pitchFamily="34" charset="0"/>
              </a:rPr>
              <a:t>12.  Management  -  Presenter : </a:t>
            </a:r>
            <a:r>
              <a:rPr lang="en-US" sz="1200" dirty="0" err="1">
                <a:latin typeface="Calibri" pitchFamily="34" charset="0"/>
                <a:cs typeface="Calibri" pitchFamily="34" charset="0"/>
              </a:rPr>
              <a:t>Siddharth</a:t>
            </a:r>
            <a:r>
              <a:rPr lang="en-US" sz="1200" dirty="0">
                <a:latin typeface="Calibri" pitchFamily="34" charset="0"/>
                <a:cs typeface="Calibri" pitchFamily="34" charset="0"/>
              </a:rPr>
              <a:t> Singh</a:t>
            </a:r>
          </a:p>
          <a:p>
            <a:pPr>
              <a:buClr>
                <a:srgbClr val="000000"/>
              </a:buClr>
              <a:buSzPct val="100000"/>
              <a:buFont typeface="Times New Roman" pitchFamily="18" charset="0"/>
              <a:buNone/>
              <a:defRPr/>
            </a:pPr>
            <a:r>
              <a:rPr lang="en-US" sz="1200" dirty="0">
                <a:latin typeface="Calibri" pitchFamily="34" charset="0"/>
                <a:cs typeface="Calibri" pitchFamily="34" charset="0"/>
              </a:rPr>
              <a:t>	12.1 Cansat Budget [96]</a:t>
            </a:r>
          </a:p>
          <a:p>
            <a:pPr>
              <a:buClr>
                <a:srgbClr val="000000"/>
              </a:buClr>
              <a:buSzPct val="100000"/>
              <a:buFont typeface="Times New Roman" pitchFamily="18" charset="0"/>
              <a:buNone/>
              <a:defRPr/>
            </a:pPr>
            <a:r>
              <a:rPr lang="en-US" sz="1200" dirty="0">
                <a:latin typeface="Calibri" pitchFamily="34" charset="0"/>
                <a:cs typeface="Calibri" pitchFamily="34" charset="0"/>
              </a:rPr>
              <a:t>	12.3 Program Schedule [97-98]</a:t>
            </a:r>
          </a:p>
          <a:p>
            <a:pPr>
              <a:buClr>
                <a:srgbClr val="000000"/>
              </a:buClr>
              <a:buSzPct val="100000"/>
              <a:buFont typeface="Times New Roman" pitchFamily="18" charset="0"/>
              <a:buNone/>
              <a:defRPr/>
            </a:pPr>
            <a:r>
              <a:rPr lang="en-US" sz="1200" dirty="0">
                <a:latin typeface="Calibri" pitchFamily="34" charset="0"/>
                <a:cs typeface="Calibri" pitchFamily="34" charset="0"/>
              </a:rPr>
              <a:t>	12.4 Mechanical Team Schedule [99-100]</a:t>
            </a:r>
          </a:p>
          <a:p>
            <a:pPr>
              <a:buClr>
                <a:srgbClr val="000000"/>
              </a:buClr>
              <a:buSzPct val="100000"/>
              <a:buFont typeface="Times New Roman" pitchFamily="18" charset="0"/>
              <a:buNone/>
              <a:defRPr/>
            </a:pPr>
            <a:endParaRPr lang="en-US" sz="1200" dirty="0">
              <a:latin typeface="Calibri" pitchFamily="34" charset="0"/>
              <a:cs typeface="Calibri" pitchFamily="34" charset="0"/>
            </a:endParaRPr>
          </a:p>
          <a:p>
            <a:pPr>
              <a:buClr>
                <a:srgbClr val="000000"/>
              </a:buClr>
              <a:buSzPct val="100000"/>
              <a:buFont typeface="Times New Roman" pitchFamily="18" charset="0"/>
              <a:buNone/>
              <a:defRPr/>
            </a:pPr>
            <a:r>
              <a:rPr lang="en-US" sz="1200" dirty="0">
                <a:latin typeface="Calibri" pitchFamily="34" charset="0"/>
                <a:cs typeface="Calibri" pitchFamily="34" charset="0"/>
              </a:rPr>
              <a:t>14.  Conclusions [101] </a:t>
            </a:r>
          </a:p>
        </p:txBody>
      </p:sp>
      <p:sp>
        <p:nvSpPr>
          <p:cNvPr id="7170" name="Title 1"/>
          <p:cNvSpPr>
            <a:spLocks noGrp="1"/>
          </p:cNvSpPr>
          <p:nvPr>
            <p:ph type="title"/>
          </p:nvPr>
        </p:nvSpPr>
        <p:spPr/>
        <p:txBody>
          <a:bodyPr/>
          <a:lstStyle/>
          <a:p>
            <a:pPr eaLnBrk="1" hangingPunct="1"/>
            <a:r>
              <a:rPr lang="en-US" smtClean="0"/>
              <a:t>Presentation Outline</a:t>
            </a:r>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AFF0C15-9395-4FF2-84C7-D8218BB64E2D}" type="slidenum">
              <a:rPr lang="en-US" smtClean="0"/>
              <a:pPr eaLnBrk="1" hangingPunct="1"/>
              <a:t>4</a:t>
            </a:fld>
            <a:endParaRPr lang="en-US" smtClean="0"/>
          </a:p>
        </p:txBody>
      </p:sp>
      <p:pic>
        <p:nvPicPr>
          <p:cNvPr id="71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Cansat 2013 </a:t>
            </a:r>
            <a:r>
              <a:rPr lang="en-US" dirty="0"/>
              <a:t>PDR:  Team </a:t>
            </a:r>
            <a:r>
              <a:rPr lang="en-US" dirty="0" smtClean="0"/>
              <a:t>1300 (Frequency)</a:t>
            </a:r>
            <a:endParaRPr lang="en-US" dirty="0"/>
          </a:p>
        </p:txBody>
      </p:sp>
      <p:sp>
        <p:nvSpPr>
          <p:cNvPr id="9"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12435466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40</a:t>
            </a:fld>
            <a:endParaRPr lang="en-US" dirty="0"/>
          </a:p>
        </p:txBody>
      </p:sp>
      <p:sp>
        <p:nvSpPr>
          <p:cNvPr id="4" name="Text Box 1"/>
          <p:cNvSpPr txBox="1">
            <a:spLocks noChangeArrowheads="1"/>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ctr">
              <a:buClrTx/>
              <a:buFontTx/>
              <a:buNone/>
            </a:pPr>
            <a:endParaRPr lang="en-US" sz="1000" dirty="0"/>
          </a:p>
        </p:txBody>
      </p:sp>
      <p:sp>
        <p:nvSpPr>
          <p:cNvPr id="5" name="Text Box 2"/>
          <p:cNvSpPr txBox="1">
            <a:spLocks noChangeArrowheads="1"/>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r">
              <a:buClrTx/>
              <a:buFontTx/>
              <a:buNone/>
            </a:pPr>
            <a:fld id="{151FA092-075F-457C-BD7F-3D4A5E5C0957}" type="slidenum">
              <a:rPr lang="en-US" sz="1000"/>
              <a:pPr algn="r">
                <a:buClrTx/>
                <a:buFontTx/>
                <a:buNone/>
              </a:pPr>
              <a:t>40</a:t>
            </a:fld>
            <a:endParaRPr lang="en-US" sz="1000"/>
          </a:p>
        </p:txBody>
      </p:sp>
      <p:sp>
        <p:nvSpPr>
          <p:cNvPr id="6" name="Text Box 3"/>
          <p:cNvSpPr txBox="1">
            <a:spLocks noChangeArrowheads="1"/>
          </p:cNvSpPr>
          <p:nvPr/>
        </p:nvSpPr>
        <p:spPr bwMode="auto">
          <a:xfrm>
            <a:off x="1600200" y="76200"/>
            <a:ext cx="5943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buClrTx/>
              <a:buFontTx/>
              <a:buNone/>
            </a:pPr>
            <a:r>
              <a:rPr lang="en-US" sz="2400" b="1" dirty="0" smtClean="0">
                <a:solidFill>
                  <a:srgbClr val="333399"/>
                </a:solidFill>
              </a:rPr>
              <a:t>Container </a:t>
            </a:r>
            <a:r>
              <a:rPr lang="en-US" sz="2400" b="1" dirty="0">
                <a:solidFill>
                  <a:srgbClr val="333399"/>
                </a:solidFill>
              </a:rPr>
              <a:t>Descent Control Strategy 	 	 Trade and Selection</a:t>
            </a:r>
          </a:p>
        </p:txBody>
      </p:sp>
      <p:graphicFrame>
        <p:nvGraphicFramePr>
          <p:cNvPr id="7" name="Group 4"/>
          <p:cNvGraphicFramePr>
            <a:graphicFrameLocks noGrp="1"/>
          </p:cNvGraphicFramePr>
          <p:nvPr>
            <p:extLst>
              <p:ext uri="{D42A27DB-BD31-4B8C-83A1-F6EECF244321}">
                <p14:modId xmlns:p14="http://schemas.microsoft.com/office/powerpoint/2010/main" val="1670148955"/>
              </p:ext>
            </p:extLst>
          </p:nvPr>
        </p:nvGraphicFramePr>
        <p:xfrm>
          <a:off x="519960" y="1535024"/>
          <a:ext cx="8166840" cy="2713451"/>
        </p:xfrm>
        <a:graphic>
          <a:graphicData uri="http://schemas.openxmlformats.org/drawingml/2006/table">
            <a:tbl>
              <a:tblPr>
                <a:tableStyleId>{5940675A-B579-460E-94D1-54222C63F5DA}</a:tableStyleId>
              </a:tblPr>
              <a:tblGrid>
                <a:gridCol w="1840652"/>
                <a:gridCol w="3495675"/>
                <a:gridCol w="2830513"/>
              </a:tblGrid>
              <a:tr h="295275">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u="none" strike="noStrike" cap="none" normalizeH="0" baseline="0" dirty="0" smtClean="0">
                          <a:ln>
                            <a:noFill/>
                          </a:ln>
                          <a:effectLst/>
                        </a:rPr>
                        <a:t>Strategy</a:t>
                      </a:r>
                      <a:endParaRPr kumimoji="0" lang="en-US" sz="1800" b="1"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70200"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u="none" strike="noStrike" cap="none" normalizeH="0" baseline="0" smtClean="0">
                          <a:ln>
                            <a:noFill/>
                          </a:ln>
                          <a:effectLst/>
                        </a:rPr>
                        <a:t>Pros</a:t>
                      </a:r>
                      <a:endParaRPr kumimoji="0" lang="en-US" sz="1800" b="1" i="0" u="none" strike="noStrike" cap="none" normalizeH="0" baseline="0" smtClean="0">
                        <a:ln>
                          <a:noFill/>
                        </a:ln>
                        <a:solidFill>
                          <a:srgbClr val="000000"/>
                        </a:solidFill>
                        <a:effectLst/>
                        <a:latin typeface="Calibri" pitchFamily="34" charset="0"/>
                        <a:ea typeface="MS Gothic" pitchFamily="49" charset="-128"/>
                      </a:endParaRPr>
                    </a:p>
                  </a:txBody>
                  <a:tcPr marL="90000" marR="90000" marT="70200" anchor="ctr" horzOverflow="overflow"/>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u="none" strike="noStrike" cap="none" normalizeH="0" baseline="0" dirty="0" smtClean="0">
                          <a:ln>
                            <a:noFill/>
                          </a:ln>
                          <a:effectLst/>
                        </a:rPr>
                        <a:t>Cons</a:t>
                      </a:r>
                      <a:endParaRPr kumimoji="0" lang="en-US" sz="1800" b="1"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70200" anchor="ctr" horzOverflow="overflow"/>
                </a:tc>
              </a:tr>
              <a:tr h="1463675">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u="none" strike="noStrike" cap="none" normalizeH="0" baseline="0" dirty="0" smtClean="0">
                          <a:ln>
                            <a:noFill/>
                          </a:ln>
                          <a:effectLst/>
                        </a:rPr>
                        <a:t>Use of</a:t>
                      </a:r>
                    </a:p>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u="none" strike="noStrike" cap="none" normalizeH="0" baseline="0" dirty="0" smtClean="0">
                          <a:ln>
                            <a:noFill/>
                          </a:ln>
                          <a:effectLst/>
                        </a:rPr>
                        <a:t>Wings </a:t>
                      </a:r>
                      <a:endParaRPr kumimoji="0" lang="en-US" sz="180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marT="52524" horzOverflow="overflow"/>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IN" sz="1800" u="none" strike="noStrike" cap="none" normalizeH="0" baseline="0" dirty="0" smtClean="0">
                          <a:ln>
                            <a:noFill/>
                          </a:ln>
                          <a:effectLst/>
                        </a:rPr>
                        <a:t>Orientation can be easily controlled using servo motors. </a:t>
                      </a:r>
                      <a:endParaRPr kumimoji="0" lang="en-IN" sz="1800" b="0" i="0" u="none" strike="noStrike" cap="none" normalizeH="0" baseline="0" dirty="0" smtClean="0">
                        <a:ln>
                          <a:noFill/>
                        </a:ln>
                        <a:solidFill>
                          <a:srgbClr val="000000"/>
                        </a:solidFill>
                        <a:effectLst/>
                        <a:latin typeface="Times New Roman" pitchFamily="18" charset="0"/>
                        <a:ea typeface="DejaVu Sans" charset="0"/>
                        <a:cs typeface="DejaVu Sans" charset="0"/>
                      </a:endParaRPr>
                    </a:p>
                  </a:txBody>
                  <a:tcPr marL="90000" marR="90000" marT="66888" horzOverflow="overflow"/>
                </a:tc>
                <a:tc>
                  <a:txBody>
                    <a:body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IN" sz="1800" u="none" strike="noStrike" cap="none" normalizeH="0" baseline="0" dirty="0" smtClean="0">
                          <a:ln>
                            <a:noFill/>
                          </a:ln>
                          <a:effectLst/>
                        </a:rPr>
                        <a:t>Controlling drift will not be possible using the mechanism</a:t>
                      </a:r>
                      <a:endParaRPr kumimoji="0" lang="en-IN" sz="1800" b="0" i="0" u="none" strike="noStrike" cap="none" normalizeH="0" baseline="0" dirty="0" smtClean="0">
                        <a:ln>
                          <a:noFill/>
                        </a:ln>
                        <a:solidFill>
                          <a:srgbClr val="000000"/>
                        </a:solidFill>
                        <a:effectLst/>
                        <a:latin typeface="Times New Roman" pitchFamily="18" charset="0"/>
                        <a:ea typeface="DejaVu Sans" charset="0"/>
                        <a:cs typeface="DejaVu Sans" charset="0"/>
                      </a:endParaRPr>
                    </a:p>
                  </a:txBody>
                  <a:tcPr marL="90000" marR="90000" marT="66888" horzOverflow="overflow"/>
                </a:tc>
              </a:tr>
              <a:tr h="914400">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u="none" strike="noStrike" cap="none" normalizeH="0" baseline="0" smtClean="0">
                          <a:ln>
                            <a:noFill/>
                          </a:ln>
                          <a:effectLst/>
                        </a:rPr>
                        <a:t>Use of parachute</a:t>
                      </a:r>
                      <a:endParaRPr kumimoji="0" lang="en-US" sz="1800" b="1" i="0" u="none" strike="noStrike" cap="none" normalizeH="0" baseline="0" smtClean="0">
                        <a:ln>
                          <a:noFill/>
                        </a:ln>
                        <a:solidFill>
                          <a:srgbClr val="333399"/>
                        </a:solidFill>
                        <a:effectLst/>
                        <a:latin typeface="Calibri" pitchFamily="34" charset="0"/>
                        <a:cs typeface="Calibri" pitchFamily="34" charset="0"/>
                      </a:endParaRPr>
                    </a:p>
                  </a:txBody>
                  <a:tcPr marL="90000" marR="90000" marT="52524"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u="none" strike="noStrike" cap="none" normalizeH="0" baseline="0" smtClean="0">
                          <a:ln>
                            <a:noFill/>
                          </a:ln>
                          <a:effectLst/>
                        </a:rPr>
                        <a:t>Easy to design and attain required speed, low space requirement.  </a:t>
                      </a:r>
                      <a:endParaRPr kumimoji="0" lang="en-US" sz="1800" b="1" i="0" u="none" strike="noStrike" cap="none" normalizeH="0" baseline="0" smtClean="0">
                        <a:ln>
                          <a:noFill/>
                        </a:ln>
                        <a:solidFill>
                          <a:srgbClr val="333399"/>
                        </a:solidFill>
                        <a:effectLst/>
                        <a:latin typeface="Calibri" pitchFamily="34" charset="0"/>
                        <a:cs typeface="Calibri" pitchFamily="34" charset="0"/>
                      </a:endParaRPr>
                    </a:p>
                  </a:txBody>
                  <a:tcPr marL="90000" marR="90000" marT="52524" horzOverflow="overflow"/>
                </a:tc>
                <a:tc>
                  <a:txBody>
                    <a:bodyPr/>
                    <a:lstStyle/>
                    <a:p>
                      <a:pPr marL="0" marR="0" lvl="0" indent="0" algn="ctr" defTabSz="449263" rtl="0" eaLnBrk="1" fontAlgn="base" latinLnBrk="0" hangingPunct="1">
                        <a:lnSpc>
                          <a:spcPct val="97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u="none" strike="noStrike" cap="none" normalizeH="0" baseline="0" dirty="0" smtClean="0">
                          <a:ln>
                            <a:noFill/>
                          </a:ln>
                          <a:effectLst/>
                        </a:rPr>
                        <a:t>Drift(can be countered by a spill hole, affects area)</a:t>
                      </a:r>
                      <a:endParaRPr kumimoji="0" lang="en-US" sz="1800" b="1" i="0" u="none" strike="noStrike" cap="none" normalizeH="0" baseline="0" dirty="0" smtClean="0">
                        <a:ln>
                          <a:noFill/>
                        </a:ln>
                        <a:solidFill>
                          <a:srgbClr val="333399"/>
                        </a:solidFill>
                        <a:effectLst/>
                        <a:latin typeface="Calibri" pitchFamily="34" charset="0"/>
                        <a:cs typeface="Calibri" pitchFamily="34" charset="0"/>
                      </a:endParaRPr>
                    </a:p>
                  </a:txBody>
                  <a:tcPr marL="90000" marR="90000" marT="52524" horzOverflow="overflow"/>
                </a:tc>
              </a:tr>
            </a:tbl>
          </a:graphicData>
        </a:graphic>
      </p:graphicFrame>
      <p:sp>
        <p:nvSpPr>
          <p:cNvPr id="8" name="Rectangle 14"/>
          <p:cNvSpPr>
            <a:spLocks noChangeArrowheads="1"/>
          </p:cNvSpPr>
          <p:nvPr/>
        </p:nvSpPr>
        <p:spPr bwMode="auto">
          <a:xfrm>
            <a:off x="228600" y="4038600"/>
            <a:ext cx="8001000" cy="1848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lvl="1" indent="0" algn="ctr">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US" dirty="0">
              <a:solidFill>
                <a:srgbClr val="000000"/>
              </a:solidFill>
              <a:latin typeface="Calibri" pitchFamily="34" charset="0"/>
              <a:ea typeface="MS Gothic" pitchFamily="49" charset="-128"/>
            </a:endParaRPr>
          </a:p>
          <a:p>
            <a:pPr marL="457200" lvl="1" indent="0" algn="ctr">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b="1" dirty="0">
                <a:solidFill>
                  <a:srgbClr val="000000"/>
                </a:solidFill>
                <a:latin typeface="Calibri" pitchFamily="34" charset="0"/>
                <a:ea typeface="MS Gothic" pitchFamily="49" charset="-128"/>
              </a:rPr>
              <a:t>Material selection for parachute design</a:t>
            </a:r>
          </a:p>
          <a:p>
            <a:pPr marL="457200" lvl="1" indent="0">
              <a:buFont typeface="Times New Roman" pitchFamily="18" charset="0"/>
              <a:buAutoNum type="arabicPeriod"/>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dirty="0">
                <a:solidFill>
                  <a:srgbClr val="000000"/>
                </a:solidFill>
                <a:latin typeface="Calibri" pitchFamily="34" charset="0"/>
                <a:ea typeface="MS Gothic" pitchFamily="49" charset="-128"/>
              </a:rPr>
              <a:t> Silk- thin, light and easy to fold but expensive and not as elastic as nylon </a:t>
            </a:r>
          </a:p>
          <a:p>
            <a:pPr marL="457200" lvl="1" indent="0">
              <a:buFont typeface="Times New Roman" pitchFamily="18" charset="0"/>
              <a:buAutoNum type="arabicPeriod"/>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dirty="0">
                <a:solidFill>
                  <a:srgbClr val="000000"/>
                </a:solidFill>
                <a:latin typeface="Calibri" pitchFamily="34" charset="0"/>
                <a:ea typeface="MS Gothic" pitchFamily="49" charset="-128"/>
              </a:rPr>
              <a:t> </a:t>
            </a:r>
            <a:r>
              <a:rPr lang="en-US" b="1" dirty="0">
                <a:solidFill>
                  <a:srgbClr val="333399"/>
                </a:solidFill>
                <a:latin typeface="Calibri" pitchFamily="34" charset="0"/>
                <a:ea typeface="MS Gothic" pitchFamily="49" charset="-128"/>
              </a:rPr>
              <a:t>Rip stop Nylon cloth  -  Due to property to block air  , easy availability and good elasticity.</a:t>
            </a:r>
          </a:p>
          <a:p>
            <a:pPr marL="457200" lvl="1" indent="0" algn="ctr">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dirty="0">
                <a:solidFill>
                  <a:srgbClr val="000000"/>
                </a:solidFill>
                <a:latin typeface="Calibri" pitchFamily="34" charset="0"/>
                <a:ea typeface="MS Gothic" pitchFamily="49" charset="-128"/>
              </a:rPr>
              <a:t>Strings to control shape : </a:t>
            </a:r>
            <a:r>
              <a:rPr lang="en-US" b="1" dirty="0">
                <a:solidFill>
                  <a:srgbClr val="333399"/>
                </a:solidFill>
                <a:latin typeface="Calibri" pitchFamily="34" charset="0"/>
                <a:ea typeface="MS Gothic" pitchFamily="49" charset="-128"/>
              </a:rPr>
              <a:t>Nylon strings – High strength , easy to use and light</a:t>
            </a:r>
            <a:r>
              <a:rPr lang="en-US" sz="2400" b="1" dirty="0">
                <a:solidFill>
                  <a:srgbClr val="333399"/>
                </a:solidFill>
                <a:latin typeface="Calibri" pitchFamily="34" charset="0"/>
                <a:ea typeface="MS Gothic" pitchFamily="49" charset="-128"/>
              </a:rPr>
              <a:t>.</a:t>
            </a:r>
          </a:p>
        </p:txBody>
      </p:sp>
      <p:sp>
        <p:nvSpPr>
          <p:cNvPr id="9" name="Rectangle 15"/>
          <p:cNvSpPr>
            <a:spLocks noChangeArrowheads="1"/>
          </p:cNvSpPr>
          <p:nvPr/>
        </p:nvSpPr>
        <p:spPr bwMode="auto">
          <a:xfrm>
            <a:off x="2727325" y="838200"/>
            <a:ext cx="281305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gn="ctr">
              <a:lnSpc>
                <a:spcPct val="2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333399"/>
                </a:solidFill>
                <a:latin typeface="Calibri" pitchFamily="34" charset="0"/>
                <a:ea typeface="MS Gothic" pitchFamily="49" charset="-128"/>
              </a:rPr>
              <a:t>Strategy selection</a:t>
            </a:r>
          </a:p>
        </p:txBody>
      </p:sp>
      <p:pic>
        <p:nvPicPr>
          <p:cNvPr id="10"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Siddharth</a:t>
            </a:r>
            <a:r>
              <a:rPr lang="en-US" sz="1000" dirty="0" smtClean="0"/>
              <a:t> Singh</a:t>
            </a:r>
            <a:endParaRPr lang="en-US" sz="1000" dirty="0"/>
          </a:p>
        </p:txBody>
      </p:sp>
    </p:spTree>
    <p:extLst>
      <p:ext uri="{BB962C8B-B14F-4D97-AF65-F5344CB8AC3E}">
        <p14:creationId xmlns:p14="http://schemas.microsoft.com/office/powerpoint/2010/main" val="1438635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41</a:t>
            </a:fld>
            <a:endParaRPr lang="en-US" dirty="0"/>
          </a:p>
        </p:txBody>
      </p:sp>
      <p:sp>
        <p:nvSpPr>
          <p:cNvPr id="4" name="Text Box 1"/>
          <p:cNvSpPr txBox="1">
            <a:spLocks noChangeArrowheads="1"/>
          </p:cNvSpPr>
          <p:nvPr/>
        </p:nvSpPr>
        <p:spPr bwMode="auto">
          <a:xfrm>
            <a:off x="153988" y="1600200"/>
            <a:ext cx="8629650" cy="464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r>
              <a:rPr lang="en-US" dirty="0" smtClean="0">
                <a:latin typeface="Calibri" pitchFamily="34" charset="0"/>
                <a:ea typeface="MS Gothic" pitchFamily="49" charset="-128"/>
              </a:rPr>
              <a:t>The </a:t>
            </a:r>
            <a:r>
              <a:rPr lang="en-US" dirty="0">
                <a:latin typeface="Calibri" pitchFamily="34" charset="0"/>
                <a:ea typeface="MS Gothic" pitchFamily="49" charset="-128"/>
              </a:rPr>
              <a:t>Possible materials for the design of the wing are </a:t>
            </a:r>
            <a:endParaRPr lang="en-US" b="1" dirty="0">
              <a:latin typeface="Calibri" pitchFamily="34" charset="0"/>
              <a:ea typeface="MS Gothic" pitchFamily="49" charset="-128"/>
            </a:endParaRPr>
          </a:p>
          <a:p>
            <a:pPr marL="285750" indent="-285750">
              <a:buFont typeface="Arial" pitchFamily="34" charset="0"/>
              <a:buChar char="•"/>
            </a:pPr>
            <a:endParaRPr lang="en-US" b="1" dirty="0" smtClean="0">
              <a:latin typeface="Calibri" pitchFamily="34" charset="0"/>
              <a:ea typeface="MS Gothic" pitchFamily="49" charset="-128"/>
            </a:endParaRPr>
          </a:p>
          <a:p>
            <a:pPr marL="342900" indent="-342900">
              <a:buFont typeface="Arial" pitchFamily="34" charset="0"/>
              <a:buChar char="•"/>
            </a:pPr>
            <a:r>
              <a:rPr lang="en-US" dirty="0" smtClean="0">
                <a:latin typeface="Calibri" pitchFamily="34" charset="0"/>
                <a:ea typeface="MS Gothic" pitchFamily="49" charset="-128"/>
              </a:rPr>
              <a:t>  </a:t>
            </a:r>
            <a:r>
              <a:rPr lang="en-US" b="1" dirty="0" smtClean="0">
                <a:latin typeface="Calibri" pitchFamily="34" charset="0"/>
                <a:ea typeface="MS Gothic" pitchFamily="49" charset="-128"/>
              </a:rPr>
              <a:t>Aluminum </a:t>
            </a:r>
          </a:p>
          <a:p>
            <a:endParaRPr lang="en-US" b="1" dirty="0" smtClean="0">
              <a:latin typeface="Calibri" pitchFamily="34" charset="0"/>
              <a:ea typeface="MS Gothic" pitchFamily="49" charset="-128"/>
            </a:endParaRPr>
          </a:p>
          <a:p>
            <a:pPr marL="342900" indent="-342900">
              <a:buFont typeface="Arial" pitchFamily="34" charset="0"/>
              <a:buChar char="•"/>
            </a:pPr>
            <a:r>
              <a:rPr lang="en-US" b="1" dirty="0" smtClean="0">
                <a:latin typeface="Calibri" pitchFamily="34" charset="0"/>
                <a:ea typeface="MS Gothic" pitchFamily="49" charset="-128"/>
              </a:rPr>
              <a:t>  Plastic</a:t>
            </a:r>
            <a:r>
              <a:rPr lang="en-US" dirty="0" smtClean="0">
                <a:latin typeface="Calibri" pitchFamily="34" charset="0"/>
                <a:ea typeface="MS Gothic" pitchFamily="49" charset="-128"/>
              </a:rPr>
              <a:t>/</a:t>
            </a:r>
            <a:r>
              <a:rPr lang="en-US" b="1" dirty="0" smtClean="0">
                <a:latin typeface="Calibri" pitchFamily="34" charset="0"/>
                <a:ea typeface="MS Gothic" pitchFamily="49" charset="-128"/>
              </a:rPr>
              <a:t>Fiber</a:t>
            </a:r>
            <a:endParaRPr lang="en-US" b="1" dirty="0">
              <a:latin typeface="Calibri" pitchFamily="34" charset="0"/>
              <a:ea typeface="MS Gothic" pitchFamily="49" charset="-128"/>
            </a:endParaRPr>
          </a:p>
          <a:p>
            <a:pPr marL="342900" indent="-342900">
              <a:buFont typeface="+mj-lt"/>
              <a:buAutoNum type="arabicPeriod"/>
            </a:pPr>
            <a:endParaRPr lang="en-US" dirty="0" smtClean="0">
              <a:latin typeface="Calibri" pitchFamily="34" charset="0"/>
              <a:ea typeface="MS Gothic" pitchFamily="49" charset="-128"/>
            </a:endParaRPr>
          </a:p>
          <a:p>
            <a:r>
              <a:rPr lang="en-US" dirty="0" smtClean="0">
                <a:latin typeface="Calibri" pitchFamily="34" charset="0"/>
                <a:ea typeface="MS Gothic" pitchFamily="49" charset="-128"/>
              </a:rPr>
              <a:t> </a:t>
            </a:r>
            <a:r>
              <a:rPr lang="en-US" dirty="0">
                <a:latin typeface="Calibri" pitchFamily="34" charset="0"/>
                <a:ea typeface="MS Gothic" pitchFamily="49" charset="-128"/>
              </a:rPr>
              <a:t>The material selection is based on the fact that the materials should be light weight and have high enough tensile strength to </a:t>
            </a:r>
            <a:r>
              <a:rPr lang="en-US" dirty="0" smtClean="0">
                <a:latin typeface="Calibri" pitchFamily="34" charset="0"/>
                <a:ea typeface="MS Gothic" pitchFamily="49" charset="-128"/>
              </a:rPr>
              <a:t>support </a:t>
            </a:r>
            <a:r>
              <a:rPr lang="en-US" dirty="0">
                <a:latin typeface="Calibri" pitchFamily="34" charset="0"/>
                <a:ea typeface="MS Gothic" pitchFamily="49" charset="-128"/>
              </a:rPr>
              <a:t>the weight of the </a:t>
            </a:r>
            <a:r>
              <a:rPr lang="en-US" dirty="0" smtClean="0">
                <a:latin typeface="Calibri" pitchFamily="34" charset="0"/>
                <a:ea typeface="MS Gothic" pitchFamily="49" charset="-128"/>
              </a:rPr>
              <a:t>Cansat .</a:t>
            </a:r>
          </a:p>
          <a:p>
            <a:endParaRPr lang="en-US" dirty="0">
              <a:latin typeface="Calibri" pitchFamily="34" charset="0"/>
              <a:ea typeface="MS Gothic" pitchFamily="49" charset="-128"/>
            </a:endParaRPr>
          </a:p>
          <a:p>
            <a:r>
              <a:rPr lang="en-US" b="1" dirty="0">
                <a:solidFill>
                  <a:srgbClr val="333399"/>
                </a:solidFill>
                <a:latin typeface="Calibri" pitchFamily="34" charset="0"/>
                <a:ea typeface="MS Gothic" pitchFamily="49" charset="-128"/>
              </a:rPr>
              <a:t> We have </a:t>
            </a:r>
            <a:r>
              <a:rPr lang="en-US" b="1" dirty="0" smtClean="0">
                <a:solidFill>
                  <a:srgbClr val="333399"/>
                </a:solidFill>
                <a:latin typeface="Calibri" pitchFamily="34" charset="0"/>
                <a:ea typeface="MS Gothic" pitchFamily="49" charset="-128"/>
              </a:rPr>
              <a:t>chosen </a:t>
            </a:r>
            <a:r>
              <a:rPr lang="en-US" b="1" dirty="0">
                <a:solidFill>
                  <a:srgbClr val="333399"/>
                </a:solidFill>
                <a:latin typeface="Calibri" pitchFamily="34" charset="0"/>
                <a:ea typeface="MS Gothic" pitchFamily="49" charset="-128"/>
              </a:rPr>
              <a:t>to use plastic wings keeping in mind the weight constraints of the </a:t>
            </a:r>
            <a:r>
              <a:rPr lang="en-US" b="1" dirty="0" smtClean="0">
                <a:solidFill>
                  <a:srgbClr val="333399"/>
                </a:solidFill>
                <a:latin typeface="Calibri" pitchFamily="34" charset="0"/>
                <a:ea typeface="MS Gothic" pitchFamily="49" charset="-128"/>
              </a:rPr>
              <a:t>Cansat </a:t>
            </a:r>
            <a:r>
              <a:rPr lang="en-US" b="1" dirty="0">
                <a:solidFill>
                  <a:srgbClr val="333399"/>
                </a:solidFill>
                <a:latin typeface="Calibri" pitchFamily="34" charset="0"/>
                <a:ea typeface="MS Gothic" pitchFamily="49" charset="-128"/>
              </a:rPr>
              <a:t>as well as the torque requirements for wing rotation.</a:t>
            </a:r>
          </a:p>
          <a:p>
            <a:endParaRPr lang="en-US" b="1" dirty="0">
              <a:solidFill>
                <a:srgbClr val="333399"/>
              </a:solidFill>
              <a:latin typeface="Calibri" pitchFamily="34" charset="0"/>
              <a:ea typeface="MS Gothic" pitchFamily="49" charset="-128"/>
            </a:endParaRPr>
          </a:p>
          <a:p>
            <a:endParaRPr lang="en-US" b="1" dirty="0">
              <a:latin typeface="Calibri" pitchFamily="34" charset="0"/>
              <a:ea typeface="MS Gothic" pitchFamily="49" charset="-128"/>
            </a:endParaRPr>
          </a:p>
        </p:txBody>
      </p:sp>
      <p:pic>
        <p:nvPicPr>
          <p:cNvPr id="5"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p:cNvSpPr txBox="1"/>
          <p:nvPr/>
        </p:nvSpPr>
        <p:spPr>
          <a:xfrm>
            <a:off x="1828800" y="83403"/>
            <a:ext cx="4800600" cy="830997"/>
          </a:xfrm>
          <a:prstGeom prst="rect">
            <a:avLst/>
          </a:prstGeom>
          <a:noFill/>
        </p:spPr>
        <p:txBody>
          <a:bodyPr wrap="square" rtlCol="0">
            <a:spAutoFit/>
          </a:bodyPr>
          <a:lstStyle/>
          <a:p>
            <a:pPr algn="ctr"/>
            <a:r>
              <a:rPr lang="en-US" sz="2400" b="1" dirty="0">
                <a:solidFill>
                  <a:schemeClr val="accent2"/>
                </a:solidFill>
                <a:latin typeface="+mj-lt"/>
                <a:ea typeface="MS Gothic" pitchFamily="49" charset="-128"/>
              </a:rPr>
              <a:t>Material selection for Wing </a:t>
            </a:r>
            <a:r>
              <a:rPr lang="en-US" sz="2400" b="1" dirty="0" smtClean="0">
                <a:solidFill>
                  <a:schemeClr val="accent2"/>
                </a:solidFill>
                <a:latin typeface="+mj-lt"/>
                <a:ea typeface="MS Gothic" pitchFamily="49" charset="-128"/>
              </a:rPr>
              <a:t>design</a:t>
            </a:r>
            <a:endParaRPr lang="en-US" sz="2400" b="1" dirty="0">
              <a:solidFill>
                <a:schemeClr val="accent2"/>
              </a:solidFill>
              <a:latin typeface="+mj-lt"/>
              <a:ea typeface="MS Gothic" pitchFamily="49" charset="-128"/>
            </a:endParaRPr>
          </a:p>
        </p:txBody>
      </p:sp>
      <p:sp>
        <p:nvSpPr>
          <p:cNvPr id="9"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Siddharth</a:t>
            </a:r>
            <a:r>
              <a:rPr lang="en-US" sz="1000" dirty="0" smtClean="0"/>
              <a:t> Singh</a:t>
            </a:r>
            <a:endParaRPr lang="en-US" sz="1000" dirty="0"/>
          </a:p>
        </p:txBody>
      </p:sp>
    </p:spTree>
    <p:extLst>
      <p:ext uri="{BB962C8B-B14F-4D97-AF65-F5344CB8AC3E}">
        <p14:creationId xmlns:p14="http://schemas.microsoft.com/office/powerpoint/2010/main" val="3999102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42</a:t>
            </a:fld>
            <a:endParaRPr lang="en-US" dirty="0"/>
          </a:p>
        </p:txBody>
      </p:sp>
      <p:sp>
        <p:nvSpPr>
          <p:cNvPr id="4" name="Text Box 1"/>
          <p:cNvSpPr txBox="1">
            <a:spLocks noChangeArrowheads="1"/>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ctr">
              <a:buClrTx/>
              <a:buFontTx/>
              <a:buNone/>
            </a:pPr>
            <a:endParaRPr lang="en-US" sz="1000" dirty="0"/>
          </a:p>
        </p:txBody>
      </p:sp>
      <p:sp>
        <p:nvSpPr>
          <p:cNvPr id="5" name="Text Box 2"/>
          <p:cNvSpPr txBox="1">
            <a:spLocks noChangeArrowheads="1"/>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r">
              <a:buClrTx/>
              <a:buFontTx/>
              <a:buNone/>
            </a:pPr>
            <a:fld id="{3B846A81-2E51-495E-A730-C1361245FA0F}" type="slidenum">
              <a:rPr lang="en-US" sz="1000"/>
              <a:pPr algn="r">
                <a:buClrTx/>
                <a:buFontTx/>
                <a:buNone/>
              </a:pPr>
              <a:t>42</a:t>
            </a:fld>
            <a:endParaRPr lang="en-US" sz="1000"/>
          </a:p>
        </p:txBody>
      </p:sp>
      <p:sp>
        <p:nvSpPr>
          <p:cNvPr id="6" name="Text Box 3"/>
          <p:cNvSpPr txBox="1">
            <a:spLocks noChangeArrowheads="1"/>
          </p:cNvSpPr>
          <p:nvPr/>
        </p:nvSpPr>
        <p:spPr bwMode="auto">
          <a:xfrm>
            <a:off x="1600200" y="76200"/>
            <a:ext cx="5943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buClrTx/>
              <a:buFontTx/>
              <a:buNone/>
            </a:pPr>
            <a:r>
              <a:rPr lang="en-US" sz="2400" b="1" dirty="0">
                <a:solidFill>
                  <a:srgbClr val="333399"/>
                </a:solidFill>
              </a:rPr>
              <a:t>Descent Rate Estimates</a:t>
            </a:r>
          </a:p>
        </p:txBody>
      </p:sp>
      <p:sp>
        <p:nvSpPr>
          <p:cNvPr id="7" name="Text Box 4"/>
          <p:cNvSpPr txBox="1">
            <a:spLocks noChangeArrowheads="1"/>
          </p:cNvSpPr>
          <p:nvPr/>
        </p:nvSpPr>
        <p:spPr bwMode="auto">
          <a:xfrm>
            <a:off x="228600" y="1066800"/>
            <a:ext cx="84582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9pPr>
          </a:lstStyle>
          <a:p>
            <a:pPr>
              <a:spcBef>
                <a:spcPts val="600"/>
              </a:spcBef>
              <a:buClrTx/>
              <a:buFontTx/>
              <a:buNone/>
            </a:pPr>
            <a:r>
              <a:rPr lang="en-US" sz="2400" dirty="0">
                <a:latin typeface="Calibri" pitchFamily="34" charset="0"/>
                <a:cs typeface="Calibri" pitchFamily="34" charset="0"/>
              </a:rPr>
              <a:t>The size of the parachutes is fixed by calculation from the following relation.</a:t>
            </a:r>
          </a:p>
          <a:p>
            <a:pPr>
              <a:spcBef>
                <a:spcPts val="600"/>
              </a:spcBef>
              <a:buClrTx/>
              <a:buFontTx/>
              <a:buNone/>
            </a:pPr>
            <a:endParaRPr lang="en-US" sz="2400" b="1" dirty="0"/>
          </a:p>
          <a:p>
            <a:pPr algn="ctr" eaLnBrk="0" hangingPunct="0">
              <a:spcBef>
                <a:spcPts val="1000"/>
              </a:spcBef>
              <a:buClrTx/>
              <a:buFontTx/>
              <a:buNone/>
            </a:pPr>
            <a:r>
              <a:rPr lang="pt-BR" sz="4000" dirty="0"/>
              <a:t>r = sqrt( </a:t>
            </a:r>
            <a:r>
              <a:rPr lang="pt-BR" sz="4000" dirty="0" smtClean="0"/>
              <a:t>(2 </a:t>
            </a:r>
            <a:r>
              <a:rPr lang="pt-BR" sz="4000" dirty="0"/>
              <a:t>m g) / (</a:t>
            </a:r>
            <a:r>
              <a:rPr lang="el-GR" sz="4000" b="1" dirty="0">
                <a:latin typeface="Calibri" pitchFamily="34" charset="0"/>
              </a:rPr>
              <a:t>π </a:t>
            </a:r>
            <a:r>
              <a:rPr lang="pt-BR" sz="4000" dirty="0"/>
              <a:t>p  C</a:t>
            </a:r>
            <a:r>
              <a:rPr lang="pt-BR" sz="4000" baseline="-25000" dirty="0"/>
              <a:t>d</a:t>
            </a:r>
            <a:r>
              <a:rPr lang="pt-BR" sz="4000" dirty="0"/>
              <a:t> v</a:t>
            </a:r>
            <a:r>
              <a:rPr lang="pt-BR" sz="4000" baseline="30000" dirty="0"/>
              <a:t>2</a:t>
            </a:r>
            <a:r>
              <a:rPr lang="pt-BR" sz="4000" dirty="0"/>
              <a:t>) )</a:t>
            </a:r>
          </a:p>
          <a:p>
            <a:pPr>
              <a:spcBef>
                <a:spcPts val="450"/>
              </a:spcBef>
              <a:buClrTx/>
              <a:buFontTx/>
              <a:buNone/>
            </a:pPr>
            <a:endParaRPr lang="en-US" sz="1400" b="1" i="1" dirty="0">
              <a:latin typeface="Calibri" pitchFamily="34" charset="0"/>
            </a:endParaRPr>
          </a:p>
          <a:p>
            <a:pPr>
              <a:spcBef>
                <a:spcPts val="450"/>
              </a:spcBef>
              <a:buClrTx/>
              <a:buFontTx/>
              <a:buNone/>
            </a:pPr>
            <a:r>
              <a:rPr lang="en-US" b="1" i="1" dirty="0">
                <a:latin typeface="Calibri" pitchFamily="34" charset="0"/>
              </a:rPr>
              <a:t>where,	</a:t>
            </a:r>
            <a:r>
              <a:rPr lang="en-US" b="1" dirty="0">
                <a:latin typeface="Calibri" pitchFamily="34" charset="0"/>
              </a:rPr>
              <a:t> </a:t>
            </a:r>
            <a:r>
              <a:rPr lang="en-US" b="1" i="1" dirty="0">
                <a:latin typeface="Calibri" pitchFamily="34" charset="0"/>
              </a:rPr>
              <a:t>	</a:t>
            </a:r>
          </a:p>
          <a:p>
            <a:pPr>
              <a:spcBef>
                <a:spcPts val="450"/>
              </a:spcBef>
              <a:buClrTx/>
              <a:buFontTx/>
              <a:buNone/>
            </a:pPr>
            <a:r>
              <a:rPr lang="en-US" b="1" dirty="0" smtClean="0">
                <a:latin typeface="Calibri" pitchFamily="34" charset="0"/>
              </a:rPr>
              <a:t>	</a:t>
            </a:r>
            <a:r>
              <a:rPr lang="el-GR" sz="1600" b="1" dirty="0" smtClean="0">
                <a:latin typeface="+mn-lt"/>
              </a:rPr>
              <a:t>π</a:t>
            </a:r>
            <a:r>
              <a:rPr lang="en-US" sz="1600" b="1" dirty="0" smtClean="0">
                <a:latin typeface="+mn-lt"/>
              </a:rPr>
              <a:t>  =   3.14159265359</a:t>
            </a:r>
          </a:p>
          <a:p>
            <a:pPr>
              <a:spcBef>
                <a:spcPts val="450"/>
              </a:spcBef>
              <a:buClrTx/>
              <a:buFontTx/>
              <a:buNone/>
            </a:pPr>
            <a:r>
              <a:rPr lang="en-US" sz="1600" b="1" dirty="0">
                <a:latin typeface="+mn-lt"/>
              </a:rPr>
              <a:t>	</a:t>
            </a:r>
            <a:r>
              <a:rPr lang="el-GR" sz="1600" b="1" dirty="0">
                <a:latin typeface="+mn-lt"/>
              </a:rPr>
              <a:t>ρ</a:t>
            </a:r>
            <a:r>
              <a:rPr lang="en-US" sz="1600" b="1" dirty="0">
                <a:latin typeface="+mn-lt"/>
              </a:rPr>
              <a:t>  </a:t>
            </a:r>
            <a:r>
              <a:rPr lang="en-US" sz="1600" b="1" dirty="0" smtClean="0">
                <a:latin typeface="+mn-lt"/>
              </a:rPr>
              <a:t> </a:t>
            </a:r>
            <a:r>
              <a:rPr lang="en-IN" sz="1600" b="1" dirty="0" smtClean="0">
                <a:latin typeface="+mn-lt"/>
              </a:rPr>
              <a:t>= </a:t>
            </a:r>
            <a:r>
              <a:rPr lang="en-US" sz="1600" b="1" dirty="0" smtClean="0">
                <a:latin typeface="+mn-lt"/>
              </a:rPr>
              <a:t> </a:t>
            </a:r>
            <a:r>
              <a:rPr lang="en-US" sz="1600" b="1" dirty="0">
                <a:latin typeface="+mn-lt"/>
              </a:rPr>
              <a:t>1.146 kg/m</a:t>
            </a:r>
            <a:r>
              <a:rPr lang="en-US" sz="1600" b="1" baseline="30000" dirty="0">
                <a:latin typeface="+mn-lt"/>
              </a:rPr>
              <a:t>3</a:t>
            </a:r>
            <a:r>
              <a:rPr lang="en-US" sz="1600" b="1" dirty="0">
                <a:latin typeface="+mn-lt"/>
              </a:rPr>
              <a:t>  (density of air at 35 </a:t>
            </a:r>
            <a:r>
              <a:rPr lang="en-IN" sz="1600" b="1" dirty="0">
                <a:latin typeface="+mn-lt"/>
              </a:rPr>
              <a:t>°C ) </a:t>
            </a:r>
            <a:r>
              <a:rPr lang="en-US" sz="1600" b="1" dirty="0">
                <a:latin typeface="+mn-lt"/>
              </a:rPr>
              <a:t/>
            </a:r>
            <a:br>
              <a:rPr lang="en-US" sz="1600" b="1" dirty="0">
                <a:latin typeface="+mn-lt"/>
              </a:rPr>
            </a:br>
            <a:r>
              <a:rPr lang="en-US" sz="1600" b="1" dirty="0" smtClean="0">
                <a:latin typeface="+mn-lt"/>
              </a:rPr>
              <a:t>	</a:t>
            </a:r>
            <a:r>
              <a:rPr lang="en-US" sz="1600" b="1" i="1" dirty="0" smtClean="0">
                <a:latin typeface="+mn-lt"/>
              </a:rPr>
              <a:t>C</a:t>
            </a:r>
            <a:r>
              <a:rPr lang="en-US" sz="1600" b="1" i="1" baseline="-25000" dirty="0" smtClean="0">
                <a:latin typeface="+mn-lt"/>
              </a:rPr>
              <a:t>d</a:t>
            </a:r>
            <a:r>
              <a:rPr lang="en-US" sz="1600" b="1" dirty="0" smtClean="0">
                <a:latin typeface="+mn-lt"/>
              </a:rPr>
              <a:t> =  1.5  </a:t>
            </a:r>
            <a:r>
              <a:rPr lang="en-US" sz="1600" b="1" dirty="0">
                <a:latin typeface="+mn-lt"/>
              </a:rPr>
              <a:t>(drag coefficient of the chute for a hemisphere chute)</a:t>
            </a:r>
          </a:p>
          <a:p>
            <a:pPr>
              <a:spcBef>
                <a:spcPts val="450"/>
              </a:spcBef>
              <a:buClrTx/>
              <a:buFontTx/>
              <a:buNone/>
            </a:pPr>
            <a:r>
              <a:rPr lang="en-US" sz="1600" b="1" i="1" dirty="0">
                <a:latin typeface="+mn-lt"/>
              </a:rPr>
              <a:t>	v</a:t>
            </a:r>
            <a:r>
              <a:rPr lang="en-US" sz="1600" b="1" dirty="0">
                <a:latin typeface="+mn-lt"/>
              </a:rPr>
              <a:t>   </a:t>
            </a:r>
            <a:r>
              <a:rPr lang="en-US" sz="1600" b="1" dirty="0" smtClean="0">
                <a:latin typeface="+mn-lt"/>
              </a:rPr>
              <a:t>=   Terminal </a:t>
            </a:r>
            <a:r>
              <a:rPr lang="en-US" sz="1600" b="1" dirty="0">
                <a:latin typeface="+mn-lt"/>
              </a:rPr>
              <a:t>velocity achieved (from mission required)</a:t>
            </a:r>
          </a:p>
          <a:p>
            <a:pPr>
              <a:spcBef>
                <a:spcPts val="450"/>
              </a:spcBef>
              <a:buClrTx/>
              <a:buFontTx/>
              <a:buNone/>
            </a:pPr>
            <a:r>
              <a:rPr lang="en-US" sz="1600" b="1" dirty="0">
                <a:latin typeface="+mn-lt"/>
              </a:rPr>
              <a:t>	r </a:t>
            </a:r>
            <a:r>
              <a:rPr lang="en-US" sz="1600" b="1" dirty="0" smtClean="0">
                <a:latin typeface="+mn-lt"/>
              </a:rPr>
              <a:t>   = </a:t>
            </a:r>
            <a:r>
              <a:rPr lang="en-US" sz="1600" b="1" dirty="0">
                <a:latin typeface="+mn-lt"/>
              </a:rPr>
              <a:t>radius of the chute</a:t>
            </a:r>
          </a:p>
          <a:p>
            <a:pPr>
              <a:spcBef>
                <a:spcPts val="450"/>
              </a:spcBef>
              <a:buClrTx/>
              <a:buFontTx/>
              <a:buNone/>
            </a:pPr>
            <a:r>
              <a:rPr lang="en-US" sz="1600" b="1" dirty="0">
                <a:latin typeface="+mn-lt"/>
              </a:rPr>
              <a:t>	g </a:t>
            </a:r>
            <a:r>
              <a:rPr lang="en-US" sz="1600" b="1" dirty="0" smtClean="0">
                <a:latin typeface="+mn-lt"/>
              </a:rPr>
              <a:t>  = </a:t>
            </a:r>
            <a:r>
              <a:rPr lang="en-US" sz="1600" b="1" dirty="0">
                <a:latin typeface="+mn-lt"/>
              </a:rPr>
              <a:t>acceleration due to gravity </a:t>
            </a: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Siddharth</a:t>
            </a:r>
            <a:r>
              <a:rPr lang="en-US" sz="1000" dirty="0" smtClean="0"/>
              <a:t> Singh</a:t>
            </a:r>
            <a:endParaRPr lang="en-US" sz="1000" dirty="0"/>
          </a:p>
        </p:txBody>
      </p:sp>
    </p:spTree>
    <p:extLst>
      <p:ext uri="{BB962C8B-B14F-4D97-AF65-F5344CB8AC3E}">
        <p14:creationId xmlns:p14="http://schemas.microsoft.com/office/powerpoint/2010/main" val="3341348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43</a:t>
            </a:fld>
            <a:endParaRPr lang="en-US" dirty="0"/>
          </a:p>
        </p:txBody>
      </p:sp>
      <p:sp>
        <p:nvSpPr>
          <p:cNvPr id="4" name="Text Box 1"/>
          <p:cNvSpPr txBox="1">
            <a:spLocks noChangeArrowheads="1"/>
          </p:cNvSpPr>
          <p:nvPr/>
        </p:nvSpPr>
        <p:spPr bwMode="auto">
          <a:xfrm>
            <a:off x="123825" y="1223963"/>
            <a:ext cx="8877300"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pitchFamily="34" charset="0"/>
                <a:ea typeface="Droid Sans Fallback" charset="0"/>
                <a:cs typeface="Droid Sans Fallback" charset="0"/>
              </a:defRPr>
            </a:lvl9pPr>
          </a:lstStyle>
          <a:p>
            <a:pPr>
              <a:spcBef>
                <a:spcPts val="600"/>
              </a:spcBef>
            </a:pPr>
            <a:r>
              <a:rPr lang="en-US" sz="2400" dirty="0">
                <a:latin typeface="Calibri" pitchFamily="34" charset="0"/>
                <a:cs typeface="Calibri" pitchFamily="34" charset="0"/>
              </a:rPr>
              <a:t>The area of the wing is calculated from the following relation.</a:t>
            </a:r>
          </a:p>
          <a:p>
            <a:pPr>
              <a:spcBef>
                <a:spcPts val="600"/>
              </a:spcBef>
            </a:pPr>
            <a:endParaRPr lang="en-US" sz="2400" b="1" dirty="0"/>
          </a:p>
          <a:p>
            <a:pPr algn="ctr" eaLnBrk="0" hangingPunct="0">
              <a:spcBef>
                <a:spcPts val="1000"/>
              </a:spcBef>
            </a:pPr>
            <a:r>
              <a:rPr lang="pt-BR" sz="4000" dirty="0"/>
              <a:t>A=  (2 m g) / </a:t>
            </a:r>
            <a:r>
              <a:rPr lang="pt-BR" sz="4000" dirty="0" smtClean="0"/>
              <a:t>(p</a:t>
            </a:r>
            <a:r>
              <a:rPr lang="pt-BR" sz="4000" dirty="0"/>
              <a:t>  C</a:t>
            </a:r>
            <a:r>
              <a:rPr lang="pt-BR" sz="4000" baseline="-25000" dirty="0"/>
              <a:t>d</a:t>
            </a:r>
            <a:r>
              <a:rPr lang="pt-BR" sz="4000" dirty="0"/>
              <a:t> v</a:t>
            </a:r>
            <a:r>
              <a:rPr lang="pt-BR" sz="4000" baseline="30000" dirty="0"/>
              <a:t>2</a:t>
            </a:r>
            <a:r>
              <a:rPr lang="pt-BR" sz="4000" dirty="0"/>
              <a:t>)</a:t>
            </a:r>
          </a:p>
          <a:p>
            <a:pPr>
              <a:spcBef>
                <a:spcPts val="450"/>
              </a:spcBef>
            </a:pPr>
            <a:endParaRPr lang="en-US" sz="1400" b="1" i="1" dirty="0">
              <a:latin typeface="Calibri" pitchFamily="34" charset="0"/>
            </a:endParaRPr>
          </a:p>
          <a:p>
            <a:pPr>
              <a:spcBef>
                <a:spcPts val="450"/>
              </a:spcBef>
            </a:pPr>
            <a:r>
              <a:rPr lang="en-US" b="1" i="1" dirty="0">
                <a:latin typeface="Calibri" pitchFamily="34" charset="0"/>
              </a:rPr>
              <a:t>where,	</a:t>
            </a:r>
            <a:r>
              <a:rPr lang="en-US" b="1" dirty="0">
                <a:latin typeface="Calibri" pitchFamily="34" charset="0"/>
              </a:rPr>
              <a:t> </a:t>
            </a:r>
            <a:r>
              <a:rPr lang="en-US" b="1" i="1" dirty="0">
                <a:latin typeface="Calibri" pitchFamily="34" charset="0"/>
              </a:rPr>
              <a:t>	</a:t>
            </a:r>
          </a:p>
          <a:p>
            <a:pPr>
              <a:spcBef>
                <a:spcPts val="450"/>
              </a:spcBef>
            </a:pPr>
            <a:r>
              <a:rPr lang="en-US" b="1" dirty="0">
                <a:latin typeface="Calibri" pitchFamily="34" charset="0"/>
              </a:rPr>
              <a:t>	</a:t>
            </a:r>
            <a:r>
              <a:rPr lang="el-GR" b="1" dirty="0">
                <a:latin typeface="Calibri" pitchFamily="34" charset="0"/>
              </a:rPr>
              <a:t>π</a:t>
            </a:r>
            <a:r>
              <a:rPr lang="en-US" b="1" dirty="0">
                <a:latin typeface="Calibri" pitchFamily="34" charset="0"/>
              </a:rPr>
              <a:t>  = 3.14159265359</a:t>
            </a:r>
          </a:p>
          <a:p>
            <a:pPr>
              <a:spcBef>
                <a:spcPts val="450"/>
              </a:spcBef>
            </a:pPr>
            <a:r>
              <a:rPr lang="en-US" b="1" dirty="0">
                <a:latin typeface="Calibri" pitchFamily="34" charset="0"/>
              </a:rPr>
              <a:t>	</a:t>
            </a:r>
            <a:r>
              <a:rPr lang="el-GR" b="1" dirty="0">
                <a:latin typeface="Calibri" pitchFamily="34" charset="0"/>
              </a:rPr>
              <a:t>ρ</a:t>
            </a:r>
            <a:r>
              <a:rPr lang="en-US" b="1" dirty="0">
                <a:latin typeface="Calibri" pitchFamily="34" charset="0"/>
              </a:rPr>
              <a:t>  </a:t>
            </a:r>
            <a:r>
              <a:rPr lang="en-IN" b="1" dirty="0"/>
              <a:t>= </a:t>
            </a:r>
            <a:r>
              <a:rPr lang="en-US" b="1" dirty="0">
                <a:latin typeface="Calibri" pitchFamily="34" charset="0"/>
              </a:rPr>
              <a:t> 1.146 kg/m</a:t>
            </a:r>
            <a:r>
              <a:rPr lang="en-US" b="1" baseline="30000" dirty="0">
                <a:latin typeface="Calibri" pitchFamily="34" charset="0"/>
              </a:rPr>
              <a:t>3</a:t>
            </a:r>
            <a:r>
              <a:rPr lang="en-US" b="1" dirty="0">
                <a:latin typeface="Calibri" pitchFamily="34" charset="0"/>
              </a:rPr>
              <a:t>  (density of air at 35 </a:t>
            </a:r>
            <a:r>
              <a:rPr lang="en-IN" b="1" dirty="0"/>
              <a:t>°C ) </a:t>
            </a:r>
            <a:r>
              <a:rPr lang="en-US" b="1" dirty="0">
                <a:latin typeface="Calibri" pitchFamily="34" charset="0"/>
              </a:rPr>
              <a:t/>
            </a:r>
            <a:br>
              <a:rPr lang="en-US" b="1" dirty="0">
                <a:latin typeface="Calibri" pitchFamily="34" charset="0"/>
              </a:rPr>
            </a:br>
            <a:r>
              <a:rPr lang="en-US" b="1" dirty="0">
                <a:latin typeface="Calibri" pitchFamily="34" charset="0"/>
              </a:rPr>
              <a:t>           </a:t>
            </a:r>
            <a:r>
              <a:rPr lang="en-US" b="1" i="1" dirty="0">
                <a:latin typeface="Calibri" pitchFamily="34" charset="0"/>
              </a:rPr>
              <a:t>C</a:t>
            </a:r>
            <a:r>
              <a:rPr lang="en-US" b="1" i="1" baseline="-25000" dirty="0">
                <a:latin typeface="Calibri" pitchFamily="34" charset="0"/>
              </a:rPr>
              <a:t>d</a:t>
            </a:r>
            <a:r>
              <a:rPr lang="en-US" b="1" dirty="0">
                <a:latin typeface="Calibri" pitchFamily="34" charset="0"/>
              </a:rPr>
              <a:t> = </a:t>
            </a:r>
            <a:r>
              <a:rPr lang="en-US" b="1" dirty="0" smtClean="0">
                <a:latin typeface="Calibri" pitchFamily="34" charset="0"/>
              </a:rPr>
              <a:t>2.32  (AS MEASURED FROM EXPERIMENT)</a:t>
            </a:r>
            <a:endParaRPr lang="en-US" b="1" dirty="0">
              <a:latin typeface="Calibri" pitchFamily="34" charset="0"/>
            </a:endParaRPr>
          </a:p>
          <a:p>
            <a:pPr>
              <a:spcBef>
                <a:spcPts val="450"/>
              </a:spcBef>
            </a:pPr>
            <a:r>
              <a:rPr lang="en-US" b="1" i="1" dirty="0">
                <a:latin typeface="Calibri" pitchFamily="34" charset="0"/>
              </a:rPr>
              <a:t>	v</a:t>
            </a:r>
            <a:r>
              <a:rPr lang="en-US" b="1" dirty="0">
                <a:latin typeface="Calibri" pitchFamily="34" charset="0"/>
              </a:rPr>
              <a:t>   =terminal velocity achieved (from mission required)</a:t>
            </a:r>
          </a:p>
          <a:p>
            <a:pPr>
              <a:spcBef>
                <a:spcPts val="450"/>
              </a:spcBef>
            </a:pPr>
            <a:r>
              <a:rPr lang="en-US" b="1" dirty="0">
                <a:latin typeface="Calibri" pitchFamily="34" charset="0"/>
              </a:rPr>
              <a:t>	A = area of the plate</a:t>
            </a:r>
          </a:p>
          <a:p>
            <a:pPr>
              <a:spcBef>
                <a:spcPts val="450"/>
              </a:spcBef>
            </a:pPr>
            <a:r>
              <a:rPr lang="en-US" b="1" dirty="0">
                <a:latin typeface="Calibri" pitchFamily="34" charset="0"/>
              </a:rPr>
              <a:t>	g = acceleration due to gravity </a:t>
            </a:r>
          </a:p>
        </p:txBody>
      </p:sp>
      <p:pic>
        <p:nvPicPr>
          <p:cNvPr id="5"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p:cNvSpPr/>
          <p:nvPr/>
        </p:nvSpPr>
        <p:spPr>
          <a:xfrm>
            <a:off x="2438400" y="457200"/>
            <a:ext cx="3522118" cy="446276"/>
          </a:xfrm>
          <a:prstGeom prst="rect">
            <a:avLst/>
          </a:prstGeom>
        </p:spPr>
        <p:txBody>
          <a:bodyPr wrap="none">
            <a:spAutoFit/>
          </a:bodyPr>
          <a:lstStyle/>
          <a:p>
            <a:pPr>
              <a:buClrTx/>
              <a:buFontTx/>
              <a:buNone/>
            </a:pPr>
            <a:r>
              <a:rPr lang="en-US" sz="2300" b="1" dirty="0">
                <a:solidFill>
                  <a:srgbClr val="333399"/>
                </a:solidFill>
              </a:rPr>
              <a:t>Descent Rate Estimates</a:t>
            </a:r>
          </a:p>
        </p:txBody>
      </p:sp>
      <p:sp>
        <p:nvSpPr>
          <p:cNvPr id="7"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Siddharth</a:t>
            </a:r>
            <a:r>
              <a:rPr lang="en-US" sz="1000" dirty="0" smtClean="0"/>
              <a:t> Singh</a:t>
            </a:r>
            <a:endParaRPr lang="en-US" sz="1000" dirty="0"/>
          </a:p>
        </p:txBody>
      </p:sp>
    </p:spTree>
    <p:extLst>
      <p:ext uri="{BB962C8B-B14F-4D97-AF65-F5344CB8AC3E}">
        <p14:creationId xmlns:p14="http://schemas.microsoft.com/office/powerpoint/2010/main" val="70663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44</a:t>
            </a:fld>
            <a:endParaRPr lang="en-US" dirty="0"/>
          </a:p>
        </p:txBody>
      </p:sp>
      <p:sp>
        <p:nvSpPr>
          <p:cNvPr id="4" name="Text Box 1"/>
          <p:cNvSpPr txBox="1">
            <a:spLocks noChangeArrowheads="1"/>
          </p:cNvSpPr>
          <p:nvPr/>
        </p:nvSpPr>
        <p:spPr bwMode="auto">
          <a:xfrm>
            <a:off x="2362200" y="100885"/>
            <a:ext cx="4419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buClrTx/>
              <a:buFontTx/>
              <a:buNone/>
            </a:pPr>
            <a:r>
              <a:rPr lang="en-US" sz="2400" b="1" dirty="0" smtClean="0">
                <a:solidFill>
                  <a:srgbClr val="333399"/>
                </a:solidFill>
              </a:rPr>
              <a:t>Cansat </a:t>
            </a:r>
            <a:r>
              <a:rPr lang="en-US" sz="2400" b="1" dirty="0">
                <a:solidFill>
                  <a:srgbClr val="333399"/>
                </a:solidFill>
              </a:rPr>
              <a:t>detachment strategy</a:t>
            </a:r>
          </a:p>
        </p:txBody>
      </p:sp>
      <p:sp>
        <p:nvSpPr>
          <p:cNvPr id="5" name="Text Box 2"/>
          <p:cNvSpPr txBox="1">
            <a:spLocks noChangeArrowheads="1"/>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ctr">
              <a:buClrTx/>
              <a:buFontTx/>
              <a:buNone/>
            </a:pPr>
            <a:endParaRPr lang="en-US" sz="1000" dirty="0"/>
          </a:p>
        </p:txBody>
      </p:sp>
      <p:sp>
        <p:nvSpPr>
          <p:cNvPr id="6" name="Text Box 3"/>
          <p:cNvSpPr txBox="1">
            <a:spLocks noChangeArrowheads="1"/>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ea typeface="Droid Sans Fallback" charset="0"/>
                <a:cs typeface="Droid Sans Fallback" charset="0"/>
              </a:defRPr>
            </a:lvl9pPr>
          </a:lstStyle>
          <a:p>
            <a:pPr algn="r">
              <a:buClrTx/>
              <a:buFontTx/>
              <a:buNone/>
            </a:pPr>
            <a:fld id="{87FDC93A-A648-48DC-9293-295FA83197E0}" type="slidenum">
              <a:rPr lang="en-US" sz="1000"/>
              <a:pPr algn="r">
                <a:buClrTx/>
                <a:buFontTx/>
                <a:buNone/>
              </a:pPr>
              <a:t>44</a:t>
            </a:fld>
            <a:endParaRPr lang="en-US" sz="1000"/>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066800"/>
            <a:ext cx="5105400" cy="5181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Siddharth</a:t>
            </a:r>
            <a:r>
              <a:rPr lang="en-US" sz="1000" dirty="0" smtClean="0"/>
              <a:t> Singh</a:t>
            </a:r>
            <a:endParaRPr lang="en-US" sz="1000" dirty="0"/>
          </a:p>
        </p:txBody>
      </p:sp>
    </p:spTree>
    <p:extLst>
      <p:ext uri="{BB962C8B-B14F-4D97-AF65-F5344CB8AC3E}">
        <p14:creationId xmlns:p14="http://schemas.microsoft.com/office/powerpoint/2010/main" val="12141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05FD8E0-6F34-43B3-8FD7-DCFCCC130129}" type="slidenum">
              <a:rPr lang="en-IN" smtClean="0"/>
              <a:pPr eaLnBrk="1" hangingPunct="1"/>
              <a:t>45</a:t>
            </a:fld>
            <a:endParaRPr lang="en-IN" smtClean="0"/>
          </a:p>
        </p:txBody>
      </p:sp>
      <p:sp>
        <p:nvSpPr>
          <p:cNvPr id="46084" name="Rectangle 1"/>
          <p:cNvSpPr>
            <a:spLocks noGrp="1" noChangeArrowheads="1"/>
          </p:cNvSpPr>
          <p:nvPr>
            <p:ph type="title"/>
          </p:nvPr>
        </p:nvSpPr>
        <p:spPr>
          <a:xfrm>
            <a:off x="685800" y="2130425"/>
            <a:ext cx="7772400" cy="1470025"/>
          </a:xfrm>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smtClean="0"/>
              <a:t>Mechanical Subsystem Design</a:t>
            </a:r>
          </a:p>
        </p:txBody>
      </p:sp>
      <p:sp>
        <p:nvSpPr>
          <p:cNvPr id="46085" name="Rectangle 2"/>
          <p:cNvSpPr>
            <a:spLocks noGrp="1" noChangeArrowheads="1"/>
          </p:cNvSpPr>
          <p:nvPr>
            <p:ph type="subTitle" idx="4294967295"/>
          </p:nvPr>
        </p:nvSpPr>
        <p:spPr>
          <a:xfrm>
            <a:off x="1371600" y="4343400"/>
            <a:ext cx="6400800" cy="1295400"/>
          </a:xfrm>
          <a:noFill/>
        </p:spPr>
        <p:txBody>
          <a:bodyPr lIns="90000" tIns="46800" rIns="90000" bIns="46800"/>
          <a:lstStyle/>
          <a:p>
            <a:pPr marL="0" indent="0" algn="ct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Presenter: </a:t>
            </a:r>
            <a:r>
              <a:rPr lang="en-US" dirty="0" err="1" smtClean="0"/>
              <a:t>Jaswanth</a:t>
            </a:r>
            <a:r>
              <a:rPr lang="en-US" dirty="0" smtClean="0"/>
              <a:t> Reddy</a:t>
            </a:r>
          </a:p>
        </p:txBody>
      </p:sp>
      <p:pic>
        <p:nvPicPr>
          <p:cNvPr id="460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Tree>
    <p:extLst>
      <p:ext uri="{BB962C8B-B14F-4D97-AF65-F5344CB8AC3E}">
        <p14:creationId xmlns:p14="http://schemas.microsoft.com/office/powerpoint/2010/main" val="15949779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B41082F-E4C8-4F61-8FA4-B11806C3DD2F}" type="slidenum">
              <a:rPr lang="en-IN" smtClean="0"/>
              <a:pPr eaLnBrk="1" hangingPunct="1"/>
              <a:t>46</a:t>
            </a:fld>
            <a:endParaRPr lang="en-IN" smtClean="0"/>
          </a:p>
        </p:txBody>
      </p:sp>
      <p:sp>
        <p:nvSpPr>
          <p:cNvPr id="47108"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Mechanical Subsystem Overview</a:t>
            </a:r>
          </a:p>
        </p:txBody>
      </p:sp>
      <p:sp>
        <p:nvSpPr>
          <p:cNvPr id="47109" name="Rectangle 2"/>
          <p:cNvSpPr>
            <a:spLocks noGrp="1" noChangeArrowheads="1"/>
          </p:cNvSpPr>
          <p:nvPr>
            <p:ph type="body" idx="4294967295"/>
          </p:nvPr>
        </p:nvSpPr>
        <p:spPr/>
        <p:txBody>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dirty="0" smtClean="0">
                <a:latin typeface="Calibri" pitchFamily="34" charset="0"/>
                <a:ea typeface="Calibri" pitchFamily="34" charset="0"/>
                <a:cs typeface="Calibri" pitchFamily="34" charset="0"/>
              </a:rPr>
              <a:t>The major components of the cansat are the egg carrier , the carrier circuit , the wing system and the sensor arrangement. </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dirty="0" smtClean="0">
                <a:latin typeface="Calibri" pitchFamily="34" charset="0"/>
                <a:ea typeface="Calibri" pitchFamily="34" charset="0"/>
                <a:cs typeface="Calibri" pitchFamily="34" charset="0"/>
              </a:rPr>
              <a:t>Top layer is the wing system. The position of the wings are controlled by a servo attached underneath the cansat top cap.</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dirty="0" smtClean="0">
                <a:latin typeface="Calibri" pitchFamily="34" charset="0"/>
                <a:ea typeface="Calibri" pitchFamily="34" charset="0"/>
                <a:cs typeface="Calibri" pitchFamily="34" charset="0"/>
              </a:rPr>
              <a:t>After that there is space for PCB, sensor and batteries. </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dirty="0" smtClean="0">
                <a:latin typeface="Calibri" pitchFamily="34" charset="0"/>
                <a:ea typeface="Calibri" pitchFamily="34" charset="0"/>
                <a:cs typeface="Calibri" pitchFamily="34" charset="0"/>
              </a:rPr>
              <a:t>Then comes the egg container.  It has a small slit for connecting the impact force sensor.</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dirty="0" smtClean="0">
                <a:latin typeface="Calibri" pitchFamily="34" charset="0"/>
                <a:ea typeface="Calibri" pitchFamily="34" charset="0"/>
                <a:cs typeface="Calibri" pitchFamily="34" charset="0"/>
              </a:rPr>
              <a:t>Impact force sensor is attached to the bottom of the cansat and provided with a metal sheet for larger area of impact measurement.</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dirty="0" smtClean="0">
                <a:latin typeface="Calibri" pitchFamily="34" charset="0"/>
                <a:ea typeface="Calibri" pitchFamily="34" charset="0"/>
                <a:cs typeface="Calibri" pitchFamily="34" charset="0"/>
              </a:rPr>
              <a:t>The entire body skeleton is made of </a:t>
            </a:r>
            <a:r>
              <a:rPr lang="en-IN" u="sng" dirty="0" smtClean="0">
                <a:latin typeface="Calibri" pitchFamily="34" charset="0"/>
                <a:ea typeface="Calibri" pitchFamily="34" charset="0"/>
                <a:cs typeface="Calibri" pitchFamily="34" charset="0"/>
              </a:rPr>
              <a:t>aluminium</a:t>
            </a:r>
            <a:r>
              <a:rPr lang="en-IN" b="0" dirty="0" smtClean="0">
                <a:latin typeface="Calibri" pitchFamily="34" charset="0"/>
                <a:ea typeface="Calibri" pitchFamily="34" charset="0"/>
                <a:cs typeface="Calibri" pitchFamily="34" charset="0"/>
              </a:rPr>
              <a:t>.</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0" dirty="0" smtClean="0">
                <a:latin typeface="Calibri" pitchFamily="34" charset="0"/>
                <a:ea typeface="Calibri" pitchFamily="34" charset="0"/>
                <a:cs typeface="Calibri" pitchFamily="34" charset="0"/>
              </a:rPr>
              <a:t>Container and Cansat are interfaced using a motor-hook system. The servo controlling this lies to the top of cansat top cap. </a:t>
            </a:r>
          </a:p>
        </p:txBody>
      </p:sp>
      <p:pic>
        <p:nvPicPr>
          <p:cNvPr id="471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Jaswanth</a:t>
            </a:r>
            <a:r>
              <a:rPr lang="en-US" sz="1000" dirty="0" smtClean="0"/>
              <a:t> Reddy</a:t>
            </a:r>
            <a:endParaRPr lang="en-US" sz="1000" dirty="0"/>
          </a:p>
        </p:txBody>
      </p:sp>
    </p:spTree>
    <p:extLst>
      <p:ext uri="{BB962C8B-B14F-4D97-AF65-F5344CB8AC3E}">
        <p14:creationId xmlns:p14="http://schemas.microsoft.com/office/powerpoint/2010/main" val="19609292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13F9C00-2313-432F-84A3-AC75F73A3661}" type="slidenum">
              <a:rPr lang="en-IN" smtClean="0"/>
              <a:pPr eaLnBrk="1" hangingPunct="1"/>
              <a:t>47</a:t>
            </a:fld>
            <a:endParaRPr lang="en-IN" smtClean="0"/>
          </a:p>
        </p:txBody>
      </p:sp>
      <p:sp>
        <p:nvSpPr>
          <p:cNvPr id="48132"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Mechanical System Requirements</a:t>
            </a:r>
          </a:p>
        </p:txBody>
      </p:sp>
      <p:graphicFrame>
        <p:nvGraphicFramePr>
          <p:cNvPr id="32771" name="Group 3"/>
          <p:cNvGraphicFramePr>
            <a:graphicFrameLocks noGrp="1"/>
          </p:cNvGraphicFramePr>
          <p:nvPr>
            <p:extLst>
              <p:ext uri="{D42A27DB-BD31-4B8C-83A1-F6EECF244321}">
                <p14:modId xmlns:p14="http://schemas.microsoft.com/office/powerpoint/2010/main" val="760633027"/>
              </p:ext>
            </p:extLst>
          </p:nvPr>
        </p:nvGraphicFramePr>
        <p:xfrm>
          <a:off x="609600" y="1277938"/>
          <a:ext cx="8058150" cy="4951416"/>
        </p:xfrm>
        <a:graphic>
          <a:graphicData uri="http://schemas.openxmlformats.org/drawingml/2006/table">
            <a:tbl>
              <a:tblPr/>
              <a:tblGrid>
                <a:gridCol w="762000"/>
                <a:gridCol w="2000250"/>
                <a:gridCol w="1812925"/>
                <a:gridCol w="1008063"/>
                <a:gridCol w="900112"/>
                <a:gridCol w="393700"/>
                <a:gridCol w="393700"/>
                <a:gridCol w="392113"/>
                <a:gridCol w="395287"/>
              </a:tblGrid>
              <a:tr h="377152">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dirty="0" smtClean="0">
                          <a:ln>
                            <a:noFill/>
                          </a:ln>
                          <a:solidFill>
                            <a:srgbClr val="000000"/>
                          </a:solidFill>
                          <a:effectLst/>
                          <a:latin typeface="Calibri" pitchFamily="32" charset="0"/>
                          <a:cs typeface="Calibri" pitchFamily="32" charset="0"/>
                        </a:rPr>
                        <a:t>ID</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dirty="0" smtClean="0">
                          <a:ln>
                            <a:noFill/>
                          </a:ln>
                          <a:solidFill>
                            <a:srgbClr val="000000"/>
                          </a:solidFill>
                          <a:effectLst/>
                          <a:latin typeface="Calibri" pitchFamily="32" charset="0"/>
                          <a:cs typeface="Calibri" pitchFamily="32" charset="0"/>
                        </a:rPr>
                        <a:t>Requirement</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dirty="0" smtClean="0">
                          <a:ln>
                            <a:noFill/>
                          </a:ln>
                          <a:solidFill>
                            <a:srgbClr val="000000"/>
                          </a:solidFill>
                          <a:effectLst/>
                          <a:latin typeface="Calibri" pitchFamily="32" charset="0"/>
                          <a:cs typeface="Calibri" pitchFamily="32" charset="0"/>
                        </a:rPr>
                        <a:t>Rationale</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smtClean="0">
                          <a:ln>
                            <a:noFill/>
                          </a:ln>
                          <a:solidFill>
                            <a:srgbClr val="000000"/>
                          </a:solidFill>
                          <a:effectLst/>
                          <a:latin typeface="Calibri" pitchFamily="32" charset="0"/>
                          <a:cs typeface="Calibri" pitchFamily="32" charset="0"/>
                        </a:rPr>
                        <a:t>Parent</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dirty="0" smtClean="0">
                          <a:ln>
                            <a:noFill/>
                          </a:ln>
                          <a:solidFill>
                            <a:srgbClr val="000000"/>
                          </a:solidFill>
                          <a:effectLst/>
                          <a:latin typeface="Calibri" pitchFamily="32" charset="0"/>
                          <a:cs typeface="Calibri" pitchFamily="32" charset="0"/>
                        </a:rPr>
                        <a:t>Priority</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gridSpan="4">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0000"/>
                          </a:solidFill>
                          <a:effectLst/>
                          <a:latin typeface="Constantia" pitchFamily="16" charset="0"/>
                          <a:ea typeface="DejaVu Sans" charset="0"/>
                          <a:cs typeface="DejaVu Sans" charset="0"/>
                        </a:rPr>
                        <a:t>    </a:t>
                      </a:r>
                      <a:r>
                        <a:rPr kumimoji="0" lang="en-US" sz="2000" b="1" i="0" u="none" strike="noStrike" cap="none" normalizeH="0" baseline="0" smtClean="0">
                          <a:ln>
                            <a:noFill/>
                          </a:ln>
                          <a:solidFill>
                            <a:srgbClr val="000000"/>
                          </a:solidFill>
                          <a:effectLst/>
                          <a:latin typeface="Constantia" pitchFamily="16" charset="0"/>
                          <a:ea typeface="DejaVu Sans" charset="0"/>
                          <a:cs typeface="DejaVu Sans" charset="0"/>
                        </a:rPr>
                        <a:t> </a:t>
                      </a:r>
                      <a:r>
                        <a:rPr kumimoji="0" lang="en-US" sz="1200" b="1" i="0" u="none" strike="noStrike" cap="none" normalizeH="0" baseline="0" smtClean="0">
                          <a:ln>
                            <a:noFill/>
                          </a:ln>
                          <a:solidFill>
                            <a:srgbClr val="000000"/>
                          </a:solidFill>
                          <a:effectLst/>
                          <a:latin typeface="Calibri" pitchFamily="32" charset="0"/>
                          <a:ea typeface="DejaVu Sans" charset="0"/>
                          <a:cs typeface="DejaVu Sans" charset="0"/>
                        </a:rPr>
                        <a:t>VM</a:t>
                      </a:r>
                    </a:p>
                  </a:txBody>
                  <a:tcPr marL="90000" marR="90000" marT="31645" marB="46803" anchor="ctr" horzOverflow="overflow">
                    <a:lnL w="5760" cap="flat" cmpd="sng" algn="ctr">
                      <a:solidFill>
                        <a:srgbClr val="000000"/>
                      </a:solidFill>
                      <a:prstDash val="solid"/>
                      <a:round/>
                      <a:headEnd type="none" w="med" len="med"/>
                      <a:tailEnd type="none" w="med" len="med"/>
                    </a:lnL>
                    <a:lnR>
                      <a:noFill/>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4567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smtClean="0">
                          <a:ln>
                            <a:noFill/>
                          </a:ln>
                          <a:solidFill>
                            <a:srgbClr val="000000"/>
                          </a:solidFill>
                          <a:effectLst/>
                          <a:latin typeface="Calibri" pitchFamily="32" charset="0"/>
                          <a:cs typeface="Calibri" pitchFamily="32" charset="0"/>
                        </a:rPr>
                        <a:t>A</a:t>
                      </a:r>
                    </a:p>
                  </a:txBody>
                  <a:tcPr marL="90000" marR="90000" marT="52563" marB="46803" anchor="ctr" horzOverflow="overflow">
                    <a:lnL>
                      <a:noFill/>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dirty="0" smtClean="0">
                          <a:ln>
                            <a:noFill/>
                          </a:ln>
                          <a:solidFill>
                            <a:srgbClr val="000000"/>
                          </a:solidFill>
                          <a:effectLst/>
                          <a:latin typeface="Calibri" pitchFamily="32" charset="0"/>
                          <a:cs typeface="Calibri" pitchFamily="32" charset="0"/>
                        </a:rPr>
                        <a:t>I</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smtClean="0">
                          <a:ln>
                            <a:noFill/>
                          </a:ln>
                          <a:solidFill>
                            <a:srgbClr val="000000"/>
                          </a:solidFill>
                          <a:effectLst/>
                          <a:latin typeface="Calibri" pitchFamily="32" charset="0"/>
                          <a:cs typeface="Calibri" pitchFamily="32" charset="0"/>
                        </a:rPr>
                        <a:t>T</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1" i="0" u="none" strike="noStrike" cap="none" normalizeH="0" baseline="0" smtClean="0">
                          <a:ln>
                            <a:noFill/>
                          </a:ln>
                          <a:solidFill>
                            <a:srgbClr val="000000"/>
                          </a:solidFill>
                          <a:effectLst/>
                          <a:latin typeface="Calibri" pitchFamily="32" charset="0"/>
                          <a:cs typeface="Calibri" pitchFamily="32" charset="0"/>
                        </a:rPr>
                        <a:t>D</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r>
              <a:tr h="538277">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MS01</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 Total mass of the Cansat will be 700+/-10gms excluding  egg</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Control system relies heavily on accurate mass estimation .</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SYS -01</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HIGH</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x</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  x</a:t>
                      </a: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684581">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MS02</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Cansat will fit in a cylindrical envelope of 120mm diameter and 210 mm in length</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Payload structure dimensions are influenced by launch vehicle characteristics</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SYS -02</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HIGH</a:t>
                      </a: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2" charset="0"/>
                        <a:cs typeface="Calibri" pitchFamily="32" charset="0"/>
                      </a:endParaRPr>
                    </a:p>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x</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684581">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MS03</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There will be no protrusions until Cansat deployment from rocket payload</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Payload structure dimensions are influenced by launch vehicle characteristics</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SYS -02</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HIGH</a:t>
                      </a: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2" charset="0"/>
                        <a:cs typeface="Calibri" pitchFamily="32" charset="0"/>
                      </a:endParaRPr>
                    </a:p>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x</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795133">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MS04</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Cansat and egg placed inside should be recovered safely.</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Structure should be able to withstand vibration shocks and protect the egg from breaking.</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dirty="0" smtClean="0">
                        <a:ln>
                          <a:noFill/>
                        </a:ln>
                        <a:solidFill>
                          <a:srgbClr val="000000"/>
                        </a:solidFill>
                        <a:effectLst/>
                        <a:latin typeface="Calibri" pitchFamily="32" charset="0"/>
                        <a:cs typeface="Calibri" pitchFamily="32" charset="0"/>
                      </a:endParaRP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HIGH</a:t>
                      </a: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2" charset="0"/>
                        <a:cs typeface="Calibri" pitchFamily="32" charset="0"/>
                      </a:endParaRP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rPr>
                        <a:t>x</a:t>
                      </a: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rPr>
                        <a:t>x</a:t>
                      </a: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830885">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MS05</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Placement of GPS Antenna , Transceiver Antenna </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Placement of Sensors and Antennas have to be appropriate for proper Transmission and Reception</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SYS-08,09</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alibri" pitchFamily="32" charset="0"/>
                          <a:cs typeface="Calibri" pitchFamily="32" charset="0"/>
                        </a:rPr>
                        <a:t>MEDIUM</a:t>
                      </a: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alibri" pitchFamily="32" charset="0"/>
                        <a:cs typeface="Calibri" pitchFamily="32" charset="0"/>
                      </a:endParaRP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rPr>
                        <a:t>x</a:t>
                      </a: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onstantia" pitchFamily="16" charset="0"/>
                          <a:ea typeface="DejaVu Sans" charset="0"/>
                          <a:cs typeface="DejaVu Sans" charset="0"/>
                        </a:rPr>
                        <a:t>x</a:t>
                      </a: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79513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IN" sz="1200" b="0" i="0" u="none" strike="noStrike" cap="none" normalizeH="0" baseline="0" dirty="0" smtClean="0">
                        <a:ln>
                          <a:noFill/>
                        </a:ln>
                        <a:solidFill>
                          <a:srgbClr val="000000"/>
                        </a:solidFill>
                        <a:effectLst/>
                        <a:latin typeface="Times New Roman" pitchFamily="16" charset="0"/>
                        <a:ea typeface="DejaVu Sans" charset="0"/>
                        <a:cs typeface="DejaVu Sans"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IN" sz="1200" b="0" i="0" u="none" strike="noStrike" cap="none" normalizeH="0" baseline="0" dirty="0" smtClean="0">
                        <a:ln>
                          <a:noFill/>
                        </a:ln>
                        <a:solidFill>
                          <a:srgbClr val="000000"/>
                        </a:solidFill>
                        <a:effectLst/>
                        <a:latin typeface="Times New Roman" pitchFamily="16" charset="0"/>
                        <a:ea typeface="DejaVu Sans" charset="0"/>
                        <a:cs typeface="DejaVu Sans"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IN" sz="1200" b="0" i="0" u="none" strike="noStrike" cap="none" normalizeH="0" baseline="0" dirty="0" smtClean="0">
                          <a:ln>
                            <a:noFill/>
                          </a:ln>
                          <a:solidFill>
                            <a:srgbClr val="000000"/>
                          </a:solidFill>
                          <a:effectLst/>
                          <a:latin typeface="Calibri" pitchFamily="34" charset="0"/>
                          <a:ea typeface="DejaVu Sans" charset="0"/>
                          <a:cs typeface="Calibri" pitchFamily="34" charset="0"/>
                        </a:rPr>
                        <a:t>MS06</a:t>
                      </a:r>
                    </a:p>
                  </a:txBody>
                  <a:tcPr marL="0" marR="0" marT="9702"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IN" sz="1200" b="0" i="0" u="none" strike="noStrike" cap="none" normalizeH="0" baseline="0" dirty="0" smtClean="0">
                          <a:ln>
                            <a:noFill/>
                          </a:ln>
                          <a:solidFill>
                            <a:srgbClr val="000000"/>
                          </a:solidFill>
                          <a:effectLst/>
                          <a:latin typeface="Calibri" pitchFamily="34" charset="0"/>
                          <a:ea typeface="DejaVu Sans" charset="0"/>
                          <a:cs typeface="Calibri" pitchFamily="34" charset="0"/>
                        </a:rPr>
                        <a:t>Ensure smooth detachment of the container and the cansat at a height of 400m.</a:t>
                      </a:r>
                    </a:p>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IN" sz="1200" b="0" i="0" u="none" strike="noStrike" cap="none" normalizeH="0" baseline="0" dirty="0" smtClean="0">
                        <a:ln>
                          <a:noFill/>
                        </a:ln>
                        <a:solidFill>
                          <a:srgbClr val="000000"/>
                        </a:solidFill>
                        <a:effectLst/>
                        <a:latin typeface="Calibri" pitchFamily="34" charset="0"/>
                        <a:ea typeface="DejaVu Sans" charset="0"/>
                        <a:cs typeface="Calibri" pitchFamily="34" charset="0"/>
                      </a:endParaRPr>
                    </a:p>
                  </a:txBody>
                  <a:tcPr marL="0" marR="0" marT="9702" marB="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The wing system shouldn’t be harmed.</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dirty="0" smtClean="0">
                        <a:ln>
                          <a:noFill/>
                        </a:ln>
                        <a:solidFill>
                          <a:srgbClr val="000000"/>
                        </a:solidFill>
                        <a:effectLst/>
                        <a:latin typeface="Calibri" pitchFamily="32" charset="0"/>
                        <a:cs typeface="Calibri" pitchFamily="32" charset="0"/>
                      </a:endParaRP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HIGH</a:t>
                      </a: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alibri" pitchFamily="32" charset="0"/>
                          <a:cs typeface="Calibri" pitchFamily="32" charset="0"/>
                        </a:rPr>
                        <a:t>x</a:t>
                      </a:r>
                    </a:p>
                  </a:txBody>
                  <a:tcPr marL="90000" marR="90000" marT="37315"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200" b="0" i="0" u="none" strike="noStrike" cap="none" normalizeH="0" baseline="0" dirty="0" smtClean="0">
                          <a:ln>
                            <a:noFill/>
                          </a:ln>
                          <a:solidFill>
                            <a:srgbClr val="000000"/>
                          </a:solidFill>
                          <a:effectLst/>
                          <a:latin typeface="Constantia" pitchFamily="16" charset="0"/>
                          <a:ea typeface="DejaVu Sans" charset="0"/>
                          <a:cs typeface="DejaVu Sans" charset="0"/>
                        </a:rPr>
                        <a:t>x</a:t>
                      </a: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200" b="0" i="0" u="none" strike="noStrike" cap="none" normalizeH="0" baseline="0" dirty="0" smtClean="0">
                        <a:ln>
                          <a:noFill/>
                        </a:ln>
                        <a:solidFill>
                          <a:srgbClr val="000000"/>
                        </a:solidFill>
                        <a:effectLst/>
                        <a:latin typeface="Constantia" pitchFamily="16" charset="0"/>
                        <a:ea typeface="DejaVu Sans" charset="0"/>
                        <a:cs typeface="DejaVu Sans" charset="0"/>
                      </a:endParaRPr>
                    </a:p>
                  </a:txBody>
                  <a:tcPr marL="90000" marR="90000" marT="50961"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noFill/>
                  </a:tcPr>
                </a:tc>
              </a:tr>
            </a:tbl>
          </a:graphicData>
        </a:graphic>
      </p:graphicFrame>
      <p:pic>
        <p:nvPicPr>
          <p:cNvPr id="482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a:off x="609600" y="6248400"/>
            <a:ext cx="8077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858000" y="1752600"/>
            <a:ext cx="457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3"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Jaswanth</a:t>
            </a:r>
            <a:r>
              <a:rPr lang="en-US" sz="1000" dirty="0" smtClean="0"/>
              <a:t> Reddy</a:t>
            </a:r>
            <a:endParaRPr lang="en-US" sz="1000" dirty="0"/>
          </a:p>
        </p:txBody>
      </p:sp>
    </p:spTree>
    <p:extLst>
      <p:ext uri="{BB962C8B-B14F-4D97-AF65-F5344CB8AC3E}">
        <p14:creationId xmlns:p14="http://schemas.microsoft.com/office/powerpoint/2010/main" val="34280211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46AF7E0-D6BA-4012-A876-C06B8C99F42B}" type="slidenum">
              <a:rPr lang="en-IN" smtClean="0"/>
              <a:pPr eaLnBrk="1" hangingPunct="1"/>
              <a:t>48</a:t>
            </a:fld>
            <a:endParaRPr lang="en-IN" smtClean="0"/>
          </a:p>
        </p:txBody>
      </p:sp>
      <p:sp>
        <p:nvSpPr>
          <p:cNvPr id="49156"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Egg Protection Trade and Selection</a:t>
            </a:r>
          </a:p>
        </p:txBody>
      </p:sp>
      <p:sp>
        <p:nvSpPr>
          <p:cNvPr id="49157" name="Text Box 3"/>
          <p:cNvSpPr txBox="1">
            <a:spLocks noChangeArrowheads="1"/>
          </p:cNvSpPr>
          <p:nvPr/>
        </p:nvSpPr>
        <p:spPr bwMode="auto">
          <a:xfrm>
            <a:off x="609600" y="1143000"/>
            <a:ext cx="7848600" cy="5080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eaLnBrk="1" hangingPunct="1"/>
            <a:r>
              <a:rPr lang="en-US" b="1" dirty="0">
                <a:solidFill>
                  <a:srgbClr val="000000"/>
                </a:solidFill>
                <a:latin typeface="Calibri" pitchFamily="34" charset="0"/>
                <a:ea typeface="DejaVu Sans" charset="0"/>
                <a:cs typeface="Calibri" pitchFamily="34" charset="0"/>
              </a:rPr>
              <a:t>Egg is best protected in the following conditions -</a:t>
            </a:r>
          </a:p>
          <a:p>
            <a:pPr eaLnBrk="1" hangingPunct="1">
              <a:buSzPct val="45000"/>
              <a:buFont typeface="Wingdings" pitchFamily="2" charset="2"/>
              <a:buChar char=""/>
            </a:pPr>
            <a:endParaRPr lang="en-US" dirty="0">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r>
              <a:rPr lang="en-US" dirty="0">
                <a:solidFill>
                  <a:srgbClr val="000000"/>
                </a:solidFill>
                <a:latin typeface="Calibri" pitchFamily="34" charset="0"/>
                <a:ea typeface="DejaVu Sans" charset="0"/>
                <a:cs typeface="Calibri" pitchFamily="34" charset="0"/>
              </a:rPr>
              <a:t>An </a:t>
            </a:r>
            <a:r>
              <a:rPr lang="en-US" b="1" i="1" dirty="0">
                <a:solidFill>
                  <a:srgbClr val="000000"/>
                </a:solidFill>
                <a:latin typeface="Calibri" pitchFamily="34" charset="0"/>
                <a:ea typeface="DejaVu Sans" charset="0"/>
                <a:cs typeface="Calibri" pitchFamily="34" charset="0"/>
              </a:rPr>
              <a:t>Aluminum container</a:t>
            </a:r>
            <a:r>
              <a:rPr lang="en-US" dirty="0">
                <a:solidFill>
                  <a:srgbClr val="000000"/>
                </a:solidFill>
                <a:latin typeface="Calibri" pitchFamily="34" charset="0"/>
                <a:ea typeface="DejaVu Sans" charset="0"/>
                <a:cs typeface="Calibri" pitchFamily="34" charset="0"/>
              </a:rPr>
              <a:t> is used for carrying the egg. The rationale of using aluminum is as follows:</a:t>
            </a:r>
          </a:p>
          <a:p>
            <a:pPr eaLnBrk="1" hangingPunct="1">
              <a:buSzPct val="45000"/>
              <a:buFont typeface="Wingdings" pitchFamily="2" charset="2"/>
              <a:buNone/>
            </a:pPr>
            <a:endParaRPr lang="en-US" dirty="0">
              <a:solidFill>
                <a:srgbClr val="000000"/>
              </a:solidFill>
              <a:latin typeface="Calibri" pitchFamily="34" charset="0"/>
              <a:ea typeface="DejaVu Sans" charset="0"/>
              <a:cs typeface="Calibri" pitchFamily="34" charset="0"/>
            </a:endParaRPr>
          </a:p>
          <a:p>
            <a:pPr eaLnBrk="1" hangingPunct="1">
              <a:buSzPct val="45000"/>
              <a:buFont typeface="Wingdings" pitchFamily="2" charset="2"/>
              <a:buNone/>
            </a:pPr>
            <a:endParaRPr lang="en-US" dirty="0">
              <a:solidFill>
                <a:srgbClr val="000000"/>
              </a:solidFill>
              <a:latin typeface="Calibri" pitchFamily="34" charset="0"/>
              <a:ea typeface="DejaVu Sans" charset="0"/>
              <a:cs typeface="Calibri" pitchFamily="34" charset="0"/>
            </a:endParaRPr>
          </a:p>
          <a:p>
            <a:pPr eaLnBrk="1" hangingPunct="1">
              <a:buSzPct val="45000"/>
              <a:buFont typeface="Wingdings" pitchFamily="2" charset="2"/>
              <a:buNone/>
            </a:pPr>
            <a:endParaRPr lang="en-US" dirty="0">
              <a:solidFill>
                <a:srgbClr val="000000"/>
              </a:solidFill>
              <a:latin typeface="Calibri" pitchFamily="34" charset="0"/>
              <a:ea typeface="DejaVu Sans" charset="0"/>
              <a:cs typeface="Calibri" pitchFamily="34" charset="0"/>
            </a:endParaRPr>
          </a:p>
          <a:p>
            <a:pPr eaLnBrk="1" hangingPunct="1">
              <a:buSzPct val="45000"/>
              <a:buFont typeface="Wingdings" pitchFamily="2" charset="2"/>
              <a:buNone/>
            </a:pPr>
            <a:endParaRPr lang="en-US" dirty="0">
              <a:solidFill>
                <a:srgbClr val="000000"/>
              </a:solidFill>
              <a:latin typeface="Calibri" pitchFamily="34" charset="0"/>
              <a:ea typeface="DejaVu Sans" charset="0"/>
              <a:cs typeface="Calibri" pitchFamily="34" charset="0"/>
            </a:endParaRPr>
          </a:p>
          <a:p>
            <a:pPr eaLnBrk="1" hangingPunct="1">
              <a:buSzPct val="45000"/>
              <a:buFont typeface="Wingdings" pitchFamily="2" charset="2"/>
              <a:buNone/>
            </a:pPr>
            <a:endParaRPr lang="en-US" dirty="0">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endParaRPr lang="en-US" dirty="0">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endParaRPr lang="en-US" dirty="0">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endParaRPr lang="en-US" dirty="0">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endParaRPr lang="en-US" dirty="0">
              <a:solidFill>
                <a:srgbClr val="000000"/>
              </a:solidFill>
              <a:latin typeface="Calibri" pitchFamily="34" charset="0"/>
              <a:ea typeface="DejaVu Sans" charset="0"/>
              <a:cs typeface="Calibri" pitchFamily="34" charset="0"/>
            </a:endParaRPr>
          </a:p>
          <a:p>
            <a:pPr eaLnBrk="1" hangingPunct="1">
              <a:buSzPct val="45000"/>
              <a:buFont typeface="Wingdings" pitchFamily="2" charset="2"/>
              <a:buChar char=""/>
            </a:pPr>
            <a:r>
              <a:rPr lang="en-US" dirty="0">
                <a:solidFill>
                  <a:srgbClr val="000000"/>
                </a:solidFill>
                <a:latin typeface="Calibri" pitchFamily="34" charset="0"/>
                <a:ea typeface="DejaVu Sans" charset="0"/>
                <a:cs typeface="Calibri" pitchFamily="34" charset="0"/>
              </a:rPr>
              <a:t>The container is stuffed with</a:t>
            </a:r>
            <a:r>
              <a:rPr lang="en-US" b="1" i="1" dirty="0">
                <a:solidFill>
                  <a:srgbClr val="000000"/>
                </a:solidFill>
                <a:latin typeface="Calibri" pitchFamily="34" charset="0"/>
                <a:ea typeface="DejaVu Sans" charset="0"/>
                <a:cs typeface="Calibri" pitchFamily="34" charset="0"/>
              </a:rPr>
              <a:t> polystyrene balls </a:t>
            </a:r>
            <a:r>
              <a:rPr lang="en-US" dirty="0">
                <a:solidFill>
                  <a:srgbClr val="000000"/>
                </a:solidFill>
                <a:latin typeface="Calibri" pitchFamily="34" charset="0"/>
                <a:ea typeface="DejaVu Sans" charset="0"/>
                <a:cs typeface="Calibri" pitchFamily="34" charset="0"/>
              </a:rPr>
              <a:t>with egg in the middle.</a:t>
            </a:r>
          </a:p>
          <a:p>
            <a:pPr eaLnBrk="1" hangingPunct="1">
              <a:buSzPct val="45000"/>
              <a:buFont typeface="Wingdings" pitchFamily="2" charset="2"/>
              <a:buChar char=""/>
            </a:pPr>
            <a:r>
              <a:rPr lang="en-US" dirty="0">
                <a:solidFill>
                  <a:srgbClr val="000000"/>
                </a:solidFill>
                <a:latin typeface="Calibri" pitchFamily="34" charset="0"/>
                <a:ea typeface="DejaVu Sans" charset="0"/>
                <a:cs typeface="Calibri" pitchFamily="34" charset="0"/>
              </a:rPr>
              <a:t> Sponge and paper cushions were also considered but rejected based on    test observations (Refer : Egg drop test In Integrated test section).</a:t>
            </a:r>
          </a:p>
          <a:p>
            <a:pPr eaLnBrk="1" hangingPunct="1">
              <a:buSzPct val="45000"/>
              <a:buFont typeface="Wingdings" pitchFamily="2" charset="2"/>
              <a:buChar char=""/>
            </a:pPr>
            <a:r>
              <a:rPr lang="en-US" dirty="0">
                <a:solidFill>
                  <a:srgbClr val="000000"/>
                </a:solidFill>
                <a:latin typeface="Calibri" pitchFamily="34" charset="0"/>
                <a:ea typeface="DejaVu Sans" charset="0"/>
                <a:cs typeface="Calibri" pitchFamily="34" charset="0"/>
              </a:rPr>
              <a:t>Polystyrene balls provide the required cushioning to protect the egg. Polystyrene balls are inexpensive, light weight and  easily </a:t>
            </a:r>
            <a:r>
              <a:rPr lang="en-US" dirty="0" smtClean="0">
                <a:solidFill>
                  <a:srgbClr val="000000"/>
                </a:solidFill>
                <a:latin typeface="Calibri" pitchFamily="34" charset="0"/>
                <a:ea typeface="DejaVu Sans" charset="0"/>
                <a:cs typeface="Calibri" pitchFamily="34" charset="0"/>
              </a:rPr>
              <a:t>available</a:t>
            </a:r>
            <a:endParaRPr lang="en-US" dirty="0">
              <a:solidFill>
                <a:srgbClr val="000000"/>
              </a:solidFill>
              <a:latin typeface="Calibri" pitchFamily="34" charset="0"/>
              <a:ea typeface="DejaVu Sans" charset="0"/>
              <a:cs typeface="Calibri" pitchFamily="34" charset="0"/>
            </a:endParaRPr>
          </a:p>
        </p:txBody>
      </p:sp>
      <p:graphicFrame>
        <p:nvGraphicFramePr>
          <p:cNvPr id="33796" name="Group 4"/>
          <p:cNvGraphicFramePr>
            <a:graphicFrameLocks noGrp="1"/>
          </p:cNvGraphicFramePr>
          <p:nvPr/>
        </p:nvGraphicFramePr>
        <p:xfrm>
          <a:off x="838200" y="2438400"/>
          <a:ext cx="7010400" cy="2058989"/>
        </p:xfrm>
        <a:graphic>
          <a:graphicData uri="http://schemas.openxmlformats.org/drawingml/2006/table">
            <a:tbl>
              <a:tblPr/>
              <a:tblGrid>
                <a:gridCol w="1506333"/>
                <a:gridCol w="1241595"/>
                <a:gridCol w="1241597"/>
                <a:gridCol w="1362678"/>
                <a:gridCol w="1658197"/>
              </a:tblGrid>
              <a:tr h="803854">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Material</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Density</a:t>
                      </a:r>
                    </a:p>
                    <a:p>
                      <a:pPr marL="0" marR="0" lvl="0" indent="0" algn="l"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a:t>
                      </a:r>
                      <a:r>
                        <a:rPr kumimoji="0" lang="en-US" sz="1600" b="0" i="0" u="none" strike="noStrike" cap="none" normalizeH="0" baseline="0" dirty="0" err="1" smtClean="0">
                          <a:ln>
                            <a:noFill/>
                          </a:ln>
                          <a:solidFill>
                            <a:srgbClr val="000000"/>
                          </a:solidFill>
                          <a:effectLst/>
                          <a:latin typeface="Calibri" pitchFamily="32" charset="0"/>
                          <a:cs typeface="Calibri" pitchFamily="32" charset="0"/>
                        </a:rPr>
                        <a:t>gms</a:t>
                      </a:r>
                      <a:r>
                        <a:rPr kumimoji="0" lang="en-US" sz="1600" b="0" i="0" u="none" strike="noStrike" cap="none" normalizeH="0" baseline="0" dirty="0" smtClean="0">
                          <a:ln>
                            <a:noFill/>
                          </a:ln>
                          <a:solidFill>
                            <a:srgbClr val="000000"/>
                          </a:solidFill>
                          <a:effectLst/>
                          <a:latin typeface="Calibri" pitchFamily="32" charset="0"/>
                          <a:cs typeface="Calibri" pitchFamily="32" charset="0"/>
                        </a:rPr>
                        <a:t>/cc)</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Tensile strength</a:t>
                      </a:r>
                    </a:p>
                    <a:p>
                      <a:pPr marL="0" marR="0" lvl="0" indent="0" algn="l"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a:t>
                      </a:r>
                      <a:r>
                        <a:rPr kumimoji="0" lang="en-US" sz="1600" b="0" i="0" u="none" strike="noStrike" cap="none" normalizeH="0" baseline="0" dirty="0" err="1" smtClean="0">
                          <a:ln>
                            <a:noFill/>
                          </a:ln>
                          <a:solidFill>
                            <a:srgbClr val="000000"/>
                          </a:solidFill>
                          <a:effectLst/>
                          <a:latin typeface="Calibri" pitchFamily="32" charset="0"/>
                          <a:cs typeface="Calibri" pitchFamily="32" charset="0"/>
                        </a:rPr>
                        <a:t>GPa</a:t>
                      </a:r>
                      <a:r>
                        <a:rPr kumimoji="0" lang="en-US" sz="1600" b="0" i="0" u="none" strike="noStrike" cap="none" normalizeH="0" baseline="0" dirty="0" smtClean="0">
                          <a:ln>
                            <a:noFill/>
                          </a:ln>
                          <a:solidFill>
                            <a:srgbClr val="000000"/>
                          </a:solidFill>
                          <a:effectLst/>
                          <a:latin typeface="Calibri" pitchFamily="32" charset="0"/>
                          <a:cs typeface="Calibri" pitchFamily="32" charset="0"/>
                        </a:rPr>
                        <a:t>)</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Cost</a:t>
                      </a:r>
                    </a:p>
                    <a:p>
                      <a:pPr marL="0" marR="0" lvl="0" indent="0" algn="l"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per square meter</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Availability</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r>
              <a:tr h="360433">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dirty="0" smtClean="0">
                          <a:ln>
                            <a:noFill/>
                          </a:ln>
                          <a:solidFill>
                            <a:schemeClr val="accent2"/>
                          </a:solidFill>
                          <a:effectLst/>
                          <a:latin typeface="Calibri" pitchFamily="32" charset="0"/>
                          <a:cs typeface="Calibri" pitchFamily="32" charset="0"/>
                        </a:rPr>
                        <a:t>Aluminum</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dirty="0" smtClean="0">
                          <a:ln>
                            <a:noFill/>
                          </a:ln>
                          <a:solidFill>
                            <a:schemeClr val="accent2"/>
                          </a:solidFill>
                          <a:effectLst/>
                          <a:latin typeface="Calibri" pitchFamily="32" charset="0"/>
                          <a:cs typeface="Calibri" pitchFamily="32" charset="0"/>
                        </a:rPr>
                        <a:t>2.7</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dirty="0" smtClean="0">
                          <a:ln>
                            <a:noFill/>
                          </a:ln>
                          <a:solidFill>
                            <a:schemeClr val="accent2"/>
                          </a:solidFill>
                          <a:effectLst/>
                          <a:latin typeface="Calibri" pitchFamily="32" charset="0"/>
                          <a:cs typeface="Calibri" pitchFamily="32" charset="0"/>
                        </a:rPr>
                        <a:t>90</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dirty="0" smtClean="0">
                          <a:ln>
                            <a:noFill/>
                          </a:ln>
                          <a:solidFill>
                            <a:schemeClr val="accent2"/>
                          </a:solidFill>
                          <a:effectLst/>
                          <a:latin typeface="Calibri" pitchFamily="32" charset="0"/>
                          <a:cs typeface="Calibri" pitchFamily="32" charset="0"/>
                        </a:rPr>
                        <a:t>59.74 $</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dirty="0" smtClean="0">
                          <a:ln>
                            <a:noFill/>
                          </a:ln>
                          <a:solidFill>
                            <a:schemeClr val="accent2"/>
                          </a:solidFill>
                          <a:effectLst/>
                          <a:latin typeface="Calibri" pitchFamily="32" charset="0"/>
                          <a:cs typeface="Calibri" pitchFamily="32" charset="0"/>
                        </a:rPr>
                        <a:t>Easily available</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34269">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Carbon Fiber</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1.75</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3.5</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651 $</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Facility not yet identified</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60433">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Steel</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7.9</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2" charset="0"/>
                          <a:cs typeface="Calibri" pitchFamily="32" charset="0"/>
                        </a:rPr>
                        <a:t>1.3</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52.31 $</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dirty="0" smtClean="0">
                          <a:ln>
                            <a:noFill/>
                          </a:ln>
                          <a:solidFill>
                            <a:srgbClr val="000000"/>
                          </a:solidFill>
                          <a:effectLst/>
                          <a:latin typeface="Calibri" pitchFamily="32" charset="0"/>
                          <a:cs typeface="Calibri" pitchFamily="32" charset="0"/>
                        </a:rPr>
                        <a:t>Difficult</a:t>
                      </a:r>
                    </a:p>
                  </a:txBody>
                  <a:tcPr marL="90000" marR="90000" marT="52563" marB="46803"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491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Jaswanth</a:t>
            </a:r>
            <a:r>
              <a:rPr lang="en-US" sz="1000" dirty="0" smtClean="0"/>
              <a:t> Reddy</a:t>
            </a:r>
            <a:endParaRPr lang="en-US" sz="1000" dirty="0"/>
          </a:p>
        </p:txBody>
      </p:sp>
    </p:spTree>
    <p:extLst>
      <p:ext uri="{BB962C8B-B14F-4D97-AF65-F5344CB8AC3E}">
        <p14:creationId xmlns:p14="http://schemas.microsoft.com/office/powerpoint/2010/main" val="29152820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Egg Protection Trade and selection </a:t>
            </a:r>
          </a:p>
        </p:txBody>
      </p:sp>
      <p:sp>
        <p:nvSpPr>
          <p:cNvPr id="5018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CAF08BC-97E0-4937-BB17-79224BE5CD02}" type="slidenum">
              <a:rPr lang="en-US" smtClean="0"/>
              <a:pPr eaLnBrk="1" hangingPunct="1"/>
              <a:t>49</a:t>
            </a:fld>
            <a:endParaRPr lang="en-US" smtClean="0"/>
          </a:p>
        </p:txBody>
      </p:sp>
      <p:pic>
        <p:nvPicPr>
          <p:cNvPr id="50181"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077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9"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Jaswanth</a:t>
            </a:r>
            <a:r>
              <a:rPr lang="en-US" sz="1000" dirty="0" smtClean="0"/>
              <a:t> Reddy</a:t>
            </a:r>
            <a:endParaRPr lang="en-US" sz="1000" dirty="0"/>
          </a:p>
        </p:txBody>
      </p:sp>
    </p:spTree>
    <p:extLst>
      <p:ext uri="{BB962C8B-B14F-4D97-AF65-F5344CB8AC3E}">
        <p14:creationId xmlns:p14="http://schemas.microsoft.com/office/powerpoint/2010/main" val="3091460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Team Organization</a:t>
            </a:r>
          </a:p>
        </p:txBody>
      </p:sp>
      <p:sp>
        <p:nvSpPr>
          <p:cNvPr id="819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FC2ABFA-ECFD-405C-B603-678D9B6ACE16}" type="slidenum">
              <a:rPr lang="en-US" smtClean="0"/>
              <a:pPr eaLnBrk="1" hangingPunct="1"/>
              <a:t>5</a:t>
            </a:fld>
            <a:endParaRPr lang="en-US" smtClean="0"/>
          </a:p>
        </p:txBody>
      </p:sp>
      <p:graphicFrame>
        <p:nvGraphicFramePr>
          <p:cNvPr id="6" name="Group 3"/>
          <p:cNvGraphicFramePr>
            <a:graphicFrameLocks noGrp="1"/>
          </p:cNvGraphicFramePr>
          <p:nvPr>
            <p:extLst>
              <p:ext uri="{D42A27DB-BD31-4B8C-83A1-F6EECF244321}">
                <p14:modId xmlns:p14="http://schemas.microsoft.com/office/powerpoint/2010/main" val="3291038085"/>
              </p:ext>
            </p:extLst>
          </p:nvPr>
        </p:nvGraphicFramePr>
        <p:xfrm>
          <a:off x="381000" y="1066800"/>
          <a:ext cx="8381999" cy="4730553"/>
        </p:xfrm>
        <a:graphic>
          <a:graphicData uri="http://schemas.openxmlformats.org/drawingml/2006/table">
            <a:tbl>
              <a:tblPr/>
              <a:tblGrid>
                <a:gridCol w="533399"/>
                <a:gridCol w="1691910"/>
                <a:gridCol w="1307051"/>
                <a:gridCol w="1956737"/>
                <a:gridCol w="2892902"/>
              </a:tblGrid>
              <a:tr h="354667">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400" b="0" i="0" u="none" strike="noStrike" cap="none" normalizeH="0" baseline="0" dirty="0" smtClean="0">
                          <a:ln>
                            <a:noFill/>
                          </a:ln>
                          <a:solidFill>
                            <a:srgbClr val="FFFFFF"/>
                          </a:solidFill>
                          <a:effectLst/>
                          <a:latin typeface="Arial" charset="0"/>
                          <a:ea typeface="MS Gothic" charset="-128"/>
                        </a:rPr>
                        <a:t>No.</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400" b="0" i="0" u="none" strike="noStrike" cap="none" normalizeH="0" baseline="0" dirty="0" smtClean="0">
                          <a:ln>
                            <a:noFill/>
                          </a:ln>
                          <a:solidFill>
                            <a:srgbClr val="FFFFFF"/>
                          </a:solidFill>
                          <a:effectLst/>
                          <a:latin typeface="Arial" charset="0"/>
                          <a:ea typeface="MS Gothic" charset="-128"/>
                        </a:rPr>
                        <a:t>Name</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400" b="0" i="0" u="none" strike="noStrike" cap="none" normalizeH="0" baseline="0" dirty="0" smtClean="0">
                          <a:ln>
                            <a:noFill/>
                          </a:ln>
                          <a:solidFill>
                            <a:srgbClr val="FFFFFF"/>
                          </a:solidFill>
                          <a:effectLst/>
                          <a:latin typeface="Arial" charset="0"/>
                          <a:ea typeface="MS Gothic" charset="-128"/>
                        </a:rPr>
                        <a:t>Year of study</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400" b="0" i="0" u="none" strike="noStrike" cap="none" normalizeH="0" baseline="0" dirty="0" smtClean="0">
                          <a:ln>
                            <a:noFill/>
                          </a:ln>
                          <a:solidFill>
                            <a:srgbClr val="FFFFFF"/>
                          </a:solidFill>
                          <a:effectLst/>
                          <a:latin typeface="Arial" charset="0"/>
                          <a:ea typeface="MS Gothic" charset="-128"/>
                        </a:rPr>
                        <a:t>Position</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400" b="0" i="0" u="none" strike="noStrike" cap="none" normalizeH="0" baseline="0" dirty="0" smtClean="0">
                          <a:ln>
                            <a:noFill/>
                          </a:ln>
                          <a:solidFill>
                            <a:srgbClr val="FFFFFF"/>
                          </a:solidFill>
                          <a:effectLst/>
                          <a:latin typeface="Arial" charset="0"/>
                          <a:ea typeface="MS Gothic" charset="-128"/>
                        </a:rPr>
                        <a:t>Contact details</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tx1">
                        <a:lumMod val="75000"/>
                        <a:lumOff val="25000"/>
                      </a:schemeClr>
                    </a:solidFill>
                  </a:tcPr>
                </a:tc>
              </a:tr>
              <a:tr h="486389">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1</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Syed </a:t>
                      </a:r>
                      <a:r>
                        <a:rPr kumimoji="0" lang="en-IN" sz="1200" b="0" i="0" u="none" strike="noStrike" cap="none" normalizeH="0" baseline="0" dirty="0" err="1" smtClean="0">
                          <a:ln>
                            <a:noFill/>
                          </a:ln>
                          <a:solidFill>
                            <a:srgbClr val="000000"/>
                          </a:solidFill>
                          <a:effectLst/>
                          <a:latin typeface="Arial" charset="0"/>
                          <a:ea typeface="MS Gothic" charset="-128"/>
                        </a:rPr>
                        <a:t>Tabish</a:t>
                      </a:r>
                      <a:r>
                        <a:rPr kumimoji="0" lang="en-IN" sz="1200" b="0" i="0" u="none" strike="noStrike" cap="none" normalizeH="0" baseline="0" dirty="0" smtClean="0">
                          <a:ln>
                            <a:noFill/>
                          </a:ln>
                          <a:solidFill>
                            <a:srgbClr val="000000"/>
                          </a:solidFill>
                          <a:effectLst/>
                          <a:latin typeface="Arial" charset="0"/>
                          <a:ea typeface="MS Gothic" charset="-128"/>
                        </a:rPr>
                        <a:t> Abbas</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Team Leader</a:t>
                      </a:r>
                    </a:p>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Electronics Team lead</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chemeClr val="tx1"/>
                          </a:solidFill>
                          <a:effectLst/>
                          <a:latin typeface="Arial" charset="0"/>
                          <a:ea typeface="MS Gothic" charset="-128"/>
                          <a:hlinkClick r:id="rId2"/>
                        </a:rPr>
                        <a:t>syed.abbas@students.iiit.ac.in</a:t>
                      </a:r>
                      <a:endParaRPr kumimoji="0" lang="en-IN" sz="1200" b="0" i="0" u="none" strike="noStrike" cap="none" normalizeH="0" baseline="0" dirty="0" smtClean="0">
                        <a:ln>
                          <a:noFill/>
                        </a:ln>
                        <a:solidFill>
                          <a:schemeClr val="tx1"/>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543093">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2</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err="1" smtClean="0">
                          <a:ln>
                            <a:noFill/>
                          </a:ln>
                          <a:solidFill>
                            <a:srgbClr val="000000"/>
                          </a:solidFill>
                          <a:effectLst/>
                          <a:latin typeface="Arial" charset="0"/>
                          <a:ea typeface="MS Gothic" charset="-128"/>
                        </a:rPr>
                        <a:t>Rakesh</a:t>
                      </a:r>
                      <a:r>
                        <a:rPr kumimoji="0" lang="en-IN" sz="1200" b="0" i="0" u="none" strike="noStrike" cap="none" normalizeH="0" baseline="0" dirty="0" smtClean="0">
                          <a:ln>
                            <a:noFill/>
                          </a:ln>
                          <a:solidFill>
                            <a:srgbClr val="000000"/>
                          </a:solidFill>
                          <a:effectLst/>
                          <a:latin typeface="Arial" charset="0"/>
                          <a:ea typeface="MS Gothic" charset="-128"/>
                        </a:rPr>
                        <a:t> N 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Alternate Team Leader</a:t>
                      </a:r>
                    </a:p>
                    <a:p>
                      <a:pPr marL="0" marR="0" lvl="0" indent="0" algn="ctr" defTabSz="449263" rtl="0" eaLnBrk="1" fontAlgn="base" latinLnBrk="0" hangingPunct="1">
                        <a:lnSpc>
                          <a:spcPct val="139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Mechanical Team Lead</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chemeClr val="tx1"/>
                          </a:solidFill>
                          <a:effectLst/>
                          <a:latin typeface="Arial" charset="0"/>
                          <a:ea typeface="MS Gothic" charset="-128"/>
                          <a:hlinkClick r:id="rId3"/>
                        </a:rPr>
                        <a:t>rakesh.r@students.iiit.ac.in</a:t>
                      </a:r>
                      <a:endParaRPr kumimoji="0" lang="en-IN" sz="1200" b="0" i="0" u="none" strike="noStrike" cap="none" normalizeH="0" baseline="0" dirty="0" smtClean="0">
                        <a:ln>
                          <a:noFill/>
                        </a:ln>
                        <a:solidFill>
                          <a:schemeClr val="tx1"/>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86389">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3</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Rahul Gupta</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 </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Electronics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hlinkClick r:id="rId4"/>
                        </a:rPr>
                        <a:t>rahul.g@students.iiit.ac.in</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71784">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4</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err="1" smtClean="0">
                          <a:ln>
                            <a:noFill/>
                          </a:ln>
                          <a:solidFill>
                            <a:srgbClr val="000000"/>
                          </a:solidFill>
                          <a:effectLst/>
                          <a:latin typeface="Arial" charset="0"/>
                          <a:ea typeface="MS Gothic" charset="-128"/>
                        </a:rPr>
                        <a:t>Siddharth</a:t>
                      </a:r>
                      <a:r>
                        <a:rPr kumimoji="0" lang="en-IN" sz="1200" b="0" i="0" u="none" strike="noStrike" cap="none" normalizeH="0" baseline="0" dirty="0" smtClean="0">
                          <a:ln>
                            <a:noFill/>
                          </a:ln>
                          <a:solidFill>
                            <a:srgbClr val="000000"/>
                          </a:solidFill>
                          <a:effectLst/>
                          <a:latin typeface="Arial" charset="0"/>
                          <a:ea typeface="MS Gothic" charset="-128"/>
                        </a:rPr>
                        <a:t> Singh</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Mechanical Structure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hlinkClick r:id="rId5"/>
                        </a:rPr>
                        <a:t>siddharth.singh@students.iiit.ac.in</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86389">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5</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err="1" smtClean="0">
                          <a:ln>
                            <a:noFill/>
                          </a:ln>
                          <a:solidFill>
                            <a:srgbClr val="000000"/>
                          </a:solidFill>
                          <a:effectLst/>
                          <a:latin typeface="Arial" charset="0"/>
                          <a:ea typeface="MS Gothic" charset="-128"/>
                        </a:rPr>
                        <a:t>Gauresh</a:t>
                      </a:r>
                      <a:r>
                        <a:rPr kumimoji="0" lang="en-US" sz="1200" b="0" i="0" u="none" strike="noStrike" cap="none" normalizeH="0" baseline="0" dirty="0" smtClean="0">
                          <a:ln>
                            <a:noFill/>
                          </a:ln>
                          <a:solidFill>
                            <a:srgbClr val="000000"/>
                          </a:solidFill>
                          <a:effectLst/>
                          <a:latin typeface="Arial" charset="0"/>
                          <a:ea typeface="MS Gothic" charset="-128"/>
                        </a:rPr>
                        <a:t> </a:t>
                      </a:r>
                      <a:r>
                        <a:rPr kumimoji="0" lang="en-US" sz="1200" b="0" i="0" u="none" strike="noStrike" cap="none" normalizeH="0" baseline="0" dirty="0" err="1" smtClean="0">
                          <a:ln>
                            <a:noFill/>
                          </a:ln>
                          <a:solidFill>
                            <a:srgbClr val="000000"/>
                          </a:solidFill>
                          <a:effectLst/>
                          <a:latin typeface="Arial" charset="0"/>
                          <a:ea typeface="MS Gothic" charset="-128"/>
                        </a:rPr>
                        <a:t>Patil</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Electronics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chemeClr val="tx1"/>
                          </a:solidFill>
                          <a:effectLst/>
                          <a:latin typeface="Arial" charset="0"/>
                          <a:ea typeface="MS Gothic" charset="-128"/>
                          <a:hlinkClick r:id="rId6"/>
                        </a:rPr>
                        <a:t>gauresh.patil@students.iiit.ac.in</a:t>
                      </a:r>
                      <a:endParaRPr kumimoji="0" lang="en-IN" sz="1200" b="0" i="0" u="none" strike="noStrike" cap="none" normalizeH="0" baseline="0" dirty="0" smtClean="0">
                        <a:ln>
                          <a:noFill/>
                        </a:ln>
                        <a:solidFill>
                          <a:schemeClr val="tx1"/>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71784">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6</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err="1" smtClean="0">
                          <a:ln>
                            <a:noFill/>
                          </a:ln>
                          <a:solidFill>
                            <a:srgbClr val="000000"/>
                          </a:solidFill>
                          <a:effectLst/>
                          <a:latin typeface="Arial" charset="0"/>
                          <a:ea typeface="MS Gothic" charset="-128"/>
                        </a:rPr>
                        <a:t>Shashank</a:t>
                      </a:r>
                      <a:r>
                        <a:rPr kumimoji="0" lang="en-IN" sz="1200" b="0" i="0" u="none" strike="noStrike" cap="none" normalizeH="0" baseline="0" dirty="0" smtClean="0">
                          <a:ln>
                            <a:noFill/>
                          </a:ln>
                          <a:solidFill>
                            <a:srgbClr val="000000"/>
                          </a:solidFill>
                          <a:effectLst/>
                          <a:latin typeface="Arial" charset="0"/>
                          <a:ea typeface="MS Gothic" charset="-128"/>
                        </a:rPr>
                        <a:t> </a:t>
                      </a:r>
                      <a:r>
                        <a:rPr kumimoji="0" lang="en-IN" sz="1200" b="0" i="0" u="none" strike="noStrike" cap="none" normalizeH="0" baseline="0" dirty="0" err="1" smtClean="0">
                          <a:ln>
                            <a:noFill/>
                          </a:ln>
                          <a:solidFill>
                            <a:srgbClr val="000000"/>
                          </a:solidFill>
                          <a:effectLst/>
                          <a:latin typeface="Arial" charset="0"/>
                          <a:ea typeface="MS Gothic" charset="-128"/>
                        </a:rPr>
                        <a:t>Wadhwa</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rd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Mechanical Structure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chemeClr val="tx1"/>
                          </a:solidFill>
                          <a:effectLst/>
                          <a:latin typeface="Arial" charset="0"/>
                          <a:ea typeface="MS Gothic" charset="-128"/>
                          <a:hlinkClick r:id="rId7"/>
                        </a:rPr>
                        <a:t>wadhwa.lekhraj@students.iiit.ac.in</a:t>
                      </a:r>
                      <a:endParaRPr kumimoji="0" lang="en-IN" sz="1200" b="0" i="0" u="none" strike="noStrike" cap="none" normalizeH="0" baseline="0" dirty="0" smtClean="0">
                        <a:ln>
                          <a:noFill/>
                        </a:ln>
                        <a:solidFill>
                          <a:schemeClr val="tx1"/>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71784">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7</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err="1" smtClean="0">
                          <a:ln>
                            <a:noFill/>
                          </a:ln>
                          <a:solidFill>
                            <a:srgbClr val="000000"/>
                          </a:solidFill>
                          <a:effectLst/>
                          <a:latin typeface="Arial" charset="0"/>
                          <a:ea typeface="MS Gothic" charset="-128"/>
                        </a:rPr>
                        <a:t>Jaswanth</a:t>
                      </a:r>
                      <a:r>
                        <a:rPr kumimoji="0" lang="en-US" sz="1200" b="0" i="0" u="none" strike="noStrike" cap="none" normalizeH="0" baseline="0" dirty="0" smtClean="0">
                          <a:ln>
                            <a:noFill/>
                          </a:ln>
                          <a:solidFill>
                            <a:srgbClr val="000000"/>
                          </a:solidFill>
                          <a:effectLst/>
                          <a:latin typeface="Arial" charset="0"/>
                          <a:ea typeface="MS Gothic" charset="-128"/>
                        </a:rPr>
                        <a:t> Reddy</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3</a:t>
                      </a:r>
                      <a:r>
                        <a:rPr kumimoji="0" lang="en-IN" sz="1200" b="0" i="0" u="none" strike="noStrike" cap="none" normalizeH="0" baseline="30000" dirty="0" smtClean="0">
                          <a:ln>
                            <a:noFill/>
                          </a:ln>
                          <a:solidFill>
                            <a:srgbClr val="000000"/>
                          </a:solidFill>
                          <a:effectLst/>
                          <a:latin typeface="Arial" charset="0"/>
                          <a:ea typeface="MS Gothic" charset="-128"/>
                        </a:rPr>
                        <a:t>nd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Mechanical Structure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hlinkClick r:id="rId8"/>
                        </a:rPr>
                        <a:t>jaswanth.gangula@students.iiit.ac.in</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71784">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8 </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err="1" smtClean="0">
                          <a:ln>
                            <a:noFill/>
                          </a:ln>
                          <a:solidFill>
                            <a:srgbClr val="000000"/>
                          </a:solidFill>
                          <a:effectLst/>
                          <a:latin typeface="Arial" charset="0"/>
                          <a:ea typeface="MS Gothic" charset="-128"/>
                        </a:rPr>
                        <a:t>Akshat</a:t>
                      </a:r>
                      <a:r>
                        <a:rPr kumimoji="0" lang="en-IN" sz="1200" b="0" i="0" u="none" strike="noStrike" cap="none" normalizeH="0" baseline="0" dirty="0" smtClean="0">
                          <a:ln>
                            <a:noFill/>
                          </a:ln>
                          <a:solidFill>
                            <a:srgbClr val="000000"/>
                          </a:solidFill>
                          <a:effectLst/>
                          <a:latin typeface="Arial" charset="0"/>
                          <a:ea typeface="MS Gothic" charset="-128"/>
                        </a:rPr>
                        <a:t> </a:t>
                      </a:r>
                      <a:r>
                        <a:rPr kumimoji="0" lang="en-IN" sz="1200" b="0" i="0" u="none" strike="noStrike" cap="none" normalizeH="0" baseline="0" dirty="0" err="1" smtClean="0">
                          <a:ln>
                            <a:noFill/>
                          </a:ln>
                          <a:solidFill>
                            <a:srgbClr val="000000"/>
                          </a:solidFill>
                          <a:effectLst/>
                          <a:latin typeface="Arial" charset="0"/>
                          <a:ea typeface="MS Gothic" charset="-128"/>
                        </a:rPr>
                        <a:t>Khandelwal</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2</a:t>
                      </a:r>
                      <a:r>
                        <a:rPr kumimoji="0" lang="en-IN" sz="1200" b="0" i="0" u="none" strike="noStrike" cap="none" normalizeH="0" baseline="30000" dirty="0" smtClean="0">
                          <a:ln>
                            <a:noFill/>
                          </a:ln>
                          <a:solidFill>
                            <a:srgbClr val="000000"/>
                          </a:solidFill>
                          <a:effectLst/>
                          <a:latin typeface="Arial" charset="0"/>
                          <a:ea typeface="MS Gothic" charset="-128"/>
                        </a:rPr>
                        <a:t>nd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Electronics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hlinkClick r:id="rId9"/>
                        </a:rPr>
                        <a:t>akshat.k@students.iiit.ac.in</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r h="471784">
                <a:tc>
                  <a:txBody>
                    <a:bodyPr/>
                    <a:lstStyle/>
                    <a:p>
                      <a:pPr marL="0" marR="0" lvl="0" indent="0" algn="ctr" defTabSz="449263" rtl="0" eaLnBrk="1" fontAlgn="base" latinLnBrk="0" hangingPunct="1">
                        <a:lnSpc>
                          <a:spcPct val="108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Arial" charset="0"/>
                          <a:ea typeface="MS Gothic" charset="-128"/>
                        </a:rPr>
                        <a:t>9</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err="1" smtClean="0">
                          <a:ln>
                            <a:noFill/>
                          </a:ln>
                          <a:solidFill>
                            <a:srgbClr val="000000"/>
                          </a:solidFill>
                          <a:effectLst/>
                          <a:latin typeface="Arial" charset="0"/>
                          <a:ea typeface="MS Gothic" charset="-128"/>
                        </a:rPr>
                        <a:t>Priya</a:t>
                      </a:r>
                      <a:r>
                        <a:rPr kumimoji="0" lang="en-IN" sz="1200" b="0" i="0" u="none" strike="noStrike" cap="none" normalizeH="0" baseline="0" dirty="0" smtClean="0">
                          <a:ln>
                            <a:noFill/>
                          </a:ln>
                          <a:solidFill>
                            <a:srgbClr val="000000"/>
                          </a:solidFill>
                          <a:effectLst/>
                          <a:latin typeface="Arial" charset="0"/>
                          <a:ea typeface="MS Gothic" charset="-128"/>
                        </a:rPr>
                        <a:t> </a:t>
                      </a:r>
                      <a:r>
                        <a:rPr kumimoji="0" lang="en-IN" sz="1200" b="0" i="0" u="none" strike="noStrike" cap="none" normalizeH="0" baseline="0" dirty="0" err="1" smtClean="0">
                          <a:ln>
                            <a:noFill/>
                          </a:ln>
                          <a:solidFill>
                            <a:srgbClr val="000000"/>
                          </a:solidFill>
                          <a:effectLst/>
                          <a:latin typeface="Arial" charset="0"/>
                          <a:ea typeface="MS Gothic" charset="-128"/>
                        </a:rPr>
                        <a:t>Bansal</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2</a:t>
                      </a:r>
                      <a:r>
                        <a:rPr kumimoji="0" lang="en-IN" sz="1200" b="0" i="0" u="none" strike="noStrike" cap="none" normalizeH="0" baseline="30000" dirty="0" smtClean="0">
                          <a:ln>
                            <a:noFill/>
                          </a:ln>
                          <a:solidFill>
                            <a:srgbClr val="000000"/>
                          </a:solidFill>
                          <a:effectLst/>
                          <a:latin typeface="Arial" charset="0"/>
                          <a:ea typeface="MS Gothic" charset="-128"/>
                        </a:rPr>
                        <a:t>nd</a:t>
                      </a:r>
                      <a:r>
                        <a:rPr kumimoji="0" lang="en-IN" sz="1200" b="0" i="0" u="none" strike="noStrike" cap="none" normalizeH="0" baseline="0" dirty="0" smtClean="0">
                          <a:ln>
                            <a:noFill/>
                          </a:ln>
                          <a:solidFill>
                            <a:srgbClr val="000000"/>
                          </a:solidFill>
                          <a:effectLst/>
                          <a:latin typeface="Arial" charset="0"/>
                          <a:ea typeface="MS Gothic" charset="-128"/>
                        </a:rPr>
                        <a:t> yr</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rPr>
                        <a:t>Member, Mechanical Structure Team</a:t>
                      </a: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449263" rtl="0" eaLnBrk="1" fontAlgn="base" latinLnBrk="0" hangingPunct="1">
                        <a:lnSpc>
                          <a:spcPct val="104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IN" sz="1200" b="0" i="0" u="none" strike="noStrike" cap="none" normalizeH="0" baseline="0" dirty="0" smtClean="0">
                          <a:ln>
                            <a:noFill/>
                          </a:ln>
                          <a:solidFill>
                            <a:srgbClr val="000000"/>
                          </a:solidFill>
                          <a:effectLst/>
                          <a:latin typeface="Arial" charset="0"/>
                          <a:ea typeface="MS Gothic" charset="-128"/>
                          <a:hlinkClick r:id="rId10"/>
                        </a:rPr>
                        <a:t>priya.bansal@students.iiit.ac.in</a:t>
                      </a:r>
                      <a:endParaRPr kumimoji="0" lang="en-IN" sz="1200" b="0" i="0" u="none" strike="noStrike" cap="none" normalizeH="0" baseline="0" dirty="0" smtClean="0">
                        <a:ln>
                          <a:noFill/>
                        </a:ln>
                        <a:solidFill>
                          <a:srgbClr val="000000"/>
                        </a:solidFill>
                        <a:effectLst/>
                        <a:latin typeface="Arial" charset="0"/>
                        <a:ea typeface="MS Gothic" charset="-128"/>
                      </a:endParaRPr>
                    </a:p>
                  </a:txBody>
                  <a:tcPr marT="45715" marB="45715" anchor="ctr"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bg2">
                        <a:lumMod val="40000"/>
                        <a:lumOff val="60000"/>
                      </a:schemeClr>
                    </a:solidFill>
                  </a:tcPr>
                </a:tc>
              </a:tr>
            </a:tbl>
          </a:graphicData>
        </a:graphic>
      </p:graphicFrame>
      <p:pic>
        <p:nvPicPr>
          <p:cNvPr id="8271"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Cansat 2013 </a:t>
            </a:r>
            <a:r>
              <a:rPr lang="en-US" dirty="0"/>
              <a:t>PDR:  Team </a:t>
            </a:r>
            <a:r>
              <a:rPr lang="en-US" dirty="0" smtClean="0"/>
              <a:t>1300 (Frequency)</a:t>
            </a:r>
            <a:endParaRPr lang="en-US" dirty="0"/>
          </a:p>
        </p:txBody>
      </p:sp>
      <p:sp>
        <p:nvSpPr>
          <p:cNvPr id="7"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30714934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9131D7A-3314-4A77-BED9-41D074499E2A}" type="slidenum">
              <a:rPr lang="en-US" smtClean="0"/>
              <a:pPr eaLnBrk="1" hangingPunct="1"/>
              <a:t>50</a:t>
            </a:fld>
            <a:endParaRPr lang="en-US" smtClean="0"/>
          </a:p>
        </p:txBody>
      </p:sp>
      <p:sp>
        <p:nvSpPr>
          <p:cNvPr id="52228" name="Rectangle 2"/>
          <p:cNvSpPr>
            <a:spLocks noGrp="1" noChangeArrowheads="1"/>
          </p:cNvSpPr>
          <p:nvPr>
            <p:ph type="title"/>
          </p:nvPr>
        </p:nvSpPr>
        <p:spPr/>
        <p:txBody>
          <a:bodyPr/>
          <a:lstStyle/>
          <a:p>
            <a:pPr eaLnBrk="1" hangingPunct="1"/>
            <a:r>
              <a:rPr lang="en-US" smtClean="0"/>
              <a:t>Mechanical Layout of Components 	Trade &amp; Selection</a:t>
            </a:r>
          </a:p>
        </p:txBody>
      </p:sp>
      <p:sp>
        <p:nvSpPr>
          <p:cNvPr id="52229" name="Rectangle 3"/>
          <p:cNvSpPr>
            <a:spLocks noGrp="1" noChangeArrowheads="1"/>
          </p:cNvSpPr>
          <p:nvPr>
            <p:ph type="body" idx="1"/>
          </p:nvPr>
        </p:nvSpPr>
        <p:spPr/>
        <p:txBody>
          <a:bodyPr/>
          <a:lstStyle/>
          <a:p>
            <a:pPr eaLnBrk="1" hangingPunct="1"/>
            <a:r>
              <a:rPr lang="en-US" sz="2800" b="0" dirty="0" smtClean="0">
                <a:latin typeface="Calibri" pitchFamily="34" charset="0"/>
                <a:ea typeface="Calibri" pitchFamily="34" charset="0"/>
                <a:cs typeface="Calibri" pitchFamily="34" charset="0"/>
              </a:rPr>
              <a:t>The Battery and the rest of the electronics have been placed on opposite sides to ensure that center of mass remains near the center of the structure for proper balance.</a:t>
            </a:r>
          </a:p>
          <a:p>
            <a:pPr eaLnBrk="1" hangingPunct="1"/>
            <a:r>
              <a:rPr lang="en-US" sz="2800" b="0" dirty="0" smtClean="0">
                <a:latin typeface="Calibri" pitchFamily="34" charset="0"/>
                <a:ea typeface="Calibri" pitchFamily="34" charset="0"/>
                <a:cs typeface="Calibri" pitchFamily="34" charset="0"/>
              </a:rPr>
              <a:t>The motor-hook arrangement is placed at the center of the CanSat cross-section for smooth release.</a:t>
            </a:r>
          </a:p>
        </p:txBody>
      </p:sp>
      <p:pic>
        <p:nvPicPr>
          <p:cNvPr id="522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9"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Jaswanth</a:t>
            </a:r>
            <a:r>
              <a:rPr lang="en-US" sz="1000" dirty="0" smtClean="0"/>
              <a:t> Reddy</a:t>
            </a:r>
            <a:endParaRPr lang="en-US" sz="1000" dirty="0"/>
          </a:p>
        </p:txBody>
      </p:sp>
    </p:spTree>
    <p:extLst>
      <p:ext uri="{BB962C8B-B14F-4D97-AF65-F5344CB8AC3E}">
        <p14:creationId xmlns:p14="http://schemas.microsoft.com/office/powerpoint/2010/main" val="23879587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67A9F55-0A2B-462F-8269-ACD0948DE6F8}" type="slidenum">
              <a:rPr lang="en-IN" smtClean="0"/>
              <a:pPr eaLnBrk="1" hangingPunct="1"/>
              <a:t>51</a:t>
            </a:fld>
            <a:endParaRPr lang="en-IN" smtClean="0"/>
          </a:p>
        </p:txBody>
      </p:sp>
      <p:sp>
        <p:nvSpPr>
          <p:cNvPr id="53252"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Estimated Mass Budget</a:t>
            </a:r>
          </a:p>
        </p:txBody>
      </p:sp>
      <p:graphicFrame>
        <p:nvGraphicFramePr>
          <p:cNvPr id="36867" name="Group 3"/>
          <p:cNvGraphicFramePr>
            <a:graphicFrameLocks noGrp="1"/>
          </p:cNvGraphicFramePr>
          <p:nvPr>
            <p:extLst>
              <p:ext uri="{D42A27DB-BD31-4B8C-83A1-F6EECF244321}">
                <p14:modId xmlns:p14="http://schemas.microsoft.com/office/powerpoint/2010/main" val="3463657047"/>
              </p:ext>
            </p:extLst>
          </p:nvPr>
        </p:nvGraphicFramePr>
        <p:xfrm>
          <a:off x="1350135" y="1524000"/>
          <a:ext cx="6378575" cy="3756035"/>
        </p:xfrm>
        <a:graphic>
          <a:graphicData uri="http://schemas.openxmlformats.org/drawingml/2006/table">
            <a:tbl>
              <a:tblPr/>
              <a:tblGrid>
                <a:gridCol w="3117850"/>
                <a:gridCol w="3260725"/>
              </a:tblGrid>
              <a:tr h="31954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600" b="1" i="0" u="none" strike="noStrike" cap="none" normalizeH="0" baseline="0" dirty="0" smtClean="0">
                          <a:ln>
                            <a:noFill/>
                          </a:ln>
                          <a:solidFill>
                            <a:srgbClr val="000000"/>
                          </a:solidFill>
                          <a:effectLst/>
                          <a:latin typeface="Arial" charset="0"/>
                          <a:ea typeface="DejaVu Sans" charset="0"/>
                          <a:cs typeface="DejaVu Sans" charset="0"/>
                        </a:rPr>
                        <a:t>Item</a:t>
                      </a:r>
                    </a:p>
                  </a:txBody>
                  <a:tcPr marL="90000" marR="90000" marT="60052"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600" b="1" i="0" u="none" strike="noStrike" cap="none" normalizeH="0" baseline="0" dirty="0" smtClean="0">
                          <a:ln>
                            <a:noFill/>
                          </a:ln>
                          <a:solidFill>
                            <a:srgbClr val="000000"/>
                          </a:solidFill>
                          <a:effectLst/>
                          <a:latin typeface="Arial" charset="0"/>
                          <a:ea typeface="DejaVu Sans" charset="0"/>
                          <a:cs typeface="DejaVu Sans" charset="0"/>
                        </a:rPr>
                        <a:t>Weight (g)</a:t>
                      </a:r>
                    </a:p>
                  </a:txBody>
                  <a:tcPr marL="90000" marR="90000" marT="60052"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B3B3B3"/>
                    </a:solidFill>
                  </a:tcPr>
                </a:tc>
              </a:tr>
              <a:tr h="404959">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Mass of Skeleton (Container) </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225</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404959">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Mass of Skeleton (Cansat) </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190</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404959">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rgbClr val="000000"/>
                          </a:solidFill>
                          <a:effectLst/>
                          <a:latin typeface="Arial" charset="0"/>
                          <a:ea typeface="DejaVu Sans" charset="0"/>
                          <a:cs typeface="DejaVu Sans" charset="0"/>
                        </a:rPr>
                        <a:t>Mass of Wings</a:t>
                      </a:r>
                      <a:endParaRPr kumimoji="0" lang="en-IN" sz="1400" b="0" i="0" u="none" strike="noStrike" cap="none" normalizeH="0" baseline="0" dirty="0" smtClean="0">
                        <a:ln>
                          <a:noFill/>
                        </a:ln>
                        <a:solidFill>
                          <a:srgbClr val="000000"/>
                        </a:solidFill>
                        <a:effectLst/>
                        <a:latin typeface="Arial" charset="0"/>
                        <a:ea typeface="DejaVu Sans" charset="0"/>
                        <a:cs typeface="DejaVu Sans" charset="0"/>
                      </a:endParaRP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US" sz="1400" b="0" i="0" u="none" strike="noStrike" cap="none" normalizeH="0" baseline="0" dirty="0" smtClean="0">
                          <a:ln>
                            <a:noFill/>
                          </a:ln>
                          <a:solidFill>
                            <a:srgbClr val="000000"/>
                          </a:solidFill>
                          <a:effectLst/>
                          <a:latin typeface="Arial" charset="0"/>
                          <a:ea typeface="DejaVu Sans" charset="0"/>
                          <a:cs typeface="DejaVu Sans" charset="0"/>
                        </a:rPr>
                        <a:t>30</a:t>
                      </a:r>
                      <a:endParaRPr kumimoji="0" lang="en-IN" sz="1400" b="0" i="0" u="none" strike="noStrike" cap="none" normalizeH="0" baseline="0" dirty="0" smtClean="0">
                        <a:ln>
                          <a:noFill/>
                        </a:ln>
                        <a:solidFill>
                          <a:srgbClr val="000000"/>
                        </a:solidFill>
                        <a:effectLst/>
                        <a:latin typeface="Arial" charset="0"/>
                        <a:ea typeface="DejaVu Sans" charset="0"/>
                        <a:cs typeface="DejaVu Sans" charset="0"/>
                      </a:endParaRP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415236">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Mass of PCB (including microcontroller, temp. Sensor)</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30</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r h="276325">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Servo Motor*2 + Antenna + Buzzer + Others</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85</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25928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Battery*2</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105</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r h="25928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Parachute</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20</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25928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0" i="0" u="none" strike="noStrike" cap="none" normalizeH="0" baseline="0" dirty="0" smtClean="0">
                          <a:ln>
                            <a:noFill/>
                          </a:ln>
                          <a:solidFill>
                            <a:srgbClr val="000000"/>
                          </a:solidFill>
                          <a:effectLst/>
                          <a:latin typeface="Arial" charset="0"/>
                          <a:ea typeface="DejaVu Sans" charset="0"/>
                          <a:cs typeface="DejaVu Sans" charset="0"/>
                        </a:rPr>
                        <a:t>Egg Cushioning</a:t>
                      </a:r>
                      <a:endParaRPr kumimoji="0" lang="en-IN" sz="1400" b="0" i="0" u="none" strike="noStrike" cap="none" normalizeH="0" baseline="0" dirty="0" smtClean="0">
                        <a:ln>
                          <a:noFill/>
                        </a:ln>
                        <a:solidFill>
                          <a:srgbClr val="000000"/>
                        </a:solidFill>
                        <a:effectLst/>
                        <a:latin typeface="Arial" charset="0"/>
                        <a:ea typeface="DejaVu Sans" charset="0"/>
                        <a:cs typeface="DejaVu Sans" charset="0"/>
                      </a:endParaRP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IN" sz="1400" b="0" i="0" u="none" strike="noStrike" cap="none" normalizeH="0" baseline="0" dirty="0" smtClean="0">
                          <a:ln>
                            <a:noFill/>
                          </a:ln>
                          <a:solidFill>
                            <a:srgbClr val="000000"/>
                          </a:solidFill>
                          <a:effectLst/>
                          <a:latin typeface="Arial" charset="0"/>
                          <a:ea typeface="DejaVu Sans" charset="0"/>
                          <a:cs typeface="DejaVu Sans" charset="0"/>
                        </a:rPr>
                        <a:t>20</a:t>
                      </a: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r h="259287">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400" b="1" i="0" u="none" strike="noStrike" cap="none" normalizeH="0" baseline="0" dirty="0" smtClean="0">
                          <a:ln>
                            <a:noFill/>
                          </a:ln>
                          <a:solidFill>
                            <a:srgbClr val="000000"/>
                          </a:solidFill>
                          <a:effectLst/>
                          <a:latin typeface="Arial" charset="0"/>
                          <a:ea typeface="DejaVu Sans" charset="0"/>
                          <a:cs typeface="DejaVu Sans" charset="0"/>
                        </a:rPr>
                        <a:t>TOTAL</a:t>
                      </a:r>
                      <a:endParaRPr kumimoji="0" lang="en-IN" sz="1400" b="1" i="0" u="none" strike="noStrike" cap="none" normalizeH="0" baseline="0" dirty="0" smtClean="0">
                        <a:ln>
                          <a:noFill/>
                        </a:ln>
                        <a:solidFill>
                          <a:srgbClr val="000000"/>
                        </a:solidFill>
                        <a:effectLst/>
                        <a:latin typeface="Arial" charset="0"/>
                        <a:ea typeface="DejaVu Sans" charset="0"/>
                        <a:cs typeface="DejaVu Sans" charset="0"/>
                      </a:endParaRP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Lst>
                      </a:pPr>
                      <a:r>
                        <a:rPr kumimoji="0" lang="en-US" sz="1400" b="1" i="0" u="none" strike="noStrike" cap="none" normalizeH="0" baseline="0" dirty="0" smtClean="0">
                          <a:ln>
                            <a:noFill/>
                          </a:ln>
                          <a:solidFill>
                            <a:srgbClr val="000000"/>
                          </a:solidFill>
                          <a:effectLst/>
                          <a:latin typeface="Arial" charset="0"/>
                          <a:ea typeface="DejaVu Sans" charset="0"/>
                          <a:cs typeface="DejaVu Sans" charset="0"/>
                        </a:rPr>
                        <a:t>705</a:t>
                      </a:r>
                      <a:endParaRPr kumimoji="0" lang="en-IN" sz="1400" b="1" i="0" u="none" strike="noStrike" cap="none" normalizeH="0" baseline="0" dirty="0" smtClean="0">
                        <a:ln>
                          <a:noFill/>
                        </a:ln>
                        <a:solidFill>
                          <a:srgbClr val="000000"/>
                        </a:solidFill>
                        <a:effectLst/>
                        <a:latin typeface="Arial" charset="0"/>
                        <a:ea typeface="DejaVu Sans" charset="0"/>
                        <a:cs typeface="DejaVu Sans" charset="0"/>
                      </a:endParaRPr>
                    </a:p>
                  </a:txBody>
                  <a:tcPr marL="90000" marR="90000" marT="56521" marB="46817"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bl>
          </a:graphicData>
        </a:graphic>
      </p:graphicFrame>
      <p:pic>
        <p:nvPicPr>
          <p:cNvPr id="5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1"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Jaswanth</a:t>
            </a:r>
            <a:r>
              <a:rPr lang="en-US" sz="1000" dirty="0" smtClean="0"/>
              <a:t> Reddy</a:t>
            </a:r>
            <a:endParaRPr lang="en-US" sz="1000" dirty="0"/>
          </a:p>
        </p:txBody>
      </p:sp>
    </p:spTree>
    <p:extLst>
      <p:ext uri="{BB962C8B-B14F-4D97-AF65-F5344CB8AC3E}">
        <p14:creationId xmlns:p14="http://schemas.microsoft.com/office/powerpoint/2010/main" val="18177727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9252911-4ADE-4831-BBBD-0B98071AEC05}" type="slidenum">
              <a:rPr lang="en-US" smtClean="0"/>
              <a:pPr eaLnBrk="1" hangingPunct="1"/>
              <a:t>52</a:t>
            </a:fld>
            <a:endParaRPr lang="en-US" smtClean="0"/>
          </a:p>
        </p:txBody>
      </p:sp>
      <p:sp>
        <p:nvSpPr>
          <p:cNvPr id="54276" name="Rectangle 4"/>
          <p:cNvSpPr>
            <a:spLocks noGrp="1" noChangeArrowheads="1"/>
          </p:cNvSpPr>
          <p:nvPr>
            <p:ph type="ctrTitle"/>
          </p:nvPr>
        </p:nvSpPr>
        <p:spPr/>
        <p:txBody>
          <a:bodyPr/>
          <a:lstStyle/>
          <a:p>
            <a:pPr eaLnBrk="1" hangingPunct="1"/>
            <a:r>
              <a:rPr lang="en-US" smtClean="0"/>
              <a:t>Communication and Data Handling Subsystem Design</a:t>
            </a:r>
          </a:p>
        </p:txBody>
      </p:sp>
      <p:sp>
        <p:nvSpPr>
          <p:cNvPr id="54277" name="Rectangle 5"/>
          <p:cNvSpPr>
            <a:spLocks noGrp="1" noChangeArrowheads="1"/>
          </p:cNvSpPr>
          <p:nvPr>
            <p:ph type="subTitle" idx="1"/>
          </p:nvPr>
        </p:nvSpPr>
        <p:spPr/>
        <p:txBody>
          <a:bodyPr/>
          <a:lstStyle/>
          <a:p>
            <a:pPr eaLnBrk="1" hangingPunct="1"/>
            <a:r>
              <a:rPr lang="en-US" dirty="0" smtClean="0"/>
              <a:t>Presenter : </a:t>
            </a:r>
            <a:r>
              <a:rPr lang="en-US" dirty="0" err="1" smtClean="0"/>
              <a:t>Gauresh</a:t>
            </a:r>
            <a:r>
              <a:rPr lang="en-US" dirty="0" smtClean="0"/>
              <a:t> </a:t>
            </a:r>
            <a:r>
              <a:rPr lang="en-US" dirty="0" err="1" smtClean="0"/>
              <a:t>Patil</a:t>
            </a:r>
            <a:endParaRPr lang="en-US" dirty="0" smtClean="0"/>
          </a:p>
        </p:txBody>
      </p:sp>
      <p:pic>
        <p:nvPicPr>
          <p:cNvPr id="542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Tree>
    <p:extLst>
      <p:ext uri="{BB962C8B-B14F-4D97-AF65-F5344CB8AC3E}">
        <p14:creationId xmlns:p14="http://schemas.microsoft.com/office/powerpoint/2010/main" val="571341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049A98D-C53A-4785-A52F-460179904C29}" type="slidenum">
              <a:rPr lang="en-US" smtClean="0"/>
              <a:pPr eaLnBrk="1" hangingPunct="1"/>
              <a:t>53</a:t>
            </a:fld>
            <a:endParaRPr lang="en-US" smtClean="0"/>
          </a:p>
        </p:txBody>
      </p:sp>
      <p:sp>
        <p:nvSpPr>
          <p:cNvPr id="55300" name="Rectangle 2"/>
          <p:cNvSpPr>
            <a:spLocks noGrp="1" noChangeArrowheads="1"/>
          </p:cNvSpPr>
          <p:nvPr>
            <p:ph type="title"/>
          </p:nvPr>
        </p:nvSpPr>
        <p:spPr/>
        <p:txBody>
          <a:bodyPr/>
          <a:lstStyle/>
          <a:p>
            <a:pPr eaLnBrk="1" hangingPunct="1"/>
            <a:r>
              <a:rPr lang="en-US" smtClean="0"/>
              <a:t>CDH Overview-1</a:t>
            </a:r>
          </a:p>
        </p:txBody>
      </p:sp>
      <p:sp>
        <p:nvSpPr>
          <p:cNvPr id="55301" name="Rectangle 3"/>
          <p:cNvSpPr>
            <a:spLocks noGrp="1" noChangeArrowheads="1"/>
          </p:cNvSpPr>
          <p:nvPr>
            <p:ph type="body" idx="1"/>
          </p:nvPr>
        </p:nvSpPr>
        <p:spPr/>
        <p:txBody>
          <a:bodyPr/>
          <a:lstStyle/>
          <a:p>
            <a:pPr eaLnBrk="1" hangingPunct="1"/>
            <a:r>
              <a:rPr lang="en-US" sz="2800" dirty="0" smtClean="0">
                <a:latin typeface="Calibri" pitchFamily="34" charset="0"/>
                <a:ea typeface="Calibri" pitchFamily="34" charset="0"/>
                <a:cs typeface="Calibri" pitchFamily="34" charset="0"/>
              </a:rPr>
              <a:t>Cansat</a:t>
            </a:r>
          </a:p>
          <a:p>
            <a:pPr lvl="1" eaLnBrk="1" hangingPunct="1"/>
            <a:r>
              <a:rPr lang="en-US" sz="2800" dirty="0" smtClean="0">
                <a:latin typeface="Calibri" pitchFamily="34" charset="0"/>
                <a:ea typeface="Calibri" pitchFamily="34" charset="0"/>
                <a:cs typeface="Calibri" pitchFamily="34" charset="0"/>
              </a:rPr>
              <a:t>Processor: </a:t>
            </a:r>
            <a:r>
              <a:rPr lang="en-US" sz="2800" dirty="0" err="1" smtClean="0">
                <a:latin typeface="Calibri" pitchFamily="34" charset="0"/>
                <a:ea typeface="Calibri" pitchFamily="34" charset="0"/>
                <a:cs typeface="Calibri" pitchFamily="34" charset="0"/>
              </a:rPr>
              <a:t>AtMega</a:t>
            </a:r>
            <a:r>
              <a:rPr lang="en-US" sz="2800" dirty="0" smtClean="0">
                <a:latin typeface="Calibri" pitchFamily="34" charset="0"/>
                <a:ea typeface="Calibri" pitchFamily="34" charset="0"/>
                <a:cs typeface="Calibri" pitchFamily="34" charset="0"/>
              </a:rPr>
              <a:t> 128 ( As Central Processing Unit  of  the Carrier;  sensing, processing,  transmitting, storing telemetry data)</a:t>
            </a:r>
          </a:p>
          <a:p>
            <a:pPr lvl="1" eaLnBrk="1" hangingPunct="1"/>
            <a:r>
              <a:rPr lang="en-US" sz="2800" dirty="0" smtClean="0">
                <a:latin typeface="Calibri" pitchFamily="34" charset="0"/>
                <a:ea typeface="Calibri" pitchFamily="34" charset="0"/>
                <a:cs typeface="Calibri" pitchFamily="34" charset="0"/>
              </a:rPr>
              <a:t>Memory: Atmel0736 (For storing telemetry data onboard for backup in case of communication failure)</a:t>
            </a:r>
          </a:p>
          <a:p>
            <a:pPr lvl="1" eaLnBrk="1" hangingPunct="1"/>
            <a:r>
              <a:rPr lang="en-US" sz="2800" dirty="0" smtClean="0">
                <a:latin typeface="Calibri" pitchFamily="34" charset="0"/>
                <a:ea typeface="Calibri" pitchFamily="34" charset="0"/>
                <a:cs typeface="Calibri" pitchFamily="34" charset="0"/>
              </a:rPr>
              <a:t>Radio Transceiver: </a:t>
            </a:r>
            <a:r>
              <a:rPr lang="en-US" sz="2800" dirty="0" err="1">
                <a:latin typeface="Calibri" pitchFamily="34" charset="0"/>
                <a:ea typeface="Calibri" pitchFamily="34" charset="0"/>
                <a:cs typeface="Calibri" pitchFamily="34" charset="0"/>
              </a:rPr>
              <a:t>XBee</a:t>
            </a:r>
            <a:r>
              <a:rPr lang="en-US" sz="2800" dirty="0">
                <a:latin typeface="Calibri" pitchFamily="34" charset="0"/>
                <a:ea typeface="Calibri" pitchFamily="34" charset="0"/>
                <a:cs typeface="Calibri" pitchFamily="34" charset="0"/>
              </a:rPr>
              <a:t>-PRO® ZB </a:t>
            </a:r>
            <a:r>
              <a:rPr lang="en-US" sz="2800" dirty="0" smtClean="0">
                <a:latin typeface="Calibri" pitchFamily="34" charset="0"/>
                <a:ea typeface="Calibri" pitchFamily="34" charset="0"/>
                <a:cs typeface="Calibri" pitchFamily="34" charset="0"/>
              </a:rPr>
              <a:t>SMT Transceiver (For transmitting data to ground station once every 2 seconds)</a:t>
            </a:r>
          </a:p>
          <a:p>
            <a:pPr lvl="1" eaLnBrk="1" hangingPunct="1"/>
            <a:r>
              <a:rPr lang="en-US" sz="2800" dirty="0" smtClean="0">
                <a:latin typeface="Calibri" pitchFamily="34" charset="0"/>
                <a:ea typeface="Calibri" pitchFamily="34" charset="0"/>
                <a:cs typeface="Calibri" pitchFamily="34" charset="0"/>
              </a:rPr>
              <a:t>Antenna : </a:t>
            </a:r>
            <a:r>
              <a:rPr lang="en-IN" sz="2800" dirty="0">
                <a:latin typeface="Calibri" pitchFamily="34" charset="0"/>
              </a:rPr>
              <a:t>A24-HASM-450</a:t>
            </a:r>
            <a:r>
              <a:rPr lang="en-US" sz="2800" dirty="0">
                <a:latin typeface="Calibri" pitchFamily="34" charset="0"/>
                <a:ea typeface="Calibri" pitchFamily="34" charset="0"/>
                <a:cs typeface="Calibri" pitchFamily="34" charset="0"/>
              </a:rPr>
              <a:t> (2.1dBI</a:t>
            </a:r>
            <a:r>
              <a:rPr lang="en-US" sz="2800" dirty="0" smtClean="0">
                <a:latin typeface="Calibri" pitchFamily="34" charset="0"/>
                <a:ea typeface="Calibri" pitchFamily="34" charset="0"/>
                <a:cs typeface="Calibri" pitchFamily="34" charset="0"/>
              </a:rPr>
              <a:t>)</a:t>
            </a:r>
            <a:endParaRPr lang="en-US" sz="2800" dirty="0">
              <a:latin typeface="Calibri" pitchFamily="34" charset="0"/>
              <a:ea typeface="Calibri" pitchFamily="34" charset="0"/>
              <a:cs typeface="Calibri" pitchFamily="34" charset="0"/>
            </a:endParaRPr>
          </a:p>
        </p:txBody>
      </p:sp>
      <p:pic>
        <p:nvPicPr>
          <p:cNvPr id="553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spTree>
    <p:extLst>
      <p:ext uri="{BB962C8B-B14F-4D97-AF65-F5344CB8AC3E}">
        <p14:creationId xmlns:p14="http://schemas.microsoft.com/office/powerpoint/2010/main" val="21593633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A19E103-75E4-4D3B-ABBC-1D0D178BE892}" type="slidenum">
              <a:rPr lang="en-US" smtClean="0"/>
              <a:pPr eaLnBrk="1" hangingPunct="1"/>
              <a:t>54</a:t>
            </a:fld>
            <a:endParaRPr lang="en-US" smtClean="0"/>
          </a:p>
        </p:txBody>
      </p:sp>
      <p:sp>
        <p:nvSpPr>
          <p:cNvPr id="56324" name="Rectangle 2"/>
          <p:cNvSpPr>
            <a:spLocks noGrp="1" noChangeArrowheads="1"/>
          </p:cNvSpPr>
          <p:nvPr>
            <p:ph type="title"/>
          </p:nvPr>
        </p:nvSpPr>
        <p:spPr/>
        <p:txBody>
          <a:bodyPr/>
          <a:lstStyle/>
          <a:p>
            <a:pPr eaLnBrk="1" hangingPunct="1"/>
            <a:r>
              <a:rPr lang="en-US" smtClean="0"/>
              <a:t>CDH Overview-2</a:t>
            </a:r>
          </a:p>
        </p:txBody>
      </p:sp>
      <p:sp>
        <p:nvSpPr>
          <p:cNvPr id="56325" name="Rectangle 3"/>
          <p:cNvSpPr>
            <a:spLocks noGrp="1" noChangeArrowheads="1"/>
          </p:cNvSpPr>
          <p:nvPr>
            <p:ph type="body" idx="1"/>
          </p:nvPr>
        </p:nvSpPr>
        <p:spPr>
          <a:xfrm>
            <a:off x="228600" y="1676400"/>
            <a:ext cx="8686800" cy="4572000"/>
          </a:xfrm>
        </p:spPr>
        <p:txBody>
          <a:bodyPr/>
          <a:lstStyle/>
          <a:p>
            <a:pPr eaLnBrk="1" hangingPunct="1"/>
            <a:r>
              <a:rPr lang="en-US" dirty="0" smtClean="0">
                <a:latin typeface="Calibri" pitchFamily="34" charset="0"/>
                <a:ea typeface="Calibri" pitchFamily="34" charset="0"/>
                <a:cs typeface="Calibri" pitchFamily="34" charset="0"/>
              </a:rPr>
              <a:t>Ground Station</a:t>
            </a:r>
          </a:p>
          <a:p>
            <a:pPr lvl="1" eaLnBrk="1" hangingPunct="1"/>
            <a:r>
              <a:rPr lang="en-US" dirty="0" smtClean="0">
                <a:latin typeface="Calibri" pitchFamily="34" charset="0"/>
                <a:ea typeface="Calibri" pitchFamily="34" charset="0"/>
                <a:cs typeface="Calibri" pitchFamily="34" charset="0"/>
              </a:rPr>
              <a:t>Radio Transceiver: </a:t>
            </a:r>
            <a:r>
              <a:rPr lang="en-US" dirty="0" err="1">
                <a:latin typeface="Calibri" pitchFamily="34" charset="0"/>
                <a:ea typeface="Calibri" pitchFamily="34" charset="0"/>
                <a:cs typeface="Calibri" pitchFamily="34" charset="0"/>
              </a:rPr>
              <a:t>XBee</a:t>
            </a:r>
            <a:r>
              <a:rPr lang="en-US" dirty="0">
                <a:latin typeface="Calibri" pitchFamily="34" charset="0"/>
                <a:ea typeface="Calibri" pitchFamily="34" charset="0"/>
                <a:cs typeface="Calibri" pitchFamily="34" charset="0"/>
              </a:rPr>
              <a:t>-PRO® ZB </a:t>
            </a:r>
            <a:r>
              <a:rPr lang="en-US" dirty="0" smtClean="0">
                <a:latin typeface="Calibri" pitchFamily="34" charset="0"/>
                <a:ea typeface="Calibri" pitchFamily="34" charset="0"/>
                <a:cs typeface="Calibri" pitchFamily="34" charset="0"/>
              </a:rPr>
              <a:t>SMT Transceiver (For receiving data from the carrier once every 2 seconds)</a:t>
            </a:r>
          </a:p>
          <a:p>
            <a:pPr lvl="1" eaLnBrk="1" hangingPunct="1"/>
            <a:r>
              <a:rPr lang="en-US" dirty="0" err="1" smtClean="0">
                <a:latin typeface="Calibri" pitchFamily="34" charset="0"/>
                <a:ea typeface="Calibri" pitchFamily="34" charset="0"/>
                <a:cs typeface="Calibri" pitchFamily="34" charset="0"/>
              </a:rPr>
              <a:t>Xbee</a:t>
            </a:r>
            <a:r>
              <a:rPr lang="en-US" dirty="0" smtClean="0">
                <a:latin typeface="Calibri" pitchFamily="34" charset="0"/>
                <a:ea typeface="Calibri" pitchFamily="34" charset="0"/>
                <a:cs typeface="Calibri" pitchFamily="34" charset="0"/>
              </a:rPr>
              <a:t> USB Explorer</a:t>
            </a:r>
          </a:p>
          <a:p>
            <a:pPr lvl="1" eaLnBrk="1" hangingPunct="1"/>
            <a:r>
              <a:rPr lang="en-US" dirty="0" smtClean="0">
                <a:latin typeface="Calibri" pitchFamily="34" charset="0"/>
                <a:ea typeface="Calibri" pitchFamily="34" charset="0"/>
                <a:cs typeface="Calibri" pitchFamily="34" charset="0"/>
              </a:rPr>
              <a:t>Antenna : </a:t>
            </a:r>
            <a:r>
              <a:rPr lang="en-IN" dirty="0">
                <a:latin typeface="Calibri" pitchFamily="34" charset="0"/>
              </a:rPr>
              <a:t>A24-HASM-450</a:t>
            </a:r>
            <a:r>
              <a:rPr lang="en-US" dirty="0">
                <a:latin typeface="Calibri" pitchFamily="34" charset="0"/>
                <a:ea typeface="Calibri" pitchFamily="34" charset="0"/>
                <a:cs typeface="Calibri" pitchFamily="34" charset="0"/>
              </a:rPr>
              <a:t> (2.1dBI</a:t>
            </a:r>
            <a:r>
              <a:rPr lang="en-US" dirty="0" smtClean="0">
                <a:latin typeface="Calibri" pitchFamily="34" charset="0"/>
                <a:ea typeface="Calibri" pitchFamily="34" charset="0"/>
                <a:cs typeface="Calibri" pitchFamily="34" charset="0"/>
              </a:rPr>
              <a:t>)</a:t>
            </a:r>
          </a:p>
          <a:p>
            <a:pPr lvl="1" eaLnBrk="1" hangingPunct="1"/>
            <a:r>
              <a:rPr lang="en-US" dirty="0" smtClean="0">
                <a:latin typeface="Calibri" pitchFamily="34" charset="0"/>
                <a:ea typeface="Calibri" pitchFamily="34" charset="0"/>
                <a:cs typeface="Calibri" pitchFamily="34" charset="0"/>
              </a:rPr>
              <a:t>Intel Core i3 Processor Laptop.</a:t>
            </a:r>
          </a:p>
        </p:txBody>
      </p:sp>
      <p:pic>
        <p:nvPicPr>
          <p:cNvPr id="563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spTree>
    <p:extLst>
      <p:ext uri="{BB962C8B-B14F-4D97-AF65-F5344CB8AC3E}">
        <p14:creationId xmlns:p14="http://schemas.microsoft.com/office/powerpoint/2010/main" val="924491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3D4D429-73AF-4591-AE56-611B73A6DB97}" type="slidenum">
              <a:rPr lang="en-US" smtClean="0"/>
              <a:pPr eaLnBrk="1" hangingPunct="1"/>
              <a:t>55</a:t>
            </a:fld>
            <a:endParaRPr lang="en-US" smtClean="0"/>
          </a:p>
        </p:txBody>
      </p:sp>
      <p:sp>
        <p:nvSpPr>
          <p:cNvPr id="57348" name="Rectangle 2"/>
          <p:cNvSpPr>
            <a:spLocks noGrp="1" noChangeArrowheads="1"/>
          </p:cNvSpPr>
          <p:nvPr>
            <p:ph type="title"/>
          </p:nvPr>
        </p:nvSpPr>
        <p:spPr/>
        <p:txBody>
          <a:bodyPr/>
          <a:lstStyle/>
          <a:p>
            <a:pPr eaLnBrk="1" hangingPunct="1"/>
            <a:r>
              <a:rPr lang="en-US" dirty="0" smtClean="0"/>
              <a:t>CDH Requirements-1 (Container)</a:t>
            </a:r>
          </a:p>
        </p:txBody>
      </p:sp>
      <p:graphicFrame>
        <p:nvGraphicFramePr>
          <p:cNvPr id="8" name="Table 7"/>
          <p:cNvGraphicFramePr>
            <a:graphicFrameLocks noGrp="1"/>
          </p:cNvGraphicFramePr>
          <p:nvPr>
            <p:extLst>
              <p:ext uri="{D42A27DB-BD31-4B8C-83A1-F6EECF244321}">
                <p14:modId xmlns:p14="http://schemas.microsoft.com/office/powerpoint/2010/main" val="2100928645"/>
              </p:ext>
            </p:extLst>
          </p:nvPr>
        </p:nvGraphicFramePr>
        <p:xfrm>
          <a:off x="815371" y="1143000"/>
          <a:ext cx="7620000" cy="5059363"/>
        </p:xfrm>
        <a:graphic>
          <a:graphicData uri="http://schemas.openxmlformats.org/drawingml/2006/table">
            <a:tbl>
              <a:tblPr/>
              <a:tblGrid>
                <a:gridCol w="748768"/>
                <a:gridCol w="1918232"/>
                <a:gridCol w="1659108"/>
                <a:gridCol w="951873"/>
                <a:gridCol w="851962"/>
                <a:gridCol w="372515"/>
                <a:gridCol w="372515"/>
                <a:gridCol w="372515"/>
                <a:gridCol w="372512"/>
              </a:tblGrid>
              <a:tr h="436463">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dirty="0" smtClean="0">
                          <a:ln>
                            <a:noFill/>
                          </a:ln>
                          <a:solidFill>
                            <a:srgbClr val="000000"/>
                          </a:solidFill>
                          <a:effectLst/>
                          <a:latin typeface="Calibri" pitchFamily="34" charset="0"/>
                          <a:ea typeface="MS Gothic" charset="-128"/>
                          <a:cs typeface="Calibri" pitchFamily="34" charset="0"/>
                        </a:rPr>
                        <a:t>ID</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dirty="0" smtClean="0">
                          <a:ln>
                            <a:noFill/>
                          </a:ln>
                          <a:solidFill>
                            <a:srgbClr val="000000"/>
                          </a:solidFill>
                          <a:effectLst/>
                          <a:latin typeface="Calibri" pitchFamily="34" charset="0"/>
                          <a:ea typeface="MS Gothic" charset="-128"/>
                          <a:cs typeface="Calibri" pitchFamily="34" charset="0"/>
                        </a:rPr>
                        <a:t>Requirement</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dirty="0" smtClean="0">
                          <a:ln>
                            <a:noFill/>
                          </a:ln>
                          <a:solidFill>
                            <a:srgbClr val="000000"/>
                          </a:solidFill>
                          <a:effectLst/>
                          <a:latin typeface="Calibri" pitchFamily="34" charset="0"/>
                          <a:ea typeface="MS Gothic" charset="-128"/>
                          <a:cs typeface="Calibri" pitchFamily="34" charset="0"/>
                        </a:rPr>
                        <a:t>Rationale</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dirty="0" smtClean="0">
                          <a:ln>
                            <a:noFill/>
                          </a:ln>
                          <a:solidFill>
                            <a:srgbClr val="000000"/>
                          </a:solidFill>
                          <a:effectLst/>
                          <a:latin typeface="Calibri" pitchFamily="34" charset="0"/>
                          <a:ea typeface="MS Gothic" charset="-128"/>
                          <a:cs typeface="Calibri" pitchFamily="34" charset="0"/>
                        </a:rPr>
                        <a:t>Parent</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dirty="0" smtClean="0">
                          <a:ln>
                            <a:noFill/>
                          </a:ln>
                          <a:solidFill>
                            <a:srgbClr val="000000"/>
                          </a:solidFill>
                          <a:effectLst/>
                          <a:latin typeface="Calibri" pitchFamily="34" charset="0"/>
                          <a:ea typeface="MS Gothic" charset="-128"/>
                          <a:cs typeface="Calibri" pitchFamily="34" charset="0"/>
                        </a:rPr>
                        <a:t>Priority</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 </a:t>
                      </a:r>
                      <a:r>
                        <a:rPr lang="en-US" sz="1400" b="1" dirty="0" smtClean="0">
                          <a:latin typeface="Calibri" pitchFamily="34" charset="0"/>
                          <a:cs typeface="Calibri" pitchFamily="34" charset="0"/>
                        </a:rPr>
                        <a:t>VM</a:t>
                      </a:r>
                      <a:endParaRPr lang="en-IN" sz="2400" b="1" dirty="0">
                        <a:latin typeface="Calibri" pitchFamily="34" charset="0"/>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815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Calibri" pitchFamily="34" charset="0"/>
                          <a:ea typeface="MS Gothic" charset="-128"/>
                          <a:cs typeface="Calibri" pitchFamily="34" charset="0"/>
                        </a:rPr>
                        <a:t>A</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Calibri" pitchFamily="34" charset="0"/>
                          <a:ea typeface="MS Gothic" charset="-128"/>
                          <a:cs typeface="Calibri" pitchFamily="34" charset="0"/>
                        </a:rPr>
                        <a:t>I</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Calibri" pitchFamily="34" charset="0"/>
                          <a:ea typeface="MS Gothic" charset="-128"/>
                          <a:cs typeface="Calibri" pitchFamily="34" charset="0"/>
                        </a:rPr>
                        <a:t>T</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Calibri" pitchFamily="34" charset="0"/>
                          <a:ea typeface="MS Gothic" charset="-128"/>
                          <a:cs typeface="Calibri" pitchFamily="34" charset="0"/>
                        </a:rPr>
                        <a:t>D</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3330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 Transmit GPS Data Stream</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(transmitted every 2 seconds)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 -08</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  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0140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CDH02</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Transmit Altitude in meters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(transmitted every 2 seconds)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SYS-08</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9396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CDH03</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Transmit Air Temperature in Celsius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(transmitted every 2 seconds)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SYS-08</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1461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CDH04</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Transmit Battery Voltage in Volts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(transmitted every 2 seconds)</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SYS-08</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3095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CDH05</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Terminate Telemetry</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Terminate Telemetry within 5 minutes of landing.</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SYS-08,09</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400" dirty="0" smtClean="0">
                          <a:latin typeface="Calibri" pitchFamily="34" charset="0"/>
                          <a:cs typeface="Calibri" pitchFamily="34" charset="0"/>
                        </a:rPr>
                        <a:t>x</a:t>
                      </a: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7050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CDH06</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Store Telemetry Data</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For Post Processing in case of Communication Failure</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SYS-11</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rPr>
                        <a:t>LOW</a:t>
                      </a: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9"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400" dirty="0">
                        <a:latin typeface="Calibri" pitchFamily="34" charset="0"/>
                        <a:cs typeface="Calibri" pitchFamily="34" charset="0"/>
                      </a:endParaRPr>
                    </a:p>
                  </a:txBody>
                  <a:tcPr marT="45724" marB="4572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74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spTree>
    <p:extLst>
      <p:ext uri="{BB962C8B-B14F-4D97-AF65-F5344CB8AC3E}">
        <p14:creationId xmlns:p14="http://schemas.microsoft.com/office/powerpoint/2010/main" val="8590896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4E8E365-3D09-4C1E-A1C9-A0A3C147AE16}" type="slidenum">
              <a:rPr lang="en-US" smtClean="0"/>
              <a:pPr eaLnBrk="1" hangingPunct="1"/>
              <a:t>56</a:t>
            </a:fld>
            <a:endParaRPr lang="en-US" smtClean="0"/>
          </a:p>
        </p:txBody>
      </p:sp>
      <p:sp>
        <p:nvSpPr>
          <p:cNvPr id="58372" name="Rectangle 2"/>
          <p:cNvSpPr>
            <a:spLocks noGrp="1" noChangeArrowheads="1"/>
          </p:cNvSpPr>
          <p:nvPr>
            <p:ph type="title"/>
          </p:nvPr>
        </p:nvSpPr>
        <p:spPr/>
        <p:txBody>
          <a:bodyPr/>
          <a:lstStyle/>
          <a:p>
            <a:pPr eaLnBrk="1" hangingPunct="1"/>
            <a:r>
              <a:rPr lang="en-US" dirty="0" smtClean="0"/>
              <a:t>CDH Requirements-2 (Cansat)</a:t>
            </a:r>
          </a:p>
        </p:txBody>
      </p:sp>
      <p:graphicFrame>
        <p:nvGraphicFramePr>
          <p:cNvPr id="9" name="Table 8"/>
          <p:cNvGraphicFramePr>
            <a:graphicFrameLocks noGrp="1"/>
          </p:cNvGraphicFramePr>
          <p:nvPr>
            <p:extLst>
              <p:ext uri="{D42A27DB-BD31-4B8C-83A1-F6EECF244321}">
                <p14:modId xmlns:p14="http://schemas.microsoft.com/office/powerpoint/2010/main" val="3697228002"/>
              </p:ext>
            </p:extLst>
          </p:nvPr>
        </p:nvGraphicFramePr>
        <p:xfrm>
          <a:off x="814298" y="1143000"/>
          <a:ext cx="7620000" cy="5100639"/>
        </p:xfrm>
        <a:graphic>
          <a:graphicData uri="http://schemas.openxmlformats.org/drawingml/2006/table">
            <a:tbl>
              <a:tblPr/>
              <a:tblGrid>
                <a:gridCol w="748768"/>
                <a:gridCol w="1918232"/>
                <a:gridCol w="1659108"/>
                <a:gridCol w="951873"/>
                <a:gridCol w="851962"/>
                <a:gridCol w="372515"/>
                <a:gridCol w="372515"/>
                <a:gridCol w="372515"/>
                <a:gridCol w="372512"/>
              </a:tblGrid>
              <a:tr h="497394">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ID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Requirement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Rationale</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Parent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Priority</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2800" dirty="0" smtClean="0">
                          <a:latin typeface="Calibri" pitchFamily="34" charset="0"/>
                          <a:cs typeface="Calibri" pitchFamily="34" charset="0"/>
                        </a:rPr>
                        <a:t>    </a:t>
                      </a:r>
                      <a:r>
                        <a:rPr lang="en-US" sz="2800" b="1" dirty="0" smtClean="0">
                          <a:latin typeface="Calibri" pitchFamily="34" charset="0"/>
                          <a:cs typeface="Calibri" pitchFamily="34" charset="0"/>
                        </a:rPr>
                        <a:t> </a:t>
                      </a:r>
                      <a:r>
                        <a:rPr lang="en-US" sz="1600" b="1" dirty="0" smtClean="0">
                          <a:latin typeface="Calibri" pitchFamily="34" charset="0"/>
                          <a:cs typeface="Calibri" pitchFamily="34" charset="0"/>
                        </a:rPr>
                        <a:t>VM</a:t>
                      </a:r>
                      <a:endParaRPr lang="en-IN" sz="2800" b="1" dirty="0">
                        <a:latin typeface="Calibri" pitchFamily="34" charset="0"/>
                        <a:cs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4222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A</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I</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T</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7684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CDH06</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Store/Transmit  Cansat Altitude Measured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(stored every 2 seconds)</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SYS-11</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  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10684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CDH07</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Store/Transmit Cansat Battery Voltage</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(stored every 2 seconds)</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SYS-11</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10684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CDH08</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Storing the Impact Force</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Impact Force (Stored when cansat hits the ground)</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BONUS</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07048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CDH09</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Send stored descent telemetry to Ground Control</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For post-processing following retrieval of Lander</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SYS-11</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7"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21" marB="45721"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84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spTree>
    <p:extLst>
      <p:ext uri="{BB962C8B-B14F-4D97-AF65-F5344CB8AC3E}">
        <p14:creationId xmlns:p14="http://schemas.microsoft.com/office/powerpoint/2010/main" val="7405491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1D4D415-FF05-4173-88CC-CBE6DBFDA21D}" type="slidenum">
              <a:rPr lang="en-US" smtClean="0"/>
              <a:pPr eaLnBrk="1" hangingPunct="1"/>
              <a:t>57</a:t>
            </a:fld>
            <a:endParaRPr lang="en-US" smtClean="0"/>
          </a:p>
        </p:txBody>
      </p:sp>
      <p:sp>
        <p:nvSpPr>
          <p:cNvPr id="59396" name="Rectangle 2"/>
          <p:cNvSpPr>
            <a:spLocks noGrp="1" noChangeArrowheads="1"/>
          </p:cNvSpPr>
          <p:nvPr>
            <p:ph type="title"/>
          </p:nvPr>
        </p:nvSpPr>
        <p:spPr/>
        <p:txBody>
          <a:bodyPr/>
          <a:lstStyle/>
          <a:p>
            <a:pPr eaLnBrk="1" hangingPunct="1"/>
            <a:r>
              <a:rPr lang="en-US" smtClean="0"/>
              <a:t>CDH Requirements-3 (GROUND STATION)</a:t>
            </a:r>
          </a:p>
        </p:txBody>
      </p:sp>
      <p:graphicFrame>
        <p:nvGraphicFramePr>
          <p:cNvPr id="10" name="Table 9"/>
          <p:cNvGraphicFramePr>
            <a:graphicFrameLocks noGrp="1"/>
          </p:cNvGraphicFramePr>
          <p:nvPr>
            <p:extLst>
              <p:ext uri="{D42A27DB-BD31-4B8C-83A1-F6EECF244321}">
                <p14:modId xmlns:p14="http://schemas.microsoft.com/office/powerpoint/2010/main" val="1531054195"/>
              </p:ext>
            </p:extLst>
          </p:nvPr>
        </p:nvGraphicFramePr>
        <p:xfrm>
          <a:off x="815371" y="1143000"/>
          <a:ext cx="7620000" cy="5115058"/>
        </p:xfrm>
        <a:graphic>
          <a:graphicData uri="http://schemas.openxmlformats.org/drawingml/2006/table">
            <a:tbl>
              <a:tblPr/>
              <a:tblGrid>
                <a:gridCol w="748768"/>
                <a:gridCol w="1918232"/>
                <a:gridCol w="1659108"/>
                <a:gridCol w="951873"/>
                <a:gridCol w="851962"/>
                <a:gridCol w="372515"/>
                <a:gridCol w="372515"/>
                <a:gridCol w="372515"/>
                <a:gridCol w="372512"/>
              </a:tblGrid>
              <a:tr h="497340">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ID</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Requirement</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Rationale</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Parent</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smtClean="0">
                          <a:ln>
                            <a:noFill/>
                          </a:ln>
                          <a:solidFill>
                            <a:srgbClr val="000000"/>
                          </a:solidFill>
                          <a:effectLst/>
                          <a:latin typeface="Calibri" pitchFamily="34" charset="0"/>
                          <a:ea typeface="MS Gothic" charset="-128"/>
                          <a:cs typeface="Calibri" pitchFamily="34" charset="0"/>
                        </a:rPr>
                        <a:t>Priority</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2800" dirty="0" smtClean="0">
                          <a:latin typeface="Calibri" pitchFamily="34" charset="0"/>
                          <a:cs typeface="Calibri" pitchFamily="34" charset="0"/>
                        </a:rPr>
                        <a:t>    </a:t>
                      </a:r>
                      <a:r>
                        <a:rPr lang="en-US" sz="2800" b="1" dirty="0" smtClean="0">
                          <a:latin typeface="Calibri" pitchFamily="34" charset="0"/>
                          <a:cs typeface="Calibri" pitchFamily="34" charset="0"/>
                        </a:rPr>
                        <a:t> </a:t>
                      </a:r>
                      <a:r>
                        <a:rPr lang="en-US" sz="1600" b="1" dirty="0" smtClean="0">
                          <a:latin typeface="Calibri" pitchFamily="34" charset="0"/>
                          <a:cs typeface="Calibri" pitchFamily="34" charset="0"/>
                        </a:rPr>
                        <a:t>VM</a:t>
                      </a:r>
                      <a:endParaRPr lang="en-IN" sz="2800" b="1" dirty="0">
                        <a:latin typeface="Calibri" pitchFamily="34" charset="0"/>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295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A</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I</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T</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smtClean="0">
                          <a:ln>
                            <a:noFill/>
                          </a:ln>
                          <a:solidFill>
                            <a:srgbClr val="000000"/>
                          </a:solidFill>
                          <a:effectLst/>
                          <a:latin typeface="Calibri" pitchFamily="34" charset="0"/>
                          <a:ea typeface="MS Gothic" charset="-128"/>
                          <a:cs typeface="Calibri" pitchFamily="34" charset="0"/>
                        </a:rPr>
                        <a:t>D</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347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CDH09</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 Receive GPS Data Stream</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Receive every 2S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  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7983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CDH10</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Receive Altitude in meters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(received every 2 seconds)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7044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CDH11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Receive Air Temperature in Celsius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(received every 2 seconds)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16877">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CDH12</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Receive Battery Voltage in Volts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Descent Telemetry packet (received every 2 seconds)</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70441">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4" charset="0"/>
                          <a:ea typeface="MS Gothic" charset="-128"/>
                          <a:cs typeface="Calibri" pitchFamily="34" charset="0"/>
                        </a:rPr>
                        <a:t>CDH13</a:t>
                      </a: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Plot telemetry data</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In real time</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Ret real time feel for what is happening.</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CD01</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rPr>
                        <a:t>HIGH</a:t>
                      </a: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4" charset="0"/>
                        <a:ea typeface="MS Gothic" charset="-128"/>
                        <a:cs typeface="Calibri" pitchFamily="34" charset="0"/>
                      </a:endParaRPr>
                    </a:p>
                  </a:txBody>
                  <a:tcPr marT="24940"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600" dirty="0" smtClean="0">
                          <a:latin typeface="Calibri" pitchFamily="34" charset="0"/>
                          <a:cs typeface="Calibri" pitchFamily="34" charset="0"/>
                        </a:rPr>
                        <a:t>x</a:t>
                      </a:r>
                      <a:endParaRPr lang="en-US" sz="1600" dirty="0">
                        <a:latin typeface="Calibri" pitchFamily="34" charset="0"/>
                        <a:cs typeface="Calibri" pitchFamily="34" charset="0"/>
                      </a:endParaRPr>
                    </a:p>
                  </a:txBody>
                  <a:tcPr marT="45708" marB="4570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94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9"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spTree>
    <p:extLst>
      <p:ext uri="{BB962C8B-B14F-4D97-AF65-F5344CB8AC3E}">
        <p14:creationId xmlns:p14="http://schemas.microsoft.com/office/powerpoint/2010/main" val="847399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45F9235-3550-44AB-950C-D45C0E6E8011}" type="slidenum">
              <a:rPr lang="en-US" smtClean="0"/>
              <a:pPr eaLnBrk="1" hangingPunct="1"/>
              <a:t>58</a:t>
            </a:fld>
            <a:endParaRPr lang="en-US" smtClean="0"/>
          </a:p>
        </p:txBody>
      </p:sp>
      <p:sp>
        <p:nvSpPr>
          <p:cNvPr id="60420" name="Rectangle 2"/>
          <p:cNvSpPr>
            <a:spLocks noGrp="1" noChangeArrowheads="1"/>
          </p:cNvSpPr>
          <p:nvPr>
            <p:ph type="title"/>
          </p:nvPr>
        </p:nvSpPr>
        <p:spPr/>
        <p:txBody>
          <a:bodyPr/>
          <a:lstStyle/>
          <a:p>
            <a:pPr eaLnBrk="1" hangingPunct="1"/>
            <a:r>
              <a:rPr lang="en-US" dirty="0" smtClean="0"/>
              <a:t>Processor : Trade &amp; Selection</a:t>
            </a:r>
          </a:p>
        </p:txBody>
      </p:sp>
      <p:sp>
        <p:nvSpPr>
          <p:cNvPr id="43013" name="Rectangle 3"/>
          <p:cNvSpPr>
            <a:spLocks noGrp="1" noChangeArrowheads="1"/>
          </p:cNvSpPr>
          <p:nvPr>
            <p:ph type="body" idx="1"/>
          </p:nvPr>
        </p:nvSpPr>
        <p:spPr/>
        <p:txBody>
          <a:bodyPr/>
          <a:lstStyle/>
          <a:p>
            <a:pPr eaLnBrk="1" hangingPunct="1">
              <a:spcBef>
                <a:spcPts val="0"/>
              </a:spcBef>
              <a:buFontTx/>
              <a:buNone/>
              <a:defRPr/>
            </a:pPr>
            <a:r>
              <a:rPr lang="en-US" dirty="0" smtClean="0">
                <a:latin typeface="Calibri" pitchFamily="34" charset="0"/>
                <a:cs typeface="Calibri" pitchFamily="34" charset="0"/>
              </a:rPr>
              <a:t>Cansat: AtMega128</a:t>
            </a:r>
          </a:p>
          <a:p>
            <a:pPr eaLnBrk="1" hangingPunct="1">
              <a:spcBef>
                <a:spcPts val="0"/>
              </a:spcBef>
              <a:defRPr/>
            </a:pPr>
            <a:r>
              <a:rPr lang="en-US" dirty="0" smtClean="0">
                <a:latin typeface="Calibri" pitchFamily="34" charset="0"/>
                <a:cs typeface="Calibri" pitchFamily="34" charset="0"/>
              </a:rPr>
              <a:t>Maximum Clock Frequency 16 MHz (external)</a:t>
            </a:r>
          </a:p>
          <a:p>
            <a:pPr eaLnBrk="1" hangingPunct="1">
              <a:spcBef>
                <a:spcPts val="0"/>
              </a:spcBef>
              <a:defRPr/>
            </a:pPr>
            <a:r>
              <a:rPr lang="en-US" dirty="0" smtClean="0">
                <a:latin typeface="Calibri" pitchFamily="34" charset="0"/>
                <a:cs typeface="Calibri" pitchFamily="34" charset="0"/>
              </a:rPr>
              <a:t>Data Interfaces:</a:t>
            </a:r>
          </a:p>
          <a:p>
            <a:pPr lvl="1" eaLnBrk="1" hangingPunct="1">
              <a:spcBef>
                <a:spcPts val="0"/>
              </a:spcBef>
              <a:defRPr/>
            </a:pPr>
            <a:r>
              <a:rPr lang="en-US" dirty="0" smtClean="0">
                <a:latin typeface="Calibri" pitchFamily="34" charset="0"/>
                <a:cs typeface="Calibri" pitchFamily="34" charset="0"/>
              </a:rPr>
              <a:t>USART: 2 (</a:t>
            </a:r>
            <a:r>
              <a:rPr lang="en-US" sz="1800" dirty="0" smtClean="0">
                <a:latin typeface="Calibri" pitchFamily="34" charset="0"/>
                <a:cs typeface="Calibri" pitchFamily="34" charset="0"/>
              </a:rPr>
              <a:t>One for Transceiver and </a:t>
            </a:r>
          </a:p>
          <a:p>
            <a:pPr marL="0" lvl="1" indent="0" eaLnBrk="1" hangingPunct="1">
              <a:spcBef>
                <a:spcPts val="0"/>
              </a:spcBef>
              <a:buFontTx/>
              <a:buNone/>
              <a:defRPr/>
            </a:pPr>
            <a:r>
              <a:rPr lang="en-US" sz="1800" dirty="0" smtClean="0">
                <a:latin typeface="Calibri" pitchFamily="34" charset="0"/>
                <a:cs typeface="Calibri" pitchFamily="34" charset="0"/>
              </a:rPr>
              <a:t>one for GPS</a:t>
            </a:r>
            <a:r>
              <a:rPr lang="en-US" dirty="0" smtClean="0">
                <a:latin typeface="Calibri" pitchFamily="34" charset="0"/>
                <a:cs typeface="Calibri" pitchFamily="34" charset="0"/>
              </a:rPr>
              <a:t>)</a:t>
            </a:r>
          </a:p>
          <a:p>
            <a:pPr lvl="1" eaLnBrk="1" hangingPunct="1">
              <a:spcBef>
                <a:spcPts val="0"/>
              </a:spcBef>
              <a:defRPr/>
            </a:pPr>
            <a:r>
              <a:rPr lang="en-US" dirty="0" smtClean="0">
                <a:latin typeface="Calibri" pitchFamily="34" charset="0"/>
                <a:cs typeface="Calibri" pitchFamily="34" charset="0"/>
              </a:rPr>
              <a:t>SPI: 1(For memory)</a:t>
            </a:r>
          </a:p>
          <a:p>
            <a:pPr lvl="1" eaLnBrk="1" hangingPunct="1">
              <a:spcBef>
                <a:spcPts val="0"/>
              </a:spcBef>
              <a:defRPr/>
            </a:pPr>
            <a:r>
              <a:rPr lang="en-US" dirty="0" smtClean="0">
                <a:latin typeface="Calibri" pitchFamily="34" charset="0"/>
                <a:cs typeface="Calibri" pitchFamily="34" charset="0"/>
              </a:rPr>
              <a:t>ADC PORTS: 8 channels(</a:t>
            </a:r>
            <a:r>
              <a:rPr lang="en-US" sz="1600" dirty="0" smtClean="0">
                <a:latin typeface="Calibri" pitchFamily="34" charset="0"/>
                <a:cs typeface="Calibri" pitchFamily="34" charset="0"/>
              </a:rPr>
              <a:t>one each</a:t>
            </a:r>
          </a:p>
          <a:p>
            <a:pPr marL="457200" lvl="1" indent="0" eaLnBrk="1" hangingPunct="1">
              <a:spcBef>
                <a:spcPts val="0"/>
              </a:spcBef>
              <a:buFontTx/>
              <a:buNone/>
              <a:defRPr/>
            </a:pPr>
            <a:r>
              <a:rPr lang="en-US" sz="1600" dirty="0" smtClean="0">
                <a:latin typeface="Calibri" pitchFamily="34" charset="0"/>
                <a:cs typeface="Calibri" pitchFamily="34" charset="0"/>
              </a:rPr>
              <a:t> for battery voltage, temperature sensor and pressure</a:t>
            </a:r>
          </a:p>
          <a:p>
            <a:pPr marL="457200" lvl="1" indent="0" eaLnBrk="1" hangingPunct="1">
              <a:spcBef>
                <a:spcPts val="0"/>
              </a:spcBef>
              <a:buFontTx/>
              <a:buNone/>
              <a:defRPr/>
            </a:pPr>
            <a:r>
              <a:rPr lang="en-US" sz="1600" dirty="0" smtClean="0">
                <a:latin typeface="Calibri" pitchFamily="34" charset="0"/>
                <a:cs typeface="Calibri" pitchFamily="34" charset="0"/>
              </a:rPr>
              <a:t>Sensor, impact force sensor</a:t>
            </a:r>
            <a:r>
              <a:rPr lang="en-US" dirty="0" smtClean="0">
                <a:latin typeface="Calibri" pitchFamily="34" charset="0"/>
                <a:cs typeface="Calibri" pitchFamily="34" charset="0"/>
              </a:rPr>
              <a:t>)</a:t>
            </a:r>
          </a:p>
          <a:p>
            <a:pPr marL="457200" lvl="1" indent="0" eaLnBrk="1" hangingPunct="1">
              <a:spcBef>
                <a:spcPts val="0"/>
              </a:spcBef>
              <a:buFontTx/>
              <a:buNone/>
              <a:defRPr/>
            </a:pPr>
            <a:endParaRPr lang="en-US" dirty="0" smtClean="0">
              <a:latin typeface="Calibri" pitchFamily="34" charset="0"/>
              <a:cs typeface="Calibri" pitchFamily="34" charset="0"/>
            </a:endParaRPr>
          </a:p>
          <a:p>
            <a:pPr eaLnBrk="1" hangingPunct="1">
              <a:spcBef>
                <a:spcPts val="0"/>
              </a:spcBef>
              <a:defRPr/>
            </a:pPr>
            <a:r>
              <a:rPr lang="en-US" dirty="0" smtClean="0">
                <a:latin typeface="Calibri" pitchFamily="34" charset="0"/>
                <a:cs typeface="Calibri" pitchFamily="34" charset="0"/>
              </a:rPr>
              <a:t>On chip Flash Memory: 128 Kb</a:t>
            </a:r>
          </a:p>
          <a:p>
            <a:pPr eaLnBrk="1" hangingPunct="1">
              <a:spcBef>
                <a:spcPts val="0"/>
              </a:spcBef>
              <a:defRPr/>
            </a:pPr>
            <a:r>
              <a:rPr lang="en-US" dirty="0" smtClean="0">
                <a:latin typeface="Calibri" pitchFamily="34" charset="0"/>
                <a:cs typeface="Calibri" pitchFamily="34" charset="0"/>
              </a:rPr>
              <a:t>SRAM / EEPROM: 4 Kb</a:t>
            </a:r>
          </a:p>
          <a:p>
            <a:pPr eaLnBrk="1" hangingPunct="1">
              <a:spcBef>
                <a:spcPts val="0"/>
              </a:spcBef>
              <a:defRPr/>
            </a:pPr>
            <a:r>
              <a:rPr lang="en-US" dirty="0" smtClean="0">
                <a:latin typeface="Calibri" pitchFamily="34" charset="0"/>
                <a:cs typeface="Calibri" pitchFamily="34" charset="0"/>
              </a:rPr>
              <a:t>Supply Voltage: 4.5V – 5V</a:t>
            </a:r>
          </a:p>
        </p:txBody>
      </p:sp>
      <p:pic>
        <p:nvPicPr>
          <p:cNvPr id="60422" name="Picture 7" descr="C:\Users\Jasmeet\Desktop\ET-AVR_Stamp_ATMega128_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209800"/>
            <a:ext cx="285115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spTree>
    <p:extLst>
      <p:ext uri="{BB962C8B-B14F-4D97-AF65-F5344CB8AC3E}">
        <p14:creationId xmlns:p14="http://schemas.microsoft.com/office/powerpoint/2010/main" val="1770080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FD9EEF9-B43A-4ED3-9F03-6884FAE894A3}" type="slidenum">
              <a:rPr lang="en-US" smtClean="0"/>
              <a:pPr eaLnBrk="1" hangingPunct="1"/>
              <a:t>59</a:t>
            </a:fld>
            <a:endParaRPr lang="en-US" smtClean="0"/>
          </a:p>
        </p:txBody>
      </p:sp>
      <p:sp>
        <p:nvSpPr>
          <p:cNvPr id="62468" name="Rectangle 2"/>
          <p:cNvSpPr>
            <a:spLocks noGrp="1" noChangeArrowheads="1"/>
          </p:cNvSpPr>
          <p:nvPr>
            <p:ph type="title"/>
          </p:nvPr>
        </p:nvSpPr>
        <p:spPr/>
        <p:txBody>
          <a:bodyPr/>
          <a:lstStyle/>
          <a:p>
            <a:pPr eaLnBrk="1" hangingPunct="1"/>
            <a:r>
              <a:rPr lang="en-US" smtClean="0"/>
              <a:t>Memory : Trade &amp; Selection</a:t>
            </a:r>
          </a:p>
        </p:txBody>
      </p:sp>
      <p:sp>
        <p:nvSpPr>
          <p:cNvPr id="45061" name="Rectangle 3"/>
          <p:cNvSpPr>
            <a:spLocks noGrp="1" noChangeArrowheads="1"/>
          </p:cNvSpPr>
          <p:nvPr>
            <p:ph type="body" idx="1"/>
          </p:nvPr>
        </p:nvSpPr>
        <p:spPr/>
        <p:txBody>
          <a:bodyPr/>
          <a:lstStyle/>
          <a:p>
            <a:pPr>
              <a:spcBef>
                <a:spcPts val="0"/>
              </a:spcBef>
              <a:defRPr/>
            </a:pPr>
            <a:r>
              <a:rPr lang="en-US" sz="2800" dirty="0" smtClean="0">
                <a:latin typeface="Calibri" pitchFamily="34" charset="0"/>
                <a:cs typeface="Calibri" pitchFamily="34" charset="0"/>
              </a:rPr>
              <a:t> </a:t>
            </a:r>
            <a:r>
              <a:rPr lang="en-US" dirty="0" smtClean="0">
                <a:latin typeface="Calibri" pitchFamily="34" charset="0"/>
                <a:cs typeface="Calibri" pitchFamily="34" charset="0"/>
              </a:rPr>
              <a:t>If 1 minutes of Descent Telemetry(carrier) sampled at 2 seconds </a:t>
            </a:r>
          </a:p>
          <a:p>
            <a:pPr>
              <a:spcBef>
                <a:spcPts val="0"/>
              </a:spcBef>
              <a:buFont typeface="Wingdings 2" pitchFamily="18" charset="2"/>
              <a:buNone/>
              <a:defRPr/>
            </a:pPr>
            <a:r>
              <a:rPr lang="en-US" dirty="0" smtClean="0">
                <a:latin typeface="Calibri" pitchFamily="34" charset="0"/>
                <a:cs typeface="Calibri" pitchFamily="34" charset="0"/>
              </a:rPr>
              <a:t>			60 * ( 50 bytes ) ~= 3 </a:t>
            </a:r>
            <a:r>
              <a:rPr lang="en-US" dirty="0" err="1" smtClean="0">
                <a:latin typeface="Calibri" pitchFamily="34" charset="0"/>
                <a:cs typeface="Calibri" pitchFamily="34" charset="0"/>
              </a:rPr>
              <a:t>kB</a:t>
            </a:r>
            <a:endParaRPr lang="en-US" dirty="0" smtClean="0">
              <a:latin typeface="Calibri" pitchFamily="34" charset="0"/>
              <a:cs typeface="Calibri" pitchFamily="34" charset="0"/>
            </a:endParaRPr>
          </a:p>
          <a:p>
            <a:pPr>
              <a:spcBef>
                <a:spcPts val="0"/>
              </a:spcBef>
              <a:buFont typeface="Wingdings 2" pitchFamily="18" charset="2"/>
              <a:buNone/>
              <a:defRPr/>
            </a:pPr>
            <a:endParaRPr lang="en-US" dirty="0" smtClean="0">
              <a:latin typeface="Calibri" pitchFamily="34" charset="0"/>
              <a:cs typeface="Calibri" pitchFamily="34" charset="0"/>
            </a:endParaRPr>
          </a:p>
          <a:p>
            <a:pPr>
              <a:spcBef>
                <a:spcPts val="0"/>
              </a:spcBef>
              <a:defRPr/>
            </a:pPr>
            <a:r>
              <a:rPr lang="en-US" dirty="0" smtClean="0">
                <a:latin typeface="Calibri" pitchFamily="34" charset="0"/>
                <a:cs typeface="Calibri" pitchFamily="34" charset="0"/>
              </a:rPr>
              <a:t>If Acceleration Data is calculated with 100 samples per second :</a:t>
            </a:r>
          </a:p>
          <a:p>
            <a:pPr>
              <a:spcBef>
                <a:spcPts val="0"/>
              </a:spcBef>
              <a:buFont typeface="Wingdings 2" pitchFamily="18" charset="2"/>
              <a:buNone/>
              <a:defRPr/>
            </a:pPr>
            <a:r>
              <a:rPr lang="en-US" dirty="0" smtClean="0">
                <a:latin typeface="Calibri" pitchFamily="34" charset="0"/>
                <a:cs typeface="Calibri" pitchFamily="34" charset="0"/>
              </a:rPr>
              <a:t>                    	3*100*10 bits ~=  0.4 </a:t>
            </a:r>
            <a:r>
              <a:rPr lang="en-US" dirty="0" err="1" smtClean="0">
                <a:latin typeface="Calibri" pitchFamily="34" charset="0"/>
                <a:cs typeface="Calibri" pitchFamily="34" charset="0"/>
              </a:rPr>
              <a:t>kB</a:t>
            </a:r>
            <a:endParaRPr lang="en-US" dirty="0" smtClean="0">
              <a:latin typeface="Calibri" pitchFamily="34" charset="0"/>
              <a:cs typeface="Calibri" pitchFamily="34" charset="0"/>
            </a:endParaRPr>
          </a:p>
          <a:p>
            <a:pPr>
              <a:spcBef>
                <a:spcPts val="0"/>
              </a:spcBef>
              <a:buFont typeface="Wingdings 2" pitchFamily="18" charset="2"/>
              <a:buNone/>
              <a:defRPr/>
            </a:pPr>
            <a:endParaRPr lang="en-US" dirty="0" smtClean="0">
              <a:latin typeface="Calibri" pitchFamily="34" charset="0"/>
              <a:cs typeface="Calibri" pitchFamily="34" charset="0"/>
            </a:endParaRPr>
          </a:p>
          <a:p>
            <a:pPr>
              <a:spcBef>
                <a:spcPts val="0"/>
              </a:spcBef>
              <a:defRPr/>
            </a:pPr>
            <a:r>
              <a:rPr lang="en-US" dirty="0" smtClean="0">
                <a:latin typeface="Calibri" pitchFamily="34" charset="0"/>
                <a:cs typeface="Calibri" pitchFamily="34" charset="0"/>
              </a:rPr>
              <a:t>Totally it adds up to around  4 </a:t>
            </a:r>
            <a:r>
              <a:rPr lang="en-US" dirty="0" err="1" smtClean="0">
                <a:latin typeface="Calibri" pitchFamily="34" charset="0"/>
                <a:cs typeface="Calibri" pitchFamily="34" charset="0"/>
              </a:rPr>
              <a:t>kB</a:t>
            </a:r>
            <a:r>
              <a:rPr lang="en-US" dirty="0" smtClean="0">
                <a:latin typeface="Calibri" pitchFamily="34" charset="0"/>
                <a:cs typeface="Calibri" pitchFamily="34" charset="0"/>
              </a:rPr>
              <a:t>.</a:t>
            </a:r>
          </a:p>
          <a:p>
            <a:pPr marL="0" indent="0">
              <a:spcBef>
                <a:spcPts val="0"/>
              </a:spcBef>
              <a:buNone/>
              <a:defRPr/>
            </a:pPr>
            <a:endParaRPr lang="en-US" dirty="0">
              <a:latin typeface="Calibri" pitchFamily="34" charset="0"/>
              <a:cs typeface="Calibri" pitchFamily="34" charset="0"/>
            </a:endParaRPr>
          </a:p>
          <a:p>
            <a:pPr>
              <a:spcBef>
                <a:spcPts val="0"/>
              </a:spcBef>
              <a:defRPr/>
            </a:pPr>
            <a:r>
              <a:rPr lang="en-US" dirty="0" smtClean="0">
                <a:latin typeface="Calibri" pitchFamily="34" charset="0"/>
                <a:cs typeface="Calibri" pitchFamily="34" charset="0"/>
              </a:rPr>
              <a:t>Atmel Memory chip</a:t>
            </a:r>
          </a:p>
          <a:p>
            <a:pPr lvl="1">
              <a:spcBef>
                <a:spcPts val="0"/>
              </a:spcBef>
              <a:defRPr/>
            </a:pPr>
            <a:r>
              <a:rPr lang="en-US" dirty="0" smtClean="0">
                <a:latin typeface="Calibri" pitchFamily="34" charset="0"/>
                <a:cs typeface="Calibri" pitchFamily="34" charset="0"/>
              </a:rPr>
              <a:t>8 MB, SPI Mode, Chip Select</a:t>
            </a:r>
            <a:br>
              <a:rPr lang="en-US" dirty="0" smtClean="0">
                <a:latin typeface="Calibri" pitchFamily="34" charset="0"/>
                <a:cs typeface="Calibri" pitchFamily="34" charset="0"/>
              </a:rPr>
            </a:br>
            <a:r>
              <a:rPr lang="en-US" dirty="0" smtClean="0">
                <a:latin typeface="Calibri" pitchFamily="34" charset="0"/>
                <a:cs typeface="Calibri" pitchFamily="34" charset="0"/>
              </a:rPr>
              <a:t>Available</a:t>
            </a:r>
          </a:p>
          <a:p>
            <a:pPr lvl="1">
              <a:spcBef>
                <a:spcPts val="0"/>
              </a:spcBef>
              <a:defRPr/>
            </a:pPr>
            <a:r>
              <a:rPr lang="en-US" dirty="0" smtClean="0">
                <a:latin typeface="Calibri" pitchFamily="34" charset="0"/>
                <a:cs typeface="Calibri" pitchFamily="34" charset="0"/>
              </a:rPr>
              <a:t>Its cheap and readily available.</a:t>
            </a:r>
          </a:p>
        </p:txBody>
      </p:sp>
      <p:pic>
        <p:nvPicPr>
          <p:cNvPr id="624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013200"/>
            <a:ext cx="29718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spTree>
    <p:extLst>
      <p:ext uri="{BB962C8B-B14F-4D97-AF65-F5344CB8AC3E}">
        <p14:creationId xmlns:p14="http://schemas.microsoft.com/office/powerpoint/2010/main" val="361232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AB2C19-B916-454E-B9B5-80203CB3332E}" type="slidenum">
              <a:rPr lang="en-US" smtClean="0"/>
              <a:pPr eaLnBrk="1" hangingPunct="1"/>
              <a:t>6</a:t>
            </a:fld>
            <a:endParaRPr lang="en-US" smtClean="0"/>
          </a:p>
        </p:txBody>
      </p:sp>
      <p:sp>
        <p:nvSpPr>
          <p:cNvPr id="9220" name="Rectangle 2"/>
          <p:cNvSpPr>
            <a:spLocks noGrp="1" noChangeArrowheads="1"/>
          </p:cNvSpPr>
          <p:nvPr>
            <p:ph type="title"/>
          </p:nvPr>
        </p:nvSpPr>
        <p:spPr/>
        <p:txBody>
          <a:bodyPr/>
          <a:lstStyle/>
          <a:p>
            <a:pPr eaLnBrk="1" hangingPunct="1"/>
            <a:r>
              <a:rPr lang="en-US" dirty="0" smtClean="0">
                <a:latin typeface="Calibri" pitchFamily="34" charset="0"/>
                <a:ea typeface="Calibri" pitchFamily="34" charset="0"/>
                <a:cs typeface="Calibri" pitchFamily="34" charset="0"/>
              </a:rPr>
              <a:t>Internal Organization</a:t>
            </a:r>
            <a:endParaRPr lang="en-US" dirty="0" smtClean="0"/>
          </a:p>
        </p:txBody>
      </p:sp>
      <p:grpSp>
        <p:nvGrpSpPr>
          <p:cNvPr id="9222" name="Group 2"/>
          <p:cNvGrpSpPr>
            <a:grpSpLocks/>
          </p:cNvGrpSpPr>
          <p:nvPr/>
        </p:nvGrpSpPr>
        <p:grpSpPr bwMode="auto">
          <a:xfrm>
            <a:off x="152400" y="1260475"/>
            <a:ext cx="8686800" cy="4911725"/>
            <a:chOff x="360000" y="1260000"/>
            <a:chExt cx="8101079" cy="4500360"/>
          </a:xfrm>
        </p:grpSpPr>
        <p:sp>
          <p:nvSpPr>
            <p:cNvPr id="32" name="Freeform 31"/>
            <p:cNvSpPr/>
            <p:nvPr/>
          </p:nvSpPr>
          <p:spPr>
            <a:xfrm>
              <a:off x="540976" y="1260000"/>
              <a:ext cx="1800240" cy="72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Team </a:t>
              </a:r>
              <a:r>
                <a:rPr lang="en-IN" sz="1500" b="1" dirty="0" smtClean="0">
                  <a:latin typeface="Arial" pitchFamily="18"/>
                  <a:ea typeface="MS Gothic" pitchFamily="2"/>
                  <a:cs typeface="Tahoma" pitchFamily="2"/>
                </a:rPr>
                <a:t>Mentor</a:t>
              </a:r>
            </a:p>
            <a:p>
              <a:pPr algn="ctr">
                <a:spcBef>
                  <a:spcPts val="0"/>
                </a:spcBef>
                <a:spcAft>
                  <a:spcPts val="0"/>
                </a:spcAft>
                <a:buClr>
                  <a:srgbClr val="000000"/>
                </a:buClr>
                <a:buNone/>
                <a:defRPr/>
              </a:pPr>
              <a:r>
                <a:rPr lang="en-IN" sz="1500" dirty="0">
                  <a:latin typeface="Arial" pitchFamily="18"/>
                  <a:ea typeface="MS Gothic" pitchFamily="2"/>
                  <a:cs typeface="Tahoma" pitchFamily="2"/>
                </a:rPr>
                <a:t>Jim Yen</a:t>
              </a:r>
            </a:p>
          </p:txBody>
        </p:sp>
        <p:sp>
          <p:nvSpPr>
            <p:cNvPr id="33" name="Freeform 32"/>
            <p:cNvSpPr/>
            <p:nvPr/>
          </p:nvSpPr>
          <p:spPr>
            <a:xfrm>
              <a:off x="1620485" y="2521089"/>
              <a:ext cx="1800240" cy="89890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endParaRPr lang="en-IN" dirty="0">
                <a:latin typeface="Arial" pitchFamily="18"/>
                <a:ea typeface="MS Gothic" pitchFamily="2"/>
                <a:cs typeface="Tahoma" pitchFamily="2"/>
              </a:endParaRPr>
            </a:p>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Faculty Advisor</a:t>
              </a:r>
            </a:p>
            <a:p>
              <a:pPr algn="ctr">
                <a:spcBef>
                  <a:spcPts val="0"/>
                </a:spcBef>
                <a:spcAft>
                  <a:spcPts val="0"/>
                </a:spcAft>
                <a:buClr>
                  <a:srgbClr val="000000"/>
                </a:buClr>
                <a:buFont typeface="StarSymbol"/>
                <a:buNone/>
                <a:defRPr/>
              </a:pPr>
              <a:r>
                <a:rPr lang="en-IN" sz="1500" dirty="0" err="1" smtClean="0">
                  <a:latin typeface="Arial" pitchFamily="18"/>
                  <a:ea typeface="MS Gothic" pitchFamily="2"/>
                  <a:cs typeface="Tahoma" pitchFamily="2"/>
                </a:rPr>
                <a:t>Dr.</a:t>
              </a:r>
              <a:r>
                <a:rPr lang="en-IN" sz="1500" dirty="0" smtClean="0">
                  <a:latin typeface="Arial" pitchFamily="18"/>
                  <a:ea typeface="MS Gothic" pitchFamily="2"/>
                  <a:cs typeface="Tahoma" pitchFamily="2"/>
                </a:rPr>
                <a:t> K </a:t>
              </a:r>
              <a:r>
                <a:rPr lang="en-IN" sz="1500" dirty="0" err="1" smtClean="0">
                  <a:latin typeface="Arial" pitchFamily="18"/>
                  <a:ea typeface="MS Gothic" pitchFamily="2"/>
                  <a:cs typeface="Tahoma" pitchFamily="2"/>
                </a:rPr>
                <a:t>Madhava</a:t>
              </a:r>
              <a:r>
                <a:rPr lang="en-IN" sz="1500" dirty="0" smtClean="0">
                  <a:latin typeface="Arial" pitchFamily="18"/>
                  <a:ea typeface="MS Gothic" pitchFamily="2"/>
                  <a:cs typeface="Tahoma" pitchFamily="2"/>
                </a:rPr>
                <a:t> </a:t>
              </a:r>
            </a:p>
            <a:p>
              <a:pPr algn="ctr">
                <a:spcBef>
                  <a:spcPts val="0"/>
                </a:spcBef>
                <a:spcAft>
                  <a:spcPts val="0"/>
                </a:spcAft>
                <a:buClr>
                  <a:srgbClr val="000000"/>
                </a:buClr>
                <a:buFont typeface="StarSymbol"/>
                <a:buNone/>
                <a:defRPr/>
              </a:pPr>
              <a:r>
                <a:rPr lang="en-IN" sz="1500" dirty="0" smtClean="0">
                  <a:latin typeface="Arial" pitchFamily="18"/>
                  <a:ea typeface="MS Gothic" pitchFamily="2"/>
                  <a:cs typeface="Tahoma" pitchFamily="2"/>
                </a:rPr>
                <a:t>Krishna</a:t>
              </a:r>
              <a:endParaRPr lang="en-IN" sz="1500" dirty="0">
                <a:latin typeface="Arial" pitchFamily="18"/>
                <a:ea typeface="MS Gothic" pitchFamily="2"/>
                <a:cs typeface="Tahoma" pitchFamily="2"/>
              </a:endParaRPr>
            </a:p>
            <a:p>
              <a:pPr algn="ctr">
                <a:spcBef>
                  <a:spcPts val="0"/>
                </a:spcBef>
                <a:spcAft>
                  <a:spcPts val="0"/>
                </a:spcAft>
                <a:buClr>
                  <a:srgbClr val="000000"/>
                </a:buClr>
                <a:buFont typeface="StarSymbol"/>
                <a:buNone/>
                <a:defRPr/>
              </a:pPr>
              <a:endParaRPr lang="en-IN" sz="1500" dirty="0">
                <a:latin typeface="Arial" pitchFamily="18"/>
                <a:ea typeface="MS Gothic" pitchFamily="2"/>
                <a:cs typeface="Tahoma" pitchFamily="2"/>
              </a:endParaRPr>
            </a:p>
          </p:txBody>
        </p:sp>
        <p:sp>
          <p:nvSpPr>
            <p:cNvPr id="34" name="Freeform 33"/>
            <p:cNvSpPr/>
            <p:nvPr/>
          </p:nvSpPr>
          <p:spPr>
            <a:xfrm>
              <a:off x="1799874" y="1980000"/>
              <a:ext cx="360366" cy="541090"/>
            </a:xfrm>
            <a:custGeom>
              <a:avLst>
                <a:gd name="f0" fmla="val 5400"/>
                <a:gd name="f1" fmla="val 43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9"/>
                <a:gd name="f16" fmla="*/ f9 f7 1"/>
                <a:gd name="f17" fmla="*/ f10 f8 1"/>
                <a:gd name="f18" fmla="*/ f10 f15 1"/>
                <a:gd name="f19" fmla="*/ f11 f7 1"/>
                <a:gd name="f20" fmla="*/ f13 f7 1"/>
                <a:gd name="f21" fmla="*/ f18 1 10800"/>
                <a:gd name="f22" fmla="+- 21600 0 f21"/>
                <a:gd name="f23" fmla="*/ f21 f8 1"/>
                <a:gd name="f24" fmla="*/ f22 f8 1"/>
              </a:gdLst>
              <a:ahLst>
                <a:ahXY gdRefX="f0" minX="f4" maxX="f6" gdRefY="f1" minY="f4" maxY="f6">
                  <a:pos x="f16" y="f17"/>
                </a:ahXY>
              </a:ahLst>
              <a:cxnLst>
                <a:cxn ang="3cd4">
                  <a:pos x="hc" y="t"/>
                </a:cxn>
                <a:cxn ang="0">
                  <a:pos x="r" y="vc"/>
                </a:cxn>
                <a:cxn ang="cd4">
                  <a:pos x="hc" y="b"/>
                </a:cxn>
                <a:cxn ang="cd2">
                  <a:pos x="l" y="vc"/>
                </a:cxn>
              </a:cxnLst>
              <a:rect l="f19" t="f23" r="f20" b="f24"/>
              <a:pathLst>
                <a:path w="21600" h="21600">
                  <a:moveTo>
                    <a:pt x="f4" y="f12"/>
                  </a:moveTo>
                  <a:lnTo>
                    <a:pt x="f6" y="f4"/>
                  </a:lnTo>
                  <a:lnTo>
                    <a:pt x="f5" y="f12"/>
                  </a:lnTo>
                  <a:lnTo>
                    <a:pt x="f13" y="f12"/>
                  </a:lnTo>
                  <a:lnTo>
                    <a:pt x="f13" y="f14"/>
                  </a:lnTo>
                  <a:lnTo>
                    <a:pt x="f5" y="f14"/>
                  </a:lnTo>
                  <a:lnTo>
                    <a:pt x="f6" y="f5"/>
                  </a:lnTo>
                  <a:lnTo>
                    <a:pt x="f4" y="f14"/>
                  </a:lnTo>
                  <a:lnTo>
                    <a:pt x="f11" y="f14"/>
                  </a:lnTo>
                  <a:lnTo>
                    <a:pt x="f11" y="f12"/>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35" name="Freeform 34"/>
            <p:cNvSpPr/>
            <p:nvPr/>
          </p:nvSpPr>
          <p:spPr>
            <a:xfrm>
              <a:off x="360000" y="3600362"/>
              <a:ext cx="2339994" cy="719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Team </a:t>
              </a:r>
              <a:r>
                <a:rPr lang="en-IN" sz="1500" b="1" dirty="0" smtClean="0">
                  <a:latin typeface="Arial" pitchFamily="18"/>
                  <a:ea typeface="MS Gothic" pitchFamily="2"/>
                  <a:cs typeface="Tahoma" pitchFamily="2"/>
                </a:rPr>
                <a:t>Leader</a:t>
              </a:r>
            </a:p>
            <a:p>
              <a:pPr algn="ctr">
                <a:spcBef>
                  <a:spcPts val="0"/>
                </a:spcBef>
                <a:spcAft>
                  <a:spcPts val="0"/>
                </a:spcAft>
                <a:buClr>
                  <a:srgbClr val="000000"/>
                </a:buClr>
                <a:buFont typeface="StarSymbol"/>
                <a:buNone/>
                <a:defRPr/>
              </a:pPr>
              <a:r>
                <a:rPr lang="en-IN" sz="1500" dirty="0" smtClean="0">
                  <a:latin typeface="Arial" pitchFamily="18"/>
                  <a:ea typeface="MS Gothic" pitchFamily="2"/>
                  <a:cs typeface="Tahoma" pitchFamily="2"/>
                </a:rPr>
                <a:t>Syed </a:t>
              </a:r>
              <a:r>
                <a:rPr lang="en-IN" sz="1500" dirty="0" err="1" smtClean="0">
                  <a:latin typeface="Arial" pitchFamily="18"/>
                  <a:ea typeface="MS Gothic" pitchFamily="2"/>
                  <a:cs typeface="Tahoma" pitchFamily="2"/>
                </a:rPr>
                <a:t>Tabish</a:t>
              </a:r>
              <a:endParaRPr lang="en-IN" sz="1500" dirty="0">
                <a:latin typeface="Arial" pitchFamily="18"/>
                <a:ea typeface="MS Gothic" pitchFamily="2"/>
                <a:cs typeface="Tahoma" pitchFamily="2"/>
              </a:endParaRPr>
            </a:p>
          </p:txBody>
        </p:sp>
        <p:sp>
          <p:nvSpPr>
            <p:cNvPr id="36" name="Freeform 35"/>
            <p:cNvSpPr/>
            <p:nvPr/>
          </p:nvSpPr>
          <p:spPr>
            <a:xfrm>
              <a:off x="899754" y="1980000"/>
              <a:ext cx="360365" cy="1620362"/>
            </a:xfrm>
            <a:custGeom>
              <a:avLst>
                <a:gd name="f0" fmla="val 5400"/>
                <a:gd name="f1" fmla="val 43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9"/>
                <a:gd name="f16" fmla="*/ f9 f7 1"/>
                <a:gd name="f17" fmla="*/ f10 f8 1"/>
                <a:gd name="f18" fmla="*/ f10 f15 1"/>
                <a:gd name="f19" fmla="*/ f11 f7 1"/>
                <a:gd name="f20" fmla="*/ f13 f7 1"/>
                <a:gd name="f21" fmla="*/ f18 1 10800"/>
                <a:gd name="f22" fmla="+- 21600 0 f21"/>
                <a:gd name="f23" fmla="*/ f21 f8 1"/>
                <a:gd name="f24" fmla="*/ f22 f8 1"/>
              </a:gdLst>
              <a:ahLst>
                <a:ahXY gdRefX="f0" minX="f4" maxX="f6" gdRefY="f1" minY="f4" maxY="f6">
                  <a:pos x="f16" y="f17"/>
                </a:ahXY>
              </a:ahLst>
              <a:cxnLst>
                <a:cxn ang="3cd4">
                  <a:pos x="hc" y="t"/>
                </a:cxn>
                <a:cxn ang="0">
                  <a:pos x="r" y="vc"/>
                </a:cxn>
                <a:cxn ang="cd4">
                  <a:pos x="hc" y="b"/>
                </a:cxn>
                <a:cxn ang="cd2">
                  <a:pos x="l" y="vc"/>
                </a:cxn>
              </a:cxnLst>
              <a:rect l="f19" t="f23" r="f20" b="f24"/>
              <a:pathLst>
                <a:path w="21600" h="21600">
                  <a:moveTo>
                    <a:pt x="f4" y="f12"/>
                  </a:moveTo>
                  <a:lnTo>
                    <a:pt x="f6" y="f4"/>
                  </a:lnTo>
                  <a:lnTo>
                    <a:pt x="f5" y="f12"/>
                  </a:lnTo>
                  <a:lnTo>
                    <a:pt x="f13" y="f12"/>
                  </a:lnTo>
                  <a:lnTo>
                    <a:pt x="f13" y="f14"/>
                  </a:lnTo>
                  <a:lnTo>
                    <a:pt x="f5" y="f14"/>
                  </a:lnTo>
                  <a:lnTo>
                    <a:pt x="f6" y="f5"/>
                  </a:lnTo>
                  <a:lnTo>
                    <a:pt x="f4" y="f14"/>
                  </a:lnTo>
                  <a:lnTo>
                    <a:pt x="f11" y="f14"/>
                  </a:lnTo>
                  <a:lnTo>
                    <a:pt x="f11" y="f12"/>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37" name="Freeform 36"/>
            <p:cNvSpPr/>
            <p:nvPr/>
          </p:nvSpPr>
          <p:spPr>
            <a:xfrm>
              <a:off x="1080731" y="4859998"/>
              <a:ext cx="2700359" cy="72145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Alternate Team Leader</a:t>
              </a:r>
            </a:p>
            <a:p>
              <a:pPr algn="ctr">
                <a:spcBef>
                  <a:spcPts val="0"/>
                </a:spcBef>
                <a:spcAft>
                  <a:spcPts val="0"/>
                </a:spcAft>
                <a:buClr>
                  <a:srgbClr val="000000"/>
                </a:buClr>
                <a:buFont typeface="StarSymbol"/>
                <a:buNone/>
                <a:defRPr/>
              </a:pPr>
              <a:r>
                <a:rPr lang="en-IN" sz="1500" dirty="0" err="1" smtClean="0">
                  <a:latin typeface="Arial" pitchFamily="18"/>
                  <a:ea typeface="MS Gothic" pitchFamily="2"/>
                  <a:cs typeface="Tahoma" pitchFamily="2"/>
                </a:rPr>
                <a:t>Rakesh</a:t>
              </a:r>
              <a:r>
                <a:rPr lang="en-IN" sz="1500" dirty="0" smtClean="0">
                  <a:latin typeface="Arial" pitchFamily="18"/>
                  <a:ea typeface="MS Gothic" pitchFamily="2"/>
                  <a:cs typeface="Tahoma" pitchFamily="2"/>
                </a:rPr>
                <a:t> N R</a:t>
              </a:r>
              <a:endParaRPr lang="en-IN" sz="1500" dirty="0">
                <a:latin typeface="Arial" pitchFamily="18"/>
                <a:ea typeface="MS Gothic" pitchFamily="2"/>
                <a:cs typeface="Tahoma" pitchFamily="2"/>
              </a:endParaRPr>
            </a:p>
          </p:txBody>
        </p:sp>
        <p:sp>
          <p:nvSpPr>
            <p:cNvPr id="38" name="Freeform 37"/>
            <p:cNvSpPr/>
            <p:nvPr/>
          </p:nvSpPr>
          <p:spPr>
            <a:xfrm>
              <a:off x="1980850" y="4320361"/>
              <a:ext cx="360366" cy="539636"/>
            </a:xfrm>
            <a:custGeom>
              <a:avLst>
                <a:gd name="f0" fmla="val 5400"/>
                <a:gd name="f1" fmla="val 43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9"/>
                <a:gd name="f16" fmla="*/ f9 f7 1"/>
                <a:gd name="f17" fmla="*/ f10 f8 1"/>
                <a:gd name="f18" fmla="*/ f10 f15 1"/>
                <a:gd name="f19" fmla="*/ f11 f7 1"/>
                <a:gd name="f20" fmla="*/ f13 f7 1"/>
                <a:gd name="f21" fmla="*/ f18 1 10800"/>
                <a:gd name="f22" fmla="+- 21600 0 f21"/>
                <a:gd name="f23" fmla="*/ f21 f8 1"/>
                <a:gd name="f24" fmla="*/ f22 f8 1"/>
              </a:gdLst>
              <a:ahLst>
                <a:ahXY gdRefX="f0" minX="f4" maxX="f6" gdRefY="f1" minY="f4" maxY="f6">
                  <a:pos x="f16" y="f17"/>
                </a:ahXY>
              </a:ahLst>
              <a:cxnLst>
                <a:cxn ang="3cd4">
                  <a:pos x="hc" y="t"/>
                </a:cxn>
                <a:cxn ang="0">
                  <a:pos x="r" y="vc"/>
                </a:cxn>
                <a:cxn ang="cd4">
                  <a:pos x="hc" y="b"/>
                </a:cxn>
                <a:cxn ang="cd2">
                  <a:pos x="l" y="vc"/>
                </a:cxn>
              </a:cxnLst>
              <a:rect l="f19" t="f23" r="f20" b="f24"/>
              <a:pathLst>
                <a:path w="21600" h="21600">
                  <a:moveTo>
                    <a:pt x="f4" y="f12"/>
                  </a:moveTo>
                  <a:lnTo>
                    <a:pt x="f6" y="f4"/>
                  </a:lnTo>
                  <a:lnTo>
                    <a:pt x="f5" y="f12"/>
                  </a:lnTo>
                  <a:lnTo>
                    <a:pt x="f13" y="f12"/>
                  </a:lnTo>
                  <a:lnTo>
                    <a:pt x="f13" y="f14"/>
                  </a:lnTo>
                  <a:lnTo>
                    <a:pt x="f5" y="f14"/>
                  </a:lnTo>
                  <a:lnTo>
                    <a:pt x="f6" y="f5"/>
                  </a:lnTo>
                  <a:lnTo>
                    <a:pt x="f4" y="f14"/>
                  </a:lnTo>
                  <a:lnTo>
                    <a:pt x="f11" y="f14"/>
                  </a:lnTo>
                  <a:lnTo>
                    <a:pt x="f11" y="f12"/>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39" name="Freeform 38"/>
            <p:cNvSpPr/>
            <p:nvPr/>
          </p:nvSpPr>
          <p:spPr>
            <a:xfrm>
              <a:off x="5220965" y="1261455"/>
              <a:ext cx="2519383" cy="215854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99"/>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endParaRPr lang="en-IN" sz="1500" b="1" dirty="0" smtClean="0">
                <a:latin typeface="Arial" pitchFamily="18"/>
                <a:ea typeface="MS Gothic" pitchFamily="2"/>
                <a:cs typeface="Tahoma" pitchFamily="2"/>
              </a:endParaRPr>
            </a:p>
            <a:p>
              <a:pPr algn="ctr">
                <a:spcBef>
                  <a:spcPts val="0"/>
                </a:spcBef>
                <a:spcAft>
                  <a:spcPts val="0"/>
                </a:spcAft>
                <a:buClr>
                  <a:srgbClr val="000000"/>
                </a:buClr>
                <a:buFont typeface="StarSymbol"/>
                <a:buNone/>
                <a:defRPr/>
              </a:pPr>
              <a:r>
                <a:rPr lang="en-IN" sz="1500" b="1" dirty="0" smtClean="0">
                  <a:latin typeface="Arial" pitchFamily="18"/>
                  <a:ea typeface="MS Gothic" pitchFamily="2"/>
                  <a:cs typeface="Tahoma" pitchFamily="2"/>
                </a:rPr>
                <a:t>Electronics </a:t>
              </a:r>
              <a:r>
                <a:rPr lang="en-IN" sz="1500" b="1" dirty="0">
                  <a:latin typeface="Arial" pitchFamily="18"/>
                  <a:ea typeface="MS Gothic" pitchFamily="2"/>
                  <a:cs typeface="Tahoma" pitchFamily="2"/>
                </a:rPr>
                <a:t>Design</a:t>
              </a:r>
            </a:p>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Team</a:t>
              </a:r>
            </a:p>
            <a:p>
              <a:pPr algn="ctr">
                <a:spcBef>
                  <a:spcPts val="0"/>
                </a:spcBef>
                <a:spcAft>
                  <a:spcPts val="0"/>
                </a:spcAft>
                <a:buClr>
                  <a:srgbClr val="000000"/>
                </a:buClr>
                <a:buFont typeface="StarSymbol"/>
                <a:buNone/>
                <a:defRPr/>
              </a:pPr>
              <a:endParaRPr lang="en-IN" sz="1500" b="1" dirty="0">
                <a:latin typeface="Arial" pitchFamily="18"/>
                <a:ea typeface="MS Gothic" pitchFamily="2"/>
                <a:cs typeface="Tahoma" pitchFamily="2"/>
              </a:endParaRPr>
            </a:p>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Lead : </a:t>
              </a:r>
              <a:r>
                <a:rPr lang="en-IN" sz="1500" dirty="0" smtClean="0">
                  <a:latin typeface="Arial" pitchFamily="18"/>
                  <a:ea typeface="MS Gothic" pitchFamily="2"/>
                  <a:cs typeface="Tahoma" pitchFamily="2"/>
                </a:rPr>
                <a:t>Syed </a:t>
              </a:r>
              <a:r>
                <a:rPr lang="en-IN" sz="1500" dirty="0" err="1" smtClean="0">
                  <a:latin typeface="Arial" pitchFamily="18"/>
                  <a:ea typeface="MS Gothic" pitchFamily="2"/>
                  <a:cs typeface="Tahoma" pitchFamily="2"/>
                </a:rPr>
                <a:t>Tabish</a:t>
              </a:r>
              <a:endParaRPr lang="en-IN" sz="1500" dirty="0">
                <a:latin typeface="Arial" pitchFamily="18"/>
                <a:ea typeface="MS Gothic" pitchFamily="2"/>
                <a:cs typeface="Tahoma" pitchFamily="2"/>
              </a:endParaRPr>
            </a:p>
            <a:p>
              <a:pPr lvl="0" algn="ctr">
                <a:spcBef>
                  <a:spcPts val="0"/>
                </a:spcBef>
                <a:spcAft>
                  <a:spcPts val="0"/>
                </a:spcAft>
                <a:buClr>
                  <a:srgbClr val="000000"/>
                </a:buClr>
                <a:buNone/>
                <a:defRPr/>
              </a:pPr>
              <a:r>
                <a:rPr lang="en-IN" sz="1500" b="1" dirty="0">
                  <a:latin typeface="Arial" pitchFamily="18"/>
                  <a:ea typeface="MS Gothic" pitchFamily="2"/>
                  <a:cs typeface="Tahoma" pitchFamily="2"/>
                </a:rPr>
                <a:t>    </a:t>
              </a:r>
              <a:r>
                <a:rPr lang="en-IN" sz="1500" b="1" dirty="0" smtClean="0">
                  <a:latin typeface="Arial" pitchFamily="18"/>
                  <a:ea typeface="MS Gothic" pitchFamily="2"/>
                  <a:cs typeface="Tahoma" pitchFamily="2"/>
                </a:rPr>
                <a:t>Members : </a:t>
              </a:r>
              <a:r>
                <a:rPr lang="en-IN" sz="1500" dirty="0" err="1">
                  <a:solidFill>
                    <a:srgbClr val="000000"/>
                  </a:solidFill>
                  <a:latin typeface="Arial" charset="0"/>
                  <a:ea typeface="MS Gothic" charset="-128"/>
                </a:rPr>
                <a:t>Siddharth</a:t>
              </a:r>
              <a:r>
                <a:rPr lang="en-IN" sz="1500" dirty="0">
                  <a:solidFill>
                    <a:srgbClr val="000000"/>
                  </a:solidFill>
                  <a:latin typeface="Arial" charset="0"/>
                  <a:ea typeface="MS Gothic" charset="-128"/>
                </a:rPr>
                <a:t> </a:t>
              </a:r>
              <a:r>
                <a:rPr lang="en-IN" sz="1500" dirty="0" smtClean="0">
                  <a:solidFill>
                    <a:srgbClr val="000000"/>
                  </a:solidFill>
                  <a:latin typeface="Arial" charset="0"/>
                  <a:ea typeface="MS Gothic" charset="-128"/>
                </a:rPr>
                <a:t>Singh</a:t>
              </a:r>
              <a:endParaRPr lang="en-IN" sz="1500" dirty="0">
                <a:latin typeface="Arial" pitchFamily="18"/>
                <a:ea typeface="MS Gothic" pitchFamily="2"/>
                <a:cs typeface="Tahoma" pitchFamily="2"/>
              </a:endParaRPr>
            </a:p>
            <a:p>
              <a:pPr lvl="0" algn="ctr" defTabSz="449263">
                <a:lnSpc>
                  <a:spcPct val="108000"/>
                </a:lnSpc>
                <a:buClr>
                  <a:srgbClr val="000000"/>
                </a:buClr>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500" dirty="0" smtClean="0">
                  <a:solidFill>
                    <a:srgbClr val="000000"/>
                  </a:solidFill>
                  <a:latin typeface="Arial" charset="0"/>
                  <a:ea typeface="MS Gothic" charset="-128"/>
                </a:rPr>
                <a:t>Rahul </a:t>
              </a:r>
              <a:r>
                <a:rPr lang="en-IN" sz="1500" dirty="0">
                  <a:solidFill>
                    <a:srgbClr val="000000"/>
                  </a:solidFill>
                  <a:latin typeface="Arial" charset="0"/>
                  <a:ea typeface="MS Gothic" charset="-128"/>
                </a:rPr>
                <a:t>Gupta</a:t>
              </a:r>
            </a:p>
            <a:p>
              <a:pPr algn="ctr" defTabSz="449263">
                <a:lnSpc>
                  <a:spcPct val="108000"/>
                </a:lnSpc>
                <a:buClr>
                  <a:srgbClr val="000000"/>
                </a:buClr>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600" dirty="0" err="1">
                  <a:solidFill>
                    <a:srgbClr val="000000"/>
                  </a:solidFill>
                  <a:latin typeface="Arial" charset="0"/>
                  <a:ea typeface="MS Gothic" charset="-128"/>
                </a:rPr>
                <a:t>Akshat</a:t>
              </a:r>
              <a:r>
                <a:rPr lang="en-IN" sz="1600" dirty="0">
                  <a:solidFill>
                    <a:srgbClr val="000000"/>
                  </a:solidFill>
                  <a:latin typeface="Arial" charset="0"/>
                  <a:ea typeface="MS Gothic" charset="-128"/>
                </a:rPr>
                <a:t> </a:t>
              </a:r>
              <a:r>
                <a:rPr lang="en-IN" sz="1600" dirty="0" err="1">
                  <a:solidFill>
                    <a:srgbClr val="000000"/>
                  </a:solidFill>
                  <a:latin typeface="Arial" charset="0"/>
                  <a:ea typeface="MS Gothic" charset="-128"/>
                </a:rPr>
                <a:t>Khandelwal</a:t>
              </a:r>
              <a:endParaRPr lang="en-IN" sz="1600" dirty="0">
                <a:solidFill>
                  <a:srgbClr val="000000"/>
                </a:solidFill>
                <a:latin typeface="Arial" charset="0"/>
                <a:ea typeface="MS Gothic" charset="-128"/>
              </a:endParaRPr>
            </a:p>
            <a:p>
              <a:pPr lvl="0" algn="ctr" defTabSz="449263">
                <a:lnSpc>
                  <a:spcPct val="108000"/>
                </a:lnSpc>
                <a:buClr>
                  <a:srgbClr val="000000"/>
                </a:buClr>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sz="1600" dirty="0" smtClean="0">
                <a:solidFill>
                  <a:srgbClr val="000000"/>
                </a:solidFill>
                <a:latin typeface="Arial" charset="0"/>
                <a:ea typeface="MS Gothic" charset="-128"/>
              </a:endParaRPr>
            </a:p>
          </p:txBody>
        </p:sp>
        <p:sp>
          <p:nvSpPr>
            <p:cNvPr id="40" name="Freeform 39"/>
            <p:cNvSpPr/>
            <p:nvPr/>
          </p:nvSpPr>
          <p:spPr>
            <a:xfrm>
              <a:off x="5220965" y="3526180"/>
              <a:ext cx="2698772" cy="22341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99"/>
            </a:solidFill>
            <a:ln w="9360">
              <a:solidFill>
                <a:srgbClr val="000000"/>
              </a:solidFill>
              <a:prstDash val="solid"/>
              <a:round/>
            </a:ln>
          </p:spPr>
          <p:txBody>
            <a:bodyPr wrap="non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spcBef>
                  <a:spcPts val="0"/>
                </a:spcBef>
                <a:spcAft>
                  <a:spcPts val="0"/>
                </a:spcAft>
                <a:buClr>
                  <a:srgbClr val="000000"/>
                </a:buClr>
                <a:buFont typeface="StarSymbol"/>
                <a:buNone/>
                <a:defRPr/>
              </a:pPr>
              <a:endParaRPr lang="en-IN" sz="1500" b="1" dirty="0" smtClean="0">
                <a:latin typeface="Arial" pitchFamily="18"/>
                <a:ea typeface="MS Gothic" pitchFamily="2"/>
                <a:cs typeface="Tahoma" pitchFamily="2"/>
              </a:endParaRPr>
            </a:p>
            <a:p>
              <a:pPr algn="ctr">
                <a:spcBef>
                  <a:spcPts val="0"/>
                </a:spcBef>
                <a:spcAft>
                  <a:spcPts val="0"/>
                </a:spcAft>
                <a:buClr>
                  <a:srgbClr val="000000"/>
                </a:buClr>
                <a:buFont typeface="StarSymbol"/>
                <a:buNone/>
                <a:defRPr/>
              </a:pPr>
              <a:endParaRPr lang="en-IN" sz="1500" b="1" dirty="0">
                <a:latin typeface="Arial" pitchFamily="18"/>
                <a:ea typeface="MS Gothic" pitchFamily="2"/>
                <a:cs typeface="Tahoma" pitchFamily="2"/>
              </a:endParaRPr>
            </a:p>
            <a:p>
              <a:pPr algn="ctr">
                <a:spcBef>
                  <a:spcPts val="0"/>
                </a:spcBef>
                <a:spcAft>
                  <a:spcPts val="0"/>
                </a:spcAft>
                <a:buClr>
                  <a:srgbClr val="000000"/>
                </a:buClr>
                <a:buFont typeface="StarSymbol"/>
                <a:buNone/>
                <a:defRPr/>
              </a:pPr>
              <a:endParaRPr lang="en-IN" sz="1500" b="1" dirty="0" smtClean="0">
                <a:latin typeface="Arial" pitchFamily="18"/>
                <a:ea typeface="MS Gothic" pitchFamily="2"/>
                <a:cs typeface="Tahoma" pitchFamily="2"/>
              </a:endParaRPr>
            </a:p>
            <a:p>
              <a:pPr algn="ctr">
                <a:spcBef>
                  <a:spcPts val="0"/>
                </a:spcBef>
                <a:spcAft>
                  <a:spcPts val="0"/>
                </a:spcAft>
                <a:buClr>
                  <a:srgbClr val="000000"/>
                </a:buClr>
                <a:buFont typeface="StarSymbol"/>
                <a:buNone/>
                <a:defRPr/>
              </a:pPr>
              <a:r>
                <a:rPr lang="en-IN" sz="1500" b="1" dirty="0" smtClean="0">
                  <a:latin typeface="Arial" pitchFamily="18"/>
                  <a:ea typeface="MS Gothic" pitchFamily="2"/>
                  <a:cs typeface="Tahoma" pitchFamily="2"/>
                </a:rPr>
                <a:t>Mechanical </a:t>
              </a:r>
              <a:r>
                <a:rPr lang="en-IN" sz="1500" b="1" dirty="0">
                  <a:latin typeface="Arial" pitchFamily="18"/>
                  <a:ea typeface="MS Gothic" pitchFamily="2"/>
                  <a:cs typeface="Tahoma" pitchFamily="2"/>
                </a:rPr>
                <a:t>Structure</a:t>
              </a:r>
            </a:p>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 Team</a:t>
              </a:r>
            </a:p>
            <a:p>
              <a:pPr algn="ctr">
                <a:spcBef>
                  <a:spcPts val="0"/>
                </a:spcBef>
                <a:spcAft>
                  <a:spcPts val="0"/>
                </a:spcAft>
                <a:buClr>
                  <a:srgbClr val="000000"/>
                </a:buClr>
                <a:buFont typeface="StarSymbol"/>
                <a:buNone/>
                <a:defRPr/>
              </a:pPr>
              <a:endParaRPr lang="en-IN" sz="1500" b="1" dirty="0">
                <a:latin typeface="Arial" pitchFamily="18"/>
                <a:ea typeface="MS Gothic" pitchFamily="2"/>
                <a:cs typeface="Tahoma" pitchFamily="2"/>
              </a:endParaRPr>
            </a:p>
            <a:p>
              <a:pPr algn="ctr">
                <a:spcBef>
                  <a:spcPts val="0"/>
                </a:spcBef>
                <a:spcAft>
                  <a:spcPts val="0"/>
                </a:spcAft>
                <a:buClr>
                  <a:srgbClr val="000000"/>
                </a:buClr>
                <a:buFont typeface="StarSymbol"/>
                <a:buNone/>
                <a:defRPr/>
              </a:pPr>
              <a:r>
                <a:rPr lang="en-IN" sz="1500" b="1" dirty="0">
                  <a:latin typeface="Arial" pitchFamily="18"/>
                  <a:ea typeface="MS Gothic" pitchFamily="2"/>
                  <a:cs typeface="Tahoma" pitchFamily="2"/>
                </a:rPr>
                <a:t>Lead : </a:t>
              </a:r>
              <a:r>
                <a:rPr lang="en-IN" sz="1500" dirty="0" err="1" smtClean="0">
                  <a:latin typeface="Arial" pitchFamily="18"/>
                  <a:ea typeface="MS Gothic" pitchFamily="2"/>
                  <a:cs typeface="Tahoma" pitchFamily="2"/>
                </a:rPr>
                <a:t>Rakesh</a:t>
              </a:r>
              <a:r>
                <a:rPr lang="en-IN" sz="1500" dirty="0" smtClean="0">
                  <a:latin typeface="Arial" pitchFamily="18"/>
                  <a:ea typeface="MS Gothic" pitchFamily="2"/>
                  <a:cs typeface="Tahoma" pitchFamily="2"/>
                </a:rPr>
                <a:t> N R</a:t>
              </a:r>
              <a:endParaRPr lang="en-IN" sz="1500" dirty="0">
                <a:latin typeface="Arial" pitchFamily="18"/>
                <a:ea typeface="MS Gothic" pitchFamily="2"/>
                <a:cs typeface="Tahoma" pitchFamily="2"/>
              </a:endParaRPr>
            </a:p>
            <a:p>
              <a:pPr lvl="0" algn="ctr">
                <a:spcBef>
                  <a:spcPts val="0"/>
                </a:spcBef>
                <a:spcAft>
                  <a:spcPts val="0"/>
                </a:spcAft>
                <a:buClr>
                  <a:srgbClr val="000000"/>
                </a:buClr>
                <a:buNone/>
                <a:defRPr/>
              </a:pPr>
              <a:r>
                <a:rPr lang="en-IN" sz="1500" b="1" dirty="0">
                  <a:latin typeface="Arial" pitchFamily="18"/>
                  <a:ea typeface="MS Gothic" pitchFamily="2"/>
                  <a:cs typeface="Tahoma" pitchFamily="2"/>
                </a:rPr>
                <a:t>    </a:t>
              </a:r>
              <a:r>
                <a:rPr lang="en-IN" sz="1500" b="1" dirty="0" smtClean="0">
                  <a:latin typeface="Arial" pitchFamily="18"/>
                  <a:ea typeface="MS Gothic" pitchFamily="2"/>
                  <a:cs typeface="Tahoma" pitchFamily="2"/>
                </a:rPr>
                <a:t>Members</a:t>
              </a:r>
              <a:r>
                <a:rPr lang="en-IN" sz="1500" dirty="0" smtClean="0">
                  <a:latin typeface="Arial" pitchFamily="18"/>
                  <a:ea typeface="MS Gothic" pitchFamily="2"/>
                  <a:cs typeface="Tahoma" pitchFamily="2"/>
                </a:rPr>
                <a:t> : </a:t>
              </a:r>
              <a:r>
                <a:rPr lang="en-US" sz="1500" dirty="0" err="1" smtClean="0">
                  <a:solidFill>
                    <a:srgbClr val="000000"/>
                  </a:solidFill>
                  <a:latin typeface="Arial" charset="0"/>
                  <a:ea typeface="MS Gothic" charset="-128"/>
                </a:rPr>
                <a:t>Gauresh</a:t>
              </a:r>
              <a:r>
                <a:rPr lang="en-US" sz="1500" dirty="0" smtClean="0">
                  <a:solidFill>
                    <a:srgbClr val="000000"/>
                  </a:solidFill>
                  <a:latin typeface="Arial" charset="0"/>
                  <a:ea typeface="MS Gothic" charset="-128"/>
                </a:rPr>
                <a:t> </a:t>
              </a:r>
              <a:r>
                <a:rPr lang="en-US" sz="1500" dirty="0" err="1" smtClean="0">
                  <a:solidFill>
                    <a:srgbClr val="000000"/>
                  </a:solidFill>
                  <a:latin typeface="Arial" charset="0"/>
                  <a:ea typeface="MS Gothic" charset="-128"/>
                </a:rPr>
                <a:t>Patil</a:t>
              </a:r>
              <a:endParaRPr lang="en-US" sz="1500" dirty="0" smtClean="0">
                <a:solidFill>
                  <a:srgbClr val="000000"/>
                </a:solidFill>
                <a:latin typeface="Arial" charset="0"/>
                <a:ea typeface="MS Gothic" charset="-128"/>
              </a:endParaRPr>
            </a:p>
            <a:p>
              <a:pPr lvl="0" algn="ctr">
                <a:spcBef>
                  <a:spcPts val="0"/>
                </a:spcBef>
                <a:spcAft>
                  <a:spcPts val="0"/>
                </a:spcAft>
                <a:buClr>
                  <a:srgbClr val="000000"/>
                </a:buClr>
                <a:buNone/>
                <a:defRPr/>
              </a:pPr>
              <a:r>
                <a:rPr lang="en-IN" sz="1500" dirty="0" err="1">
                  <a:latin typeface="Arial" pitchFamily="18"/>
                  <a:ea typeface="MS Gothic" pitchFamily="2"/>
                  <a:cs typeface="Tahoma" pitchFamily="2"/>
                </a:rPr>
                <a:t>Shashank</a:t>
              </a:r>
              <a:r>
                <a:rPr lang="en-IN" sz="1500" dirty="0">
                  <a:latin typeface="Arial" pitchFamily="18"/>
                  <a:ea typeface="MS Gothic" pitchFamily="2"/>
                  <a:cs typeface="Tahoma" pitchFamily="2"/>
                </a:rPr>
                <a:t> </a:t>
              </a:r>
              <a:r>
                <a:rPr lang="en-IN" sz="1500" dirty="0" err="1" smtClean="0">
                  <a:latin typeface="Arial" pitchFamily="18"/>
                  <a:ea typeface="MS Gothic" pitchFamily="2"/>
                  <a:cs typeface="Tahoma" pitchFamily="2"/>
                </a:rPr>
                <a:t>Wadhva</a:t>
              </a:r>
              <a:endParaRPr lang="en-IN" sz="1500" dirty="0" smtClean="0">
                <a:latin typeface="Arial" pitchFamily="18"/>
                <a:ea typeface="MS Gothic" pitchFamily="2"/>
                <a:cs typeface="Tahoma" pitchFamily="2"/>
              </a:endParaRPr>
            </a:p>
            <a:p>
              <a:pPr algn="ctr">
                <a:spcBef>
                  <a:spcPts val="0"/>
                </a:spcBef>
                <a:spcAft>
                  <a:spcPts val="0"/>
                </a:spcAft>
                <a:buClr>
                  <a:srgbClr val="000000"/>
                </a:buClr>
                <a:buNone/>
                <a:defRPr/>
              </a:pPr>
              <a:r>
                <a:rPr lang="en-US" sz="1600" dirty="0" err="1">
                  <a:solidFill>
                    <a:srgbClr val="000000"/>
                  </a:solidFill>
                  <a:latin typeface="Arial" charset="0"/>
                  <a:ea typeface="MS Gothic" charset="-128"/>
                </a:rPr>
                <a:t>Jashwanth</a:t>
              </a:r>
              <a:r>
                <a:rPr lang="en-US" sz="1600" dirty="0">
                  <a:solidFill>
                    <a:srgbClr val="000000"/>
                  </a:solidFill>
                  <a:latin typeface="Arial" charset="0"/>
                  <a:ea typeface="MS Gothic" charset="-128"/>
                </a:rPr>
                <a:t> </a:t>
              </a:r>
              <a:r>
                <a:rPr lang="en-US" sz="1600" dirty="0" smtClean="0">
                  <a:solidFill>
                    <a:srgbClr val="000000"/>
                  </a:solidFill>
                  <a:latin typeface="Arial" charset="0"/>
                  <a:ea typeface="MS Gothic" charset="-128"/>
                </a:rPr>
                <a:t>Reddy</a:t>
              </a:r>
            </a:p>
            <a:p>
              <a:pPr algn="ctr">
                <a:spcBef>
                  <a:spcPts val="0"/>
                </a:spcBef>
                <a:spcAft>
                  <a:spcPts val="0"/>
                </a:spcAft>
                <a:buClr>
                  <a:srgbClr val="000000"/>
                </a:buClr>
                <a:buNone/>
                <a:defRPr/>
              </a:pPr>
              <a:r>
                <a:rPr lang="en-US" sz="1600" dirty="0" err="1" smtClean="0">
                  <a:solidFill>
                    <a:srgbClr val="000000"/>
                  </a:solidFill>
                  <a:latin typeface="Arial" charset="0"/>
                  <a:ea typeface="MS Gothic" charset="-128"/>
                </a:rPr>
                <a:t>Priya</a:t>
              </a:r>
              <a:r>
                <a:rPr lang="en-US" sz="1600" dirty="0" smtClean="0">
                  <a:solidFill>
                    <a:srgbClr val="000000"/>
                  </a:solidFill>
                  <a:latin typeface="Arial" charset="0"/>
                  <a:ea typeface="MS Gothic" charset="-128"/>
                </a:rPr>
                <a:t> </a:t>
              </a:r>
              <a:r>
                <a:rPr lang="en-US" sz="1600" dirty="0" err="1" smtClean="0">
                  <a:solidFill>
                    <a:srgbClr val="000000"/>
                  </a:solidFill>
                  <a:latin typeface="Arial" charset="0"/>
                  <a:ea typeface="MS Gothic" charset="-128"/>
                </a:rPr>
                <a:t>Bansal</a:t>
              </a:r>
              <a:endParaRPr lang="en-IN" sz="1600" dirty="0">
                <a:solidFill>
                  <a:srgbClr val="000000"/>
                </a:solidFill>
                <a:latin typeface="Arial" charset="0"/>
                <a:ea typeface="MS Gothic" charset="-128"/>
              </a:endParaRPr>
            </a:p>
            <a:p>
              <a:pPr lvl="0" algn="ctr">
                <a:spcBef>
                  <a:spcPts val="0"/>
                </a:spcBef>
                <a:spcAft>
                  <a:spcPts val="0"/>
                </a:spcAft>
                <a:buClr>
                  <a:srgbClr val="000000"/>
                </a:buClr>
                <a:buNone/>
                <a:defRPr/>
              </a:pPr>
              <a:endParaRPr lang="en-IN" sz="1500" dirty="0" smtClean="0">
                <a:latin typeface="Arial" pitchFamily="18"/>
                <a:ea typeface="MS Gothic" pitchFamily="2"/>
                <a:cs typeface="Tahoma" pitchFamily="2"/>
              </a:endParaRPr>
            </a:p>
            <a:p>
              <a:pPr lvl="0" algn="ctr">
                <a:spcBef>
                  <a:spcPts val="0"/>
                </a:spcBef>
                <a:spcAft>
                  <a:spcPts val="0"/>
                </a:spcAft>
                <a:buClr>
                  <a:srgbClr val="000000"/>
                </a:buClr>
                <a:buNone/>
                <a:defRPr/>
              </a:pPr>
              <a:endParaRPr lang="en-IN" sz="1400" dirty="0">
                <a:latin typeface="Arial" pitchFamily="18"/>
                <a:ea typeface="MS Gothic" pitchFamily="2"/>
                <a:cs typeface="Tahoma" pitchFamily="2"/>
              </a:endParaRPr>
            </a:p>
            <a:p>
              <a:pPr lvl="0" algn="ctr">
                <a:spcBef>
                  <a:spcPts val="0"/>
                </a:spcBef>
                <a:spcAft>
                  <a:spcPts val="0"/>
                </a:spcAft>
                <a:buClr>
                  <a:srgbClr val="000000"/>
                </a:buClr>
                <a:buNone/>
                <a:defRPr/>
              </a:pPr>
              <a:r>
                <a:rPr lang="en-IN" sz="1500" dirty="0" smtClean="0">
                  <a:latin typeface="Arial" pitchFamily="18"/>
                  <a:ea typeface="MS Gothic" pitchFamily="2"/>
                  <a:cs typeface="Tahoma" pitchFamily="2"/>
                </a:rPr>
                <a:t>		</a:t>
              </a:r>
              <a:endParaRPr lang="en-IN" sz="1500" dirty="0">
                <a:latin typeface="Arial" pitchFamily="18"/>
                <a:ea typeface="MS Gothic" pitchFamily="2"/>
                <a:cs typeface="Tahoma" pitchFamily="2"/>
              </a:endParaRPr>
            </a:p>
          </p:txBody>
        </p:sp>
        <p:sp>
          <p:nvSpPr>
            <p:cNvPr id="41" name="Freeform 40"/>
            <p:cNvSpPr/>
            <p:nvPr/>
          </p:nvSpPr>
          <p:spPr>
            <a:xfrm>
              <a:off x="4500234" y="2340727"/>
              <a:ext cx="179388" cy="25192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2" name="Freeform 41"/>
            <p:cNvSpPr/>
            <p:nvPr/>
          </p:nvSpPr>
          <p:spPr>
            <a:xfrm>
              <a:off x="4500234" y="4499271"/>
              <a:ext cx="720731" cy="54109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3" name="Freeform 42"/>
            <p:cNvSpPr/>
            <p:nvPr/>
          </p:nvSpPr>
          <p:spPr>
            <a:xfrm>
              <a:off x="4500234" y="2160363"/>
              <a:ext cx="720731" cy="539635"/>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4" name="Freeform 43"/>
            <p:cNvSpPr/>
            <p:nvPr/>
          </p:nvSpPr>
          <p:spPr>
            <a:xfrm>
              <a:off x="3779503" y="4320361"/>
              <a:ext cx="720731" cy="900363"/>
            </a:xfrm>
            <a:custGeom>
              <a:avLst/>
              <a:gdLst>
                <a:gd name="f0" fmla="val 0"/>
                <a:gd name="f1" fmla="val 142"/>
                <a:gd name="f2" fmla="val 147"/>
                <a:gd name="f3" fmla="val 98"/>
                <a:gd name="f4" fmla="val 21"/>
                <a:gd name="f5" fmla="val 64"/>
                <a:gd name="f6" fmla="val 36"/>
                <a:gd name="f7" fmla="val 50"/>
                <a:gd name="f8" fmla="val 84"/>
                <a:gd name="f9" fmla="val 102"/>
                <a:gd name="f10" fmla="val 22"/>
                <a:gd name="f11" fmla="val 116"/>
                <a:gd name="f12" fmla="val 4"/>
                <a:gd name="f13" fmla="val 39"/>
                <a:gd name="f14" fmla="val 67"/>
                <a:gd name="f15" fmla="val 119"/>
                <a:gd name="f16" fmla="val 81"/>
                <a:gd name="f17" fmla="val 53"/>
                <a:gd name="f18" fmla="val 103"/>
                <a:gd name="f19" fmla="val 73"/>
                <a:gd name="f20" fmla="val 37"/>
              </a:gdLst>
              <a:ahLst/>
              <a:cxnLst>
                <a:cxn ang="3cd4">
                  <a:pos x="hc" y="t"/>
                </a:cxn>
                <a:cxn ang="0">
                  <a:pos x="r" y="vc"/>
                </a:cxn>
                <a:cxn ang="cd4">
                  <a:pos x="hc" y="b"/>
                </a:cxn>
                <a:cxn ang="cd2">
                  <a:pos x="l" y="vc"/>
                </a:cxn>
              </a:cxnLst>
              <a:rect l="l" t="t" r="r" b="b"/>
              <a:pathLst>
                <a:path w="142" h="147">
                  <a:moveTo>
                    <a:pt x="f3" y="f4"/>
                  </a:moveTo>
                  <a:cubicBezTo>
                    <a:pt x="f5" y="f4"/>
                    <a:pt x="f6" y="f7"/>
                    <a:pt x="f6" y="f8"/>
                  </a:cubicBezTo>
                  <a:cubicBezTo>
                    <a:pt x="f6" y="f9"/>
                    <a:pt x="f10" y="f11"/>
                    <a:pt x="f12" y="f11"/>
                  </a:cubicBezTo>
                  <a:cubicBezTo>
                    <a:pt x="f0" y="f11"/>
                    <a:pt x="f0" y="f11"/>
                    <a:pt x="f0" y="f11"/>
                  </a:cubicBezTo>
                  <a:cubicBezTo>
                    <a:pt x="f0" y="f2"/>
                    <a:pt x="f0" y="f2"/>
                    <a:pt x="f0" y="f2"/>
                  </a:cubicBezTo>
                  <a:cubicBezTo>
                    <a:pt x="f12" y="f2"/>
                    <a:pt x="f12" y="f2"/>
                    <a:pt x="f12" y="f2"/>
                  </a:cubicBezTo>
                  <a:cubicBezTo>
                    <a:pt x="f13" y="f2"/>
                    <a:pt x="f14" y="f15"/>
                    <a:pt x="f14" y="f8"/>
                  </a:cubicBezTo>
                  <a:cubicBezTo>
                    <a:pt x="f14" y="f14"/>
                    <a:pt x="f16" y="f17"/>
                    <a:pt x="f3" y="f17"/>
                  </a:cubicBezTo>
                  <a:cubicBezTo>
                    <a:pt x="f18" y="f17"/>
                    <a:pt x="f18" y="f17"/>
                    <a:pt x="f18" y="f17"/>
                  </a:cubicBezTo>
                  <a:cubicBezTo>
                    <a:pt x="f18" y="f19"/>
                    <a:pt x="f18" y="f19"/>
                    <a:pt x="f18" y="f19"/>
                  </a:cubicBezTo>
                  <a:cubicBezTo>
                    <a:pt x="f1" y="f20"/>
                    <a:pt x="f1" y="f20"/>
                    <a:pt x="f1" y="f20"/>
                  </a:cubicBezTo>
                  <a:cubicBezTo>
                    <a:pt x="f18" y="f0"/>
                    <a:pt x="f18" y="f0"/>
                    <a:pt x="f18" y="f0"/>
                  </a:cubicBezTo>
                  <a:cubicBezTo>
                    <a:pt x="f18" y="f4"/>
                    <a:pt x="f18" y="f4"/>
                    <a:pt x="f18" y="f4"/>
                  </a:cubicBezTo>
                  <a:lnTo>
                    <a:pt x="f3" y="f4"/>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5" name="Freeform 44"/>
            <p:cNvSpPr/>
            <p:nvPr/>
          </p:nvSpPr>
          <p:spPr>
            <a:xfrm>
              <a:off x="2699994" y="3780726"/>
              <a:ext cx="1800240" cy="36072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6" name="Freeform 45"/>
            <p:cNvSpPr/>
            <p:nvPr/>
          </p:nvSpPr>
          <p:spPr>
            <a:xfrm flipV="1">
              <a:off x="3420725" y="2698545"/>
              <a:ext cx="1079509" cy="900362"/>
            </a:xfrm>
            <a:custGeom>
              <a:avLst/>
              <a:gdLst>
                <a:gd name="f0" fmla="val 0"/>
                <a:gd name="f1" fmla="val 142"/>
                <a:gd name="f2" fmla="val 147"/>
                <a:gd name="f3" fmla="val 98"/>
                <a:gd name="f4" fmla="val 21"/>
                <a:gd name="f5" fmla="val 64"/>
                <a:gd name="f6" fmla="val 36"/>
                <a:gd name="f7" fmla="val 50"/>
                <a:gd name="f8" fmla="val 84"/>
                <a:gd name="f9" fmla="val 102"/>
                <a:gd name="f10" fmla="val 22"/>
                <a:gd name="f11" fmla="val 116"/>
                <a:gd name="f12" fmla="val 4"/>
                <a:gd name="f13" fmla="val 39"/>
                <a:gd name="f14" fmla="val 67"/>
                <a:gd name="f15" fmla="val 119"/>
                <a:gd name="f16" fmla="val 81"/>
                <a:gd name="f17" fmla="val 53"/>
                <a:gd name="f18" fmla="val 103"/>
                <a:gd name="f19" fmla="val 73"/>
                <a:gd name="f20" fmla="val 37"/>
              </a:gdLst>
              <a:ahLst/>
              <a:cxnLst>
                <a:cxn ang="3cd4">
                  <a:pos x="hc" y="t"/>
                </a:cxn>
                <a:cxn ang="0">
                  <a:pos x="r" y="vc"/>
                </a:cxn>
                <a:cxn ang="cd4">
                  <a:pos x="hc" y="b"/>
                </a:cxn>
                <a:cxn ang="cd2">
                  <a:pos x="l" y="vc"/>
                </a:cxn>
              </a:cxnLst>
              <a:rect l="l" t="t" r="r" b="b"/>
              <a:pathLst>
                <a:path w="142" h="147">
                  <a:moveTo>
                    <a:pt x="f3" y="f4"/>
                  </a:moveTo>
                  <a:cubicBezTo>
                    <a:pt x="f5" y="f4"/>
                    <a:pt x="f6" y="f7"/>
                    <a:pt x="f6" y="f8"/>
                  </a:cubicBezTo>
                  <a:cubicBezTo>
                    <a:pt x="f6" y="f9"/>
                    <a:pt x="f10" y="f11"/>
                    <a:pt x="f12" y="f11"/>
                  </a:cubicBezTo>
                  <a:cubicBezTo>
                    <a:pt x="f0" y="f11"/>
                    <a:pt x="f0" y="f11"/>
                    <a:pt x="f0" y="f11"/>
                  </a:cubicBezTo>
                  <a:cubicBezTo>
                    <a:pt x="f0" y="f2"/>
                    <a:pt x="f0" y="f2"/>
                    <a:pt x="f0" y="f2"/>
                  </a:cubicBezTo>
                  <a:cubicBezTo>
                    <a:pt x="f12" y="f2"/>
                    <a:pt x="f12" y="f2"/>
                    <a:pt x="f12" y="f2"/>
                  </a:cubicBezTo>
                  <a:cubicBezTo>
                    <a:pt x="f13" y="f2"/>
                    <a:pt x="f14" y="f15"/>
                    <a:pt x="f14" y="f8"/>
                  </a:cubicBezTo>
                  <a:cubicBezTo>
                    <a:pt x="f14" y="f14"/>
                    <a:pt x="f16" y="f17"/>
                    <a:pt x="f3" y="f17"/>
                  </a:cubicBezTo>
                  <a:cubicBezTo>
                    <a:pt x="f18" y="f17"/>
                    <a:pt x="f18" y="f17"/>
                    <a:pt x="f18" y="f17"/>
                  </a:cubicBezTo>
                  <a:cubicBezTo>
                    <a:pt x="f18" y="f19"/>
                    <a:pt x="f18" y="f19"/>
                    <a:pt x="f18" y="f19"/>
                  </a:cubicBezTo>
                  <a:cubicBezTo>
                    <a:pt x="f1" y="f20"/>
                    <a:pt x="f1" y="f20"/>
                    <a:pt x="f1" y="f20"/>
                  </a:cubicBezTo>
                  <a:cubicBezTo>
                    <a:pt x="f18" y="f0"/>
                    <a:pt x="f18" y="f0"/>
                    <a:pt x="f18" y="f0"/>
                  </a:cubicBezTo>
                  <a:cubicBezTo>
                    <a:pt x="f18" y="f4"/>
                    <a:pt x="f18" y="f4"/>
                    <a:pt x="f18" y="f4"/>
                  </a:cubicBezTo>
                  <a:lnTo>
                    <a:pt x="f3" y="f4"/>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7" name="Freeform 46"/>
            <p:cNvSpPr/>
            <p:nvPr/>
          </p:nvSpPr>
          <p:spPr>
            <a:xfrm>
              <a:off x="8280103" y="2521090"/>
              <a:ext cx="179389" cy="23389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8" name="Freeform 47"/>
            <p:cNvSpPr/>
            <p:nvPr/>
          </p:nvSpPr>
          <p:spPr>
            <a:xfrm>
              <a:off x="7740348" y="2160363"/>
              <a:ext cx="720731" cy="539635"/>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sp>
          <p:nvSpPr>
            <p:cNvPr id="49" name="Freeform 48"/>
            <p:cNvSpPr/>
            <p:nvPr/>
          </p:nvSpPr>
          <p:spPr>
            <a:xfrm>
              <a:off x="7919738" y="4499271"/>
              <a:ext cx="539754" cy="541090"/>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99CCFF"/>
            </a:solidFill>
            <a:ln w="9360">
              <a:solidFill>
                <a:srgbClr val="000000"/>
              </a:solidFill>
              <a:prstDash val="solid"/>
              <a:round/>
            </a:ln>
          </p:spPr>
          <p:txBody>
            <a:bodyPr wrap="none" lIns="90000" tIns="46800" rIns="90000" bIns="468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spcBef>
                  <a:spcPts val="0"/>
                </a:spcBef>
                <a:spcAft>
                  <a:spcPts val="0"/>
                </a:spcAft>
                <a:buClr>
                  <a:srgbClr val="000000"/>
                </a:buClr>
                <a:buFont typeface="StarSymbol"/>
                <a:buNone/>
                <a:defRPr/>
              </a:pPr>
              <a:endParaRPr lang="en-IN">
                <a:latin typeface="Arial" pitchFamily="18"/>
                <a:ea typeface="MS Gothic" pitchFamily="2"/>
                <a:cs typeface="Tahoma" pitchFamily="2"/>
              </a:endParaRPr>
            </a:p>
          </p:txBody>
        </p:sp>
      </p:grpSp>
      <p:pic>
        <p:nvPicPr>
          <p:cNvPr id="92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Cansat 2013 </a:t>
            </a:r>
            <a:r>
              <a:rPr lang="en-US" dirty="0"/>
              <a:t>PDR:  Team </a:t>
            </a:r>
            <a:r>
              <a:rPr lang="en-US" dirty="0" smtClean="0"/>
              <a:t>1300 (Frequency)</a:t>
            </a:r>
            <a:endParaRPr lang="en-US" dirty="0"/>
          </a:p>
        </p:txBody>
      </p:sp>
      <p:sp>
        <p:nvSpPr>
          <p:cNvPr id="2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7448669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9C8DCBC-F618-4347-BD8D-9C652E87DB48}" type="slidenum">
              <a:rPr lang="en-US" smtClean="0"/>
              <a:pPr eaLnBrk="1" hangingPunct="1"/>
              <a:t>60</a:t>
            </a:fld>
            <a:endParaRPr lang="en-US" smtClean="0"/>
          </a:p>
        </p:txBody>
      </p:sp>
      <p:sp>
        <p:nvSpPr>
          <p:cNvPr id="63492" name="Rectangle 2"/>
          <p:cNvSpPr>
            <a:spLocks noGrp="1" noChangeArrowheads="1"/>
          </p:cNvSpPr>
          <p:nvPr>
            <p:ph type="title"/>
          </p:nvPr>
        </p:nvSpPr>
        <p:spPr/>
        <p:txBody>
          <a:bodyPr/>
          <a:lstStyle/>
          <a:p>
            <a:pPr eaLnBrk="1" hangingPunct="1"/>
            <a:r>
              <a:rPr lang="en-US" smtClean="0"/>
              <a:t>	   Carrier Antenna</a:t>
            </a:r>
            <a:br>
              <a:rPr lang="en-US" smtClean="0"/>
            </a:br>
            <a:r>
              <a:rPr lang="en-US" smtClean="0"/>
              <a:t>	 Trade &amp; Selection</a:t>
            </a:r>
          </a:p>
        </p:txBody>
      </p:sp>
      <p:sp>
        <p:nvSpPr>
          <p:cNvPr id="63493" name="Rectangle 3"/>
          <p:cNvSpPr>
            <a:spLocks noGrp="1" noChangeArrowheads="1"/>
          </p:cNvSpPr>
          <p:nvPr>
            <p:ph type="body" idx="1"/>
          </p:nvPr>
        </p:nvSpPr>
        <p:spPr>
          <a:xfrm>
            <a:off x="228600" y="1295400"/>
            <a:ext cx="8686800" cy="4572000"/>
          </a:xfrm>
        </p:spPr>
        <p:txBody>
          <a:bodyPr/>
          <a:lstStyle/>
          <a:p>
            <a:pPr eaLnBrk="1" hangingPunct="1"/>
            <a:r>
              <a:rPr lang="en-US" sz="2800" b="0" dirty="0" smtClean="0">
                <a:latin typeface="Calibri" pitchFamily="34" charset="0"/>
                <a:ea typeface="Calibri" pitchFamily="34" charset="0"/>
                <a:cs typeface="Calibri" pitchFamily="34" charset="0"/>
              </a:rPr>
              <a:t>The Antenna had to be matching for the range of </a:t>
            </a:r>
          </a:p>
          <a:p>
            <a:pPr marL="0" indent="0" eaLnBrk="1" hangingPunct="1">
              <a:buNone/>
            </a:pPr>
            <a:r>
              <a:rPr lang="en-US" sz="2800" b="0" dirty="0" smtClean="0">
                <a:latin typeface="Calibri" pitchFamily="34" charset="0"/>
                <a:ea typeface="Calibri" pitchFamily="34" charset="0"/>
                <a:cs typeface="Calibri" pitchFamily="34" charset="0"/>
              </a:rPr>
              <a:t>    2.4 GHz.</a:t>
            </a:r>
          </a:p>
          <a:p>
            <a:pPr eaLnBrk="1" hangingPunct="1"/>
            <a:r>
              <a:rPr lang="en-US" sz="2800" b="0" dirty="0" smtClean="0">
                <a:latin typeface="Calibri" pitchFamily="34" charset="0"/>
                <a:ea typeface="Calibri" pitchFamily="34" charset="0"/>
                <a:cs typeface="Calibri" pitchFamily="34" charset="0"/>
              </a:rPr>
              <a:t> Have preferably an MMCX connector against SMA,BNC or TNC .</a:t>
            </a:r>
          </a:p>
          <a:p>
            <a:pPr eaLnBrk="1" hangingPunct="1"/>
            <a:r>
              <a:rPr lang="en-US" sz="2800" b="0" dirty="0" smtClean="0">
                <a:latin typeface="Calibri" pitchFamily="34" charset="0"/>
                <a:ea typeface="Calibri" pitchFamily="34" charset="0"/>
                <a:cs typeface="Calibri" pitchFamily="34" charset="0"/>
              </a:rPr>
              <a:t> High Decibel Gain </a:t>
            </a:r>
          </a:p>
          <a:p>
            <a:pPr eaLnBrk="1" hangingPunct="1"/>
            <a:r>
              <a:rPr lang="en-US" sz="2800" b="0" dirty="0" smtClean="0">
                <a:latin typeface="Calibri" pitchFamily="34" charset="0"/>
                <a:ea typeface="Calibri" pitchFamily="34" charset="0"/>
                <a:cs typeface="Calibri" pitchFamily="34" charset="0"/>
              </a:rPr>
              <a:t> VWSR less than 2.0 : 1</a:t>
            </a:r>
          </a:p>
          <a:p>
            <a:pPr eaLnBrk="1" hangingPunct="1"/>
            <a:r>
              <a:rPr lang="en-US" sz="2800" b="0" dirty="0" smtClean="0">
                <a:latin typeface="Calibri" pitchFamily="34" charset="0"/>
                <a:ea typeface="Calibri" pitchFamily="34" charset="0"/>
                <a:cs typeface="Calibri" pitchFamily="34" charset="0"/>
              </a:rPr>
              <a:t> Half Wave Dipole and Omni Directional</a:t>
            </a:r>
          </a:p>
          <a:p>
            <a:pPr eaLnBrk="1" hangingPunct="1"/>
            <a:r>
              <a:rPr lang="en-US" sz="2800" b="0" dirty="0" smtClean="0">
                <a:latin typeface="Calibri" pitchFamily="34" charset="0"/>
                <a:ea typeface="Calibri" pitchFamily="34" charset="0"/>
                <a:cs typeface="Calibri" pitchFamily="34" charset="0"/>
              </a:rPr>
              <a:t>Antenna Chosen: </a:t>
            </a:r>
            <a:r>
              <a:rPr lang="en-IN" sz="2800" b="0" dirty="0">
                <a:latin typeface="Calibri" pitchFamily="34" charset="0"/>
              </a:rPr>
              <a:t>A24-HASM-450</a:t>
            </a:r>
            <a:r>
              <a:rPr lang="en-US" sz="2800" b="0" dirty="0" smtClean="0">
                <a:latin typeface="Calibri" pitchFamily="34" charset="0"/>
                <a:ea typeface="Calibri" pitchFamily="34" charset="0"/>
                <a:cs typeface="Calibri" pitchFamily="34" charset="0"/>
              </a:rPr>
              <a:t> (2.1dBI)</a:t>
            </a:r>
          </a:p>
          <a:p>
            <a:pPr eaLnBrk="1" hangingPunct="1"/>
            <a:endParaRPr lang="en-US" sz="2800" b="0" dirty="0" smtClean="0">
              <a:latin typeface="Calibri" pitchFamily="34" charset="0"/>
              <a:ea typeface="Calibri" pitchFamily="34" charset="0"/>
              <a:cs typeface="Calibri" pitchFamily="34" charset="0"/>
            </a:endParaRPr>
          </a:p>
        </p:txBody>
      </p:sp>
      <p:pic>
        <p:nvPicPr>
          <p:cNvPr id="634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9"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spTree>
    <p:extLst>
      <p:ext uri="{BB962C8B-B14F-4D97-AF65-F5344CB8AC3E}">
        <p14:creationId xmlns:p14="http://schemas.microsoft.com/office/powerpoint/2010/main" val="3554693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EF48F7E-12E5-4245-859C-47415D58D183}" type="slidenum">
              <a:rPr lang="en-US" smtClean="0"/>
              <a:pPr eaLnBrk="1" hangingPunct="1"/>
              <a:t>61</a:t>
            </a:fld>
            <a:endParaRPr lang="en-US" smtClean="0"/>
          </a:p>
        </p:txBody>
      </p:sp>
      <p:sp>
        <p:nvSpPr>
          <p:cNvPr id="64516" name="Rectangle 2"/>
          <p:cNvSpPr>
            <a:spLocks noGrp="1" noChangeArrowheads="1"/>
          </p:cNvSpPr>
          <p:nvPr>
            <p:ph type="title"/>
          </p:nvPr>
        </p:nvSpPr>
        <p:spPr/>
        <p:txBody>
          <a:bodyPr/>
          <a:lstStyle/>
          <a:p>
            <a:pPr eaLnBrk="1" hangingPunct="1"/>
            <a:r>
              <a:rPr lang="en-US" sz="3200" smtClean="0">
                <a:latin typeface="Calibri" pitchFamily="34" charset="0"/>
                <a:ea typeface="Calibri" pitchFamily="34" charset="0"/>
                <a:cs typeface="Calibri" pitchFamily="34" charset="0"/>
              </a:rPr>
              <a:t>Communications Configuration</a:t>
            </a:r>
          </a:p>
        </p:txBody>
      </p:sp>
      <p:sp>
        <p:nvSpPr>
          <p:cNvPr id="64517" name="Flowchart: Alternate Process 4"/>
          <p:cNvSpPr>
            <a:spLocks noChangeArrowheads="1"/>
          </p:cNvSpPr>
          <p:nvPr/>
        </p:nvSpPr>
        <p:spPr bwMode="auto">
          <a:xfrm>
            <a:off x="685800" y="1524000"/>
            <a:ext cx="2667000" cy="1066800"/>
          </a:xfrm>
          <a:prstGeom prst="flowChartAlternateProcess">
            <a:avLst/>
          </a:prstGeom>
          <a:solidFill>
            <a:srgbClr val="00B8FF"/>
          </a:solidFill>
          <a:ln w="9525" algn="ctr">
            <a:solidFill>
              <a:schemeClr val="tx1"/>
            </a:solidFill>
            <a:round/>
            <a:headEnd/>
            <a:tailEnd/>
          </a:ln>
        </p:spPr>
        <p:txBody>
          <a:bodyPr/>
          <a:lstStyle/>
          <a:p>
            <a:pPr>
              <a:buClr>
                <a:srgbClr val="000000"/>
              </a:buClr>
              <a:buSzPct val="100000"/>
              <a:buFont typeface="Times New Roman" pitchFamily="18" charset="0"/>
              <a:buNone/>
            </a:pPr>
            <a:r>
              <a:rPr lang="en-US" sz="2000">
                <a:latin typeface="Calibri" pitchFamily="34" charset="0"/>
                <a:ea typeface="Calibri" pitchFamily="34" charset="0"/>
                <a:cs typeface="Calibri" pitchFamily="34" charset="0"/>
              </a:rPr>
              <a:t> Transceiver programmed for API control Mode</a:t>
            </a:r>
          </a:p>
        </p:txBody>
      </p:sp>
      <p:sp>
        <p:nvSpPr>
          <p:cNvPr id="64518" name="Right Arrow 5"/>
          <p:cNvSpPr>
            <a:spLocks noChangeArrowheads="1"/>
          </p:cNvSpPr>
          <p:nvPr/>
        </p:nvSpPr>
        <p:spPr bwMode="auto">
          <a:xfrm>
            <a:off x="3429000" y="1828800"/>
            <a:ext cx="1524000" cy="304800"/>
          </a:xfrm>
          <a:prstGeom prst="rightArrow">
            <a:avLst>
              <a:gd name="adj1" fmla="val 50000"/>
              <a:gd name="adj2" fmla="val 50000"/>
            </a:avLst>
          </a:prstGeom>
          <a:solidFill>
            <a:srgbClr val="00B8FF"/>
          </a:solidFill>
          <a:ln w="9525" algn="ctr">
            <a:solidFill>
              <a:schemeClr val="tx1"/>
            </a:solidFill>
            <a:round/>
            <a:headEnd/>
            <a:tailEnd/>
          </a:ln>
        </p:spPr>
        <p:txBody>
          <a:bodyPr/>
          <a:lstStyle/>
          <a:p>
            <a:pPr>
              <a:buClr>
                <a:srgbClr val="000000"/>
              </a:buClr>
              <a:buSzPct val="100000"/>
              <a:buFont typeface="Times New Roman" pitchFamily="18" charset="0"/>
              <a:buNone/>
            </a:pPr>
            <a:endParaRPr lang="en-US"/>
          </a:p>
        </p:txBody>
      </p:sp>
      <p:sp>
        <p:nvSpPr>
          <p:cNvPr id="64519" name="Flowchart: Alternate Process 6"/>
          <p:cNvSpPr>
            <a:spLocks noChangeArrowheads="1"/>
          </p:cNvSpPr>
          <p:nvPr/>
        </p:nvSpPr>
        <p:spPr bwMode="auto">
          <a:xfrm>
            <a:off x="5029200" y="1371600"/>
            <a:ext cx="2743200" cy="1295400"/>
          </a:xfrm>
          <a:prstGeom prst="flowChartAlternateProcess">
            <a:avLst/>
          </a:prstGeom>
          <a:solidFill>
            <a:srgbClr val="00B8FF"/>
          </a:solidFill>
          <a:ln w="9525" algn="ctr">
            <a:solidFill>
              <a:schemeClr val="tx1"/>
            </a:solidFill>
            <a:round/>
            <a:headEnd/>
            <a:tailEnd/>
          </a:ln>
        </p:spPr>
        <p:txBody>
          <a:bodyPr/>
          <a:lstStyle/>
          <a:p>
            <a:pPr>
              <a:buClr>
                <a:srgbClr val="000000"/>
              </a:buClr>
              <a:buSzPct val="100000"/>
              <a:buFont typeface="Times New Roman" pitchFamily="18" charset="0"/>
              <a:buNone/>
            </a:pPr>
            <a:r>
              <a:rPr lang="en-US" sz="2000" dirty="0">
                <a:latin typeface="Calibri" pitchFamily="34" charset="0"/>
                <a:ea typeface="Calibri" pitchFamily="34" charset="0"/>
                <a:cs typeface="Calibri" pitchFamily="34" charset="0"/>
              </a:rPr>
              <a:t>Fixed baud rate of 57600 bps , channel 0 in Receive mode for query wait</a:t>
            </a:r>
          </a:p>
        </p:txBody>
      </p:sp>
      <p:sp>
        <p:nvSpPr>
          <p:cNvPr id="64520" name="Down Arrow 7"/>
          <p:cNvSpPr>
            <a:spLocks noChangeArrowheads="1"/>
          </p:cNvSpPr>
          <p:nvPr/>
        </p:nvSpPr>
        <p:spPr bwMode="auto">
          <a:xfrm>
            <a:off x="6324600" y="2743200"/>
            <a:ext cx="304800" cy="1219200"/>
          </a:xfrm>
          <a:prstGeom prst="downArrow">
            <a:avLst>
              <a:gd name="adj1" fmla="val 50000"/>
              <a:gd name="adj2" fmla="val 50000"/>
            </a:avLst>
          </a:prstGeom>
          <a:solidFill>
            <a:srgbClr val="00B8FF"/>
          </a:solidFill>
          <a:ln w="9525" algn="ctr">
            <a:solidFill>
              <a:schemeClr val="tx1"/>
            </a:solidFill>
            <a:round/>
            <a:headEnd/>
            <a:tailEnd/>
          </a:ln>
        </p:spPr>
        <p:txBody>
          <a:bodyPr/>
          <a:lstStyle/>
          <a:p>
            <a:pPr>
              <a:buClr>
                <a:srgbClr val="000000"/>
              </a:buClr>
              <a:buSzPct val="100000"/>
              <a:buFont typeface="Times New Roman" pitchFamily="18" charset="0"/>
              <a:buNone/>
            </a:pPr>
            <a:endParaRPr lang="en-US"/>
          </a:p>
        </p:txBody>
      </p:sp>
      <p:sp>
        <p:nvSpPr>
          <p:cNvPr id="64521" name="Flowchart: Alternate Process 8"/>
          <p:cNvSpPr>
            <a:spLocks noChangeArrowheads="1"/>
          </p:cNvSpPr>
          <p:nvPr/>
        </p:nvSpPr>
        <p:spPr bwMode="auto">
          <a:xfrm>
            <a:off x="5105400" y="4191000"/>
            <a:ext cx="2971800" cy="1143000"/>
          </a:xfrm>
          <a:prstGeom prst="flowChartAlternateProcess">
            <a:avLst/>
          </a:prstGeom>
          <a:solidFill>
            <a:srgbClr val="00B8FF"/>
          </a:solidFill>
          <a:ln w="9525" algn="ctr">
            <a:solidFill>
              <a:schemeClr val="tx1"/>
            </a:solidFill>
            <a:round/>
            <a:headEnd/>
            <a:tailEnd/>
          </a:ln>
        </p:spPr>
        <p:txBody>
          <a:bodyPr/>
          <a:lstStyle/>
          <a:p>
            <a:pPr>
              <a:buClr>
                <a:srgbClr val="000000"/>
              </a:buClr>
              <a:buSzPct val="100000"/>
              <a:buFont typeface="Times New Roman" pitchFamily="18" charset="0"/>
              <a:buNone/>
            </a:pPr>
            <a:r>
              <a:rPr lang="en-US" sz="2000">
                <a:latin typeface="Calibri" pitchFamily="34" charset="0"/>
                <a:ea typeface="Calibri" pitchFamily="34" charset="0"/>
                <a:cs typeface="Calibri" pitchFamily="34" charset="0"/>
              </a:rPr>
              <a:t>Transmit when asked for a query,  through UDR buffer</a:t>
            </a:r>
          </a:p>
        </p:txBody>
      </p:sp>
      <p:sp>
        <p:nvSpPr>
          <p:cNvPr id="64522" name="TextBox 9"/>
          <p:cNvSpPr txBox="1">
            <a:spLocks noChangeArrowheads="1"/>
          </p:cNvSpPr>
          <p:nvPr/>
        </p:nvSpPr>
        <p:spPr bwMode="auto">
          <a:xfrm>
            <a:off x="762000" y="3124200"/>
            <a:ext cx="366553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rgbClr val="000000"/>
              </a:buClr>
              <a:buSzPct val="100000"/>
              <a:buFont typeface="Times New Roman" pitchFamily="18" charset="0"/>
              <a:buNone/>
            </a:pPr>
            <a:r>
              <a:rPr lang="en-US" sz="2200">
                <a:latin typeface="Calibri" pitchFamily="34" charset="0"/>
                <a:ea typeface="Calibri" pitchFamily="34" charset="0"/>
                <a:cs typeface="Calibri" pitchFamily="34" charset="0"/>
              </a:rPr>
              <a:t>The system in API mode set at fixed baud rate and channel transmits and receives through a 3 byte MAC address which can either be hard coded on the EEPROM or sent dynamically.</a:t>
            </a:r>
          </a:p>
        </p:txBody>
      </p:sp>
      <p:pic>
        <p:nvPicPr>
          <p:cNvPr id="645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5"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spTree>
    <p:extLst>
      <p:ext uri="{BB962C8B-B14F-4D97-AF65-F5344CB8AC3E}">
        <p14:creationId xmlns:p14="http://schemas.microsoft.com/office/powerpoint/2010/main" val="2475192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498F41C-ECBF-4254-9545-FF45DD8CE410}" type="slidenum">
              <a:rPr lang="en-US" smtClean="0"/>
              <a:pPr eaLnBrk="1" hangingPunct="1"/>
              <a:t>62</a:t>
            </a:fld>
            <a:endParaRPr lang="en-US" smtClean="0"/>
          </a:p>
        </p:txBody>
      </p:sp>
      <p:sp>
        <p:nvSpPr>
          <p:cNvPr id="65540" name="Rectangle 2"/>
          <p:cNvSpPr>
            <a:spLocks noGrp="1" noChangeArrowheads="1"/>
          </p:cNvSpPr>
          <p:nvPr>
            <p:ph type="title"/>
          </p:nvPr>
        </p:nvSpPr>
        <p:spPr/>
        <p:txBody>
          <a:bodyPr/>
          <a:lstStyle/>
          <a:p>
            <a:pPr eaLnBrk="1" hangingPunct="1"/>
            <a:r>
              <a:rPr lang="en-US" smtClean="0"/>
              <a:t>Carrier Telemetry Format</a:t>
            </a:r>
          </a:p>
        </p:txBody>
      </p:sp>
      <p:sp>
        <p:nvSpPr>
          <p:cNvPr id="65541" name="Rectangle 3"/>
          <p:cNvSpPr>
            <a:spLocks noGrp="1" noChangeArrowheads="1"/>
          </p:cNvSpPr>
          <p:nvPr>
            <p:ph type="body" idx="1"/>
          </p:nvPr>
        </p:nvSpPr>
        <p:spPr/>
        <p:txBody>
          <a:bodyPr/>
          <a:lstStyle/>
          <a:p>
            <a:pPr eaLnBrk="1" hangingPunct="1">
              <a:buFontTx/>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sz="2000" b="0" dirty="0" smtClean="0"/>
              <a:t>Data sent every 2 seconds with baud rate of 57600 bps.</a:t>
            </a:r>
          </a:p>
          <a:p>
            <a:pPr eaLnBrk="1" hangingPunct="1"/>
            <a:r>
              <a:rPr lang="en-US" sz="2000" b="0" dirty="0" smtClean="0"/>
              <a:t>Data Format: Data Format will be finalized in CDR</a:t>
            </a:r>
          </a:p>
        </p:txBody>
      </p:sp>
      <p:graphicFrame>
        <p:nvGraphicFramePr>
          <p:cNvPr id="7" name="Group 3"/>
          <p:cNvGraphicFramePr>
            <a:graphicFrameLocks noGrp="1"/>
          </p:cNvGraphicFramePr>
          <p:nvPr>
            <p:extLst>
              <p:ext uri="{D42A27DB-BD31-4B8C-83A1-F6EECF244321}">
                <p14:modId xmlns:p14="http://schemas.microsoft.com/office/powerpoint/2010/main" val="989702929"/>
              </p:ext>
            </p:extLst>
          </p:nvPr>
        </p:nvGraphicFramePr>
        <p:xfrm>
          <a:off x="533400" y="1066800"/>
          <a:ext cx="5967413" cy="4180482"/>
        </p:xfrm>
        <a:graphic>
          <a:graphicData uri="http://schemas.openxmlformats.org/drawingml/2006/table">
            <a:tbl>
              <a:tblPr/>
              <a:tblGrid>
                <a:gridCol w="1492250"/>
                <a:gridCol w="4475163"/>
              </a:tblGrid>
              <a:tr h="61168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Characters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 </a:t>
                      </a:r>
                      <a:r>
                        <a:rPr kumimoji="0" lang="en-US" sz="1800" b="1" i="0" u="none" strike="noStrike" cap="none" normalizeH="0" baseline="0" dirty="0" smtClean="0">
                          <a:ln>
                            <a:noFill/>
                          </a:ln>
                          <a:solidFill>
                            <a:srgbClr val="000000"/>
                          </a:solidFill>
                          <a:effectLst/>
                          <a:latin typeface="Calibri" pitchFamily="32" charset="0"/>
                          <a:ea typeface="MS Gothic" charset="-128"/>
                          <a:cs typeface="Calibri" pitchFamily="32" charset="0"/>
                        </a:rPr>
                        <a:t>Definition</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30271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cc.</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State</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0271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hhmmss</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Data time tag in hours , minutes and seconds</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0271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Hhmmss</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Mission Time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N</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Start of latitude data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AA.aaaa</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Cansat latitude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W</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Start of longitude data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BB.bbbb</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Cansat Longitude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hh.hh</a:t>
                      </a: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Cansat GPS altitude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Ab</a:t>
                      </a:r>
                      <a:endPar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Number of satellites tracked in decimal</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vv.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Pressure Sensor Sampled Data</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tt</a:t>
                      </a: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Air temperature ( 1 degree resolution)</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9562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vv.</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Battery voltage</a:t>
                      </a:r>
                    </a:p>
                  </a:txBody>
                  <a:tcPr marT="2494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65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graphicFrame>
        <p:nvGraphicFramePr>
          <p:cNvPr id="2" name="Table 1"/>
          <p:cNvGraphicFramePr>
            <a:graphicFrameLocks noGrp="1"/>
          </p:cNvGraphicFramePr>
          <p:nvPr>
            <p:extLst>
              <p:ext uri="{D42A27DB-BD31-4B8C-83A1-F6EECF244321}">
                <p14:modId xmlns:p14="http://schemas.microsoft.com/office/powerpoint/2010/main" val="3468127300"/>
              </p:ext>
            </p:extLst>
          </p:nvPr>
        </p:nvGraphicFramePr>
        <p:xfrm>
          <a:off x="6629400" y="1600200"/>
          <a:ext cx="2286000" cy="3337560"/>
        </p:xfrm>
        <a:graphic>
          <a:graphicData uri="http://schemas.openxmlformats.org/drawingml/2006/table">
            <a:tbl>
              <a:tblPr firstRow="1" bandRow="1">
                <a:tableStyleId>{5940675A-B579-460E-94D1-54222C63F5DA}</a:tableStyleId>
              </a:tblPr>
              <a:tblGrid>
                <a:gridCol w="2286000"/>
              </a:tblGrid>
              <a:tr h="370840">
                <a:tc>
                  <a:txBody>
                    <a:bodyPr/>
                    <a:lstStyle/>
                    <a:p>
                      <a:pPr algn="ctr"/>
                      <a:r>
                        <a:rPr lang="en-US" dirty="0" smtClean="0"/>
                        <a:t>States</a:t>
                      </a:r>
                      <a:endParaRPr lang="en-IN" dirty="0"/>
                    </a:p>
                  </a:txBody>
                  <a:tcPr/>
                </a:tc>
              </a:tr>
              <a:tr h="370840">
                <a:tc>
                  <a:txBody>
                    <a:bodyPr/>
                    <a:lstStyle/>
                    <a:p>
                      <a:r>
                        <a:rPr lang="en-US" dirty="0" smtClean="0"/>
                        <a:t>BOOT</a:t>
                      </a:r>
                      <a:endParaRPr lang="en-IN" dirty="0"/>
                    </a:p>
                  </a:txBody>
                  <a:tcPr/>
                </a:tc>
              </a:tr>
              <a:tr h="370840">
                <a:tc>
                  <a:txBody>
                    <a:bodyPr/>
                    <a:lstStyle/>
                    <a:p>
                      <a:r>
                        <a:rPr lang="en-US" dirty="0" smtClean="0"/>
                        <a:t>TEST</a:t>
                      </a:r>
                      <a:r>
                        <a:rPr lang="en-US" baseline="0" dirty="0" smtClean="0"/>
                        <a:t>_MODE</a:t>
                      </a:r>
                      <a:endParaRPr lang="en-IN" dirty="0"/>
                    </a:p>
                  </a:txBody>
                  <a:tcPr/>
                </a:tc>
              </a:tr>
              <a:tr h="370840">
                <a:tc>
                  <a:txBody>
                    <a:bodyPr/>
                    <a:lstStyle/>
                    <a:p>
                      <a:r>
                        <a:rPr lang="en-US" dirty="0" smtClean="0"/>
                        <a:t>LAUNCH_PAD</a:t>
                      </a:r>
                      <a:endParaRPr lang="en-IN" dirty="0"/>
                    </a:p>
                  </a:txBody>
                  <a:tcPr/>
                </a:tc>
              </a:tr>
              <a:tr h="370840">
                <a:tc>
                  <a:txBody>
                    <a:bodyPr/>
                    <a:lstStyle/>
                    <a:p>
                      <a:r>
                        <a:rPr lang="en-US" dirty="0" smtClean="0"/>
                        <a:t>ASCENT</a:t>
                      </a:r>
                      <a:endParaRPr lang="en-IN" dirty="0"/>
                    </a:p>
                  </a:txBody>
                  <a:tcPr/>
                </a:tc>
              </a:tr>
              <a:tr h="370840">
                <a:tc>
                  <a:txBody>
                    <a:bodyPr/>
                    <a:lstStyle/>
                    <a:p>
                      <a:r>
                        <a:rPr lang="en-US" dirty="0" smtClean="0"/>
                        <a:t>PARA</a:t>
                      </a:r>
                      <a:endParaRPr lang="en-IN" dirty="0"/>
                    </a:p>
                  </a:txBody>
                  <a:tcPr/>
                </a:tc>
              </a:tr>
              <a:tr h="370840">
                <a:tc>
                  <a:txBody>
                    <a:bodyPr/>
                    <a:lstStyle/>
                    <a:p>
                      <a:r>
                        <a:rPr lang="en-US" dirty="0" smtClean="0"/>
                        <a:t>CANSAT</a:t>
                      </a:r>
                      <a:endParaRPr lang="en-IN" dirty="0"/>
                    </a:p>
                  </a:txBody>
                  <a:tcPr/>
                </a:tc>
              </a:tr>
              <a:tr h="370840">
                <a:tc>
                  <a:txBody>
                    <a:bodyPr/>
                    <a:lstStyle/>
                    <a:p>
                      <a:r>
                        <a:rPr lang="en-US" dirty="0" smtClean="0"/>
                        <a:t>IMPACT</a:t>
                      </a:r>
                      <a:endParaRPr lang="en-IN" dirty="0"/>
                    </a:p>
                  </a:txBody>
                  <a:tcPr/>
                </a:tc>
              </a:tr>
              <a:tr h="370840">
                <a:tc>
                  <a:txBody>
                    <a:bodyPr/>
                    <a:lstStyle/>
                    <a:p>
                      <a:r>
                        <a:rPr lang="en-US" dirty="0" smtClean="0"/>
                        <a:t>BUZZER</a:t>
                      </a:r>
                      <a:endParaRPr lang="en-IN" dirty="0"/>
                    </a:p>
                  </a:txBody>
                  <a:tcPr/>
                </a:tc>
              </a:tr>
            </a:tbl>
          </a:graphicData>
        </a:graphic>
      </p:graphicFrame>
    </p:spTree>
    <p:extLst>
      <p:ext uri="{BB962C8B-B14F-4D97-AF65-F5344CB8AC3E}">
        <p14:creationId xmlns:p14="http://schemas.microsoft.com/office/powerpoint/2010/main" val="3248713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0677BCB-4E1E-427F-A269-6F10C894CDBD}" type="slidenum">
              <a:rPr lang="en-US" smtClean="0"/>
              <a:pPr eaLnBrk="1" hangingPunct="1"/>
              <a:t>63</a:t>
            </a:fld>
            <a:endParaRPr lang="en-US" smtClean="0"/>
          </a:p>
        </p:txBody>
      </p:sp>
      <p:sp>
        <p:nvSpPr>
          <p:cNvPr id="66564" name="Rectangle 2"/>
          <p:cNvSpPr>
            <a:spLocks noGrp="1" noChangeArrowheads="1"/>
          </p:cNvSpPr>
          <p:nvPr>
            <p:ph type="title"/>
          </p:nvPr>
        </p:nvSpPr>
        <p:spPr/>
        <p:txBody>
          <a:bodyPr/>
          <a:lstStyle/>
          <a:p>
            <a:pPr eaLnBrk="1" hangingPunct="1"/>
            <a:r>
              <a:rPr lang="en-US" smtClean="0"/>
              <a:t>Autonomous Termination of Transmissions</a:t>
            </a:r>
          </a:p>
        </p:txBody>
      </p:sp>
      <p:sp>
        <p:nvSpPr>
          <p:cNvPr id="66565" name="Rectangle 3"/>
          <p:cNvSpPr>
            <a:spLocks noGrp="1" noChangeArrowheads="1"/>
          </p:cNvSpPr>
          <p:nvPr>
            <p:ph type="body" idx="1"/>
          </p:nvPr>
        </p:nvSpPr>
        <p:spPr/>
        <p:txBody>
          <a:bodyPr/>
          <a:lstStyle/>
          <a:p>
            <a:pPr eaLnBrk="1" hangingPunct="1"/>
            <a:r>
              <a:rPr lang="en-US" sz="2600" dirty="0" smtClean="0">
                <a:latin typeface="Calibri" pitchFamily="34" charset="0"/>
                <a:ea typeface="Calibri" pitchFamily="34" charset="0"/>
                <a:cs typeface="Calibri" pitchFamily="34" charset="0"/>
              </a:rPr>
              <a:t>To terminate telemetry:</a:t>
            </a:r>
          </a:p>
          <a:p>
            <a:pPr lvl="1" eaLnBrk="1" hangingPunct="1"/>
            <a:r>
              <a:rPr lang="en-US" sz="2600" dirty="0" smtClean="0">
                <a:latin typeface="Calibri" pitchFamily="34" charset="0"/>
                <a:ea typeface="Calibri" pitchFamily="34" charset="0"/>
                <a:cs typeface="Calibri" pitchFamily="34" charset="0"/>
              </a:rPr>
              <a:t>This will be done via a check in the loop which compares the altitude from GPS data to altitude from several previous data packets, accelerometer output and impact force sensor. If the altitude remains same for a certain amount of time and accelerometer gives a very high value and impact force sensor records impact, we conclude that the cansat has landed and that its time to stop sending the telemetry.</a:t>
            </a:r>
          </a:p>
          <a:p>
            <a:pPr lvl="1" eaLnBrk="1" hangingPunct="1"/>
            <a:r>
              <a:rPr lang="en-US" sz="2600" dirty="0" smtClean="0">
                <a:latin typeface="Calibri" pitchFamily="34" charset="0"/>
                <a:ea typeface="Calibri" pitchFamily="34" charset="0"/>
                <a:cs typeface="Calibri" pitchFamily="34" charset="0"/>
              </a:rPr>
              <a:t>The GCS will recognize the end of telemetry by the  special custom occurrence of special character.</a:t>
            </a:r>
          </a:p>
        </p:txBody>
      </p:sp>
      <p:pic>
        <p:nvPicPr>
          <p:cNvPr id="665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9"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spTree>
    <p:extLst>
      <p:ext uri="{BB962C8B-B14F-4D97-AF65-F5344CB8AC3E}">
        <p14:creationId xmlns:p14="http://schemas.microsoft.com/office/powerpoint/2010/main" val="41683306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0677BCB-4E1E-427F-A269-6F10C894CDBD}" type="slidenum">
              <a:rPr lang="en-US" smtClean="0"/>
              <a:pPr eaLnBrk="1" hangingPunct="1"/>
              <a:t>64</a:t>
            </a:fld>
            <a:endParaRPr lang="en-US" smtClean="0"/>
          </a:p>
        </p:txBody>
      </p:sp>
      <p:sp>
        <p:nvSpPr>
          <p:cNvPr id="66564" name="Rectangle 2"/>
          <p:cNvSpPr>
            <a:spLocks noGrp="1" noChangeArrowheads="1"/>
          </p:cNvSpPr>
          <p:nvPr>
            <p:ph type="title"/>
          </p:nvPr>
        </p:nvSpPr>
        <p:spPr/>
        <p:txBody>
          <a:bodyPr/>
          <a:lstStyle/>
          <a:p>
            <a:pPr algn="ctr" eaLnBrk="1" hangingPunct="1"/>
            <a:r>
              <a:rPr lang="en-US" dirty="0" smtClean="0"/>
              <a:t>Locator Device Selection</a:t>
            </a:r>
          </a:p>
        </p:txBody>
      </p:sp>
      <p:pic>
        <p:nvPicPr>
          <p:cNvPr id="665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9"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Gauresh</a:t>
            </a:r>
            <a:r>
              <a:rPr lang="en-US" sz="1000" dirty="0" smtClean="0"/>
              <a:t> </a:t>
            </a:r>
            <a:r>
              <a:rPr lang="en-US" sz="1000" dirty="0" err="1" smtClean="0"/>
              <a:t>Patil</a:t>
            </a:r>
            <a:endParaRPr lang="en-US" sz="1000" dirty="0"/>
          </a:p>
        </p:txBody>
      </p:sp>
      <p:sp>
        <p:nvSpPr>
          <p:cNvPr id="2" name="Content Placeholder 1"/>
          <p:cNvSpPr>
            <a:spLocks noGrp="1"/>
          </p:cNvSpPr>
          <p:nvPr>
            <p:ph idx="1"/>
          </p:nvPr>
        </p:nvSpPr>
        <p:spPr/>
        <p:txBody>
          <a:bodyPr/>
          <a:lstStyle/>
          <a:p>
            <a:endParaRPr lang="en-US" dirty="0" smtClean="0"/>
          </a:p>
          <a:p>
            <a:endParaRPr lang="en-US" dirty="0"/>
          </a:p>
          <a:p>
            <a:r>
              <a:rPr lang="en-US" b="0" dirty="0" smtClean="0"/>
              <a:t>We are going to use a buzzer to locate the cansat after impact.</a:t>
            </a:r>
          </a:p>
          <a:p>
            <a:r>
              <a:rPr lang="en-US" b="0" dirty="0" smtClean="0"/>
              <a:t>The buzzer selected is </a:t>
            </a:r>
            <a:r>
              <a:rPr lang="en-US" b="0" dirty="0"/>
              <a:t> pro-Signal </a:t>
            </a:r>
            <a:r>
              <a:rPr lang="en-US" b="0" dirty="0" smtClean="0"/>
              <a:t>ABI-001-RC.</a:t>
            </a:r>
          </a:p>
          <a:p>
            <a:r>
              <a:rPr lang="en-US" b="0" dirty="0" smtClean="0"/>
              <a:t>It is Rated </a:t>
            </a:r>
            <a:r>
              <a:rPr lang="en-US" b="0" dirty="0"/>
              <a:t>at </a:t>
            </a:r>
            <a:r>
              <a:rPr lang="en-US" b="0" dirty="0" smtClean="0"/>
              <a:t>greater than  80dB at 10cm distance.</a:t>
            </a:r>
          </a:p>
          <a:p>
            <a:r>
              <a:rPr lang="en-US" b="0" dirty="0" smtClean="0"/>
              <a:t>Power consumed is 84mW.</a:t>
            </a:r>
            <a:endParaRPr lang="en-IN" b="0" dirty="0"/>
          </a:p>
          <a:p>
            <a:pPr marL="0" indent="0">
              <a:buNone/>
            </a:pP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125" y="4141816"/>
            <a:ext cx="1809750" cy="1905000"/>
          </a:xfrm>
          <a:prstGeom prst="rect">
            <a:avLst/>
          </a:prstGeom>
        </p:spPr>
      </p:pic>
    </p:spTree>
    <p:extLst>
      <p:ext uri="{BB962C8B-B14F-4D97-AF65-F5344CB8AC3E}">
        <p14:creationId xmlns:p14="http://schemas.microsoft.com/office/powerpoint/2010/main" val="1420100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65</a:t>
            </a:fld>
            <a:endParaRPr lang="en-US" dirty="0"/>
          </a:p>
        </p:txBody>
      </p:sp>
      <p:sp>
        <p:nvSpPr>
          <p:cNvPr id="4" name="Text Box 1"/>
          <p:cNvSpPr txBox="1">
            <a:spLocks noChangeArrowheads="1"/>
          </p:cNvSpPr>
          <p:nvPr/>
        </p:nvSpPr>
        <p:spPr bwMode="auto">
          <a:xfrm>
            <a:off x="2743200" y="6477000"/>
            <a:ext cx="365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endParaRPr lang="en-US" sz="1000" dirty="0">
              <a:solidFill>
                <a:srgbClr val="000000"/>
              </a:solidFill>
            </a:endParaRPr>
          </a:p>
        </p:txBody>
      </p:sp>
      <p:sp>
        <p:nvSpPr>
          <p:cNvPr id="6" name="Text Box 3"/>
          <p:cNvSpPr txBox="1">
            <a:spLocks noChangeArrowheads="1"/>
          </p:cNvSpPr>
          <p:nvPr/>
        </p:nvSpPr>
        <p:spPr bwMode="auto">
          <a:xfrm>
            <a:off x="685800" y="21304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r>
              <a:rPr lang="en-US" sz="3200" b="1">
                <a:solidFill>
                  <a:srgbClr val="333399"/>
                </a:solidFill>
              </a:rPr>
              <a:t>Electrical Power Subsystem Design</a:t>
            </a:r>
          </a:p>
        </p:txBody>
      </p:sp>
      <p:sp>
        <p:nvSpPr>
          <p:cNvPr id="7" name="Text Box 4"/>
          <p:cNvSpPr txBox="1">
            <a:spLocks noChangeArrowheads="1"/>
          </p:cNvSpPr>
          <p:nvPr/>
        </p:nvSpPr>
        <p:spPr bwMode="auto">
          <a:xfrm>
            <a:off x="1371600" y="4343400"/>
            <a:ext cx="6400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spcBef>
                <a:spcPts val="600"/>
              </a:spcBef>
              <a:buClrTx/>
              <a:buFontTx/>
              <a:buNone/>
            </a:pPr>
            <a:r>
              <a:rPr lang="en-US" sz="2400" b="1" dirty="0">
                <a:solidFill>
                  <a:srgbClr val="000000"/>
                </a:solidFill>
              </a:rPr>
              <a:t>Presenter </a:t>
            </a:r>
            <a:r>
              <a:rPr lang="en-US" sz="2400" b="1" dirty="0" smtClean="0">
                <a:solidFill>
                  <a:srgbClr val="000000"/>
                </a:solidFill>
              </a:rPr>
              <a:t>: </a:t>
            </a:r>
            <a:r>
              <a:rPr lang="en-US" sz="2400" b="1" dirty="0" err="1" smtClean="0">
                <a:solidFill>
                  <a:srgbClr val="000000"/>
                </a:solidFill>
              </a:rPr>
              <a:t>Shashank</a:t>
            </a:r>
            <a:r>
              <a:rPr lang="en-US" sz="2400" b="1" dirty="0" smtClean="0">
                <a:solidFill>
                  <a:srgbClr val="000000"/>
                </a:solidFill>
              </a:rPr>
              <a:t> </a:t>
            </a:r>
            <a:r>
              <a:rPr lang="en-US" sz="2400" b="1" dirty="0" err="1" smtClean="0">
                <a:solidFill>
                  <a:srgbClr val="000000"/>
                </a:solidFill>
              </a:rPr>
              <a:t>Wadhwa</a:t>
            </a:r>
            <a:endParaRPr lang="en-US" sz="2400" b="1" dirty="0">
              <a:solidFill>
                <a:srgbClr val="000000"/>
              </a:solidFill>
            </a:endParaRP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2940911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66</a:t>
            </a:fld>
            <a:endParaRPr lang="en-US" dirty="0"/>
          </a:p>
        </p:txBody>
      </p:sp>
      <p:sp>
        <p:nvSpPr>
          <p:cNvPr id="4" name="Text Box 1"/>
          <p:cNvSpPr txBox="1">
            <a:spLocks noChangeArrowheads="1"/>
          </p:cNvSpPr>
          <p:nvPr/>
        </p:nvSpPr>
        <p:spPr bwMode="auto">
          <a:xfrm>
            <a:off x="2743200" y="6477000"/>
            <a:ext cx="365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endParaRPr lang="en-US" sz="1000" dirty="0">
              <a:solidFill>
                <a:srgbClr val="000000"/>
              </a:solidFill>
            </a:endParaRPr>
          </a:p>
        </p:txBody>
      </p:sp>
      <p:sp>
        <p:nvSpPr>
          <p:cNvPr id="5" name="Text Box 2"/>
          <p:cNvSpPr txBox="1">
            <a:spLocks noChangeArrowheads="1"/>
          </p:cNvSpPr>
          <p:nvPr/>
        </p:nvSpPr>
        <p:spPr bwMode="auto">
          <a:xfrm>
            <a:off x="8001000" y="6461125"/>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10E49F28-B3BB-4039-BC19-12403C9D91F8}" type="slidenum">
              <a:rPr lang="en-US" sz="1000">
                <a:solidFill>
                  <a:srgbClr val="000000"/>
                </a:solidFill>
              </a:rPr>
              <a:pPr algn="r" eaLnBrk="1" hangingPunct="1">
                <a:buClrTx/>
                <a:buFontTx/>
                <a:buNone/>
              </a:pPr>
              <a:t>66</a:t>
            </a:fld>
            <a:endParaRPr lang="en-US" sz="1000">
              <a:solidFill>
                <a:srgbClr val="000000"/>
              </a:solidFill>
            </a:endParaRPr>
          </a:p>
        </p:txBody>
      </p:sp>
      <p:sp>
        <p:nvSpPr>
          <p:cNvPr id="6" name="Text Box 3"/>
          <p:cNvSpPr txBox="1">
            <a:spLocks noChangeArrowheads="1"/>
          </p:cNvSpPr>
          <p:nvPr/>
        </p:nvSpPr>
        <p:spPr bwMode="auto">
          <a:xfrm>
            <a:off x="1600200" y="76200"/>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eaLnBrk="1" hangingPunct="1">
              <a:buClrTx/>
              <a:buFontTx/>
              <a:buNone/>
            </a:pPr>
            <a:r>
              <a:rPr lang="en-US" sz="2400" b="1">
                <a:solidFill>
                  <a:srgbClr val="333399"/>
                </a:solidFill>
              </a:rPr>
              <a:t>EPS Overview</a:t>
            </a: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7325" y="1554163"/>
            <a:ext cx="62230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Shashank</a:t>
            </a:r>
            <a:r>
              <a:rPr lang="en-US" sz="1000" dirty="0" smtClean="0"/>
              <a:t> </a:t>
            </a:r>
            <a:r>
              <a:rPr lang="en-US" sz="1000" dirty="0" err="1" smtClean="0"/>
              <a:t>Wadhwa</a:t>
            </a:r>
            <a:endParaRPr lang="en-US" sz="1000" dirty="0"/>
          </a:p>
        </p:txBody>
      </p:sp>
    </p:spTree>
    <p:extLst>
      <p:ext uri="{BB962C8B-B14F-4D97-AF65-F5344CB8AC3E}">
        <p14:creationId xmlns:p14="http://schemas.microsoft.com/office/powerpoint/2010/main" val="1219479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67</a:t>
            </a:fld>
            <a:endParaRPr lang="en-US" dirty="0"/>
          </a:p>
        </p:txBody>
      </p:sp>
      <p:graphicFrame>
        <p:nvGraphicFramePr>
          <p:cNvPr id="4" name="Group 1"/>
          <p:cNvGraphicFramePr>
            <a:graphicFrameLocks noGrp="1"/>
          </p:cNvGraphicFramePr>
          <p:nvPr/>
        </p:nvGraphicFramePr>
        <p:xfrm>
          <a:off x="717550" y="1079500"/>
          <a:ext cx="7926388" cy="4383219"/>
        </p:xfrm>
        <a:graphic>
          <a:graphicData uri="http://schemas.openxmlformats.org/drawingml/2006/table">
            <a:tbl>
              <a:tblPr/>
              <a:tblGrid>
                <a:gridCol w="779463"/>
                <a:gridCol w="1811337"/>
                <a:gridCol w="1909763"/>
                <a:gridCol w="990600"/>
                <a:gridCol w="1057275"/>
                <a:gridCol w="274637"/>
                <a:gridCol w="328613"/>
                <a:gridCol w="387350"/>
                <a:gridCol w="387350"/>
              </a:tblGrid>
              <a:tr h="741272">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sng" strike="noStrike" cap="none" normalizeH="0" baseline="0" dirty="0" smtClean="0">
                          <a:ln>
                            <a:noFill/>
                          </a:ln>
                          <a:solidFill>
                            <a:srgbClr val="000000"/>
                          </a:solidFill>
                          <a:effectLst/>
                          <a:latin typeface="Calibri" pitchFamily="34" charset="0"/>
                          <a:ea typeface="MS Gothic" pitchFamily="49" charset="-128"/>
                        </a:rPr>
                        <a:t>ID</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sng" strike="noStrike" cap="none" normalizeH="0" baseline="0" smtClean="0">
                          <a:ln>
                            <a:noFill/>
                          </a:ln>
                          <a:solidFill>
                            <a:srgbClr val="000000"/>
                          </a:solidFill>
                          <a:effectLst/>
                          <a:latin typeface="Calibri" pitchFamily="34" charset="0"/>
                          <a:ea typeface="MS Gothic" pitchFamily="49" charset="-128"/>
                        </a:rPr>
                        <a:t>Requirement</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sng" strike="noStrike" cap="none" normalizeH="0" baseline="0" smtClean="0">
                          <a:ln>
                            <a:noFill/>
                          </a:ln>
                          <a:solidFill>
                            <a:srgbClr val="000000"/>
                          </a:solidFill>
                          <a:effectLst/>
                          <a:latin typeface="Calibri" pitchFamily="34" charset="0"/>
                          <a:ea typeface="MS Gothic" pitchFamily="49" charset="-128"/>
                        </a:rPr>
                        <a:t>Rationale</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sng" strike="noStrike" cap="none" normalizeH="0" baseline="0" smtClean="0">
                          <a:ln>
                            <a:noFill/>
                          </a:ln>
                          <a:solidFill>
                            <a:srgbClr val="000000"/>
                          </a:solidFill>
                          <a:effectLst/>
                          <a:latin typeface="Calibri" pitchFamily="34" charset="0"/>
                          <a:ea typeface="MS Gothic" pitchFamily="49" charset="-128"/>
                        </a:rPr>
                        <a:t>Parent</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sng" strike="noStrike" cap="none" normalizeH="0" baseline="0" smtClean="0">
                          <a:ln>
                            <a:noFill/>
                          </a:ln>
                          <a:solidFill>
                            <a:srgbClr val="000000"/>
                          </a:solidFill>
                          <a:effectLst/>
                          <a:latin typeface="Calibri" pitchFamily="34" charset="0"/>
                          <a:ea typeface="MS Gothic" pitchFamily="49" charset="-128"/>
                        </a:rPr>
                        <a:t>Priority</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gridSpan="4">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00"/>
                          </a:solidFill>
                          <a:effectLst/>
                          <a:latin typeface="Calibri" pitchFamily="34" charset="0"/>
                          <a:ea typeface="Calibri" pitchFamily="34" charset="0"/>
                          <a:cs typeface="Calibri" pitchFamily="34" charset="0"/>
                        </a:rPr>
                        <a:t>        </a:t>
                      </a:r>
                      <a:r>
                        <a:rPr kumimoji="0" lang="en-US" sz="1600" b="0" i="0" u="none" strike="noStrike" cap="none" normalizeH="0" baseline="0" smtClean="0">
                          <a:ln>
                            <a:noFill/>
                          </a:ln>
                          <a:solidFill>
                            <a:srgbClr val="000000"/>
                          </a:solidFill>
                          <a:effectLst/>
                          <a:latin typeface="Calibri" pitchFamily="34" charset="0"/>
                          <a:ea typeface="Calibri" pitchFamily="34" charset="0"/>
                          <a:cs typeface="Calibri" pitchFamily="34" charset="0"/>
                        </a:rPr>
                        <a:t>           </a:t>
                      </a:r>
                      <a:r>
                        <a:rPr kumimoji="0" lang="en-US" sz="1600" b="1" i="0" u="sng" strike="noStrike" cap="none" normalizeH="0" baseline="0" smtClean="0">
                          <a:ln>
                            <a:noFill/>
                          </a:ln>
                          <a:solidFill>
                            <a:srgbClr val="000000"/>
                          </a:solidFill>
                          <a:effectLst/>
                          <a:latin typeface="Calibri" pitchFamily="34" charset="0"/>
                          <a:ea typeface="Calibri" pitchFamily="34" charset="0"/>
                          <a:cs typeface="Calibri" pitchFamily="34" charset="0"/>
                        </a:rPr>
                        <a:t>VM</a:t>
                      </a:r>
                    </a:p>
                  </a:txBody>
                  <a:tcPr marL="90000" marR="90000" marT="35419" marB="46794" anchor="ctr" horzOverflow="overflow">
                    <a:lnL w="5760" cap="flat" cmpd="sng" algn="ctr">
                      <a:solidFill>
                        <a:srgbClr val="000000"/>
                      </a:solidFill>
                      <a:prstDash val="solid"/>
                      <a:round/>
                      <a:headEnd type="none" w="med" len="med"/>
                      <a:tailEnd type="none" w="med" len="med"/>
                    </a:lnL>
                    <a:lnR>
                      <a:noFill/>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306994">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smtClean="0">
                          <a:ln>
                            <a:noFill/>
                          </a:ln>
                          <a:solidFill>
                            <a:srgbClr val="000000"/>
                          </a:solidFill>
                          <a:effectLst/>
                          <a:latin typeface="Calibri" pitchFamily="34" charset="0"/>
                          <a:ea typeface="MS Gothic" pitchFamily="49" charset="-128"/>
                        </a:rPr>
                        <a:t>A</a:t>
                      </a:r>
                    </a:p>
                  </a:txBody>
                  <a:tcPr marL="90000" marR="90000" marT="65152" marB="46794" anchor="ctr" horzOverflow="overflow">
                    <a:lnL>
                      <a:noFill/>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smtClean="0">
                          <a:ln>
                            <a:noFill/>
                          </a:ln>
                          <a:solidFill>
                            <a:srgbClr val="000000"/>
                          </a:solidFill>
                          <a:effectLst/>
                          <a:latin typeface="Calibri" pitchFamily="34" charset="0"/>
                          <a:ea typeface="MS Gothic" pitchFamily="49" charset="-128"/>
                        </a:rPr>
                        <a:t>I</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smtClean="0">
                          <a:ln>
                            <a:noFill/>
                          </a:ln>
                          <a:solidFill>
                            <a:srgbClr val="000000"/>
                          </a:solidFill>
                          <a:effectLst/>
                          <a:latin typeface="Calibri" pitchFamily="34" charset="0"/>
                          <a:ea typeface="MS Gothic" pitchFamily="49" charset="-128"/>
                        </a:rPr>
                        <a:t>T</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none" strike="noStrike" cap="none" normalizeH="0" baseline="0" smtClean="0">
                          <a:ln>
                            <a:noFill/>
                          </a:ln>
                          <a:solidFill>
                            <a:srgbClr val="000000"/>
                          </a:solidFill>
                          <a:effectLst/>
                          <a:latin typeface="Calibri" pitchFamily="34" charset="0"/>
                          <a:ea typeface="MS Gothic" pitchFamily="49" charset="-128"/>
                        </a:rPr>
                        <a:t>D</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r>
              <a:tr h="2265085">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EP01</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Voltage Requirement (5V, 3.3V)</a:t>
                      </a:r>
                    </a:p>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6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
                          <a:srgbClr val="000000"/>
                        </a:buClr>
                        <a:buSzPct val="100000"/>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 5V required for MicroController, Temperature  Sensor and Servo.</a:t>
                      </a:r>
                    </a:p>
                    <a:p>
                      <a:pPr marL="0" marR="0" lvl="0" indent="0" algn="l" defTabSz="449263" rtl="0" eaLnBrk="1" fontAlgn="base" latinLnBrk="0" hangingPunct="1">
                        <a:lnSpc>
                          <a:spcPct val="80000"/>
                        </a:lnSpc>
                        <a:spcBef>
                          <a:spcPct val="0"/>
                        </a:spcBef>
                        <a:spcAft>
                          <a:spcPct val="0"/>
                        </a:spcAft>
                        <a:buClr>
                          <a:srgbClr val="000000"/>
                        </a:buClr>
                        <a:buSzPct val="100000"/>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 3.3V for Memory, Pressure sensor, Accelerometer, Transceiver and GPS.</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EP02</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MEDIUM</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a:noFill/>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600" b="0" i="0" u="none" strike="noStrike" cap="none" normalizeH="0" baseline="0" smtClean="0">
                        <a:ln>
                          <a:noFill/>
                        </a:ln>
                        <a:solidFill>
                          <a:srgbClr val="000000"/>
                        </a:solidFill>
                        <a:effectLst/>
                        <a:latin typeface="Calibri" pitchFamily="34" charset="0"/>
                        <a:ea typeface="Calibri" pitchFamily="34" charset="0"/>
                        <a:cs typeface="Calibri" pitchFamily="34" charset="0"/>
                      </a:endParaRPr>
                    </a:p>
                  </a:txBody>
                  <a:tcPr marL="90000" marR="90000" marT="5284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6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  x</a:t>
                      </a:r>
                    </a:p>
                  </a:txBody>
                  <a:tcPr marL="90000" marR="90000" marT="5284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Calibri" pitchFamily="34" charset="0"/>
                          <a:cs typeface="Calibri" pitchFamily="34" charset="0"/>
                        </a:rPr>
                        <a:t>x</a:t>
                      </a:r>
                    </a:p>
                  </a:txBody>
                  <a:tcPr marL="90000" marR="90000" marT="5284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1069844">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EP02</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Calibri" pitchFamily="34" charset="0"/>
                          <a:cs typeface="Calibri" pitchFamily="34" charset="0"/>
                        </a:rPr>
                        <a:t>Battery Requirement (9V)</a:t>
                      </a:r>
                    </a:p>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600" b="0" i="0" u="none" strike="noStrike" cap="none" normalizeH="0" baseline="0" smtClean="0">
                        <a:ln>
                          <a:noFill/>
                        </a:ln>
                        <a:solidFill>
                          <a:srgbClr val="000000"/>
                        </a:solidFill>
                        <a:effectLst/>
                        <a:latin typeface="Calibri" pitchFamily="34" charset="0"/>
                        <a:ea typeface="Calibri" pitchFamily="34" charset="0"/>
                        <a:cs typeface="Calibri" pitchFamily="34" charset="0"/>
                      </a:endParaRP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To be able to provide adequate power for the whole period of flight.</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1000"/>
                        </a:lnSpc>
                        <a:spcBef>
                          <a:spcPct val="0"/>
                        </a:spcBef>
                        <a:spcAft>
                          <a:spcPts val="10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MEDIUM</a:t>
                      </a:r>
                    </a:p>
                  </a:txBody>
                  <a:tcPr marL="90000" marR="90000" marT="42978"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600" b="0" i="0" u="none" strike="noStrike" cap="none" normalizeH="0" baseline="0" smtClean="0">
                        <a:ln>
                          <a:noFill/>
                        </a:ln>
                        <a:solidFill>
                          <a:srgbClr val="000000"/>
                        </a:solidFill>
                        <a:effectLst/>
                        <a:latin typeface="Calibri" pitchFamily="34" charset="0"/>
                        <a:ea typeface="Calibri" pitchFamily="34" charset="0"/>
                        <a:cs typeface="Calibri" pitchFamily="34" charset="0"/>
                      </a:endParaRPr>
                    </a:p>
                  </a:txBody>
                  <a:tcPr marL="90000" marR="90000" marT="5284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600" b="0" i="0" u="none" strike="noStrike" cap="none" normalizeH="0" baseline="0" smtClean="0">
                        <a:ln>
                          <a:noFill/>
                        </a:ln>
                        <a:solidFill>
                          <a:srgbClr val="000000"/>
                        </a:solidFill>
                        <a:effectLst/>
                        <a:latin typeface="Calibri" pitchFamily="34" charset="0"/>
                        <a:ea typeface="MS Gothic" pitchFamily="49" charset="-128"/>
                      </a:endParaRPr>
                    </a:p>
                    <a:p>
                      <a:pPr marL="0" marR="0" lvl="0" indent="0" algn="ctr" defTabSz="449263" rtl="0" eaLnBrk="1" fontAlgn="base" latinLnBrk="0" hangingPunct="1">
                        <a:lnSpc>
                          <a:spcPct val="91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0" i="0" u="none" strike="noStrike" cap="none" normalizeH="0" baseline="0" smtClean="0">
                          <a:ln>
                            <a:noFill/>
                          </a:ln>
                          <a:solidFill>
                            <a:srgbClr val="000000"/>
                          </a:solidFill>
                          <a:effectLst/>
                          <a:latin typeface="Calibri" pitchFamily="34" charset="0"/>
                          <a:ea typeface="MS Gothic" pitchFamily="49" charset="-128"/>
                        </a:rPr>
                        <a:t>x</a:t>
                      </a:r>
                    </a:p>
                  </a:txBody>
                  <a:tcPr marL="90000" marR="90000" marT="6515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600" b="0" i="0" u="none" strike="noStrike" cap="none" normalizeH="0" baseline="0" smtClean="0">
                        <a:ln>
                          <a:noFill/>
                        </a:ln>
                        <a:solidFill>
                          <a:srgbClr val="000000"/>
                        </a:solidFill>
                        <a:effectLst/>
                        <a:latin typeface="Calibri" pitchFamily="34" charset="0"/>
                        <a:ea typeface="Calibri" pitchFamily="34" charset="0"/>
                        <a:cs typeface="Calibri" pitchFamily="34" charset="0"/>
                      </a:endParaRPr>
                    </a:p>
                  </a:txBody>
                  <a:tcPr marL="90000" marR="90000" marT="5284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600" b="0" i="0" u="none" strike="noStrike" cap="none" normalizeH="0" baseline="0" dirty="0" smtClean="0">
                        <a:ln>
                          <a:noFill/>
                        </a:ln>
                        <a:solidFill>
                          <a:srgbClr val="000000"/>
                        </a:solidFill>
                        <a:effectLst/>
                        <a:latin typeface="Calibri" pitchFamily="34" charset="0"/>
                        <a:ea typeface="Calibri" pitchFamily="34" charset="0"/>
                        <a:cs typeface="Calibri" pitchFamily="34" charset="0"/>
                      </a:endParaRPr>
                    </a:p>
                  </a:txBody>
                  <a:tcPr marL="90000" marR="90000" marT="52842" marB="46794"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 Box 123"/>
          <p:cNvSpPr txBox="1">
            <a:spLocks noChangeArrowheads="1"/>
          </p:cNvSpPr>
          <p:nvPr/>
        </p:nvSpPr>
        <p:spPr bwMode="auto">
          <a:xfrm>
            <a:off x="2743200" y="6477000"/>
            <a:ext cx="365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endParaRPr lang="en-US" sz="1000" dirty="0">
              <a:solidFill>
                <a:srgbClr val="000000"/>
              </a:solidFill>
            </a:endParaRPr>
          </a:p>
        </p:txBody>
      </p:sp>
      <p:sp>
        <p:nvSpPr>
          <p:cNvPr id="6" name="Text Box 124"/>
          <p:cNvSpPr txBox="1">
            <a:spLocks noChangeArrowheads="1"/>
          </p:cNvSpPr>
          <p:nvPr/>
        </p:nvSpPr>
        <p:spPr bwMode="auto">
          <a:xfrm>
            <a:off x="8001000" y="6461125"/>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2A789ED6-157E-4130-B27F-11C35B6D1CC6}" type="slidenum">
              <a:rPr lang="en-US" sz="1000">
                <a:solidFill>
                  <a:srgbClr val="000000"/>
                </a:solidFill>
              </a:rPr>
              <a:pPr algn="r" eaLnBrk="1" hangingPunct="1">
                <a:buClrTx/>
                <a:buFontTx/>
                <a:buNone/>
              </a:pPr>
              <a:t>67</a:t>
            </a:fld>
            <a:endParaRPr lang="en-US" sz="1000">
              <a:solidFill>
                <a:srgbClr val="000000"/>
              </a:solidFill>
            </a:endParaRPr>
          </a:p>
        </p:txBody>
      </p:sp>
      <p:sp>
        <p:nvSpPr>
          <p:cNvPr id="7" name="Text Box 125"/>
          <p:cNvSpPr txBox="1">
            <a:spLocks noChangeArrowheads="1"/>
          </p:cNvSpPr>
          <p:nvPr/>
        </p:nvSpPr>
        <p:spPr bwMode="auto">
          <a:xfrm>
            <a:off x="1524000" y="76200"/>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eaLnBrk="1" hangingPunct="1">
              <a:buClrTx/>
              <a:buFontTx/>
              <a:buNone/>
            </a:pPr>
            <a:r>
              <a:rPr lang="en-US" sz="2300" b="1" dirty="0">
                <a:solidFill>
                  <a:srgbClr val="333399"/>
                </a:solidFill>
              </a:rPr>
              <a:t>EPS Requirements For </a:t>
            </a:r>
            <a:r>
              <a:rPr lang="en-US" sz="2300" b="1" dirty="0" err="1" smtClean="0">
                <a:solidFill>
                  <a:srgbClr val="333399"/>
                </a:solidFill>
              </a:rPr>
              <a:t>Cansat</a:t>
            </a:r>
            <a:r>
              <a:rPr lang="en-US" sz="2300" b="1" dirty="0" smtClean="0">
                <a:solidFill>
                  <a:srgbClr val="333399"/>
                </a:solidFill>
              </a:rPr>
              <a:t> </a:t>
            </a:r>
            <a:r>
              <a:rPr lang="en-US" sz="2300" b="1" dirty="0">
                <a:solidFill>
                  <a:srgbClr val="333399"/>
                </a:solidFill>
              </a:rPr>
              <a:t>System</a:t>
            </a:r>
          </a:p>
        </p:txBody>
      </p:sp>
      <p:pic>
        <p:nvPicPr>
          <p:cNvPr id="8" name="Picture 1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03667"/>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Shashank</a:t>
            </a:r>
            <a:r>
              <a:rPr lang="en-US" sz="1000" dirty="0" smtClean="0"/>
              <a:t> </a:t>
            </a:r>
            <a:r>
              <a:rPr lang="en-US" sz="1000" dirty="0" err="1" smtClean="0"/>
              <a:t>Wadhwa</a:t>
            </a:r>
            <a:endParaRPr lang="en-US" sz="1000" dirty="0"/>
          </a:p>
        </p:txBody>
      </p:sp>
    </p:spTree>
    <p:extLst>
      <p:ext uri="{BB962C8B-B14F-4D97-AF65-F5344CB8AC3E}">
        <p14:creationId xmlns:p14="http://schemas.microsoft.com/office/powerpoint/2010/main" val="2971392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68</a:t>
            </a:fld>
            <a:endParaRPr lang="en-US" dirty="0"/>
          </a:p>
        </p:txBody>
      </p:sp>
      <p:sp>
        <p:nvSpPr>
          <p:cNvPr id="4" name="Text Box 1"/>
          <p:cNvSpPr txBox="1">
            <a:spLocks noChangeArrowheads="1"/>
          </p:cNvSpPr>
          <p:nvPr/>
        </p:nvSpPr>
        <p:spPr bwMode="auto">
          <a:xfrm>
            <a:off x="2743200" y="6477000"/>
            <a:ext cx="365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endParaRPr lang="en-US" sz="1000" dirty="0">
              <a:solidFill>
                <a:srgbClr val="000000"/>
              </a:solidFill>
            </a:endParaRPr>
          </a:p>
        </p:txBody>
      </p:sp>
      <p:sp>
        <p:nvSpPr>
          <p:cNvPr id="5" name="Text Box 2"/>
          <p:cNvSpPr txBox="1">
            <a:spLocks noChangeArrowheads="1"/>
          </p:cNvSpPr>
          <p:nvPr/>
        </p:nvSpPr>
        <p:spPr bwMode="auto">
          <a:xfrm>
            <a:off x="8001000" y="6461125"/>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A5BFCC08-D594-4AE1-B040-8F03AB50ABDC}" type="slidenum">
              <a:rPr lang="en-US" sz="1000">
                <a:solidFill>
                  <a:srgbClr val="000000"/>
                </a:solidFill>
              </a:rPr>
              <a:pPr algn="r" eaLnBrk="1" hangingPunct="1">
                <a:buClrTx/>
                <a:buFontTx/>
                <a:buNone/>
              </a:pPr>
              <a:t>68</a:t>
            </a:fld>
            <a:endParaRPr lang="en-US" sz="1000">
              <a:solidFill>
                <a:srgbClr val="000000"/>
              </a:solidFill>
            </a:endParaRPr>
          </a:p>
        </p:txBody>
      </p:sp>
      <p:sp>
        <p:nvSpPr>
          <p:cNvPr id="6" name="Text Box 3"/>
          <p:cNvSpPr txBox="1">
            <a:spLocks noChangeArrowheads="1"/>
          </p:cNvSpPr>
          <p:nvPr/>
        </p:nvSpPr>
        <p:spPr bwMode="auto">
          <a:xfrm>
            <a:off x="1600200" y="76200"/>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r>
              <a:rPr lang="en-US" sz="2400" b="1" dirty="0" err="1" smtClean="0">
                <a:solidFill>
                  <a:srgbClr val="333399"/>
                </a:solidFill>
              </a:rPr>
              <a:t>Cansat</a:t>
            </a:r>
            <a:r>
              <a:rPr lang="en-US" sz="2400" b="1" dirty="0" smtClean="0">
                <a:solidFill>
                  <a:srgbClr val="333399"/>
                </a:solidFill>
              </a:rPr>
              <a:t> </a:t>
            </a:r>
            <a:r>
              <a:rPr lang="en-US" sz="2400" b="1" dirty="0">
                <a:solidFill>
                  <a:srgbClr val="333399"/>
                </a:solidFill>
              </a:rPr>
              <a:t>Electrical Block Diagram</a:t>
            </a:r>
          </a:p>
        </p:txBody>
      </p:sp>
      <p:sp>
        <p:nvSpPr>
          <p:cNvPr id="7" name="Text Box 4"/>
          <p:cNvSpPr txBox="1">
            <a:spLocks noChangeArrowheads="1"/>
          </p:cNvSpPr>
          <p:nvPr/>
        </p:nvSpPr>
        <p:spPr bwMode="auto">
          <a:xfrm>
            <a:off x="358775" y="5580063"/>
            <a:ext cx="8534399"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eaLnBrk="1" hangingPunct="1">
              <a:buClrTx/>
              <a:buFontTx/>
              <a:buNone/>
            </a:pPr>
            <a:r>
              <a:rPr lang="en-US" sz="2000" dirty="0" smtClean="0">
                <a:solidFill>
                  <a:srgbClr val="000000"/>
                </a:solidFill>
                <a:latin typeface="Calibri" pitchFamily="34" charset="0"/>
                <a:cs typeface="Calibri" pitchFamily="34" charset="0"/>
              </a:rPr>
              <a:t> External </a:t>
            </a:r>
            <a:r>
              <a:rPr lang="en-US" sz="2000" dirty="0">
                <a:solidFill>
                  <a:srgbClr val="000000"/>
                </a:solidFill>
                <a:latin typeface="Calibri" pitchFamily="34" charset="0"/>
                <a:cs typeface="Calibri" pitchFamily="34" charset="0"/>
              </a:rPr>
              <a:t>Power Switch will be present to control </a:t>
            </a:r>
            <a:r>
              <a:rPr lang="en-US" sz="2000" dirty="0" smtClean="0">
                <a:solidFill>
                  <a:srgbClr val="000000"/>
                </a:solidFill>
                <a:latin typeface="Calibri" pitchFamily="34" charset="0"/>
                <a:cs typeface="Calibri" pitchFamily="34" charset="0"/>
              </a:rPr>
              <a:t>the power </a:t>
            </a:r>
            <a:r>
              <a:rPr lang="en-US" sz="2000" dirty="0">
                <a:solidFill>
                  <a:srgbClr val="000000"/>
                </a:solidFill>
                <a:latin typeface="Calibri" pitchFamily="34" charset="0"/>
                <a:cs typeface="Calibri" pitchFamily="34" charset="0"/>
              </a:rPr>
              <a:t>flow in the system</a:t>
            </a:r>
            <a:r>
              <a:rPr lang="en-US" sz="2000" dirty="0" smtClean="0">
                <a:solidFill>
                  <a:srgbClr val="000000"/>
                </a:solidFill>
                <a:latin typeface="Calibri" pitchFamily="34" charset="0"/>
                <a:cs typeface="Calibri" pitchFamily="34" charset="0"/>
              </a:rPr>
              <a:t>.</a:t>
            </a:r>
          </a:p>
          <a:p>
            <a:pPr eaLnBrk="1" hangingPunct="1">
              <a:buClrTx/>
              <a:buFontTx/>
              <a:buNone/>
            </a:pP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Battery Voltage will be read using </a:t>
            </a:r>
            <a:r>
              <a:rPr lang="en-US" sz="2000" dirty="0" smtClean="0">
                <a:solidFill>
                  <a:srgbClr val="000000"/>
                </a:solidFill>
                <a:latin typeface="Calibri" pitchFamily="34" charset="0"/>
                <a:cs typeface="Calibri" pitchFamily="34" charset="0"/>
              </a:rPr>
              <a:t>microcontroller-ADC.</a:t>
            </a:r>
            <a:endParaRPr lang="en-US" sz="2000" dirty="0">
              <a:solidFill>
                <a:srgbClr val="000000"/>
              </a:solidFill>
              <a:latin typeface="Calibri" pitchFamily="34" charset="0"/>
              <a:cs typeface="Calibri" pitchFamily="34" charset="0"/>
            </a:endParaRP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9863" y="1079500"/>
            <a:ext cx="6372225"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Shashank</a:t>
            </a:r>
            <a:r>
              <a:rPr lang="en-US" sz="1000" dirty="0" smtClean="0"/>
              <a:t> </a:t>
            </a:r>
            <a:r>
              <a:rPr lang="en-US" sz="1000" dirty="0" err="1" smtClean="0"/>
              <a:t>Wadhwa</a:t>
            </a:r>
            <a:endParaRPr lang="en-US" sz="1000" dirty="0"/>
          </a:p>
        </p:txBody>
      </p:sp>
    </p:spTree>
    <p:extLst>
      <p:ext uri="{BB962C8B-B14F-4D97-AF65-F5344CB8AC3E}">
        <p14:creationId xmlns:p14="http://schemas.microsoft.com/office/powerpoint/2010/main" val="3927520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69</a:t>
            </a:fld>
            <a:endParaRPr lang="en-US" dirty="0"/>
          </a:p>
        </p:txBody>
      </p:sp>
      <p:sp>
        <p:nvSpPr>
          <p:cNvPr id="4" name="Text Box 1"/>
          <p:cNvSpPr txBox="1">
            <a:spLocks noChangeArrowheads="1"/>
          </p:cNvSpPr>
          <p:nvPr/>
        </p:nvSpPr>
        <p:spPr bwMode="auto">
          <a:xfrm>
            <a:off x="1600200" y="76200"/>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r>
              <a:rPr lang="en-US" sz="2400" b="1" dirty="0" smtClean="0">
                <a:solidFill>
                  <a:srgbClr val="333399"/>
                </a:solidFill>
              </a:rPr>
              <a:t>Power </a:t>
            </a:r>
            <a:r>
              <a:rPr lang="en-US" sz="2400" b="1" dirty="0">
                <a:solidFill>
                  <a:srgbClr val="333399"/>
                </a:solidFill>
              </a:rPr>
              <a:t>Control without </a:t>
            </a:r>
            <a:endParaRPr lang="en-US" sz="2400" b="1" dirty="0" smtClean="0">
              <a:solidFill>
                <a:srgbClr val="333399"/>
              </a:solidFill>
            </a:endParaRPr>
          </a:p>
          <a:p>
            <a:pPr algn="ctr" eaLnBrk="1" hangingPunct="1">
              <a:buClrTx/>
              <a:buFontTx/>
              <a:buNone/>
            </a:pPr>
            <a:r>
              <a:rPr lang="en-US" sz="2400" b="1" dirty="0" smtClean="0">
                <a:solidFill>
                  <a:srgbClr val="333399"/>
                </a:solidFill>
              </a:rPr>
              <a:t>disassembling the Cansat</a:t>
            </a:r>
            <a:endParaRPr lang="en-US" sz="2400" b="1" dirty="0">
              <a:solidFill>
                <a:srgbClr val="333399"/>
              </a:solidFill>
            </a:endParaRPr>
          </a:p>
        </p:txBody>
      </p:sp>
      <p:sp>
        <p:nvSpPr>
          <p:cNvPr id="5" name="Text Box 2"/>
          <p:cNvSpPr txBox="1">
            <a:spLocks noChangeArrowheads="1"/>
          </p:cNvSpPr>
          <p:nvPr/>
        </p:nvSpPr>
        <p:spPr bwMode="auto">
          <a:xfrm>
            <a:off x="2743200" y="6477000"/>
            <a:ext cx="365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endParaRPr lang="en-US" sz="1000" dirty="0">
              <a:solidFill>
                <a:srgbClr val="000000"/>
              </a:solidFill>
            </a:endParaRPr>
          </a:p>
        </p:txBody>
      </p:sp>
      <p:sp>
        <p:nvSpPr>
          <p:cNvPr id="6" name="Text Box 3"/>
          <p:cNvSpPr txBox="1">
            <a:spLocks noChangeArrowheads="1"/>
          </p:cNvSpPr>
          <p:nvPr/>
        </p:nvSpPr>
        <p:spPr bwMode="auto">
          <a:xfrm>
            <a:off x="8001000" y="6461125"/>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B043C2BB-38EC-40AD-BDFE-2493F9E590CB}" type="slidenum">
              <a:rPr lang="en-US" sz="1000">
                <a:solidFill>
                  <a:srgbClr val="000000"/>
                </a:solidFill>
              </a:rPr>
              <a:pPr algn="r" eaLnBrk="1" hangingPunct="1">
                <a:buClrTx/>
                <a:buFontTx/>
                <a:buNone/>
              </a:pPr>
              <a:t>69</a:t>
            </a:fld>
            <a:endParaRPr lang="en-US" sz="1000">
              <a:solidFill>
                <a:srgbClr val="000000"/>
              </a:solidFill>
            </a:endParaRPr>
          </a:p>
        </p:txBody>
      </p:sp>
      <p:sp>
        <p:nvSpPr>
          <p:cNvPr id="7" name="Text Box 4"/>
          <p:cNvSpPr txBox="1">
            <a:spLocks noChangeArrowheads="1"/>
          </p:cNvSpPr>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Lst>
              <a:defRPr>
                <a:solidFill>
                  <a:schemeClr val="bg1"/>
                </a:solidFill>
                <a:latin typeface="Arial" pitchFamily="34" charset="0"/>
                <a:ea typeface="Droid Sans Fallback" charset="0"/>
                <a:cs typeface="Droid Sans Fallback" charset="0"/>
              </a:defRPr>
            </a:lvl1pPr>
            <a:lvl2pPr eaLnBrk="0" hangingPunct="0">
              <a:tabLst>
                <a:tab pos="0" algn="l"/>
              </a:tabLst>
              <a:defRPr>
                <a:solidFill>
                  <a:schemeClr val="bg1"/>
                </a:solidFill>
                <a:latin typeface="Arial" pitchFamily="34" charset="0"/>
                <a:ea typeface="Droid Sans Fallback" charset="0"/>
                <a:cs typeface="Droid Sans Fallback" charset="0"/>
              </a:defRPr>
            </a:lvl2pPr>
            <a:lvl3pPr eaLnBrk="0" hangingPunct="0">
              <a:tabLst>
                <a:tab pos="0" algn="l"/>
              </a:tabLst>
              <a:defRPr>
                <a:solidFill>
                  <a:schemeClr val="bg1"/>
                </a:solidFill>
                <a:latin typeface="Arial" pitchFamily="34" charset="0"/>
                <a:ea typeface="Droid Sans Fallback" charset="0"/>
                <a:cs typeface="Droid Sans Fallback" charset="0"/>
              </a:defRPr>
            </a:lvl3pPr>
            <a:lvl4pPr eaLnBrk="0" hangingPunct="0">
              <a:tabLst>
                <a:tab pos="0" algn="l"/>
              </a:tabLst>
              <a:defRPr>
                <a:solidFill>
                  <a:schemeClr val="bg1"/>
                </a:solidFill>
                <a:latin typeface="Arial" pitchFamily="34" charset="0"/>
                <a:ea typeface="Droid Sans Fallback" charset="0"/>
                <a:cs typeface="Droid Sans Fallback" charset="0"/>
              </a:defRPr>
            </a:lvl4pPr>
            <a:lvl5pPr eaLnBrk="0" hangingPunct="0">
              <a:tabLst>
                <a:tab pos="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Lst>
              <a:defRPr>
                <a:solidFill>
                  <a:schemeClr val="bg1"/>
                </a:solidFill>
                <a:latin typeface="Arial" pitchFamily="34" charset="0"/>
                <a:ea typeface="Droid Sans Fallback" charset="0"/>
                <a:cs typeface="Droid Sans Fallback" charset="0"/>
              </a:defRPr>
            </a:lvl9pPr>
          </a:lstStyle>
          <a:p>
            <a:pPr eaLnBrk="1" hangingPunct="1">
              <a:spcBef>
                <a:spcPts val="600"/>
              </a:spcBef>
            </a:pPr>
            <a:r>
              <a:rPr lang="en-US" sz="2000">
                <a:solidFill>
                  <a:srgbClr val="000000"/>
                </a:solidFill>
                <a:latin typeface="Calibri" pitchFamily="34" charset="0"/>
              </a:rPr>
              <a:t>Idle Mode: In this mode, the processor would disable the CPU</a:t>
            </a: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6569" y="1905000"/>
            <a:ext cx="38385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Shashank</a:t>
            </a:r>
            <a:r>
              <a:rPr lang="en-US" sz="1000" dirty="0" smtClean="0"/>
              <a:t> </a:t>
            </a:r>
            <a:r>
              <a:rPr lang="en-US" sz="1000" dirty="0" err="1" smtClean="0"/>
              <a:t>Wadhwa</a:t>
            </a:r>
            <a:endParaRPr lang="en-US" sz="1000" dirty="0"/>
          </a:p>
        </p:txBody>
      </p:sp>
      <p:sp>
        <p:nvSpPr>
          <p:cNvPr id="12" name="TextBox 11"/>
          <p:cNvSpPr txBox="1"/>
          <p:nvPr/>
        </p:nvSpPr>
        <p:spPr>
          <a:xfrm>
            <a:off x="1981200" y="5821363"/>
            <a:ext cx="5622052" cy="369332"/>
          </a:xfrm>
          <a:prstGeom prst="rect">
            <a:avLst/>
          </a:prstGeom>
          <a:noFill/>
        </p:spPr>
        <p:txBody>
          <a:bodyPr wrap="none" rtlCol="0">
            <a:spAutoFit/>
          </a:bodyPr>
          <a:lstStyle/>
          <a:p>
            <a:r>
              <a:rPr lang="en-US" dirty="0" smtClean="0"/>
              <a:t>Also there will be an external switch to enable battery.</a:t>
            </a:r>
            <a:endParaRPr lang="en-IN" dirty="0"/>
          </a:p>
        </p:txBody>
      </p:sp>
    </p:spTree>
    <p:extLst>
      <p:ext uri="{BB962C8B-B14F-4D97-AF65-F5344CB8AC3E}">
        <p14:creationId xmlns:p14="http://schemas.microsoft.com/office/powerpoint/2010/main" val="346692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EA30D6C-4F58-45C4-8571-52FA117FA0EF}" type="slidenum">
              <a:rPr lang="en-US" smtClean="0"/>
              <a:pPr eaLnBrk="1" hangingPunct="1"/>
              <a:t>7</a:t>
            </a:fld>
            <a:endParaRPr lang="en-US" smtClean="0"/>
          </a:p>
        </p:txBody>
      </p:sp>
      <p:sp>
        <p:nvSpPr>
          <p:cNvPr id="10244" name="Rectangle 2"/>
          <p:cNvSpPr>
            <a:spLocks noGrp="1" noChangeArrowheads="1"/>
          </p:cNvSpPr>
          <p:nvPr>
            <p:ph type="title"/>
          </p:nvPr>
        </p:nvSpPr>
        <p:spPr/>
        <p:txBody>
          <a:bodyPr/>
          <a:lstStyle/>
          <a:p>
            <a:pPr eaLnBrk="1" hangingPunct="1"/>
            <a:r>
              <a:rPr lang="en-US" smtClean="0"/>
              <a:t>Acronyms</a:t>
            </a:r>
          </a:p>
        </p:txBody>
      </p:sp>
      <p:sp>
        <p:nvSpPr>
          <p:cNvPr id="7" name="TextBox 6"/>
          <p:cNvSpPr txBox="1"/>
          <p:nvPr/>
        </p:nvSpPr>
        <p:spPr>
          <a:xfrm>
            <a:off x="762000" y="1066800"/>
            <a:ext cx="7620000" cy="5570538"/>
          </a:xfrm>
          <a:prstGeom prst="rect">
            <a:avLst/>
          </a:prstGeom>
          <a:noFill/>
        </p:spPr>
        <p:txBody>
          <a:bodyPr>
            <a:spAutoFit/>
          </a:bodyPr>
          <a:lstStyle/>
          <a:p>
            <a:pPr>
              <a:buClr>
                <a:srgbClr val="000000"/>
              </a:buClr>
              <a:buSzPct val="100000"/>
              <a:buFont typeface="Wingdings" pitchFamily="2" charset="2"/>
              <a:buChar char="Ø"/>
              <a:defRPr/>
            </a:pPr>
            <a:r>
              <a:rPr lang="en-US" sz="1200" b="1" dirty="0">
                <a:latin typeface="Arial" charset="0"/>
                <a:ea typeface="MS Gothic" charset="-128"/>
              </a:rPr>
              <a:t>M</a:t>
            </a:r>
            <a:r>
              <a:rPr lang="en-US" sz="1200" dirty="0">
                <a:latin typeface="Arial" charset="0"/>
                <a:ea typeface="MS Gothic" charset="-128"/>
              </a:rPr>
              <a:t>                 Mission </a:t>
            </a:r>
          </a:p>
          <a:p>
            <a:pPr>
              <a:buClr>
                <a:srgbClr val="000000"/>
              </a:buClr>
              <a:buSzPct val="100000"/>
              <a:buFont typeface="Wingdings" pitchFamily="2" charset="2"/>
              <a:buChar char="Ø"/>
              <a:defRPr/>
            </a:pPr>
            <a:r>
              <a:rPr lang="en-US" sz="1200" b="1" dirty="0">
                <a:latin typeface="Arial" charset="0"/>
                <a:ea typeface="MS Gothic" charset="-128"/>
              </a:rPr>
              <a:t>S</a:t>
            </a:r>
            <a:r>
              <a:rPr lang="en-US" sz="1200" dirty="0">
                <a:latin typeface="Arial" charset="0"/>
                <a:ea typeface="MS Gothic" charset="-128"/>
              </a:rPr>
              <a:t>	  Sensor </a:t>
            </a:r>
          </a:p>
          <a:p>
            <a:pPr>
              <a:buClr>
                <a:srgbClr val="000000"/>
              </a:buClr>
              <a:buSzPct val="100000"/>
              <a:buFont typeface="Wingdings" pitchFamily="2" charset="2"/>
              <a:buChar char="Ø"/>
              <a:defRPr/>
            </a:pPr>
            <a:r>
              <a:rPr lang="en-US" sz="1200" b="1" dirty="0">
                <a:latin typeface="Arial" charset="0"/>
                <a:ea typeface="MS Gothic" charset="-128"/>
              </a:rPr>
              <a:t>MS</a:t>
            </a:r>
            <a:r>
              <a:rPr lang="en-US" sz="1200" dirty="0">
                <a:latin typeface="Arial" charset="0"/>
                <a:ea typeface="MS Gothic" charset="-128"/>
              </a:rPr>
              <a:t>	  Mechanical System </a:t>
            </a:r>
          </a:p>
          <a:p>
            <a:pPr>
              <a:buClr>
                <a:srgbClr val="000000"/>
              </a:buClr>
              <a:buSzPct val="100000"/>
              <a:buFont typeface="Wingdings" pitchFamily="2" charset="2"/>
              <a:buChar char="Ø"/>
              <a:defRPr/>
            </a:pPr>
            <a:r>
              <a:rPr lang="en-US" sz="1200" b="1" dirty="0">
                <a:latin typeface="Arial" charset="0"/>
                <a:ea typeface="MS Gothic" charset="-128"/>
              </a:rPr>
              <a:t>DCS</a:t>
            </a:r>
            <a:r>
              <a:rPr lang="en-US" sz="1200" dirty="0">
                <a:latin typeface="Arial" charset="0"/>
                <a:ea typeface="MS Gothic" charset="-128"/>
              </a:rPr>
              <a:t>	  Descent Control System</a:t>
            </a:r>
          </a:p>
          <a:p>
            <a:pPr>
              <a:buClr>
                <a:srgbClr val="000000"/>
              </a:buClr>
              <a:buSzPct val="100000"/>
              <a:buFont typeface="Wingdings" pitchFamily="2" charset="2"/>
              <a:buChar char="Ø"/>
              <a:defRPr/>
            </a:pPr>
            <a:r>
              <a:rPr lang="en-US" sz="1200" b="1" dirty="0">
                <a:latin typeface="Arial" charset="0"/>
                <a:ea typeface="MS Gothic" charset="-128"/>
              </a:rPr>
              <a:t>CDH	</a:t>
            </a:r>
            <a:r>
              <a:rPr lang="en-US" sz="1200" dirty="0">
                <a:latin typeface="Arial" charset="0"/>
                <a:ea typeface="MS Gothic" charset="-128"/>
              </a:rPr>
              <a:t>  Command and Data Handling </a:t>
            </a:r>
          </a:p>
          <a:p>
            <a:pPr>
              <a:buClr>
                <a:srgbClr val="000000"/>
              </a:buClr>
              <a:buSzPct val="100000"/>
              <a:buFont typeface="Wingdings" pitchFamily="2" charset="2"/>
              <a:buChar char="Ø"/>
              <a:defRPr/>
            </a:pPr>
            <a:r>
              <a:rPr lang="en-US" sz="1200" b="1" dirty="0">
                <a:latin typeface="Arial" charset="0"/>
                <a:ea typeface="MS Gothic" charset="-128"/>
              </a:rPr>
              <a:t>EPS</a:t>
            </a:r>
            <a:r>
              <a:rPr lang="en-US" sz="1200" dirty="0">
                <a:latin typeface="Arial" charset="0"/>
                <a:ea typeface="MS Gothic" charset="-128"/>
              </a:rPr>
              <a:t>	  Electrical and Power  system</a:t>
            </a:r>
          </a:p>
          <a:p>
            <a:pPr>
              <a:buClr>
                <a:srgbClr val="000000"/>
              </a:buClr>
              <a:buSzPct val="100000"/>
              <a:buFont typeface="Wingdings" pitchFamily="2" charset="2"/>
              <a:buChar char="Ø"/>
              <a:defRPr/>
            </a:pPr>
            <a:r>
              <a:rPr lang="en-US" sz="1200" b="1" dirty="0">
                <a:latin typeface="Arial" charset="0"/>
                <a:ea typeface="MS Gothic" charset="-128"/>
              </a:rPr>
              <a:t>FSW</a:t>
            </a:r>
            <a:r>
              <a:rPr lang="en-US" sz="1200" dirty="0">
                <a:latin typeface="Arial" charset="0"/>
                <a:ea typeface="MS Gothic" charset="-128"/>
              </a:rPr>
              <a:t>	  Flight Software</a:t>
            </a:r>
          </a:p>
          <a:p>
            <a:pPr>
              <a:buClr>
                <a:srgbClr val="000000"/>
              </a:buClr>
              <a:buSzPct val="100000"/>
              <a:buFont typeface="Wingdings" pitchFamily="2" charset="2"/>
              <a:buChar char="Ø"/>
              <a:defRPr/>
            </a:pPr>
            <a:r>
              <a:rPr lang="en-US" sz="1200" dirty="0">
                <a:latin typeface="Arial" charset="0"/>
                <a:ea typeface="MS Gothic" charset="-128"/>
              </a:rPr>
              <a:t>GCS 	  Ground control station</a:t>
            </a:r>
          </a:p>
          <a:p>
            <a:pPr>
              <a:buClr>
                <a:srgbClr val="000000"/>
              </a:buClr>
              <a:buSzPct val="100000"/>
              <a:buFont typeface="Wingdings" pitchFamily="2" charset="2"/>
              <a:buChar char="v"/>
              <a:defRPr/>
            </a:pPr>
            <a:endParaRPr lang="en-US" sz="1100" dirty="0">
              <a:latin typeface="Arial" charset="0"/>
              <a:ea typeface="MS Gothic" charset="-128"/>
            </a:endParaRPr>
          </a:p>
          <a:p>
            <a:pPr>
              <a:buClr>
                <a:srgbClr val="000000"/>
              </a:buClr>
              <a:buSzPct val="100000"/>
              <a:buFont typeface="Wingdings" pitchFamily="2" charset="2"/>
              <a:buChar char="v"/>
              <a:defRPr/>
            </a:pPr>
            <a:r>
              <a:rPr lang="en-US" sz="1100" dirty="0">
                <a:latin typeface="Arial" charset="0"/>
                <a:ea typeface="MS Gothic" charset="-128"/>
              </a:rPr>
              <a:t>A/D	Analog or Digital</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adc</a:t>
            </a:r>
            <a:r>
              <a:rPr lang="en-US" sz="1100" dirty="0">
                <a:latin typeface="Arial" charset="0"/>
                <a:ea typeface="MS Gothic" charset="-128"/>
              </a:rPr>
              <a:t> 	Analog digital converter</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clk</a:t>
            </a:r>
            <a:r>
              <a:rPr lang="en-US" sz="1100" cap="all" dirty="0">
                <a:latin typeface="Arial" charset="0"/>
                <a:ea typeface="MS Gothic" charset="-128"/>
              </a:rPr>
              <a:t> 	</a:t>
            </a:r>
            <a:r>
              <a:rPr lang="en-US" sz="1100" dirty="0">
                <a:latin typeface="Arial" charset="0"/>
                <a:ea typeface="MS Gothic" charset="-128"/>
              </a:rPr>
              <a:t>Clock</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cpu</a:t>
            </a:r>
            <a:r>
              <a:rPr lang="en-US" sz="1100" dirty="0">
                <a:latin typeface="Arial" charset="0"/>
                <a:ea typeface="MS Gothic" charset="-128"/>
              </a:rPr>
              <a:t> 	Central processing unit</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eeprom</a:t>
            </a:r>
            <a:r>
              <a:rPr lang="en-US" sz="1100" cap="all" dirty="0">
                <a:latin typeface="Arial" charset="0"/>
                <a:ea typeface="MS Gothic" charset="-128"/>
              </a:rPr>
              <a:t> 	</a:t>
            </a:r>
            <a:r>
              <a:rPr lang="en-US" sz="1100" dirty="0">
                <a:latin typeface="Arial" charset="0"/>
                <a:ea typeface="MS Gothic" charset="-128"/>
              </a:rPr>
              <a:t>Electrically Erasable Programmable Read-Only Memory</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err="1">
                <a:latin typeface="Arial" charset="0"/>
                <a:ea typeface="MS Gothic" charset="-128"/>
              </a:rPr>
              <a:t>F</a:t>
            </a:r>
            <a:r>
              <a:rPr lang="en-US" sz="1100" cap="all" dirty="0" err="1">
                <a:latin typeface="Arial" charset="0"/>
                <a:ea typeface="MS Gothic" charset="-128"/>
              </a:rPr>
              <a:t>cc</a:t>
            </a:r>
            <a:r>
              <a:rPr lang="en-US" sz="1100" dirty="0">
                <a:latin typeface="Arial" charset="0"/>
                <a:ea typeface="MS Gothic" charset="-128"/>
              </a:rPr>
              <a:t> 	Federal communications commission</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a:latin typeface="Arial" charset="0"/>
                <a:ea typeface="MS Gothic" charset="-128"/>
              </a:rPr>
              <a:t>g 	Acceleration  due to gravity  </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gh</a:t>
            </a:r>
            <a:r>
              <a:rPr lang="en-US" sz="1100" dirty="0" err="1">
                <a:latin typeface="Arial" charset="0"/>
                <a:ea typeface="MS Gothic" charset="-128"/>
              </a:rPr>
              <a:t>z</a:t>
            </a:r>
            <a:r>
              <a:rPr lang="en-US" sz="1100" cap="all" dirty="0">
                <a:latin typeface="Arial" charset="0"/>
                <a:ea typeface="MS Gothic" charset="-128"/>
              </a:rPr>
              <a:t> 	</a:t>
            </a:r>
            <a:r>
              <a:rPr lang="en-US" sz="1100" dirty="0">
                <a:latin typeface="Arial" charset="0"/>
                <a:ea typeface="MS Gothic" charset="-128"/>
              </a:rPr>
              <a:t>Giga hertz </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gps</a:t>
            </a:r>
            <a:r>
              <a:rPr lang="en-US" sz="1100" dirty="0">
                <a:latin typeface="Arial" charset="0"/>
                <a:ea typeface="MS Gothic" charset="-128"/>
              </a:rPr>
              <a:t> 	Global positioning system        </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a:latin typeface="Arial" charset="0"/>
                <a:ea typeface="MS Gothic" charset="-128"/>
              </a:rPr>
              <a:t>Hz 	Hertz</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a:latin typeface="Arial" charset="0"/>
                <a:ea typeface="MS Gothic" charset="-128"/>
              </a:rPr>
              <a:t>ism</a:t>
            </a:r>
            <a:r>
              <a:rPr lang="en-US" sz="1100" dirty="0">
                <a:latin typeface="Arial" charset="0"/>
                <a:ea typeface="MS Gothic" charset="-128"/>
              </a:rPr>
              <a:t> 	Industrial, scientific and medical  </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a:latin typeface="Arial" charset="0"/>
                <a:ea typeface="MS Gothic" charset="-128"/>
              </a:rPr>
              <a:t>k</a:t>
            </a:r>
            <a:r>
              <a:rPr lang="en-US" sz="1100" dirty="0">
                <a:latin typeface="Arial" charset="0"/>
                <a:ea typeface="MS Gothic" charset="-128"/>
              </a:rPr>
              <a:t>bps  	Kilobytes per second	       	</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a:latin typeface="Arial" charset="0"/>
                <a:ea typeface="MS Gothic" charset="-128"/>
              </a:rPr>
              <a:t>k</a:t>
            </a:r>
            <a:r>
              <a:rPr lang="en-US" sz="1100" dirty="0">
                <a:latin typeface="Arial" charset="0"/>
                <a:ea typeface="MS Gothic" charset="-128"/>
              </a:rPr>
              <a:t>m</a:t>
            </a:r>
            <a:r>
              <a:rPr lang="en-US" sz="1100" cap="all" dirty="0">
                <a:latin typeface="Arial" charset="0"/>
                <a:ea typeface="MS Gothic" charset="-128"/>
              </a:rPr>
              <a:t> 	</a:t>
            </a:r>
            <a:r>
              <a:rPr lang="en-US" sz="1100" dirty="0">
                <a:latin typeface="Arial" charset="0"/>
                <a:ea typeface="MS Gothic" charset="-128"/>
              </a:rPr>
              <a:t>Kilometer</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mh</a:t>
            </a:r>
            <a:r>
              <a:rPr lang="en-US" sz="1100" dirty="0" err="1">
                <a:latin typeface="Arial" charset="0"/>
                <a:ea typeface="MS Gothic" charset="-128"/>
              </a:rPr>
              <a:t>z</a:t>
            </a:r>
            <a:r>
              <a:rPr lang="en-US" sz="1100" dirty="0">
                <a:latin typeface="Arial" charset="0"/>
                <a:ea typeface="MS Gothic" charset="-128"/>
              </a:rPr>
              <a:t> 	Mega hertz</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err="1">
                <a:latin typeface="Arial" charset="0"/>
                <a:ea typeface="MS Gothic" charset="-128"/>
              </a:rPr>
              <a:t>NiMH</a:t>
            </a:r>
            <a:r>
              <a:rPr lang="en-US" sz="1100" dirty="0">
                <a:latin typeface="Arial" charset="0"/>
                <a:ea typeface="MS Gothic" charset="-128"/>
              </a:rPr>
              <a:t> 	Nickel metal hydride</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rf</a:t>
            </a:r>
            <a:r>
              <a:rPr lang="en-US" sz="1100" dirty="0">
                <a:latin typeface="Arial" charset="0"/>
                <a:ea typeface="MS Gothic" charset="-128"/>
              </a:rPr>
              <a:t> 	Radio frequency</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spi</a:t>
            </a:r>
            <a:r>
              <a:rPr lang="en-US" sz="1100" cap="all" dirty="0">
                <a:latin typeface="Arial" charset="0"/>
                <a:ea typeface="MS Gothic" charset="-128"/>
              </a:rPr>
              <a:t> 	</a:t>
            </a:r>
            <a:r>
              <a:rPr lang="en-US" sz="1100" dirty="0">
                <a:latin typeface="Arial" charset="0"/>
                <a:ea typeface="MS Gothic" charset="-128"/>
              </a:rPr>
              <a:t>Serial peripheral interface</a:t>
            </a:r>
            <a:endParaRPr lang="en-IN" sz="1100" dirty="0">
              <a:latin typeface="Arial" charset="0"/>
              <a:ea typeface="MS Gothic" charset="-128"/>
            </a:endParaRPr>
          </a:p>
          <a:p>
            <a:pPr>
              <a:buClr>
                <a:srgbClr val="000000"/>
              </a:buClr>
              <a:buSzPct val="100000"/>
              <a:buFont typeface="Wingdings" pitchFamily="2" charset="2"/>
              <a:buChar char="v"/>
              <a:defRPr/>
            </a:pPr>
            <a:r>
              <a:rPr lang="en-US" sz="1100" cap="all" dirty="0" err="1">
                <a:latin typeface="Arial" charset="0"/>
                <a:ea typeface="MS Gothic" charset="-128"/>
              </a:rPr>
              <a:t>sram</a:t>
            </a:r>
            <a:r>
              <a:rPr lang="en-US" sz="1100" cap="all" dirty="0">
                <a:latin typeface="Arial" charset="0"/>
                <a:ea typeface="MS Gothic" charset="-128"/>
              </a:rPr>
              <a:t> 	</a:t>
            </a:r>
            <a:r>
              <a:rPr lang="en-US" sz="1100" dirty="0">
                <a:latin typeface="Arial" charset="0"/>
                <a:ea typeface="MS Gothic" charset="-128"/>
              </a:rPr>
              <a:t>Static random access memory</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a:latin typeface="Arial" charset="0"/>
                <a:ea typeface="MS Gothic" charset="-128"/>
              </a:rPr>
              <a:t>USART 	Universal synchronous asynchronous receiver/transmitter</a:t>
            </a:r>
            <a:endParaRPr lang="en-IN" sz="1100" dirty="0">
              <a:latin typeface="Arial" charset="0"/>
              <a:ea typeface="MS Gothic" charset="-128"/>
            </a:endParaRPr>
          </a:p>
          <a:p>
            <a:pPr>
              <a:buClr>
                <a:srgbClr val="000000"/>
              </a:buClr>
              <a:buSzPct val="100000"/>
              <a:buFont typeface="Wingdings" pitchFamily="2" charset="2"/>
              <a:buChar char="v"/>
              <a:defRPr/>
            </a:pPr>
            <a:r>
              <a:rPr lang="en-US" sz="1100" dirty="0">
                <a:latin typeface="Arial" charset="0"/>
                <a:ea typeface="MS Gothic" charset="-128"/>
              </a:rPr>
              <a:t>USD 	US Dollar</a:t>
            </a:r>
          </a:p>
          <a:p>
            <a:pPr>
              <a:buClr>
                <a:srgbClr val="000000"/>
              </a:buClr>
              <a:buSzPct val="100000"/>
              <a:buFont typeface="Wingdings" pitchFamily="2" charset="2"/>
              <a:buChar char="v"/>
              <a:defRPr/>
            </a:pPr>
            <a:r>
              <a:rPr lang="en-US" sz="1100" dirty="0">
                <a:latin typeface="Arial" charset="0"/>
                <a:ea typeface="MS Gothic" charset="-128"/>
              </a:rPr>
              <a:t>INR	Indian Rupees</a:t>
            </a:r>
            <a:endParaRPr lang="en-IN" sz="1100" dirty="0">
              <a:latin typeface="Arial" charset="0"/>
              <a:ea typeface="MS Gothic" charset="-128"/>
            </a:endParaRPr>
          </a:p>
          <a:p>
            <a:pPr>
              <a:buClr>
                <a:srgbClr val="000000"/>
              </a:buClr>
              <a:buSzPct val="100000"/>
              <a:buFont typeface="Times New Roman" pitchFamily="16" charset="0"/>
              <a:buNone/>
              <a:defRPr/>
            </a:pPr>
            <a:endParaRPr lang="en-IN" dirty="0">
              <a:latin typeface="Arial" charset="0"/>
              <a:ea typeface="MS Gothic" charset="-128"/>
            </a:endParaRPr>
          </a:p>
        </p:txBody>
      </p:sp>
      <p:pic>
        <p:nvPicPr>
          <p:cNvPr id="102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3769"/>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16512249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70</a:t>
            </a:fld>
            <a:endParaRPr lang="en-US" dirty="0"/>
          </a:p>
        </p:txBody>
      </p:sp>
      <p:sp>
        <p:nvSpPr>
          <p:cNvPr id="10" name="Text Box 1"/>
          <p:cNvSpPr txBox="1">
            <a:spLocks noChangeArrowheads="1"/>
          </p:cNvSpPr>
          <p:nvPr/>
        </p:nvSpPr>
        <p:spPr bwMode="auto">
          <a:xfrm>
            <a:off x="2743200" y="6477000"/>
            <a:ext cx="365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endParaRPr lang="en-US" sz="1000" dirty="0">
              <a:solidFill>
                <a:srgbClr val="000000"/>
              </a:solidFill>
            </a:endParaRPr>
          </a:p>
        </p:txBody>
      </p:sp>
      <p:sp>
        <p:nvSpPr>
          <p:cNvPr id="11" name="Text Box 2"/>
          <p:cNvSpPr txBox="1">
            <a:spLocks noChangeArrowheads="1"/>
          </p:cNvSpPr>
          <p:nvPr/>
        </p:nvSpPr>
        <p:spPr bwMode="auto">
          <a:xfrm>
            <a:off x="8001000" y="6461125"/>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8B1A52FD-395F-479F-931E-29747FFCAF02}" type="slidenum">
              <a:rPr lang="en-US" sz="1000">
                <a:solidFill>
                  <a:srgbClr val="000000"/>
                </a:solidFill>
              </a:rPr>
              <a:pPr algn="r" eaLnBrk="1" hangingPunct="1">
                <a:buClrTx/>
                <a:buFontTx/>
                <a:buNone/>
              </a:pPr>
              <a:t>70</a:t>
            </a:fld>
            <a:endParaRPr lang="en-US" sz="1000">
              <a:solidFill>
                <a:srgbClr val="000000"/>
              </a:solidFill>
            </a:endParaRPr>
          </a:p>
        </p:txBody>
      </p:sp>
      <p:sp>
        <p:nvSpPr>
          <p:cNvPr id="12" name="Text Box 3"/>
          <p:cNvSpPr txBox="1">
            <a:spLocks noChangeArrowheads="1"/>
          </p:cNvSpPr>
          <p:nvPr/>
        </p:nvSpPr>
        <p:spPr bwMode="auto">
          <a:xfrm>
            <a:off x="1600200" y="76200"/>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r>
              <a:rPr lang="en-US" sz="2400" b="1" dirty="0" smtClean="0">
                <a:solidFill>
                  <a:srgbClr val="333399"/>
                </a:solidFill>
              </a:rPr>
              <a:t>Power </a:t>
            </a:r>
            <a:r>
              <a:rPr lang="en-US" sz="2400" b="1" dirty="0">
                <a:solidFill>
                  <a:srgbClr val="333399"/>
                </a:solidFill>
              </a:rPr>
              <a:t>Budget</a:t>
            </a:r>
          </a:p>
        </p:txBody>
      </p:sp>
      <p:graphicFrame>
        <p:nvGraphicFramePr>
          <p:cNvPr id="13" name="Group 4"/>
          <p:cNvGraphicFramePr>
            <a:graphicFrameLocks noGrp="1"/>
          </p:cNvGraphicFramePr>
          <p:nvPr>
            <p:extLst>
              <p:ext uri="{D42A27DB-BD31-4B8C-83A1-F6EECF244321}">
                <p14:modId xmlns:p14="http://schemas.microsoft.com/office/powerpoint/2010/main" val="2656895133"/>
              </p:ext>
            </p:extLst>
          </p:nvPr>
        </p:nvGraphicFramePr>
        <p:xfrm>
          <a:off x="1160720" y="1219200"/>
          <a:ext cx="6822559" cy="5131436"/>
        </p:xfrm>
        <a:graphic>
          <a:graphicData uri="http://schemas.openxmlformats.org/drawingml/2006/table">
            <a:tbl>
              <a:tblPr/>
              <a:tblGrid>
                <a:gridCol w="1681551"/>
                <a:gridCol w="1681551"/>
                <a:gridCol w="1154707"/>
                <a:gridCol w="1345863"/>
                <a:gridCol w="958887"/>
              </a:tblGrid>
              <a:tr h="728104">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sng" strike="noStrike" cap="none" normalizeH="0" baseline="0" dirty="0" smtClean="0">
                          <a:ln>
                            <a:noFill/>
                          </a:ln>
                          <a:solidFill>
                            <a:srgbClr val="000000"/>
                          </a:solidFill>
                          <a:effectLst/>
                          <a:latin typeface="Calibri" pitchFamily="34" charset="0"/>
                          <a:ea typeface="MS Gothic" pitchFamily="49" charset="-128"/>
                        </a:rPr>
                        <a:t>Device</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sng" strike="noStrike" cap="none" normalizeH="0" baseline="0" smtClean="0">
                          <a:ln>
                            <a:noFill/>
                          </a:ln>
                          <a:solidFill>
                            <a:srgbClr val="000000"/>
                          </a:solidFill>
                          <a:effectLst/>
                          <a:latin typeface="Calibri" pitchFamily="34" charset="0"/>
                          <a:ea typeface="MS Gothic" pitchFamily="49" charset="-128"/>
                        </a:rPr>
                        <a:t>Average Power consumption (mWatts)</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sng" strike="noStrike" cap="none" normalizeH="0" baseline="0" dirty="0" smtClean="0">
                          <a:ln>
                            <a:noFill/>
                          </a:ln>
                          <a:solidFill>
                            <a:srgbClr val="000000"/>
                          </a:solidFill>
                          <a:effectLst/>
                          <a:latin typeface="Calibri" pitchFamily="34" charset="0"/>
                          <a:ea typeface="MS Gothic" pitchFamily="49" charset="-128"/>
                        </a:rPr>
                        <a:t>Voltage</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sng" strike="noStrike" cap="none" normalizeH="0" baseline="0" dirty="0" smtClean="0">
                          <a:ln>
                            <a:noFill/>
                          </a:ln>
                          <a:solidFill>
                            <a:srgbClr val="000000"/>
                          </a:solidFill>
                          <a:effectLst/>
                          <a:latin typeface="Calibri" pitchFamily="34" charset="0"/>
                          <a:ea typeface="MS Gothic" pitchFamily="49" charset="-128"/>
                        </a:rPr>
                        <a:t>Average Current</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600" b="1" i="0" u="sng" strike="noStrike" cap="none" normalizeH="0" baseline="0" smtClean="0">
                          <a:ln>
                            <a:noFill/>
                          </a:ln>
                          <a:solidFill>
                            <a:srgbClr val="000000"/>
                          </a:solidFill>
                          <a:effectLst/>
                          <a:latin typeface="Calibri" pitchFamily="34" charset="0"/>
                          <a:ea typeface="MS Gothic" pitchFamily="49" charset="-128"/>
                        </a:rPr>
                        <a:t>Usage</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r>
              <a:tr h="307260">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GPS</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75 </a:t>
                      </a:r>
                      <a:r>
                        <a:rPr kumimoji="0" lang="en-US" sz="1500" b="0" i="0" u="none" strike="noStrike" cap="none" normalizeH="0" baseline="0" dirty="0" err="1" smtClean="0">
                          <a:ln>
                            <a:noFill/>
                          </a:ln>
                          <a:solidFill>
                            <a:srgbClr val="000000"/>
                          </a:solidFill>
                          <a:effectLst/>
                          <a:latin typeface="Calibri" pitchFamily="34" charset="0"/>
                          <a:ea typeface="MS Gothic" pitchFamily="49" charset="-128"/>
                        </a:rPr>
                        <a:t>mW</a:t>
                      </a:r>
                      <a:endParaRPr kumimoji="0" lang="en-US" sz="1500" b="0"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3.3V</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23 mA</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3 hrs</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07260">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Pressure Sensor</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1.65 </a:t>
                      </a:r>
                      <a:r>
                        <a:rPr kumimoji="0" lang="en-US" sz="1500" b="0" i="0" u="none" strike="noStrike" cap="none" normalizeH="0" baseline="0" dirty="0" err="1" smtClean="0">
                          <a:ln>
                            <a:noFill/>
                          </a:ln>
                          <a:solidFill>
                            <a:srgbClr val="000000"/>
                          </a:solidFill>
                          <a:effectLst/>
                          <a:latin typeface="Calibri" pitchFamily="34" charset="0"/>
                          <a:ea typeface="MS Gothic" pitchFamily="49" charset="-128"/>
                        </a:rPr>
                        <a:t>mW</a:t>
                      </a:r>
                      <a:endParaRPr kumimoji="0" lang="en-US" sz="1500" b="0"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3.3V</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0.5mA</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3 hrs</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498553">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Temperature Sensor</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75 mW</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3.3V</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23mA</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3 hrs</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428571">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XBEE-Pro ZB SMT</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 376 </a:t>
                      </a:r>
                      <a:r>
                        <a:rPr kumimoji="0" lang="en-US" sz="1500" b="0" i="0" u="none" strike="noStrike" cap="none" normalizeH="0" baseline="0" dirty="0" err="1" smtClean="0">
                          <a:ln>
                            <a:noFill/>
                          </a:ln>
                          <a:solidFill>
                            <a:srgbClr val="000000"/>
                          </a:solidFill>
                          <a:effectLst/>
                          <a:latin typeface="Calibri" pitchFamily="34" charset="0"/>
                          <a:ea typeface="MS Gothic" pitchFamily="49" charset="-128"/>
                        </a:rPr>
                        <a:t>mW</a:t>
                      </a:r>
                      <a:endParaRPr kumimoji="0" lang="en-US" sz="1500" b="0"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3.3V</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100mA</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3 hrs</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07260">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Microcontroller</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110 </a:t>
                      </a:r>
                      <a:r>
                        <a:rPr kumimoji="0" lang="en-US" sz="1500" b="0" i="0" u="none" strike="noStrike" cap="none" normalizeH="0" baseline="0" dirty="0" err="1" smtClean="0">
                          <a:ln>
                            <a:noFill/>
                          </a:ln>
                          <a:solidFill>
                            <a:srgbClr val="000000"/>
                          </a:solidFill>
                          <a:effectLst/>
                          <a:latin typeface="Calibri" pitchFamily="34" charset="0"/>
                          <a:ea typeface="MS Gothic" pitchFamily="49" charset="-128"/>
                        </a:rPr>
                        <a:t>mW</a:t>
                      </a:r>
                      <a:endParaRPr kumimoji="0" lang="en-US" sz="1500" b="0"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5V</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28mA</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3 hrs</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07260">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Flash memory</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16.5 </a:t>
                      </a:r>
                      <a:r>
                        <a:rPr kumimoji="0" lang="en-US" sz="1500" b="0" i="0" u="none" strike="noStrike" cap="none" normalizeH="0" baseline="0" dirty="0" err="1" smtClean="0">
                          <a:ln>
                            <a:noFill/>
                          </a:ln>
                          <a:solidFill>
                            <a:srgbClr val="000000"/>
                          </a:solidFill>
                          <a:effectLst/>
                          <a:latin typeface="Calibri" pitchFamily="34" charset="0"/>
                          <a:ea typeface="MS Gothic" pitchFamily="49" charset="-128"/>
                        </a:rPr>
                        <a:t>mW</a:t>
                      </a:r>
                      <a:endParaRPr kumimoji="0" lang="en-US" sz="1500" b="0"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3.3V</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5mA</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3 hrs</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41037">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Buck Convertor 5v</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500" b="0"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500" b="0" i="0" u="none" strike="noStrike" cap="none" normalizeH="0" baseline="0" dirty="0" smtClean="0">
                        <a:ln>
                          <a:noFill/>
                        </a:ln>
                        <a:solidFill>
                          <a:srgbClr val="000000"/>
                        </a:solidFill>
                        <a:effectLst/>
                        <a:latin typeface="Calibri" pitchFamily="34" charset="0"/>
                        <a:ea typeface="Calibri" pitchFamily="34" charset="0"/>
                        <a:cs typeface="Calibri" pitchFamily="34" charset="0"/>
                      </a:endParaRPr>
                    </a:p>
                  </a:txBody>
                  <a:tcPr marL="90000" marR="90000" marT="56296"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1" i="0" u="none" strike="noStrike" cap="none" normalizeH="0" baseline="0" smtClean="0">
                          <a:ln>
                            <a:noFill/>
                          </a:ln>
                          <a:solidFill>
                            <a:srgbClr val="000000"/>
                          </a:solidFill>
                          <a:effectLst/>
                          <a:latin typeface="Calibri" pitchFamily="34" charset="0"/>
                          <a:ea typeface="MS Gothic" pitchFamily="49" charset="-128"/>
                        </a:rPr>
                        <a:t>92% eff</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500" b="0" i="0" u="none" strike="noStrike" cap="none" normalizeH="0" baseline="0" dirty="0" smtClean="0">
                        <a:ln>
                          <a:noFill/>
                        </a:ln>
                        <a:solidFill>
                          <a:srgbClr val="000000"/>
                        </a:solidFill>
                        <a:effectLst/>
                        <a:latin typeface="Calibri" pitchFamily="34" charset="0"/>
                        <a:ea typeface="Calibri" pitchFamily="34" charset="0"/>
                        <a:cs typeface="Calibri" pitchFamily="34" charset="0"/>
                      </a:endParaRPr>
                    </a:p>
                  </a:txBody>
                  <a:tcPr marL="90000" marR="90000" marT="56296"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498553">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Buck converter 3.3v</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5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500" b="0" i="0" u="none" strike="noStrike" cap="none" normalizeH="0" baseline="0" dirty="0" smtClean="0">
                        <a:ln>
                          <a:noFill/>
                        </a:ln>
                        <a:solidFill>
                          <a:srgbClr val="000000"/>
                        </a:solidFill>
                        <a:effectLst/>
                        <a:latin typeface="Calibri" pitchFamily="34" charset="0"/>
                        <a:ea typeface="Calibri" pitchFamily="34" charset="0"/>
                        <a:cs typeface="Calibri" pitchFamily="34" charset="0"/>
                      </a:endParaRPr>
                    </a:p>
                  </a:txBody>
                  <a:tcPr marL="90000" marR="90000" marT="56296"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1" i="0" u="none" strike="noStrike" cap="none" normalizeH="0" baseline="0" dirty="0" smtClean="0">
                          <a:ln>
                            <a:noFill/>
                          </a:ln>
                          <a:solidFill>
                            <a:srgbClr val="000000"/>
                          </a:solidFill>
                          <a:effectLst/>
                          <a:latin typeface="Calibri" pitchFamily="34" charset="0"/>
                          <a:ea typeface="MS Gothic" pitchFamily="49" charset="-128"/>
                        </a:rPr>
                        <a:t>90% </a:t>
                      </a:r>
                      <a:r>
                        <a:rPr kumimoji="0" lang="en-US" sz="1500" b="1" i="0" u="none" strike="noStrike" cap="none" normalizeH="0" baseline="0" dirty="0" err="1" smtClean="0">
                          <a:ln>
                            <a:noFill/>
                          </a:ln>
                          <a:solidFill>
                            <a:srgbClr val="000000"/>
                          </a:solidFill>
                          <a:effectLst/>
                          <a:latin typeface="Calibri" pitchFamily="34" charset="0"/>
                          <a:ea typeface="MS Gothic" pitchFamily="49" charset="-128"/>
                        </a:rPr>
                        <a:t>eff</a:t>
                      </a:r>
                      <a:endParaRPr kumimoji="0" lang="en-US" sz="1500" b="1"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500" b="0" i="0" u="none" strike="noStrike" cap="none" normalizeH="0" baseline="0" dirty="0" smtClean="0">
                        <a:ln>
                          <a:noFill/>
                        </a:ln>
                        <a:solidFill>
                          <a:srgbClr val="000000"/>
                        </a:solidFill>
                        <a:effectLst/>
                        <a:latin typeface="Calibri" pitchFamily="34" charset="0"/>
                        <a:ea typeface="Calibri" pitchFamily="34" charset="0"/>
                        <a:cs typeface="Calibri" pitchFamily="34" charset="0"/>
                      </a:endParaRPr>
                    </a:p>
                  </a:txBody>
                  <a:tcPr marL="90000" marR="90000" marT="56296"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41037">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smtClean="0">
                          <a:ln>
                            <a:noFill/>
                          </a:ln>
                          <a:solidFill>
                            <a:srgbClr val="000000"/>
                          </a:solidFill>
                          <a:effectLst/>
                          <a:latin typeface="Calibri" pitchFamily="34" charset="0"/>
                          <a:ea typeface="MS Gothic" pitchFamily="49" charset="-128"/>
                        </a:rPr>
                        <a:t>Voltage divider H</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500" b="0" i="0" u="none" strike="noStrike" cap="none" normalizeH="0" baseline="0" smtClean="0">
                        <a:ln>
                          <a:noFill/>
                        </a:ln>
                        <a:solidFill>
                          <a:srgbClr val="000000"/>
                        </a:solidFill>
                        <a:effectLst/>
                        <a:latin typeface="Calibri" pitchFamily="34" charset="0"/>
                        <a:ea typeface="MS Gothic" pitchFamily="49" charset="-128"/>
                      </a:endParaRP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500" b="0" i="0" u="none" strike="noStrike" cap="none" normalizeH="0" baseline="0" smtClean="0">
                        <a:ln>
                          <a:noFill/>
                        </a:ln>
                        <a:solidFill>
                          <a:srgbClr val="000000"/>
                        </a:solidFill>
                        <a:effectLst/>
                        <a:latin typeface="Calibri" pitchFamily="34" charset="0"/>
                        <a:ea typeface="Calibri" pitchFamily="34" charset="0"/>
                        <a:cs typeface="Calibri" pitchFamily="34" charset="0"/>
                      </a:endParaRPr>
                    </a:p>
                  </a:txBody>
                  <a:tcPr marL="90000" marR="90000" marT="56296"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1" i="0" u="none" strike="noStrike" cap="none" normalizeH="0" baseline="0" dirty="0" smtClean="0">
                          <a:ln>
                            <a:noFill/>
                          </a:ln>
                          <a:solidFill>
                            <a:srgbClr val="000000"/>
                          </a:solidFill>
                          <a:effectLst/>
                          <a:latin typeface="Calibri" pitchFamily="34" charset="0"/>
                          <a:ea typeface="MS Gothic" pitchFamily="49" charset="-128"/>
                        </a:rPr>
                        <a:t>Negligible</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500" b="0" i="0" u="none" strike="noStrike" cap="none" normalizeH="0" baseline="0" dirty="0" smtClean="0">
                        <a:ln>
                          <a:noFill/>
                        </a:ln>
                        <a:solidFill>
                          <a:srgbClr val="000000"/>
                        </a:solidFill>
                        <a:effectLst/>
                        <a:latin typeface="Calibri" pitchFamily="34" charset="0"/>
                        <a:ea typeface="Calibri" pitchFamily="34" charset="0"/>
                        <a:cs typeface="Calibri" pitchFamily="34" charset="0"/>
                      </a:endParaRPr>
                    </a:p>
                  </a:txBody>
                  <a:tcPr marL="90000" marR="90000" marT="56296"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253">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Servo Motor</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2*1W</a:t>
                      </a: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5v</a:t>
                      </a:r>
                    </a:p>
                  </a:txBody>
                  <a:tcPr marL="90000" marR="90000" marT="86030"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500" b="1" i="0" u="none" strike="noStrike" cap="none" normalizeH="0" baseline="0" dirty="0" smtClean="0">
                        <a:ln>
                          <a:noFill/>
                        </a:ln>
                        <a:solidFill>
                          <a:srgbClr val="000000"/>
                        </a:solidFill>
                        <a:effectLst/>
                        <a:latin typeface="Calibri" pitchFamily="34" charset="0"/>
                        <a:ea typeface="MS Gothic" pitchFamily="49" charset="-128"/>
                      </a:endParaRPr>
                    </a:p>
                  </a:txBody>
                  <a:tcPr marL="90000" marR="90000" marT="65152"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500" b="0" i="0" u="none" strike="noStrike" cap="none" normalizeH="0" baseline="0" dirty="0" smtClean="0">
                          <a:ln>
                            <a:noFill/>
                          </a:ln>
                          <a:solidFill>
                            <a:srgbClr val="000000"/>
                          </a:solidFill>
                          <a:effectLst/>
                          <a:latin typeface="Calibri" pitchFamily="34" charset="0"/>
                          <a:ea typeface="MS Gothic" pitchFamily="49" charset="-128"/>
                        </a:rPr>
                        <a:t>(Descent time)</a:t>
                      </a:r>
                    </a:p>
                  </a:txBody>
                  <a:tcPr marL="90000" marR="90000" marT="52517" marB="45715"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253">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r>
                        <a:rPr kumimoji="0" lang="en-IN" sz="1500" b="0" i="0" u="none" strike="noStrike" cap="none" normalizeH="0" baseline="0" dirty="0" smtClean="0">
                          <a:ln>
                            <a:noFill/>
                          </a:ln>
                          <a:solidFill>
                            <a:srgbClr val="000000"/>
                          </a:solidFill>
                          <a:effectLst/>
                          <a:latin typeface="Times New Roman" pitchFamily="18" charset="0"/>
                          <a:ea typeface="DejaVu Sans" charset="0"/>
                          <a:cs typeface="DejaVu Sans" charset="0"/>
                        </a:rPr>
                        <a:t>Buzzer</a:t>
                      </a:r>
                    </a:p>
                  </a:txBody>
                  <a:tcPr marL="0" marR="0" marT="14110" marB="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r>
                        <a:rPr kumimoji="0" lang="en-IN" sz="1500" b="0" i="0" u="none" strike="noStrike" cap="none" normalizeH="0" baseline="0" dirty="0" smtClean="0">
                          <a:ln>
                            <a:noFill/>
                          </a:ln>
                          <a:solidFill>
                            <a:srgbClr val="000000"/>
                          </a:solidFill>
                          <a:effectLst/>
                          <a:latin typeface="Times New Roman" pitchFamily="18" charset="0"/>
                          <a:ea typeface="DejaVu Sans" charset="0"/>
                          <a:cs typeface="DejaVu Sans" charset="0"/>
                        </a:rPr>
                        <a:t>63 </a:t>
                      </a:r>
                      <a:r>
                        <a:rPr kumimoji="0" lang="en-IN" sz="1500" b="0" i="0" u="none" strike="noStrike" cap="none" normalizeH="0" baseline="0" dirty="0" err="1" smtClean="0">
                          <a:ln>
                            <a:noFill/>
                          </a:ln>
                          <a:solidFill>
                            <a:srgbClr val="000000"/>
                          </a:solidFill>
                          <a:effectLst/>
                          <a:latin typeface="Times New Roman" pitchFamily="18" charset="0"/>
                          <a:ea typeface="DejaVu Sans" charset="0"/>
                          <a:cs typeface="DejaVu Sans" charset="0"/>
                        </a:rPr>
                        <a:t>mW</a:t>
                      </a:r>
                      <a:endParaRPr kumimoji="0" lang="en-IN" sz="1500" b="0" i="0" u="none" strike="noStrike" cap="none" normalizeH="0" baseline="0" dirty="0" smtClean="0">
                        <a:ln>
                          <a:noFill/>
                        </a:ln>
                        <a:solidFill>
                          <a:srgbClr val="000000"/>
                        </a:solidFill>
                        <a:effectLst/>
                        <a:latin typeface="Times New Roman" pitchFamily="18" charset="0"/>
                        <a:ea typeface="DejaVu Sans" charset="0"/>
                        <a:cs typeface="DejaVu Sans" charset="0"/>
                      </a:endParaRPr>
                    </a:p>
                  </a:txBody>
                  <a:tcPr marL="0" marR="0" marT="14110" marB="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r>
                        <a:rPr kumimoji="0" lang="en-IN" sz="1500" b="0" i="0" u="none" strike="noStrike" cap="none" normalizeH="0" baseline="0" dirty="0" smtClean="0">
                          <a:ln>
                            <a:noFill/>
                          </a:ln>
                          <a:solidFill>
                            <a:srgbClr val="000000"/>
                          </a:solidFill>
                          <a:effectLst/>
                          <a:latin typeface="Times New Roman" pitchFamily="18" charset="0"/>
                          <a:ea typeface="DejaVu Sans" charset="0"/>
                          <a:cs typeface="DejaVu Sans" charset="0"/>
                        </a:rPr>
                        <a:t>9 V</a:t>
                      </a:r>
                    </a:p>
                  </a:txBody>
                  <a:tcPr marL="0" marR="0" marT="14110" marB="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r>
                        <a:rPr kumimoji="0" lang="en-IN" sz="1500" b="0" i="0" u="none" strike="noStrike" cap="none" normalizeH="0" baseline="0" dirty="0" smtClean="0">
                          <a:ln>
                            <a:noFill/>
                          </a:ln>
                          <a:solidFill>
                            <a:srgbClr val="000000"/>
                          </a:solidFill>
                          <a:effectLst/>
                          <a:latin typeface="Times New Roman" pitchFamily="18" charset="0"/>
                          <a:ea typeface="DejaVu Sans" charset="0"/>
                          <a:cs typeface="DejaVu Sans" charset="0"/>
                        </a:rPr>
                        <a:t>7mA</a:t>
                      </a:r>
                    </a:p>
                  </a:txBody>
                  <a:tcPr marL="0" marR="0" marT="14110" marB="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r>
                        <a:rPr kumimoji="0" lang="en-IN" sz="1500" b="0" i="0" u="none" strike="noStrike" cap="none" normalizeH="0" baseline="0" dirty="0" smtClean="0">
                          <a:ln>
                            <a:noFill/>
                          </a:ln>
                          <a:solidFill>
                            <a:srgbClr val="000000"/>
                          </a:solidFill>
                          <a:effectLst/>
                          <a:latin typeface="Times New Roman" pitchFamily="18" charset="0"/>
                          <a:ea typeface="DejaVu Sans" charset="0"/>
                          <a:cs typeface="DejaVu Sans" charset="0"/>
                        </a:rPr>
                        <a:t>1 hr</a:t>
                      </a:r>
                    </a:p>
                  </a:txBody>
                  <a:tcPr marL="0" marR="0" marT="14110" marB="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4" name="Picture 1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Shashank</a:t>
            </a:r>
            <a:r>
              <a:rPr lang="en-US" sz="1000" dirty="0" smtClean="0"/>
              <a:t> </a:t>
            </a:r>
            <a:r>
              <a:rPr lang="en-US" sz="1000" dirty="0" err="1" smtClean="0"/>
              <a:t>Wadhwa</a:t>
            </a:r>
            <a:endParaRPr lang="en-US" sz="1000" dirty="0"/>
          </a:p>
        </p:txBody>
      </p:sp>
    </p:spTree>
    <p:extLst>
      <p:ext uri="{BB962C8B-B14F-4D97-AF65-F5344CB8AC3E}">
        <p14:creationId xmlns:p14="http://schemas.microsoft.com/office/powerpoint/2010/main" val="41191095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71</a:t>
            </a:fld>
            <a:endParaRPr lang="en-US" dirty="0"/>
          </a:p>
        </p:txBody>
      </p:sp>
      <p:sp>
        <p:nvSpPr>
          <p:cNvPr id="4" name="Text Box 1"/>
          <p:cNvSpPr txBox="1">
            <a:spLocks noChangeArrowheads="1"/>
          </p:cNvSpPr>
          <p:nvPr/>
        </p:nvSpPr>
        <p:spPr bwMode="auto">
          <a:xfrm>
            <a:off x="1600200" y="44624"/>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r>
              <a:rPr lang="en-US" sz="2400" b="1" dirty="0">
                <a:solidFill>
                  <a:srgbClr val="333399"/>
                </a:solidFill>
              </a:rPr>
              <a:t>Total Power Budget</a:t>
            </a:r>
          </a:p>
        </p:txBody>
      </p:sp>
      <p:sp>
        <p:nvSpPr>
          <p:cNvPr id="5" name="Text Box 2"/>
          <p:cNvSpPr txBox="1">
            <a:spLocks noChangeArrowheads="1"/>
          </p:cNvSpPr>
          <p:nvPr/>
        </p:nvSpPr>
        <p:spPr bwMode="auto">
          <a:xfrm>
            <a:off x="2743200" y="6445424"/>
            <a:ext cx="365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endParaRPr lang="en-US" sz="1000" dirty="0">
              <a:solidFill>
                <a:srgbClr val="000000"/>
              </a:solidFill>
            </a:endParaRPr>
          </a:p>
        </p:txBody>
      </p:sp>
      <p:sp>
        <p:nvSpPr>
          <p:cNvPr id="6" name="Text Box 3"/>
          <p:cNvSpPr txBox="1">
            <a:spLocks noChangeArrowheads="1"/>
          </p:cNvSpPr>
          <p:nvPr/>
        </p:nvSpPr>
        <p:spPr bwMode="auto">
          <a:xfrm>
            <a:off x="8001000" y="6429549"/>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endParaRPr lang="en-US" sz="1000" dirty="0">
              <a:solidFill>
                <a:srgbClr val="000000"/>
              </a:solidFill>
            </a:endParaRPr>
          </a:p>
        </p:txBody>
      </p:sp>
      <p:sp>
        <p:nvSpPr>
          <p:cNvPr id="7" name="Text Box 4"/>
          <p:cNvSpPr txBox="1">
            <a:spLocks noChangeArrowheads="1"/>
          </p:cNvSpPr>
          <p:nvPr/>
        </p:nvSpPr>
        <p:spPr bwMode="auto">
          <a:xfrm>
            <a:off x="228600" y="1035224"/>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Lst>
              <a:defRPr>
                <a:solidFill>
                  <a:schemeClr val="bg1"/>
                </a:solidFill>
                <a:latin typeface="Arial" pitchFamily="34" charset="0"/>
                <a:ea typeface="Droid Sans Fallback" charset="0"/>
                <a:cs typeface="Droid Sans Fallback" charset="0"/>
              </a:defRPr>
            </a:lvl1pPr>
            <a:lvl2pPr eaLnBrk="0" hangingPunct="0">
              <a:tabLst>
                <a:tab pos="0" algn="l"/>
              </a:tabLst>
              <a:defRPr>
                <a:solidFill>
                  <a:schemeClr val="bg1"/>
                </a:solidFill>
                <a:latin typeface="Arial" pitchFamily="34" charset="0"/>
                <a:ea typeface="Droid Sans Fallback" charset="0"/>
                <a:cs typeface="Droid Sans Fallback" charset="0"/>
              </a:defRPr>
            </a:lvl2pPr>
            <a:lvl3pPr eaLnBrk="0" hangingPunct="0">
              <a:tabLst>
                <a:tab pos="0" algn="l"/>
              </a:tabLst>
              <a:defRPr>
                <a:solidFill>
                  <a:schemeClr val="bg1"/>
                </a:solidFill>
                <a:latin typeface="Arial" pitchFamily="34" charset="0"/>
                <a:ea typeface="Droid Sans Fallback" charset="0"/>
                <a:cs typeface="Droid Sans Fallback" charset="0"/>
              </a:defRPr>
            </a:lvl3pPr>
            <a:lvl4pPr eaLnBrk="0" hangingPunct="0">
              <a:tabLst>
                <a:tab pos="0" algn="l"/>
              </a:tabLst>
              <a:defRPr>
                <a:solidFill>
                  <a:schemeClr val="bg1"/>
                </a:solidFill>
                <a:latin typeface="Arial" pitchFamily="34" charset="0"/>
                <a:ea typeface="Droid Sans Fallback" charset="0"/>
                <a:cs typeface="Droid Sans Fallback" charset="0"/>
              </a:defRPr>
            </a:lvl4pPr>
            <a:lvl5pPr eaLnBrk="0" hangingPunct="0">
              <a:tabLst>
                <a:tab pos="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Lst>
              <a:defRPr>
                <a:solidFill>
                  <a:schemeClr val="bg1"/>
                </a:solidFill>
                <a:latin typeface="Arial" pitchFamily="34" charset="0"/>
                <a:ea typeface="Droid Sans Fallback" charset="0"/>
                <a:cs typeface="Droid Sans Fallback" charset="0"/>
              </a:defRPr>
            </a:lvl9pPr>
          </a:lstStyle>
          <a:p>
            <a:pPr eaLnBrk="1" hangingPunct="1">
              <a:spcBef>
                <a:spcPts val="600"/>
              </a:spcBef>
            </a:pPr>
            <a:endParaRPr lang="en-US" sz="2400" b="1" dirty="0">
              <a:solidFill>
                <a:srgbClr val="000000"/>
              </a:solidFill>
              <a:latin typeface="Calibri" pitchFamily="34" charset="0"/>
            </a:endParaRPr>
          </a:p>
          <a:p>
            <a:pPr eaLnBrk="1" hangingPunct="1">
              <a:spcBef>
                <a:spcPts val="600"/>
              </a:spcBef>
            </a:pPr>
            <a:endParaRPr lang="en-US" sz="2400" b="1" dirty="0">
              <a:solidFill>
                <a:srgbClr val="000000"/>
              </a:solidFill>
              <a:latin typeface="Calibri" pitchFamily="34" charset="0"/>
            </a:endParaRPr>
          </a:p>
          <a:p>
            <a:pPr eaLnBrk="1" hangingPunct="1">
              <a:spcBef>
                <a:spcPts val="600"/>
              </a:spcBef>
            </a:pPr>
            <a:r>
              <a:rPr lang="en-US" sz="2400" b="1" dirty="0">
                <a:solidFill>
                  <a:srgbClr val="000000"/>
                </a:solidFill>
                <a:latin typeface="Calibri" pitchFamily="34" charset="0"/>
              </a:rPr>
              <a:t>Total Power used by main components is </a:t>
            </a:r>
            <a:r>
              <a:rPr lang="en-US" sz="2400" b="1" dirty="0" smtClean="0">
                <a:solidFill>
                  <a:srgbClr val="000000"/>
                </a:solidFill>
                <a:latin typeface="Calibri" pitchFamily="34" charset="0"/>
              </a:rPr>
              <a:t>718.15 </a:t>
            </a:r>
            <a:r>
              <a:rPr lang="en-US" sz="2400" b="1" dirty="0" err="1" smtClean="0">
                <a:solidFill>
                  <a:srgbClr val="000000"/>
                </a:solidFill>
                <a:latin typeface="Calibri" pitchFamily="34" charset="0"/>
              </a:rPr>
              <a:t>mWh</a:t>
            </a:r>
            <a:r>
              <a:rPr lang="en-US" sz="2400" b="1" dirty="0" smtClean="0">
                <a:solidFill>
                  <a:srgbClr val="000000"/>
                </a:solidFill>
                <a:latin typeface="Calibri" pitchFamily="34" charset="0"/>
              </a:rPr>
              <a:t>.</a:t>
            </a:r>
            <a:endParaRPr lang="en-US" sz="2400" b="1" dirty="0">
              <a:solidFill>
                <a:srgbClr val="000000"/>
              </a:solidFill>
              <a:latin typeface="Calibri" pitchFamily="34" charset="0"/>
            </a:endParaRPr>
          </a:p>
          <a:p>
            <a:pPr eaLnBrk="1" hangingPunct="1">
              <a:spcBef>
                <a:spcPts val="600"/>
              </a:spcBef>
            </a:pPr>
            <a:endParaRPr lang="en-US" sz="2400" b="1" dirty="0">
              <a:solidFill>
                <a:srgbClr val="000000"/>
              </a:solidFill>
              <a:latin typeface="Calibri" pitchFamily="34" charset="0"/>
            </a:endParaRPr>
          </a:p>
          <a:p>
            <a:pPr eaLnBrk="1" hangingPunct="1">
              <a:spcBef>
                <a:spcPts val="600"/>
              </a:spcBef>
            </a:pPr>
            <a:r>
              <a:rPr lang="en-US" sz="2400" b="1" dirty="0">
                <a:solidFill>
                  <a:srgbClr val="000000"/>
                </a:solidFill>
                <a:latin typeface="Calibri" pitchFamily="34" charset="0"/>
              </a:rPr>
              <a:t>Voltage </a:t>
            </a:r>
            <a:r>
              <a:rPr lang="en-US" sz="2400" b="1" dirty="0" smtClean="0">
                <a:solidFill>
                  <a:srgbClr val="000000"/>
                </a:solidFill>
                <a:latin typeface="Calibri" pitchFamily="34" charset="0"/>
              </a:rPr>
              <a:t>conversion </a:t>
            </a:r>
            <a:r>
              <a:rPr lang="en-US" sz="2400" b="1" dirty="0">
                <a:solidFill>
                  <a:srgbClr val="000000"/>
                </a:solidFill>
                <a:latin typeface="Calibri" pitchFamily="34" charset="0"/>
              </a:rPr>
              <a:t>of 90% efficiency in 3.3v and 92% in 5v for Buck </a:t>
            </a:r>
            <a:r>
              <a:rPr lang="en-US" sz="2400" b="1" dirty="0" smtClean="0">
                <a:solidFill>
                  <a:srgbClr val="000000"/>
                </a:solidFill>
                <a:latin typeface="Calibri" pitchFamily="34" charset="0"/>
              </a:rPr>
              <a:t>Convertors.</a:t>
            </a:r>
            <a:endParaRPr lang="en-US" sz="2400" b="1" dirty="0">
              <a:solidFill>
                <a:srgbClr val="000000"/>
              </a:solidFill>
              <a:latin typeface="Calibri" pitchFamily="34" charset="0"/>
            </a:endParaRPr>
          </a:p>
          <a:p>
            <a:pPr eaLnBrk="1" hangingPunct="1">
              <a:spcBef>
                <a:spcPts val="600"/>
              </a:spcBef>
            </a:pPr>
            <a:endParaRPr lang="en-US" sz="2400" b="1" dirty="0">
              <a:solidFill>
                <a:srgbClr val="000000"/>
              </a:solidFill>
              <a:latin typeface="Calibri" pitchFamily="34" charset="0"/>
            </a:endParaRPr>
          </a:p>
          <a:p>
            <a:pPr eaLnBrk="1" hangingPunct="1">
              <a:spcBef>
                <a:spcPts val="600"/>
              </a:spcBef>
            </a:pPr>
            <a:r>
              <a:rPr lang="en-US" sz="2400" b="1" dirty="0" smtClean="0">
                <a:solidFill>
                  <a:srgbClr val="000000"/>
                </a:solidFill>
                <a:latin typeface="Calibri" pitchFamily="34" charset="0"/>
              </a:rPr>
              <a:t>Life of each Battery: 2.15 </a:t>
            </a:r>
            <a:r>
              <a:rPr lang="en-US" sz="2400" b="1" dirty="0">
                <a:solidFill>
                  <a:srgbClr val="000000"/>
                </a:solidFill>
                <a:latin typeface="Calibri" pitchFamily="34" charset="0"/>
              </a:rPr>
              <a:t>hours (approx )</a:t>
            </a: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624"/>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Shashank</a:t>
            </a:r>
            <a:r>
              <a:rPr lang="en-US" sz="1000" dirty="0" smtClean="0"/>
              <a:t> </a:t>
            </a:r>
            <a:r>
              <a:rPr lang="en-US" sz="1000" dirty="0" err="1" smtClean="0"/>
              <a:t>Wadhwa</a:t>
            </a:r>
            <a:endParaRPr lang="en-US" sz="1000" dirty="0"/>
          </a:p>
        </p:txBody>
      </p:sp>
    </p:spTree>
    <p:extLst>
      <p:ext uri="{BB962C8B-B14F-4D97-AF65-F5344CB8AC3E}">
        <p14:creationId xmlns:p14="http://schemas.microsoft.com/office/powerpoint/2010/main" val="3916422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72</a:t>
            </a:fld>
            <a:endParaRPr lang="en-US" dirty="0"/>
          </a:p>
        </p:txBody>
      </p:sp>
      <p:sp>
        <p:nvSpPr>
          <p:cNvPr id="4" name="Text Box 1"/>
          <p:cNvSpPr txBox="1">
            <a:spLocks noChangeArrowheads="1"/>
          </p:cNvSpPr>
          <p:nvPr/>
        </p:nvSpPr>
        <p:spPr bwMode="auto">
          <a:xfrm>
            <a:off x="2743200" y="6477000"/>
            <a:ext cx="365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endParaRPr lang="en-US" sz="1000" dirty="0">
              <a:solidFill>
                <a:srgbClr val="000000"/>
              </a:solidFill>
            </a:endParaRPr>
          </a:p>
        </p:txBody>
      </p:sp>
      <p:sp>
        <p:nvSpPr>
          <p:cNvPr id="5" name="Text Box 2"/>
          <p:cNvSpPr txBox="1">
            <a:spLocks noChangeArrowheads="1"/>
          </p:cNvSpPr>
          <p:nvPr/>
        </p:nvSpPr>
        <p:spPr bwMode="auto">
          <a:xfrm>
            <a:off x="8001000" y="6461125"/>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2BDBA030-4258-4FD6-96F7-FC743EE01369}" type="slidenum">
              <a:rPr lang="en-US" sz="1000">
                <a:solidFill>
                  <a:srgbClr val="000000"/>
                </a:solidFill>
              </a:rPr>
              <a:pPr algn="r" eaLnBrk="1" hangingPunct="1">
                <a:buClrTx/>
                <a:buFontTx/>
                <a:buNone/>
              </a:pPr>
              <a:t>72</a:t>
            </a:fld>
            <a:endParaRPr lang="en-US" sz="1000">
              <a:solidFill>
                <a:srgbClr val="000000"/>
              </a:solidFill>
            </a:endParaRPr>
          </a:p>
        </p:txBody>
      </p:sp>
      <p:sp>
        <p:nvSpPr>
          <p:cNvPr id="6" name="Text Box 3"/>
          <p:cNvSpPr txBox="1">
            <a:spLocks noChangeArrowheads="1"/>
          </p:cNvSpPr>
          <p:nvPr/>
        </p:nvSpPr>
        <p:spPr bwMode="auto">
          <a:xfrm>
            <a:off x="1600200" y="76200"/>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r>
              <a:rPr lang="en-US" sz="2400" b="1" dirty="0">
                <a:solidFill>
                  <a:srgbClr val="333399"/>
                </a:solidFill>
              </a:rPr>
              <a:t>	     Power Source</a:t>
            </a:r>
            <a:br>
              <a:rPr lang="en-US" sz="2400" b="1" dirty="0">
                <a:solidFill>
                  <a:srgbClr val="333399"/>
                </a:solidFill>
              </a:rPr>
            </a:br>
            <a:r>
              <a:rPr lang="en-US" sz="2400" b="1" dirty="0">
                <a:solidFill>
                  <a:srgbClr val="333399"/>
                </a:solidFill>
              </a:rPr>
              <a:t>	 Trade &amp; Selection</a:t>
            </a:r>
          </a:p>
        </p:txBody>
      </p:sp>
      <p:graphicFrame>
        <p:nvGraphicFramePr>
          <p:cNvPr id="7" name="Group 4"/>
          <p:cNvGraphicFramePr>
            <a:graphicFrameLocks noGrp="1"/>
          </p:cNvGraphicFramePr>
          <p:nvPr/>
        </p:nvGraphicFramePr>
        <p:xfrm>
          <a:off x="1066800" y="1524000"/>
          <a:ext cx="7088188" cy="3276601"/>
        </p:xfrm>
        <a:graphic>
          <a:graphicData uri="http://schemas.openxmlformats.org/drawingml/2006/table">
            <a:tbl>
              <a:tblPr/>
              <a:tblGrid>
                <a:gridCol w="2411413"/>
                <a:gridCol w="2079625"/>
                <a:gridCol w="1662112"/>
                <a:gridCol w="935038"/>
              </a:tblGrid>
              <a:tr h="836613">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sng" strike="noStrike" cap="none" normalizeH="0" baseline="0" dirty="0" smtClean="0">
                          <a:ln>
                            <a:noFill/>
                          </a:ln>
                          <a:solidFill>
                            <a:srgbClr val="000000"/>
                          </a:solidFill>
                          <a:effectLst/>
                          <a:latin typeface="Calibri" pitchFamily="34" charset="0"/>
                          <a:ea typeface="MS Gothic" pitchFamily="49" charset="-128"/>
                        </a:rPr>
                        <a:t>Name</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sng" strike="noStrike" cap="none" normalizeH="0" baseline="0" smtClean="0">
                          <a:ln>
                            <a:noFill/>
                          </a:ln>
                          <a:solidFill>
                            <a:srgbClr val="000000"/>
                          </a:solidFill>
                          <a:effectLst/>
                          <a:latin typeface="Calibri" pitchFamily="34" charset="0"/>
                          <a:ea typeface="MS Gothic" pitchFamily="49" charset="-128"/>
                        </a:rPr>
                        <a:t>Voltage/Power</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sng" strike="noStrike" cap="none" normalizeH="0" baseline="0" smtClean="0">
                          <a:ln>
                            <a:noFill/>
                          </a:ln>
                          <a:solidFill>
                            <a:srgbClr val="000000"/>
                          </a:solidFill>
                          <a:effectLst/>
                          <a:latin typeface="Calibri" pitchFamily="34" charset="0"/>
                          <a:ea typeface="MS Gothic" pitchFamily="49" charset="-128"/>
                        </a:rPr>
                        <a:t>Type</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sng" strike="noStrike" cap="none" normalizeH="0" baseline="0" smtClean="0">
                          <a:ln>
                            <a:noFill/>
                          </a:ln>
                          <a:solidFill>
                            <a:srgbClr val="000000"/>
                          </a:solidFill>
                          <a:effectLst/>
                          <a:latin typeface="Calibri" pitchFamily="34" charset="0"/>
                          <a:ea typeface="MS Gothic" pitchFamily="49" charset="-128"/>
                        </a:rPr>
                        <a:t>Mass</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D9D9D9"/>
                    </a:solidFill>
                  </a:tcPr>
                </a:tc>
              </a:tr>
              <a:tr h="882650">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4" charset="0"/>
                          <a:ea typeface="MS Gothic" pitchFamily="49" charset="-128"/>
                        </a:rPr>
                        <a:t>6F22 Heavy duty</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4" charset="0"/>
                          <a:ea typeface="MS Gothic" pitchFamily="49" charset="-128"/>
                        </a:rPr>
                        <a:t>9v /  500mah</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4" charset="0"/>
                          <a:ea typeface="MS Gothic" pitchFamily="49" charset="-128"/>
                        </a:rPr>
                        <a:t>Alkaline</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4" charset="0"/>
                          <a:ea typeface="MS Gothic" pitchFamily="49" charset="-128"/>
                        </a:rPr>
                        <a:t>45g</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690563">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4" charset="0"/>
                          <a:ea typeface="MS Gothic" pitchFamily="49" charset="-128"/>
                        </a:rPr>
                        <a:t>UBP 001</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4" charset="0"/>
                          <a:ea typeface="MS Gothic" pitchFamily="49" charset="-128"/>
                        </a:rPr>
                        <a:t>3.7v/1800mah</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4" charset="0"/>
                          <a:ea typeface="MS Gothic" pitchFamily="49" charset="-128"/>
                        </a:rPr>
                        <a:t>Lithium Ion</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4" charset="0"/>
                          <a:ea typeface="MS Gothic" pitchFamily="49" charset="-128"/>
                        </a:rPr>
                        <a:t>41g</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866775">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dirty="0" smtClean="0">
                          <a:ln>
                            <a:noFill/>
                          </a:ln>
                          <a:solidFill>
                            <a:srgbClr val="0070C0"/>
                          </a:solidFill>
                          <a:effectLst/>
                          <a:latin typeface="Calibri" pitchFamily="34" charset="0"/>
                          <a:ea typeface="MS Gothic" pitchFamily="49" charset="-128"/>
                        </a:rPr>
                        <a:t>Dura Cell</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dirty="0" smtClean="0">
                          <a:ln>
                            <a:noFill/>
                          </a:ln>
                          <a:solidFill>
                            <a:srgbClr val="0070C0"/>
                          </a:solidFill>
                          <a:effectLst/>
                          <a:latin typeface="Calibri" pitchFamily="34" charset="0"/>
                          <a:ea typeface="MS Gothic" pitchFamily="49" charset="-128"/>
                        </a:rPr>
                        <a:t>9.6v/ 170mah</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dirty="0" smtClean="0">
                          <a:ln>
                            <a:noFill/>
                          </a:ln>
                          <a:solidFill>
                            <a:srgbClr val="0070C0"/>
                          </a:solidFill>
                          <a:effectLst/>
                          <a:latin typeface="Calibri" pitchFamily="34" charset="0"/>
                          <a:ea typeface="MS Gothic" pitchFamily="49" charset="-128"/>
                        </a:rPr>
                        <a:t>Ni </a:t>
                      </a:r>
                      <a:r>
                        <a:rPr kumimoji="0" lang="en-US" sz="1800" b="1" i="0" u="none" strike="noStrike" cap="none" normalizeH="0" baseline="0" dirty="0" err="1" smtClean="0">
                          <a:ln>
                            <a:noFill/>
                          </a:ln>
                          <a:solidFill>
                            <a:srgbClr val="0070C0"/>
                          </a:solidFill>
                          <a:effectLst/>
                          <a:latin typeface="Calibri" pitchFamily="34" charset="0"/>
                          <a:ea typeface="MS Gothic" pitchFamily="49" charset="-128"/>
                        </a:rPr>
                        <a:t>Mh</a:t>
                      </a:r>
                      <a:endParaRPr kumimoji="0" lang="en-US" sz="1800" b="1" i="0" u="none" strike="noStrike" cap="none" normalizeH="0" baseline="0" dirty="0" smtClean="0">
                        <a:ln>
                          <a:noFill/>
                        </a:ln>
                        <a:solidFill>
                          <a:srgbClr val="0070C0"/>
                        </a:solidFill>
                        <a:effectLst/>
                        <a:latin typeface="Calibri" pitchFamily="34" charset="0"/>
                        <a:ea typeface="MS Gothic" pitchFamily="49" charset="-128"/>
                      </a:endParaRP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dirty="0" smtClean="0">
                          <a:ln>
                            <a:noFill/>
                          </a:ln>
                          <a:solidFill>
                            <a:srgbClr val="0070C0"/>
                          </a:solidFill>
                          <a:effectLst/>
                          <a:latin typeface="Calibri" pitchFamily="34" charset="0"/>
                          <a:ea typeface="MS Gothic" pitchFamily="49" charset="-128"/>
                        </a:rPr>
                        <a:t>47g</a:t>
                      </a:r>
                    </a:p>
                  </a:txBody>
                  <a:tcPr marL="90000" marR="90000" marT="70200" marB="46800" anchor="ctr"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Text Box 61"/>
          <p:cNvSpPr txBox="1">
            <a:spLocks noChangeArrowheads="1"/>
          </p:cNvSpPr>
          <p:nvPr/>
        </p:nvSpPr>
        <p:spPr bwMode="auto">
          <a:xfrm>
            <a:off x="1589088" y="5257800"/>
            <a:ext cx="61912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r>
              <a:rPr lang="en-US">
                <a:solidFill>
                  <a:srgbClr val="000000"/>
                </a:solidFill>
                <a:latin typeface="Calibri" pitchFamily="34" charset="0"/>
                <a:cs typeface="Calibri" pitchFamily="34" charset="0"/>
              </a:rPr>
              <a:t>We are using Dura Cell as it is most easily available </a:t>
            </a:r>
          </a:p>
          <a:p>
            <a:pPr algn="ctr" eaLnBrk="1" hangingPunct="1">
              <a:buClrTx/>
              <a:buFontTx/>
              <a:buNone/>
            </a:pPr>
            <a:r>
              <a:rPr lang="en-US">
                <a:solidFill>
                  <a:srgbClr val="000000"/>
                </a:solidFill>
                <a:latin typeface="Calibri" pitchFamily="34" charset="0"/>
                <a:cs typeface="Calibri" pitchFamily="34" charset="0"/>
              </a:rPr>
              <a:t>and highly efficient for the purposes required.</a:t>
            </a:r>
          </a:p>
        </p:txBody>
      </p:sp>
      <p:pic>
        <p:nvPicPr>
          <p:cNvPr id="9" name="Picture 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Shashank</a:t>
            </a:r>
            <a:r>
              <a:rPr lang="en-US" sz="1000" dirty="0" smtClean="0"/>
              <a:t> </a:t>
            </a:r>
            <a:r>
              <a:rPr lang="en-US" sz="1000" dirty="0" err="1" smtClean="0"/>
              <a:t>Wadhwa</a:t>
            </a:r>
            <a:endParaRPr lang="en-US" sz="1000" dirty="0"/>
          </a:p>
        </p:txBody>
      </p:sp>
    </p:spTree>
    <p:extLst>
      <p:ext uri="{BB962C8B-B14F-4D97-AF65-F5344CB8AC3E}">
        <p14:creationId xmlns:p14="http://schemas.microsoft.com/office/powerpoint/2010/main" val="2048765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73</a:t>
            </a:fld>
            <a:endParaRPr lang="en-US" dirty="0"/>
          </a:p>
        </p:txBody>
      </p:sp>
      <p:sp>
        <p:nvSpPr>
          <p:cNvPr id="4" name="Text Box 1"/>
          <p:cNvSpPr txBox="1">
            <a:spLocks noChangeArrowheads="1"/>
          </p:cNvSpPr>
          <p:nvPr/>
        </p:nvSpPr>
        <p:spPr bwMode="auto">
          <a:xfrm>
            <a:off x="2743200" y="6477000"/>
            <a:ext cx="365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endParaRPr lang="en-US" sz="1000" dirty="0">
              <a:solidFill>
                <a:srgbClr val="000000"/>
              </a:solidFill>
            </a:endParaRPr>
          </a:p>
        </p:txBody>
      </p:sp>
      <p:sp>
        <p:nvSpPr>
          <p:cNvPr id="5" name="Text Box 2"/>
          <p:cNvSpPr txBox="1">
            <a:spLocks noChangeArrowheads="1"/>
          </p:cNvSpPr>
          <p:nvPr/>
        </p:nvSpPr>
        <p:spPr bwMode="auto">
          <a:xfrm>
            <a:off x="8001000" y="6461125"/>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C372EAF5-B748-4F88-9D28-2655B805B0E9}" type="slidenum">
              <a:rPr lang="en-US" sz="1000">
                <a:solidFill>
                  <a:srgbClr val="000000"/>
                </a:solidFill>
              </a:rPr>
              <a:pPr algn="r" eaLnBrk="1" hangingPunct="1">
                <a:buClrTx/>
                <a:buFontTx/>
                <a:buNone/>
              </a:pPr>
              <a:t>73</a:t>
            </a:fld>
            <a:endParaRPr lang="en-US" sz="1000">
              <a:solidFill>
                <a:srgbClr val="000000"/>
              </a:solidFill>
            </a:endParaRPr>
          </a:p>
        </p:txBody>
      </p:sp>
      <p:sp>
        <p:nvSpPr>
          <p:cNvPr id="6" name="Text Box 3"/>
          <p:cNvSpPr txBox="1">
            <a:spLocks noChangeArrowheads="1"/>
          </p:cNvSpPr>
          <p:nvPr/>
        </p:nvSpPr>
        <p:spPr bwMode="auto">
          <a:xfrm>
            <a:off x="1600200" y="76200"/>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eaLnBrk="1" hangingPunct="1">
              <a:buClrTx/>
              <a:buFontTx/>
              <a:buNone/>
            </a:pPr>
            <a:r>
              <a:rPr lang="en-US" sz="2400" b="1">
                <a:solidFill>
                  <a:srgbClr val="333399"/>
                </a:solidFill>
              </a:rPr>
              <a:t>	Battery Voltage Measurement</a:t>
            </a:r>
            <a:br>
              <a:rPr lang="en-US" sz="2400" b="1">
                <a:solidFill>
                  <a:srgbClr val="333399"/>
                </a:solidFill>
              </a:rPr>
            </a:br>
            <a:r>
              <a:rPr lang="en-US" sz="2400" b="1">
                <a:solidFill>
                  <a:srgbClr val="333399"/>
                </a:solidFill>
              </a:rPr>
              <a:t>                Trade &amp; Selection</a:t>
            </a:r>
          </a:p>
        </p:txBody>
      </p:sp>
      <p:grpSp>
        <p:nvGrpSpPr>
          <p:cNvPr id="7" name="Group 4"/>
          <p:cNvGrpSpPr>
            <a:grpSpLocks/>
          </p:cNvGrpSpPr>
          <p:nvPr/>
        </p:nvGrpSpPr>
        <p:grpSpPr bwMode="auto">
          <a:xfrm>
            <a:off x="457200" y="1316038"/>
            <a:ext cx="4875213" cy="4473575"/>
            <a:chOff x="288" y="829"/>
            <a:chExt cx="3071" cy="2818"/>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 y="829"/>
              <a:ext cx="3071" cy="2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 name="Text Box 6"/>
            <p:cNvSpPr txBox="1">
              <a:spLocks noChangeArrowheads="1"/>
            </p:cNvSpPr>
            <p:nvPr/>
          </p:nvSpPr>
          <p:spPr bwMode="auto">
            <a:xfrm>
              <a:off x="288" y="829"/>
              <a:ext cx="3071" cy="2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grpSp>
      <p:sp>
        <p:nvSpPr>
          <p:cNvPr id="10" name="Text Box 7"/>
          <p:cNvSpPr txBox="1">
            <a:spLocks noChangeArrowheads="1"/>
          </p:cNvSpPr>
          <p:nvPr/>
        </p:nvSpPr>
        <p:spPr bwMode="auto">
          <a:xfrm>
            <a:off x="5715000" y="4114800"/>
            <a:ext cx="2971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itchFamily="34" charset="0"/>
                <a:ea typeface="Droid Sans Fallback" charset="0"/>
                <a:cs typeface="Droid Sans Fallback" charset="0"/>
              </a:defRPr>
            </a:lvl1pPr>
            <a:lvl2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itchFamily="34" charset="0"/>
                <a:ea typeface="Droid Sans Fallback" charset="0"/>
                <a:cs typeface="Droid Sans Fallback" charset="0"/>
              </a:defRPr>
            </a:lvl2pPr>
            <a:lvl3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itchFamily="34" charset="0"/>
                <a:ea typeface="Droid Sans Fallback" charset="0"/>
                <a:cs typeface="Droid Sans Fallback" charset="0"/>
              </a:defRPr>
            </a:lvl3pPr>
            <a:lvl4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itchFamily="34" charset="0"/>
                <a:ea typeface="Droid Sans Fallback" charset="0"/>
                <a:cs typeface="Droid Sans Fallback" charset="0"/>
              </a:defRPr>
            </a:lvl4pPr>
            <a:lvl5pPr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Arial" pitchFamily="34" charset="0"/>
                <a:ea typeface="Droid Sans Fallback" charset="0"/>
                <a:cs typeface="Droid Sans Fallback" charset="0"/>
              </a:defRPr>
            </a:lvl9pPr>
          </a:lstStyle>
          <a:p>
            <a:pPr algn="just" eaLnBrk="1" hangingPunct="1">
              <a:buFont typeface="Wingdings" pitchFamily="2" charset="2"/>
              <a:buChar char=""/>
            </a:pPr>
            <a:r>
              <a:rPr lang="en-US" sz="1400">
                <a:solidFill>
                  <a:srgbClr val="000000"/>
                </a:solidFill>
              </a:rPr>
              <a:t>Battery Voltage is measured by giving a high impedance voltage divider with outsourcing and then interfaced to the ADC port.</a:t>
            </a:r>
          </a:p>
        </p:txBody>
      </p:sp>
      <p:pic>
        <p:nvPicPr>
          <p:cNvPr id="1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3"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Shashank</a:t>
            </a:r>
            <a:r>
              <a:rPr lang="en-US" sz="1000" dirty="0" smtClean="0"/>
              <a:t> </a:t>
            </a:r>
            <a:r>
              <a:rPr lang="en-US" sz="1000" dirty="0" err="1" smtClean="0"/>
              <a:t>Wadhwa</a:t>
            </a:r>
            <a:endParaRPr lang="en-US" sz="1000" dirty="0"/>
          </a:p>
        </p:txBody>
      </p:sp>
    </p:spTree>
    <p:extLst>
      <p:ext uri="{BB962C8B-B14F-4D97-AF65-F5344CB8AC3E}">
        <p14:creationId xmlns:p14="http://schemas.microsoft.com/office/powerpoint/2010/main" val="878531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74</a:t>
            </a:fld>
            <a:endParaRPr lang="en-US" dirty="0"/>
          </a:p>
        </p:txBody>
      </p:sp>
      <p:sp>
        <p:nvSpPr>
          <p:cNvPr id="4" name="Text Box 1"/>
          <p:cNvSpPr txBox="1">
            <a:spLocks noChangeArrowheads="1"/>
          </p:cNvSpPr>
          <p:nvPr/>
        </p:nvSpPr>
        <p:spPr bwMode="auto">
          <a:xfrm>
            <a:off x="1600200" y="76200"/>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r>
              <a:rPr lang="en-US" sz="2400" b="1" dirty="0">
                <a:solidFill>
                  <a:srgbClr val="333399"/>
                </a:solidFill>
              </a:rPr>
              <a:t>EPS Testing Overviews</a:t>
            </a:r>
          </a:p>
        </p:txBody>
      </p:sp>
      <p:sp>
        <p:nvSpPr>
          <p:cNvPr id="5" name="Text Box 2"/>
          <p:cNvSpPr txBox="1">
            <a:spLocks noChangeArrowheads="1"/>
          </p:cNvSpPr>
          <p:nvPr/>
        </p:nvSpPr>
        <p:spPr bwMode="auto">
          <a:xfrm>
            <a:off x="2743200" y="6477000"/>
            <a:ext cx="365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ctr" eaLnBrk="1" hangingPunct="1">
              <a:buClrTx/>
              <a:buFontTx/>
              <a:buNone/>
            </a:pPr>
            <a:endParaRPr lang="en-US" sz="1000" dirty="0">
              <a:solidFill>
                <a:srgbClr val="000000"/>
              </a:solidFill>
            </a:endParaRPr>
          </a:p>
        </p:txBody>
      </p:sp>
      <p:sp>
        <p:nvSpPr>
          <p:cNvPr id="6" name="Text Box 3"/>
          <p:cNvSpPr txBox="1">
            <a:spLocks noChangeArrowheads="1"/>
          </p:cNvSpPr>
          <p:nvPr/>
        </p:nvSpPr>
        <p:spPr bwMode="auto">
          <a:xfrm>
            <a:off x="8001000" y="6461125"/>
            <a:ext cx="685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CAC950FB-4A70-4568-8A72-C47E201213E6}" type="slidenum">
              <a:rPr lang="en-US" sz="1000">
                <a:solidFill>
                  <a:srgbClr val="000000"/>
                </a:solidFill>
              </a:rPr>
              <a:pPr algn="r" eaLnBrk="1" hangingPunct="1">
                <a:buClrTx/>
                <a:buFontTx/>
                <a:buNone/>
              </a:pPr>
              <a:t>74</a:t>
            </a:fld>
            <a:endParaRPr lang="en-US" sz="1000">
              <a:solidFill>
                <a:srgbClr val="000000"/>
              </a:solidFill>
            </a:endParaRPr>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100" y="1779588"/>
            <a:ext cx="7358063"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Shashank</a:t>
            </a:r>
            <a:r>
              <a:rPr lang="en-US" sz="1000" dirty="0" smtClean="0"/>
              <a:t> </a:t>
            </a:r>
            <a:r>
              <a:rPr lang="en-US" sz="1000" dirty="0" err="1" smtClean="0"/>
              <a:t>Wadhwa</a:t>
            </a:r>
            <a:endParaRPr lang="en-US" sz="1000" dirty="0"/>
          </a:p>
        </p:txBody>
      </p:sp>
    </p:spTree>
    <p:extLst>
      <p:ext uri="{BB962C8B-B14F-4D97-AF65-F5344CB8AC3E}">
        <p14:creationId xmlns:p14="http://schemas.microsoft.com/office/powerpoint/2010/main" val="2688033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75</a:t>
            </a:fld>
            <a:endParaRPr lang="en-US" dirty="0"/>
          </a:p>
        </p:txBody>
      </p:sp>
      <p:sp>
        <p:nvSpPr>
          <p:cNvPr id="4" name="Rectangle 5"/>
          <p:cNvSpPr txBox="1">
            <a:spLocks noChangeArrowheads="1"/>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6" name="Rectangle 4"/>
          <p:cNvSpPr txBox="1">
            <a:spLocks noChangeArrowheads="1"/>
          </p:cNvSpPr>
          <p:nvPr/>
        </p:nvSpPr>
        <p:spPr>
          <a:xfrm>
            <a:off x="685800" y="2130425"/>
            <a:ext cx="7772400" cy="2365375"/>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Flight Software Design</a:t>
            </a:r>
          </a:p>
          <a:p>
            <a:pPr algn="ctr" eaLnBrk="1" hangingPunct="1"/>
            <a:endParaRPr lang="en-US" dirty="0" smtClean="0"/>
          </a:p>
          <a:p>
            <a:pPr algn="ctr" eaLnBrk="1" hangingPunct="1"/>
            <a:endParaRPr lang="en-US" dirty="0" smtClean="0"/>
          </a:p>
          <a:p>
            <a:pPr algn="ctr" eaLnBrk="1" hangingPunct="1"/>
            <a:endParaRPr lang="en-US" dirty="0" smtClean="0"/>
          </a:p>
          <a:p>
            <a:pPr algn="ctr" eaLnBrk="1" hangingPunct="1"/>
            <a:r>
              <a:rPr lang="en-US" dirty="0" smtClean="0">
                <a:solidFill>
                  <a:schemeClr val="tx1"/>
                </a:solidFill>
              </a:rPr>
              <a:t>Presenter : </a:t>
            </a:r>
            <a:r>
              <a:rPr lang="en-US" dirty="0" err="1" smtClean="0">
                <a:solidFill>
                  <a:schemeClr val="tx1"/>
                </a:solidFill>
              </a:rPr>
              <a:t>Rakesh</a:t>
            </a:r>
            <a:r>
              <a:rPr lang="en-US" dirty="0" smtClean="0">
                <a:solidFill>
                  <a:schemeClr val="tx1"/>
                </a:solidFill>
              </a:rPr>
              <a:t> N R</a:t>
            </a:r>
            <a:endParaRPr lang="en-US" dirty="0" smtClean="0"/>
          </a:p>
        </p:txBody>
      </p:sp>
      <p:sp>
        <p:nvSpPr>
          <p:cNvPr id="7" name="Rectangle 5"/>
          <p:cNvSpPr txBox="1">
            <a:spLocks noChangeArrowheads="1"/>
          </p:cNvSpPr>
          <p:nvPr/>
        </p:nvSpPr>
        <p:spPr>
          <a:xfrm>
            <a:off x="1371600" y="4343400"/>
            <a:ext cx="6400800" cy="12954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eaLnBrk="1" hangingPunct="1">
              <a:buNone/>
            </a:pPr>
            <a:endParaRPr lang="en-US" dirty="0" smtClean="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159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76</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E674A6FD-3480-4348-945F-04DEC4E470E7}" type="slidenum">
              <a:rPr lang="en-US" smtClean="0"/>
              <a:pPr eaLnBrk="1" hangingPunct="1"/>
              <a:t>76</a:t>
            </a:fld>
            <a:endParaRPr lang="en-US" smtClean="0"/>
          </a:p>
        </p:txBody>
      </p:sp>
      <p:sp>
        <p:nvSpPr>
          <p:cNvPr id="6"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FSW Overview</a:t>
            </a:r>
          </a:p>
        </p:txBody>
      </p:sp>
      <p:sp>
        <p:nvSpPr>
          <p:cNvPr id="7" name="Rectangle 3"/>
          <p:cNvSpPr txBox="1">
            <a:spLocks noChangeArrowheads="1"/>
          </p:cNvSpPr>
          <p:nvPr/>
        </p:nvSpPr>
        <p:spPr>
          <a:xfrm>
            <a:off x="228600" y="1066800"/>
            <a:ext cx="8686800" cy="51816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defRPr/>
            </a:pPr>
            <a:r>
              <a:rPr lang="en-US" b="0" dirty="0" smtClean="0">
                <a:latin typeface="Calibri" pitchFamily="34" charset="0"/>
                <a:cs typeface="Calibri" pitchFamily="34" charset="0"/>
              </a:rPr>
              <a:t>The FSW will work in a Microcontroller(Atmega128). Its basic structure will be as follows:</a:t>
            </a:r>
          </a:p>
          <a:p>
            <a:pPr marL="0" indent="0" eaLnBrk="1" hangingPunct="1">
              <a:buFontTx/>
              <a:buNone/>
              <a:defRPr/>
            </a:pPr>
            <a:r>
              <a:rPr lang="en-US" b="0" dirty="0" smtClean="0"/>
              <a:t> 		</a:t>
            </a:r>
          </a:p>
          <a:p>
            <a:pPr marL="1828800" lvl="4" indent="0" eaLnBrk="1" hangingPunct="1">
              <a:buFontTx/>
              <a:buNone/>
              <a:defRPr/>
            </a:pPr>
            <a:r>
              <a:rPr lang="en-US" dirty="0" smtClean="0"/>
              <a:t>					</a:t>
            </a:r>
          </a:p>
          <a:p>
            <a:pPr marL="1828800" lvl="4" indent="0" eaLnBrk="1" hangingPunct="1">
              <a:buFontTx/>
              <a:buNone/>
              <a:defRPr/>
            </a:pPr>
            <a:r>
              <a:rPr lang="en-US" dirty="0" smtClean="0"/>
              <a:t>	  </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buFontTx/>
              <a:buNone/>
              <a:defRPr/>
            </a:pPr>
            <a:r>
              <a:rPr lang="en-US" dirty="0" smtClean="0"/>
              <a:t> </a:t>
            </a:r>
          </a:p>
        </p:txBody>
      </p:sp>
      <p:sp>
        <p:nvSpPr>
          <p:cNvPr id="9" name="Rounded Rectangle 8"/>
          <p:cNvSpPr/>
          <p:nvPr/>
        </p:nvSpPr>
        <p:spPr>
          <a:xfrm>
            <a:off x="495300" y="236220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Sensors</a:t>
            </a:r>
          </a:p>
        </p:txBody>
      </p:sp>
      <p:sp>
        <p:nvSpPr>
          <p:cNvPr id="10" name="Rounded Rectangle 9"/>
          <p:cNvSpPr/>
          <p:nvPr/>
        </p:nvSpPr>
        <p:spPr>
          <a:xfrm>
            <a:off x="3695700" y="2367566"/>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FSW</a:t>
            </a:r>
          </a:p>
        </p:txBody>
      </p:sp>
      <p:sp>
        <p:nvSpPr>
          <p:cNvPr id="11" name="Rounded Rectangle 10"/>
          <p:cNvSpPr/>
          <p:nvPr/>
        </p:nvSpPr>
        <p:spPr>
          <a:xfrm>
            <a:off x="6915432" y="236220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Antenna</a:t>
            </a:r>
          </a:p>
        </p:txBody>
      </p:sp>
      <p:sp>
        <p:nvSpPr>
          <p:cNvPr id="12" name="Rounded Rectangle 11"/>
          <p:cNvSpPr/>
          <p:nvPr/>
        </p:nvSpPr>
        <p:spPr>
          <a:xfrm>
            <a:off x="3695700" y="440055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Memory</a:t>
            </a:r>
          </a:p>
        </p:txBody>
      </p:sp>
      <p:cxnSp>
        <p:nvCxnSpPr>
          <p:cNvPr id="13" name="Straight Arrow Connector 12"/>
          <p:cNvCxnSpPr>
            <a:stCxn id="9" idx="3"/>
            <a:endCxn id="10" idx="1"/>
          </p:cNvCxnSpPr>
          <p:nvPr/>
        </p:nvCxnSpPr>
        <p:spPr>
          <a:xfrm>
            <a:off x="2247900" y="2895600"/>
            <a:ext cx="1447800" cy="53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0" idx="3"/>
            <a:endCxn id="11" idx="1"/>
          </p:cNvCxnSpPr>
          <p:nvPr/>
        </p:nvCxnSpPr>
        <p:spPr>
          <a:xfrm flipV="1">
            <a:off x="5448300" y="2895600"/>
            <a:ext cx="1467132" cy="53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10" idx="2"/>
            <a:endCxn id="12" idx="0"/>
          </p:cNvCxnSpPr>
          <p:nvPr/>
        </p:nvCxnSpPr>
        <p:spPr>
          <a:xfrm>
            <a:off x="4572000" y="3434366"/>
            <a:ext cx="0" cy="9661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Rounded Rectangle 15"/>
          <p:cNvSpPr/>
          <p:nvPr/>
        </p:nvSpPr>
        <p:spPr>
          <a:xfrm>
            <a:off x="6934200" y="4071870"/>
            <a:ext cx="1752600" cy="1428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Electro-Mechanical Release Mechanism</a:t>
            </a:r>
          </a:p>
        </p:txBody>
      </p:sp>
      <p:cxnSp>
        <p:nvCxnSpPr>
          <p:cNvPr id="17" name="Straight Arrow Connector 16"/>
          <p:cNvCxnSpPr>
            <a:stCxn id="10" idx="3"/>
            <a:endCxn id="16" idx="0"/>
          </p:cNvCxnSpPr>
          <p:nvPr/>
        </p:nvCxnSpPr>
        <p:spPr>
          <a:xfrm>
            <a:off x="5448300" y="2900966"/>
            <a:ext cx="2362200" cy="11709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495300" y="4400550"/>
            <a:ext cx="1752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Wing Position Control</a:t>
            </a:r>
            <a:endParaRPr lang="en-US" dirty="0">
              <a:solidFill>
                <a:schemeClr val="tx1"/>
              </a:solidFill>
            </a:endParaRPr>
          </a:p>
        </p:txBody>
      </p:sp>
      <p:cxnSp>
        <p:nvCxnSpPr>
          <p:cNvPr id="25" name="Straight Arrow Connector 24"/>
          <p:cNvCxnSpPr>
            <a:endCxn id="24" idx="0"/>
          </p:cNvCxnSpPr>
          <p:nvPr/>
        </p:nvCxnSpPr>
        <p:spPr>
          <a:xfrm flipH="1">
            <a:off x="1371600" y="2900966"/>
            <a:ext cx="2324100" cy="14995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2254280" y="2358843"/>
            <a:ext cx="1441420" cy="369332"/>
          </a:xfrm>
          <a:prstGeom prst="rect">
            <a:avLst/>
          </a:prstGeom>
          <a:noFill/>
        </p:spPr>
        <p:txBody>
          <a:bodyPr wrap="none" rtlCol="0">
            <a:spAutoFit/>
          </a:bodyPr>
          <a:lstStyle/>
          <a:p>
            <a:r>
              <a:rPr lang="en-US" dirty="0" smtClean="0"/>
              <a:t>Gather Data</a:t>
            </a:r>
            <a:endParaRPr lang="en-IN" dirty="0"/>
          </a:p>
        </p:txBody>
      </p:sp>
      <p:sp>
        <p:nvSpPr>
          <p:cNvPr id="31" name="TextBox 30"/>
          <p:cNvSpPr txBox="1"/>
          <p:nvPr/>
        </p:nvSpPr>
        <p:spPr>
          <a:xfrm>
            <a:off x="5448299" y="2341670"/>
            <a:ext cx="1467133" cy="369332"/>
          </a:xfrm>
          <a:prstGeom prst="rect">
            <a:avLst/>
          </a:prstGeom>
          <a:noFill/>
        </p:spPr>
        <p:txBody>
          <a:bodyPr wrap="none" rtlCol="0">
            <a:spAutoFit/>
          </a:bodyPr>
          <a:lstStyle/>
          <a:p>
            <a:r>
              <a:rPr lang="en-US" dirty="0" smtClean="0"/>
              <a:t>Transmit Via</a:t>
            </a:r>
            <a:endParaRPr lang="en-IN" dirty="0"/>
          </a:p>
        </p:txBody>
      </p:sp>
      <p:sp>
        <p:nvSpPr>
          <p:cNvPr id="46" name="TextBox 45"/>
          <p:cNvSpPr txBox="1"/>
          <p:nvPr/>
        </p:nvSpPr>
        <p:spPr>
          <a:xfrm>
            <a:off x="4600977" y="3657600"/>
            <a:ext cx="979755" cy="369332"/>
          </a:xfrm>
          <a:prstGeom prst="rect">
            <a:avLst/>
          </a:prstGeom>
          <a:noFill/>
        </p:spPr>
        <p:txBody>
          <a:bodyPr wrap="none" rtlCol="0">
            <a:spAutoFit/>
          </a:bodyPr>
          <a:lstStyle/>
          <a:p>
            <a:r>
              <a:rPr lang="en-US" dirty="0" smtClean="0"/>
              <a:t>Store in</a:t>
            </a:r>
            <a:endParaRPr lang="en-IN" dirty="0"/>
          </a:p>
        </p:txBody>
      </p:sp>
      <p:sp>
        <p:nvSpPr>
          <p:cNvPr id="48"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31641017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77</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FSW Overview</a:t>
            </a:r>
          </a:p>
        </p:txBody>
      </p:sp>
      <p:sp>
        <p:nvSpPr>
          <p:cNvPr id="5" name="Content Placeholder 2"/>
          <p:cNvSpPr txBox="1">
            <a:spLocks/>
          </p:cNvSpPr>
          <p:nvPr/>
        </p:nvSpPr>
        <p:spPr>
          <a:xfrm>
            <a:off x="228600" y="1251621"/>
            <a:ext cx="8686800" cy="4768179"/>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r>
              <a:rPr lang="en-US" sz="2350" b="0" dirty="0" smtClean="0">
                <a:latin typeface="Calibri" pitchFamily="34" charset="0"/>
                <a:cs typeface="Calibri" pitchFamily="34" charset="0"/>
              </a:rPr>
              <a:t>The FSW  will collect data from all the sensors and store it onto the onboard memory. It will also transmit the collected data via  XBEE.</a:t>
            </a:r>
          </a:p>
          <a:p>
            <a:pPr eaLnBrk="1" hangingPunct="1"/>
            <a:r>
              <a:rPr lang="en-US" sz="2350" b="0" dirty="0" smtClean="0">
                <a:latin typeface="Calibri" pitchFamily="34" charset="0"/>
                <a:cs typeface="Calibri" pitchFamily="34" charset="0"/>
              </a:rPr>
              <a:t>It will also initialize the Electromechanical Mechanism used to release the </a:t>
            </a:r>
            <a:r>
              <a:rPr lang="en-US" sz="2350" b="0" dirty="0" err="1" smtClean="0">
                <a:latin typeface="Calibri" pitchFamily="34" charset="0"/>
                <a:cs typeface="Calibri" pitchFamily="34" charset="0"/>
              </a:rPr>
              <a:t>Cansat</a:t>
            </a:r>
            <a:r>
              <a:rPr lang="en-US" sz="2350" b="0" dirty="0" smtClean="0">
                <a:latin typeface="Calibri" pitchFamily="34" charset="0"/>
                <a:cs typeface="Calibri" pitchFamily="34" charset="0"/>
              </a:rPr>
              <a:t> from the container at the height of 400 meters.</a:t>
            </a:r>
          </a:p>
          <a:p>
            <a:pPr eaLnBrk="1" hangingPunct="1"/>
            <a:r>
              <a:rPr lang="en-US" sz="2350" b="0" dirty="0" smtClean="0">
                <a:latin typeface="Calibri" pitchFamily="34" charset="0"/>
                <a:cs typeface="Calibri" pitchFamily="34" charset="0"/>
              </a:rPr>
              <a:t>The FSW for the </a:t>
            </a:r>
            <a:r>
              <a:rPr lang="en-US" sz="2350" b="0" dirty="0" err="1" smtClean="0">
                <a:latin typeface="Calibri" pitchFamily="34" charset="0"/>
                <a:cs typeface="Calibri" pitchFamily="34" charset="0"/>
              </a:rPr>
              <a:t>Cansat</a:t>
            </a:r>
            <a:r>
              <a:rPr lang="en-US" sz="2350" b="0" dirty="0" smtClean="0">
                <a:latin typeface="Calibri" pitchFamily="34" charset="0"/>
                <a:cs typeface="Calibri" pitchFamily="34" charset="0"/>
              </a:rPr>
              <a:t> will collect data from the altitude sensor and the impact sensor and store it onto the onboard memory so as to be analyzed later.</a:t>
            </a:r>
          </a:p>
          <a:p>
            <a:pPr eaLnBrk="1" hangingPunct="1"/>
            <a:r>
              <a:rPr lang="en-US" sz="2350" b="0" dirty="0" smtClean="0">
                <a:latin typeface="Calibri" pitchFamily="34" charset="0"/>
                <a:cs typeface="Calibri" pitchFamily="34" charset="0"/>
              </a:rPr>
              <a:t>Complete FSW will be developed in C with an AVR GCC environment. All  C programs are compiled and dumped as HEX codes in ATMEL microcontrollers which forms the embedded platform of our </a:t>
            </a:r>
            <a:r>
              <a:rPr lang="en-US" sz="2350" b="0" dirty="0" err="1" smtClean="0">
                <a:latin typeface="Calibri" pitchFamily="34" charset="0"/>
                <a:cs typeface="Calibri" pitchFamily="34" charset="0"/>
              </a:rPr>
              <a:t>Cansat</a:t>
            </a:r>
            <a:r>
              <a:rPr lang="en-US" sz="2350" b="0" dirty="0" smtClean="0">
                <a:latin typeface="Calibri" pitchFamily="34" charset="0"/>
                <a:cs typeface="Calibri" pitchFamily="34" charset="0"/>
              </a:rPr>
              <a:t>. We have chosen this platform because we are familiar with it as it is a part of our curriculum.</a:t>
            </a:r>
            <a:endParaRPr lang="en-US" sz="2350" dirty="0" smtClean="0">
              <a:latin typeface="Calibri" pitchFamily="34" charset="0"/>
              <a:cs typeface="Calibri" pitchFamily="34" charset="0"/>
            </a:endParaRPr>
          </a:p>
          <a:p>
            <a:pPr eaLnBrk="1" hangingPunct="1"/>
            <a:endParaRPr lang="en-US" sz="2350" b="0" dirty="0" smtClean="0">
              <a:latin typeface="Calibri" pitchFamily="34" charset="0"/>
              <a:cs typeface="Calibri" pitchFamily="34" charset="0"/>
            </a:endParaRPr>
          </a:p>
        </p:txBody>
      </p:sp>
      <p:sp>
        <p:nvSpPr>
          <p:cNvPr id="6"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7"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793C3966-75F6-4DEB-80A5-ED537C780E66}" type="slidenum">
              <a:rPr lang="en-US" smtClean="0"/>
              <a:pPr eaLnBrk="1" hangingPunct="1"/>
              <a:t>77</a:t>
            </a:fld>
            <a:endParaRPr lang="en-US" smtClean="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20223877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78</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dirty="0" smtClean="0"/>
              <a:t>FSW (</a:t>
            </a:r>
            <a:r>
              <a:rPr lang="en-US" dirty="0" err="1" smtClean="0"/>
              <a:t>Cansat</a:t>
            </a:r>
            <a:r>
              <a:rPr lang="en-US" dirty="0" smtClean="0"/>
              <a:t>) Requirements </a:t>
            </a:r>
          </a:p>
        </p:txBody>
      </p:sp>
      <p:sp>
        <p:nvSpPr>
          <p:cNvPr id="5"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6"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0AFA6E8C-2A85-44ED-8B3C-8B142718E69E}" type="slidenum">
              <a:rPr lang="en-US" smtClean="0"/>
              <a:pPr eaLnBrk="1" hangingPunct="1"/>
              <a:t>78</a:t>
            </a:fld>
            <a:endParaRPr lang="en-US" smtClean="0"/>
          </a:p>
        </p:txBody>
      </p:sp>
      <p:graphicFrame>
        <p:nvGraphicFramePr>
          <p:cNvPr id="7" name="Content Placeholder 5"/>
          <p:cNvGraphicFramePr>
            <a:graphicFrameLocks/>
          </p:cNvGraphicFramePr>
          <p:nvPr/>
        </p:nvGraphicFramePr>
        <p:xfrm>
          <a:off x="609600" y="1066800"/>
          <a:ext cx="7620000" cy="5238751"/>
        </p:xfrm>
        <a:graphic>
          <a:graphicData uri="http://schemas.openxmlformats.org/drawingml/2006/table">
            <a:tbl>
              <a:tblPr/>
              <a:tblGrid>
                <a:gridCol w="748768"/>
                <a:gridCol w="1994432"/>
                <a:gridCol w="1582908"/>
                <a:gridCol w="951873"/>
                <a:gridCol w="851962"/>
                <a:gridCol w="372515"/>
                <a:gridCol w="372515"/>
                <a:gridCol w="372515"/>
                <a:gridCol w="372512"/>
              </a:tblGrid>
              <a:tr h="433027">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ID</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Requirement</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Rationale</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Parent</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dirty="0" smtClean="0">
                          <a:ln>
                            <a:noFill/>
                          </a:ln>
                          <a:solidFill>
                            <a:srgbClr val="000000"/>
                          </a:solidFill>
                          <a:effectLst/>
                          <a:latin typeface="Calibri" pitchFamily="32" charset="0"/>
                          <a:ea typeface="MS Gothic" charset="-128"/>
                          <a:cs typeface="Calibri" pitchFamily="32" charset="0"/>
                        </a:rPr>
                        <a:t>Priority</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4">
                  <a:txBody>
                    <a:bodyPr/>
                    <a:lstStyle/>
                    <a:p>
                      <a:r>
                        <a:rPr lang="en-US" sz="1800" dirty="0" smtClean="0"/>
                        <a:t>    </a:t>
                      </a:r>
                      <a:r>
                        <a:rPr lang="en-US" sz="1800" b="1" dirty="0" smtClean="0"/>
                        <a:t> </a:t>
                      </a:r>
                      <a:r>
                        <a:rPr lang="en-US" sz="1100" b="1" dirty="0" smtClean="0">
                          <a:latin typeface="Calibri" pitchFamily="34" charset="0"/>
                        </a:rPr>
                        <a:t>VM</a:t>
                      </a:r>
                      <a:endParaRPr lang="en-IN" sz="1800" b="1" dirty="0"/>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149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A</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I</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T</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1" i="0" u="none" strike="noStrike" cap="none" normalizeH="0" baseline="0" smtClean="0">
                          <a:ln>
                            <a:noFill/>
                          </a:ln>
                          <a:solidFill>
                            <a:srgbClr val="000000"/>
                          </a:solidFill>
                          <a:effectLst/>
                          <a:latin typeface="Calibri" pitchFamily="32" charset="0"/>
                          <a:ea typeface="MS Gothic" charset="-128"/>
                          <a:cs typeface="Calibri" pitchFamily="32" charset="0"/>
                        </a:rPr>
                        <a:t>D</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470377">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FSC01</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Collection of Sensor data in processor and formation of packet</a:t>
                      </a:r>
                      <a:endParaRPr lang="en-US" sz="1600" dirty="0" smtClean="0">
                        <a:solidFill>
                          <a:srgbClr val="FF0000"/>
                        </a:solidFill>
                        <a:latin typeface="Calibri" pitchFamily="34" charset="0"/>
                      </a:endParaRP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Reception of data values from sensors and analysis in firmware to produce data packets</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CD01</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rPr>
                        <a:t>  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00746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FSC02</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Data packet to be sent to RF Transceiver via USART</a:t>
                      </a: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Packet sent for Transmission to Relay</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CD01</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HIGH</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1127257">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FSC03</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Packets sent also stored as Data backup.</a:t>
                      </a:r>
                      <a:endPar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Packet also sent to memory for Data-packet backup.</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CD01</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CD04</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CD06</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LOW</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dirty="0" smtClean="0">
                        <a:ln>
                          <a:noFill/>
                        </a:ln>
                        <a:solidFill>
                          <a:srgbClr val="000000"/>
                        </a:solidFill>
                        <a:effectLst/>
                        <a:latin typeface="Calibri" pitchFamily="34"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88913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FSC04</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Control the Release mechanism  of the lander</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So that the lander can be released  at height of 400 meters </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CD03</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100" b="0" i="0" u="none" strike="noStrike" cap="none" normalizeH="0" baseline="0" dirty="0" smtClean="0">
                          <a:ln>
                            <a:noFill/>
                          </a:ln>
                          <a:solidFill>
                            <a:srgbClr val="000000"/>
                          </a:solidFill>
                          <a:effectLst/>
                          <a:latin typeface="Calibri" pitchFamily="32" charset="0"/>
                          <a:ea typeface="MS Gothic" charset="-128"/>
                          <a:cs typeface="Calibri" pitchFamily="32" charset="0"/>
                        </a:rPr>
                        <a:t>LOW</a:t>
                      </a: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100" b="0" i="0" u="none" strike="noStrike" cap="none" normalizeH="0" baseline="0" smtClean="0">
                        <a:ln>
                          <a:noFill/>
                        </a:ln>
                        <a:solidFill>
                          <a:srgbClr val="000000"/>
                        </a:solidFill>
                        <a:effectLst/>
                        <a:latin typeface="Calibri" pitchFamily="34" charset="0"/>
                        <a:ea typeface="MS Gothic" charset="-128"/>
                        <a:cs typeface="Calibri" pitchFamily="32" charset="0"/>
                      </a:endParaRPr>
                    </a:p>
                  </a:txBody>
                  <a:tcPr marT="24940"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100" dirty="0" smtClean="0">
                          <a:latin typeface="Calibri" pitchFamily="34" charset="0"/>
                        </a:rPr>
                        <a:t>x</a:t>
                      </a:r>
                      <a:endParaRPr lang="en-US" sz="1100" dirty="0">
                        <a:latin typeface="Calibri" pitchFamily="34" charset="0"/>
                      </a:endParaRPr>
                    </a:p>
                  </a:txBody>
                  <a:tcPr marT="45707" marB="4570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35270589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79</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sz="2000" dirty="0" smtClean="0"/>
              <a:t>Software (</a:t>
            </a:r>
            <a:r>
              <a:rPr lang="en-US" sz="2000" dirty="0" err="1" smtClean="0"/>
              <a:t>Cansat</a:t>
            </a:r>
            <a:r>
              <a:rPr lang="en-US" sz="2000" dirty="0" smtClean="0"/>
              <a:t>) flow diagram(High Level)</a:t>
            </a:r>
          </a:p>
        </p:txBody>
      </p:sp>
      <p:sp>
        <p:nvSpPr>
          <p:cNvPr id="5"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6"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F6696C3C-6CA4-479F-95DC-C1A4F8BE420C}" type="slidenum">
              <a:rPr lang="en-US" smtClean="0"/>
              <a:pPr eaLnBrk="1" hangingPunct="1"/>
              <a:t>79</a:t>
            </a:fld>
            <a:endParaRPr lang="en-US" smtClean="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324100" y="1219200"/>
            <a:ext cx="762000" cy="304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Boot</a:t>
            </a:r>
            <a:endParaRPr lang="en-IN" dirty="0">
              <a:solidFill>
                <a:schemeClr val="tx1"/>
              </a:solidFill>
            </a:endParaRPr>
          </a:p>
        </p:txBody>
      </p:sp>
      <p:cxnSp>
        <p:nvCxnSpPr>
          <p:cNvPr id="10" name="Straight Arrow Connector 9"/>
          <p:cNvCxnSpPr/>
          <p:nvPr/>
        </p:nvCxnSpPr>
        <p:spPr>
          <a:xfrm>
            <a:off x="2705100" y="1504950"/>
            <a:ext cx="0" cy="457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943100" y="1962150"/>
            <a:ext cx="1600200" cy="457200"/>
          </a:xfrm>
          <a:prstGeom prst="rect">
            <a:avLst/>
          </a:prstGeom>
          <a:solidFill>
            <a:schemeClr val="accent1">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Retrieve State  Vector</a:t>
            </a:r>
            <a:endParaRPr lang="en-IN" sz="1400" dirty="0">
              <a:solidFill>
                <a:schemeClr val="tx1"/>
              </a:solidFill>
            </a:endParaRPr>
          </a:p>
        </p:txBody>
      </p:sp>
      <p:cxnSp>
        <p:nvCxnSpPr>
          <p:cNvPr id="12" name="Straight Arrow Connector 11"/>
          <p:cNvCxnSpPr/>
          <p:nvPr/>
        </p:nvCxnSpPr>
        <p:spPr>
          <a:xfrm>
            <a:off x="2705100" y="1712934"/>
            <a:ext cx="1645474" cy="0"/>
          </a:xfrm>
          <a:prstGeom prst="straightConnector1">
            <a:avLst/>
          </a:prstGeom>
          <a:ln>
            <a:solidFill>
              <a:schemeClr val="tx2">
                <a:lumMod val="85000"/>
                <a:lumOff val="1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5" idx="5"/>
            <a:endCxn id="54" idx="2"/>
          </p:cNvCxnSpPr>
          <p:nvPr/>
        </p:nvCxnSpPr>
        <p:spPr>
          <a:xfrm flipH="1" flipV="1">
            <a:off x="5912278" y="1718279"/>
            <a:ext cx="890848" cy="72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7" idx="0"/>
          </p:cNvCxnSpPr>
          <p:nvPr/>
        </p:nvCxnSpPr>
        <p:spPr>
          <a:xfrm>
            <a:off x="2743200" y="2419350"/>
            <a:ext cx="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p:cNvSpPr/>
          <p:nvPr/>
        </p:nvSpPr>
        <p:spPr>
          <a:xfrm>
            <a:off x="2057400" y="2686050"/>
            <a:ext cx="1371600" cy="990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If Launch pad </a:t>
            </a:r>
            <a:endParaRPr lang="en-IN" sz="1200" dirty="0">
              <a:solidFill>
                <a:schemeClr val="tx1"/>
              </a:solidFill>
            </a:endParaRPr>
          </a:p>
        </p:txBody>
      </p:sp>
      <p:sp>
        <p:nvSpPr>
          <p:cNvPr id="18" name="TextBox 89097"/>
          <p:cNvSpPr txBox="1">
            <a:spLocks noChangeArrowheads="1"/>
          </p:cNvSpPr>
          <p:nvPr/>
        </p:nvSpPr>
        <p:spPr bwMode="auto">
          <a:xfrm>
            <a:off x="1485900" y="2819400"/>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a:t>Yes</a:t>
            </a:r>
            <a:endParaRPr lang="en-IN" sz="1400"/>
          </a:p>
        </p:txBody>
      </p:sp>
      <p:cxnSp>
        <p:nvCxnSpPr>
          <p:cNvPr id="19" name="Straight Connector 18"/>
          <p:cNvCxnSpPr>
            <a:stCxn id="17" idx="3"/>
          </p:cNvCxnSpPr>
          <p:nvPr/>
        </p:nvCxnSpPr>
        <p:spPr>
          <a:xfrm>
            <a:off x="3429000" y="318135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152900" y="38100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953000" y="3619500"/>
            <a:ext cx="11430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Measure</a:t>
            </a:r>
          </a:p>
          <a:p>
            <a:pPr algn="ctr">
              <a:defRPr/>
            </a:pPr>
            <a:r>
              <a:rPr lang="en-US" sz="1400" dirty="0">
                <a:solidFill>
                  <a:schemeClr val="tx1"/>
                </a:solidFill>
              </a:rPr>
              <a:t>Speed</a:t>
            </a:r>
            <a:endParaRPr lang="en-IN" sz="1400" dirty="0">
              <a:solidFill>
                <a:schemeClr val="tx1"/>
              </a:solidFill>
            </a:endParaRPr>
          </a:p>
        </p:txBody>
      </p:sp>
      <p:cxnSp>
        <p:nvCxnSpPr>
          <p:cNvPr id="23" name="Straight Arrow Connector 22"/>
          <p:cNvCxnSpPr>
            <a:stCxn id="21" idx="2"/>
            <a:endCxn id="25" idx="0"/>
          </p:cNvCxnSpPr>
          <p:nvPr/>
        </p:nvCxnSpPr>
        <p:spPr>
          <a:xfrm>
            <a:off x="5524500" y="4114800"/>
            <a:ext cx="0" cy="10382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876800" y="5153025"/>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Rotate Wing inwards</a:t>
            </a:r>
            <a:endParaRPr lang="en-IN" sz="1400" dirty="0">
              <a:solidFill>
                <a:schemeClr val="tx1"/>
              </a:solidFill>
            </a:endParaRPr>
          </a:p>
        </p:txBody>
      </p:sp>
      <p:sp>
        <p:nvSpPr>
          <p:cNvPr id="27" name="Rectangle 26"/>
          <p:cNvSpPr/>
          <p:nvPr/>
        </p:nvSpPr>
        <p:spPr>
          <a:xfrm>
            <a:off x="6525054" y="5142158"/>
            <a:ext cx="14097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Rotate wing outwards</a:t>
            </a:r>
            <a:endParaRPr lang="en-IN" sz="1400" dirty="0">
              <a:solidFill>
                <a:schemeClr val="tx1"/>
              </a:solidFill>
            </a:endParaRPr>
          </a:p>
        </p:txBody>
      </p:sp>
      <p:cxnSp>
        <p:nvCxnSpPr>
          <p:cNvPr id="28" name="Straight Arrow Connector 27"/>
          <p:cNvCxnSpPr>
            <a:stCxn id="21" idx="1"/>
            <a:endCxn id="79" idx="0"/>
          </p:cNvCxnSpPr>
          <p:nvPr/>
        </p:nvCxnSpPr>
        <p:spPr>
          <a:xfrm flipH="1">
            <a:off x="3972794" y="3867150"/>
            <a:ext cx="980206" cy="1285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27" idx="0"/>
          </p:cNvCxnSpPr>
          <p:nvPr/>
        </p:nvCxnSpPr>
        <p:spPr>
          <a:xfrm>
            <a:off x="6096000" y="3867150"/>
            <a:ext cx="1133904" cy="1275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7" idx="1"/>
          </p:cNvCxnSpPr>
          <p:nvPr/>
        </p:nvCxnSpPr>
        <p:spPr>
          <a:xfrm flipH="1">
            <a:off x="1371600" y="318135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05300" y="60579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89209"/>
          <p:cNvSpPr txBox="1">
            <a:spLocks noChangeArrowheads="1"/>
          </p:cNvSpPr>
          <p:nvPr/>
        </p:nvSpPr>
        <p:spPr bwMode="auto">
          <a:xfrm>
            <a:off x="3543300" y="3181350"/>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a:t>No</a:t>
            </a:r>
            <a:endParaRPr lang="en-IN" sz="1400"/>
          </a:p>
        </p:txBody>
      </p:sp>
      <p:cxnSp>
        <p:nvCxnSpPr>
          <p:cNvPr id="40" name="Straight Connector 39"/>
          <p:cNvCxnSpPr/>
          <p:nvPr/>
        </p:nvCxnSpPr>
        <p:spPr>
          <a:xfrm>
            <a:off x="4152900" y="3162300"/>
            <a:ext cx="0" cy="64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14500" y="3810000"/>
            <a:ext cx="0" cy="200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714500" y="3810000"/>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57300" y="4010025"/>
            <a:ext cx="1066800"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Impact Condition</a:t>
            </a:r>
            <a:endParaRPr lang="en-IN" sz="1400" dirty="0">
              <a:solidFill>
                <a:schemeClr val="tx1"/>
              </a:solidFill>
            </a:endParaRPr>
          </a:p>
        </p:txBody>
      </p:sp>
      <p:cxnSp>
        <p:nvCxnSpPr>
          <p:cNvPr id="44" name="Straight Connector 43"/>
          <p:cNvCxnSpPr/>
          <p:nvPr/>
        </p:nvCxnSpPr>
        <p:spPr>
          <a:xfrm flipV="1">
            <a:off x="1409700" y="219075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1"/>
          </p:cNvCxnSpPr>
          <p:nvPr/>
        </p:nvCxnSpPr>
        <p:spPr>
          <a:xfrm>
            <a:off x="1409700" y="2190750"/>
            <a:ext cx="533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705100" y="4191000"/>
            <a:ext cx="0" cy="333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2324100" y="41910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89256"/>
          <p:cNvSpPr txBox="1">
            <a:spLocks noChangeArrowheads="1"/>
          </p:cNvSpPr>
          <p:nvPr/>
        </p:nvSpPr>
        <p:spPr bwMode="auto">
          <a:xfrm>
            <a:off x="2667000" y="4191000"/>
            <a:ext cx="647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a:t>No</a:t>
            </a:r>
            <a:endParaRPr lang="en-IN" sz="1400"/>
          </a:p>
        </p:txBody>
      </p:sp>
      <p:cxnSp>
        <p:nvCxnSpPr>
          <p:cNvPr id="49" name="Straight Connector 48"/>
          <p:cNvCxnSpPr/>
          <p:nvPr/>
        </p:nvCxnSpPr>
        <p:spPr>
          <a:xfrm flipH="1" flipV="1">
            <a:off x="2324100" y="4495800"/>
            <a:ext cx="4191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3" idx="2"/>
          </p:cNvCxnSpPr>
          <p:nvPr/>
        </p:nvCxnSpPr>
        <p:spPr>
          <a:xfrm>
            <a:off x="1790700" y="45339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89263"/>
          <p:cNvSpPr txBox="1">
            <a:spLocks noChangeArrowheads="1"/>
          </p:cNvSpPr>
          <p:nvPr/>
        </p:nvSpPr>
        <p:spPr bwMode="auto">
          <a:xfrm>
            <a:off x="1925928" y="4684811"/>
            <a:ext cx="53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dirty="0"/>
              <a:t>Yes</a:t>
            </a:r>
            <a:endParaRPr lang="en-IN" sz="1400" dirty="0"/>
          </a:p>
        </p:txBody>
      </p:sp>
      <p:sp>
        <p:nvSpPr>
          <p:cNvPr id="52" name="Rectangle 51"/>
          <p:cNvSpPr/>
          <p:nvPr/>
        </p:nvSpPr>
        <p:spPr>
          <a:xfrm>
            <a:off x="1028700" y="5133975"/>
            <a:ext cx="1752600" cy="704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Power Down all the systems and start the buzzer</a:t>
            </a:r>
            <a:endParaRPr lang="en-IN" sz="1400" dirty="0">
              <a:solidFill>
                <a:schemeClr val="tx1"/>
              </a:solidFill>
            </a:endParaRPr>
          </a:p>
        </p:txBody>
      </p:sp>
      <p:sp>
        <p:nvSpPr>
          <p:cNvPr id="54" name="Parallelogram 53"/>
          <p:cNvSpPr/>
          <p:nvPr/>
        </p:nvSpPr>
        <p:spPr>
          <a:xfrm>
            <a:off x="4236076" y="1260285"/>
            <a:ext cx="1790700" cy="91598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dirty="0">
                <a:solidFill>
                  <a:schemeClr val="tx1"/>
                </a:solidFill>
              </a:rPr>
              <a:t>Send State Vector to Ground Station</a:t>
            </a:r>
            <a:endParaRPr lang="en-IN" sz="1400" dirty="0">
              <a:solidFill>
                <a:schemeClr val="tx1"/>
              </a:solidFill>
            </a:endParaRPr>
          </a:p>
        </p:txBody>
      </p:sp>
      <p:sp>
        <p:nvSpPr>
          <p:cNvPr id="55" name="Parallelogram 54"/>
          <p:cNvSpPr/>
          <p:nvPr/>
        </p:nvSpPr>
        <p:spPr>
          <a:xfrm>
            <a:off x="6686818" y="1260284"/>
            <a:ext cx="1981200" cy="93046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dirty="0">
                <a:solidFill>
                  <a:schemeClr val="tx1"/>
                </a:solidFill>
              </a:rPr>
              <a:t>Command  from ground station to start transmission</a:t>
            </a:r>
            <a:endParaRPr lang="en-IN" sz="1400" dirty="0">
              <a:solidFill>
                <a:schemeClr val="tx1"/>
              </a:solidFill>
            </a:endParaRPr>
          </a:p>
        </p:txBody>
      </p:sp>
      <p:sp>
        <p:nvSpPr>
          <p:cNvPr id="73" name="TextBox 72"/>
          <p:cNvSpPr txBox="1"/>
          <p:nvPr/>
        </p:nvSpPr>
        <p:spPr>
          <a:xfrm>
            <a:off x="5514841" y="4254832"/>
            <a:ext cx="1010213" cy="523220"/>
          </a:xfrm>
          <a:prstGeom prst="rect">
            <a:avLst/>
          </a:prstGeom>
          <a:noFill/>
        </p:spPr>
        <p:txBody>
          <a:bodyPr wrap="none" rtlCol="0">
            <a:spAutoFit/>
          </a:bodyPr>
          <a:lstStyle/>
          <a:p>
            <a:pPr algn="ctr"/>
            <a:r>
              <a:rPr lang="en-US" sz="1400" dirty="0"/>
              <a:t>Less than </a:t>
            </a:r>
            <a:endParaRPr lang="en-US" sz="1400" dirty="0" smtClean="0"/>
          </a:p>
          <a:p>
            <a:pPr algn="ctr"/>
            <a:r>
              <a:rPr lang="en-US" sz="1400" dirty="0" smtClean="0"/>
              <a:t>20</a:t>
            </a:r>
            <a:endParaRPr lang="en-IN" sz="1400" dirty="0"/>
          </a:p>
        </p:txBody>
      </p:sp>
      <p:sp>
        <p:nvSpPr>
          <p:cNvPr id="74" name="TextBox 73"/>
          <p:cNvSpPr txBox="1"/>
          <p:nvPr/>
        </p:nvSpPr>
        <p:spPr>
          <a:xfrm>
            <a:off x="6879588" y="4243044"/>
            <a:ext cx="1039067" cy="523220"/>
          </a:xfrm>
          <a:prstGeom prst="rect">
            <a:avLst/>
          </a:prstGeom>
          <a:noFill/>
        </p:spPr>
        <p:txBody>
          <a:bodyPr wrap="none" rtlCol="0">
            <a:spAutoFit/>
          </a:bodyPr>
          <a:lstStyle/>
          <a:p>
            <a:pPr algn="ctr"/>
            <a:r>
              <a:rPr lang="en-US" sz="1400" dirty="0" smtClean="0"/>
              <a:t>More </a:t>
            </a:r>
            <a:r>
              <a:rPr lang="en-US" sz="1400" dirty="0"/>
              <a:t>than </a:t>
            </a:r>
            <a:endParaRPr lang="en-US" sz="1400" dirty="0" smtClean="0"/>
          </a:p>
          <a:p>
            <a:pPr algn="ctr"/>
            <a:r>
              <a:rPr lang="en-US" sz="1400" dirty="0" smtClean="0"/>
              <a:t>20</a:t>
            </a:r>
            <a:endParaRPr lang="en-IN" sz="1400" dirty="0"/>
          </a:p>
        </p:txBody>
      </p:sp>
      <p:sp>
        <p:nvSpPr>
          <p:cNvPr id="79" name="Rectangle 78"/>
          <p:cNvSpPr/>
          <p:nvPr/>
        </p:nvSpPr>
        <p:spPr>
          <a:xfrm>
            <a:off x="3325094" y="5153025"/>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tx1"/>
                </a:solidFill>
              </a:rPr>
              <a:t>Do </a:t>
            </a:r>
          </a:p>
          <a:p>
            <a:pPr algn="ctr">
              <a:defRPr/>
            </a:pPr>
            <a:r>
              <a:rPr lang="en-US" sz="1400" dirty="0" smtClean="0">
                <a:solidFill>
                  <a:schemeClr val="tx1"/>
                </a:solidFill>
              </a:rPr>
              <a:t>nothing</a:t>
            </a:r>
            <a:endParaRPr lang="en-IN" sz="1400" dirty="0">
              <a:solidFill>
                <a:schemeClr val="tx1"/>
              </a:solidFill>
            </a:endParaRPr>
          </a:p>
        </p:txBody>
      </p:sp>
      <p:sp>
        <p:nvSpPr>
          <p:cNvPr id="81" name="TextBox 80"/>
          <p:cNvSpPr txBox="1"/>
          <p:nvPr/>
        </p:nvSpPr>
        <p:spPr>
          <a:xfrm>
            <a:off x="3501980" y="4248477"/>
            <a:ext cx="841897" cy="523220"/>
          </a:xfrm>
          <a:prstGeom prst="rect">
            <a:avLst/>
          </a:prstGeom>
          <a:noFill/>
        </p:spPr>
        <p:txBody>
          <a:bodyPr wrap="none" rtlCol="0">
            <a:spAutoFit/>
          </a:bodyPr>
          <a:lstStyle/>
          <a:p>
            <a:pPr algn="ctr"/>
            <a:r>
              <a:rPr lang="en-US" sz="1400" dirty="0" smtClean="0"/>
              <a:t>Equal to</a:t>
            </a:r>
          </a:p>
          <a:p>
            <a:pPr algn="ctr"/>
            <a:r>
              <a:rPr lang="en-US" sz="1400" dirty="0" smtClean="0"/>
              <a:t>20</a:t>
            </a:r>
            <a:endParaRPr lang="en-IN" sz="1400" dirty="0"/>
          </a:p>
        </p:txBody>
      </p:sp>
      <p:cxnSp>
        <p:nvCxnSpPr>
          <p:cNvPr id="85" name="Elbow Connector 84"/>
          <p:cNvCxnSpPr>
            <a:stCxn id="79" idx="2"/>
          </p:cNvCxnSpPr>
          <p:nvPr/>
        </p:nvCxnSpPr>
        <p:spPr>
          <a:xfrm rot="16200000" flipH="1">
            <a:off x="5945624" y="3637394"/>
            <a:ext cx="425449" cy="4371109"/>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90" name="Straight Arrow Connector 89"/>
          <p:cNvCxnSpPr/>
          <p:nvPr/>
        </p:nvCxnSpPr>
        <p:spPr>
          <a:xfrm flipV="1">
            <a:off x="8343906" y="3810000"/>
            <a:ext cx="0" cy="2247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4" name="Straight Arrow Connector 93"/>
          <p:cNvCxnSpPr>
            <a:endCxn id="21" idx="3"/>
          </p:cNvCxnSpPr>
          <p:nvPr/>
        </p:nvCxnSpPr>
        <p:spPr>
          <a:xfrm flipH="1">
            <a:off x="6096000" y="3867150"/>
            <a:ext cx="22479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9" name="Straight Arrow Connector 98"/>
          <p:cNvCxnSpPr>
            <a:stCxn id="25" idx="2"/>
          </p:cNvCxnSpPr>
          <p:nvPr/>
        </p:nvCxnSpPr>
        <p:spPr>
          <a:xfrm>
            <a:off x="5524500" y="5610225"/>
            <a:ext cx="0" cy="4476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1" name="Straight Arrow Connector 100"/>
          <p:cNvCxnSpPr>
            <a:stCxn id="27" idx="2"/>
          </p:cNvCxnSpPr>
          <p:nvPr/>
        </p:nvCxnSpPr>
        <p:spPr>
          <a:xfrm>
            <a:off x="7229904" y="5599358"/>
            <a:ext cx="0" cy="4363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421371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076C104-316A-43D9-9BF3-83FB4AAAAF40}" type="slidenum">
              <a:rPr lang="en-US" smtClean="0"/>
              <a:pPr eaLnBrk="1" hangingPunct="1"/>
              <a:t>8</a:t>
            </a:fld>
            <a:endParaRPr lang="en-US" smtClean="0"/>
          </a:p>
        </p:txBody>
      </p:sp>
      <p:sp>
        <p:nvSpPr>
          <p:cNvPr id="11268" name="Rectangle 4"/>
          <p:cNvSpPr>
            <a:spLocks noGrp="1" noChangeArrowheads="1"/>
          </p:cNvSpPr>
          <p:nvPr>
            <p:ph type="ctrTitle"/>
          </p:nvPr>
        </p:nvSpPr>
        <p:spPr/>
        <p:txBody>
          <a:bodyPr/>
          <a:lstStyle/>
          <a:p>
            <a:pPr eaLnBrk="1" hangingPunct="1"/>
            <a:r>
              <a:rPr lang="en-US" dirty="0" smtClean="0"/>
              <a:t>Systems Overview</a:t>
            </a:r>
          </a:p>
        </p:txBody>
      </p:sp>
      <p:sp>
        <p:nvSpPr>
          <p:cNvPr id="11269" name="Rectangle 5"/>
          <p:cNvSpPr>
            <a:spLocks noGrp="1" noChangeArrowheads="1"/>
          </p:cNvSpPr>
          <p:nvPr>
            <p:ph type="subTitle" idx="1"/>
          </p:nvPr>
        </p:nvSpPr>
        <p:spPr/>
        <p:txBody>
          <a:bodyPr/>
          <a:lstStyle/>
          <a:p>
            <a:pPr eaLnBrk="1" hangingPunct="1"/>
            <a:r>
              <a:rPr lang="en-US" dirty="0" smtClean="0"/>
              <a:t>Presenter : Syed </a:t>
            </a:r>
            <a:r>
              <a:rPr lang="en-US" dirty="0" err="1" smtClean="0"/>
              <a:t>Tabish</a:t>
            </a:r>
            <a:r>
              <a:rPr lang="en-US" dirty="0" smtClean="0"/>
              <a:t> Abbas</a:t>
            </a:r>
          </a:p>
        </p:txBody>
      </p:sp>
      <p:pic>
        <p:nvPicPr>
          <p:cNvPr id="112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Cansat 2013 </a:t>
            </a:r>
            <a:r>
              <a:rPr lang="en-US" dirty="0"/>
              <a:t>PDR:  Team </a:t>
            </a:r>
            <a:r>
              <a:rPr lang="en-US" dirty="0" smtClean="0"/>
              <a:t>1300 (Frequency)</a:t>
            </a:r>
            <a:endParaRPr lang="en-US" dirty="0"/>
          </a:p>
        </p:txBody>
      </p:sp>
    </p:spTree>
    <p:extLst>
      <p:ext uri="{BB962C8B-B14F-4D97-AF65-F5344CB8AC3E}">
        <p14:creationId xmlns:p14="http://schemas.microsoft.com/office/powerpoint/2010/main" val="35275894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80</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a:r>
              <a:rPr lang="en-US" dirty="0" smtClean="0"/>
              <a:t>Sensors</a:t>
            </a:r>
          </a:p>
        </p:txBody>
      </p:sp>
      <p:sp>
        <p:nvSpPr>
          <p:cNvPr id="5" name="Content Placeholder 2"/>
          <p:cNvSpPr txBox="1">
            <a:spLocks/>
          </p:cNvSpPr>
          <p:nvPr/>
        </p:nvSpPr>
        <p:spPr>
          <a:xfrm>
            <a:off x="228600" y="1066800"/>
            <a:ext cx="8686800" cy="51816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defRPr/>
            </a:pPr>
            <a:r>
              <a:rPr lang="en-US" sz="2000" dirty="0" smtClean="0">
                <a:latin typeface="Calibri" pitchFamily="34" charset="0"/>
                <a:cs typeface="Calibri" pitchFamily="34" charset="0"/>
              </a:rPr>
              <a:t>Pressure Sensor: </a:t>
            </a:r>
          </a:p>
          <a:p>
            <a:pPr lvl="4">
              <a:defRPr/>
            </a:pPr>
            <a:r>
              <a:rPr lang="en-US" sz="2000" dirty="0" smtClean="0">
                <a:latin typeface="Calibri" pitchFamily="34" charset="0"/>
                <a:cs typeface="Calibri" pitchFamily="34" charset="0"/>
              </a:rPr>
              <a:t>Interfaced via ADC  </a:t>
            </a:r>
          </a:p>
          <a:p>
            <a:pPr lvl="4">
              <a:defRPr/>
            </a:pPr>
            <a:r>
              <a:rPr lang="en-US" sz="2000" dirty="0" smtClean="0">
                <a:latin typeface="Calibri" pitchFamily="34" charset="0"/>
                <a:cs typeface="Calibri" pitchFamily="34" charset="0"/>
              </a:rPr>
              <a:t>sampled at 10kHz</a:t>
            </a:r>
          </a:p>
          <a:p>
            <a:pPr>
              <a:defRPr/>
            </a:pPr>
            <a:r>
              <a:rPr lang="en-US" sz="2000" dirty="0" smtClean="0">
                <a:latin typeface="Calibri" pitchFamily="34" charset="0"/>
                <a:cs typeface="Calibri" pitchFamily="34" charset="0"/>
              </a:rPr>
              <a:t>Battery Voltage Sensor: </a:t>
            </a:r>
          </a:p>
          <a:p>
            <a:pPr lvl="4">
              <a:defRPr/>
            </a:pPr>
            <a:r>
              <a:rPr lang="en-US" sz="2000" dirty="0" smtClean="0">
                <a:latin typeface="Calibri" pitchFamily="34" charset="0"/>
                <a:cs typeface="Calibri" pitchFamily="34" charset="0"/>
              </a:rPr>
              <a:t>Interfaced via ADC  </a:t>
            </a:r>
          </a:p>
          <a:p>
            <a:pPr lvl="4">
              <a:defRPr/>
            </a:pPr>
            <a:r>
              <a:rPr lang="en-US" sz="2000" dirty="0" smtClean="0">
                <a:latin typeface="Calibri" pitchFamily="34" charset="0"/>
                <a:cs typeface="Calibri" pitchFamily="34" charset="0"/>
              </a:rPr>
              <a:t>sampled at 10kHz.</a:t>
            </a:r>
          </a:p>
          <a:p>
            <a:pPr>
              <a:defRPr/>
            </a:pPr>
            <a:r>
              <a:rPr lang="en-US" sz="2000" dirty="0" smtClean="0">
                <a:latin typeface="Calibri" pitchFamily="34" charset="0"/>
                <a:cs typeface="Calibri" pitchFamily="34" charset="0"/>
              </a:rPr>
              <a:t>Accelerometer X,Y and Z: </a:t>
            </a:r>
          </a:p>
          <a:p>
            <a:pPr lvl="4">
              <a:defRPr/>
            </a:pPr>
            <a:r>
              <a:rPr lang="en-US" sz="2000" dirty="0" smtClean="0">
                <a:latin typeface="Calibri" pitchFamily="34" charset="0"/>
                <a:cs typeface="Calibri" pitchFamily="34" charset="0"/>
              </a:rPr>
              <a:t>Interfaced via ADC( 3 ADC ports)</a:t>
            </a:r>
          </a:p>
          <a:p>
            <a:pPr lvl="4">
              <a:defRPr/>
            </a:pPr>
            <a:r>
              <a:rPr lang="en-US" sz="2000" dirty="0" smtClean="0">
                <a:latin typeface="Calibri" pitchFamily="34" charset="0"/>
                <a:cs typeface="Calibri" pitchFamily="34" charset="0"/>
              </a:rPr>
              <a:t>sampled at 100Hz.</a:t>
            </a:r>
          </a:p>
          <a:p>
            <a:pPr>
              <a:defRPr/>
            </a:pPr>
            <a:r>
              <a:rPr lang="en-US" sz="2000" dirty="0" smtClean="0">
                <a:latin typeface="Calibri" pitchFamily="34" charset="0"/>
                <a:cs typeface="Calibri" pitchFamily="34" charset="0"/>
              </a:rPr>
              <a:t>Memory  : </a:t>
            </a:r>
            <a:r>
              <a:rPr lang="en-US" sz="2000" b="0" dirty="0" smtClean="0">
                <a:latin typeface="Calibri" pitchFamily="34" charset="0"/>
                <a:cs typeface="Calibri" pitchFamily="34" charset="0"/>
              </a:rPr>
              <a:t>Memory chip is interfaced via SPI</a:t>
            </a:r>
          </a:p>
          <a:p>
            <a:pPr lvl="4">
              <a:buFontTx/>
              <a:buNone/>
              <a:defRPr/>
            </a:pPr>
            <a:endParaRPr lang="en-US" sz="2000" dirty="0" smtClean="0">
              <a:latin typeface="Calibri" pitchFamily="34" charset="0"/>
              <a:cs typeface="Calibri" pitchFamily="34" charset="0"/>
            </a:endParaRPr>
          </a:p>
          <a:p>
            <a:pPr lvl="4">
              <a:defRPr/>
            </a:pPr>
            <a:endParaRPr lang="en-US" sz="2000" dirty="0" smtClean="0">
              <a:latin typeface="Calibri" pitchFamily="34" charset="0"/>
              <a:cs typeface="Calibri" pitchFamily="34" charset="0"/>
            </a:endParaRPr>
          </a:p>
          <a:p>
            <a:pPr lvl="4">
              <a:defRPr/>
            </a:pPr>
            <a:endParaRPr lang="en-US" sz="2000" dirty="0" smtClean="0">
              <a:latin typeface="Calibri" pitchFamily="34" charset="0"/>
              <a:cs typeface="Calibri" pitchFamily="34" charset="0"/>
            </a:endParaRPr>
          </a:p>
          <a:p>
            <a:pPr marL="1828800" lvl="4" indent="0">
              <a:buFontTx/>
              <a:buNone/>
              <a:defRPr/>
            </a:pPr>
            <a:endParaRPr lang="en-US" sz="2000" dirty="0" smtClean="0">
              <a:latin typeface="Calibri" pitchFamily="34" charset="0"/>
              <a:cs typeface="Calibri" pitchFamily="34" charset="0"/>
            </a:endParaRPr>
          </a:p>
          <a:p>
            <a:pPr lvl="4">
              <a:defRPr/>
            </a:pPr>
            <a:endParaRPr lang="en-US" sz="2000" dirty="0" smtClean="0">
              <a:latin typeface="Calibri" pitchFamily="34" charset="0"/>
              <a:cs typeface="Calibri" pitchFamily="34" charset="0"/>
            </a:endParaRPr>
          </a:p>
          <a:p>
            <a:pPr lvl="4">
              <a:defRPr/>
            </a:pPr>
            <a:endParaRPr lang="en-US" sz="2000" dirty="0" smtClean="0">
              <a:latin typeface="Calibri" pitchFamily="34" charset="0"/>
              <a:cs typeface="Calibri" pitchFamily="34" charset="0"/>
            </a:endParaRPr>
          </a:p>
          <a:p>
            <a:pPr lvl="4">
              <a:defRPr/>
            </a:pPr>
            <a:endParaRPr lang="en-US" sz="2000" dirty="0">
              <a:latin typeface="Calibri" pitchFamily="34" charset="0"/>
              <a:cs typeface="Calibri" pitchFamily="34" charset="0"/>
            </a:endParaRPr>
          </a:p>
        </p:txBody>
      </p:sp>
      <p:sp>
        <p:nvSpPr>
          <p:cNvPr id="6"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solidFill>
                <a:srgbClr val="000000"/>
              </a:solidFill>
            </a:endParaRPr>
          </a:p>
        </p:txBody>
      </p:sp>
      <p:sp>
        <p:nvSpPr>
          <p:cNvPr id="7"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451B1C86-0AAB-4AF9-91EE-B8529647A1DB}" type="slidenum">
              <a:rPr lang="en-US" smtClean="0">
                <a:solidFill>
                  <a:srgbClr val="000000"/>
                </a:solidFill>
              </a:rPr>
              <a:pPr eaLnBrk="1" hangingPunct="1"/>
              <a:t>80</a:t>
            </a:fld>
            <a:endParaRPr lang="en-US" smtClean="0">
              <a:solidFill>
                <a:srgbClr val="000000"/>
              </a:solidFill>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39314012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4" name="Rectangle 5"/>
          <p:cNvSpPr txBox="1">
            <a:spLocks noChangeArrowheads="1"/>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Rectangle 6"/>
          <p:cNvSpPr txBox="1">
            <a:spLocks noChangeArrowheads="1"/>
          </p:cNvSpPr>
          <p:nvPr/>
        </p:nvSpPr>
        <p:spPr bwMode="auto">
          <a:xfrm>
            <a:off x="8229600" y="6477000"/>
            <a:ext cx="6858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B53807AF-646D-4266-B770-5B2109DB6B1A}" type="slidenum">
              <a:rPr lang="en-US" smtClean="0"/>
              <a:pPr eaLnBrk="1" hangingPunct="1"/>
              <a:t>81</a:t>
            </a:fld>
            <a:endParaRPr lang="en-US" dirty="0" smtClean="0"/>
          </a:p>
        </p:txBody>
      </p:sp>
      <p:sp>
        <p:nvSpPr>
          <p:cNvPr id="6" name="Rectangle 4"/>
          <p:cNvSpPr txBox="1">
            <a:spLocks noChangeArrowheads="1"/>
          </p:cNvSpPr>
          <p:nvPr/>
        </p:nvSpPr>
        <p:spPr>
          <a:xfrm>
            <a:off x="685800" y="2130425"/>
            <a:ext cx="7772400" cy="1470025"/>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Ground Control System Design</a:t>
            </a:r>
          </a:p>
        </p:txBody>
      </p:sp>
      <p:sp>
        <p:nvSpPr>
          <p:cNvPr id="7" name="Rectangle 5"/>
          <p:cNvSpPr txBox="1">
            <a:spLocks noChangeArrowheads="1"/>
          </p:cNvSpPr>
          <p:nvPr/>
        </p:nvSpPr>
        <p:spPr>
          <a:xfrm>
            <a:off x="1371600" y="4343400"/>
            <a:ext cx="6400800" cy="12954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ctr" eaLnBrk="1" hangingPunct="1">
              <a:buNone/>
            </a:pPr>
            <a:r>
              <a:rPr lang="en-US" dirty="0" smtClean="0"/>
              <a:t>Presenter : </a:t>
            </a:r>
            <a:r>
              <a:rPr lang="en-US" dirty="0" err="1" smtClean="0"/>
              <a:t>Rakesh</a:t>
            </a:r>
            <a:r>
              <a:rPr lang="en-US" dirty="0" smtClean="0"/>
              <a:t> N R</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0126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82</a:t>
            </a:fld>
            <a:endParaRPr lang="en-US" dirty="0"/>
          </a:p>
        </p:txBody>
      </p:sp>
      <p:sp>
        <p:nvSpPr>
          <p:cNvPr id="4" name="Footer Placeholder 4"/>
          <p:cNvSpPr txBox="1">
            <a:spLocks/>
          </p:cNvSpPr>
          <p:nvPr/>
        </p:nvSpPr>
        <p:spPr bwMode="auto">
          <a:xfrm>
            <a:off x="26670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6" name="Rectangle 2"/>
          <p:cNvSpPr txBox="1">
            <a:spLocks noChangeArrowheads="1"/>
          </p:cNvSpPr>
          <p:nvPr/>
        </p:nvSpPr>
        <p:spPr>
          <a:xfrm>
            <a:off x="15240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smtClean="0"/>
              <a:t>GCS Overview</a:t>
            </a:r>
          </a:p>
        </p:txBody>
      </p:sp>
      <p:sp>
        <p:nvSpPr>
          <p:cNvPr id="8" name="laptop"/>
          <p:cNvSpPr>
            <a:spLocks noEditPoints="1" noChangeArrowheads="1"/>
          </p:cNvSpPr>
          <p:nvPr/>
        </p:nvSpPr>
        <p:spPr bwMode="auto">
          <a:xfrm>
            <a:off x="2667000" y="3743325"/>
            <a:ext cx="1809750" cy="13620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9"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2371725"/>
            <a:ext cx="714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4419600" y="3819525"/>
            <a:ext cx="26670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smtClean="0">
                <a:solidFill>
                  <a:schemeClr val="tx1"/>
                </a:solidFill>
              </a:rPr>
              <a:t>Xbee</a:t>
            </a:r>
            <a:r>
              <a:rPr lang="en-US" dirty="0" smtClean="0">
                <a:solidFill>
                  <a:schemeClr val="tx1"/>
                </a:solidFill>
              </a:rPr>
              <a:t> Explorer Dongle </a:t>
            </a:r>
            <a:r>
              <a:rPr lang="en-US" dirty="0">
                <a:solidFill>
                  <a:schemeClr val="tx1"/>
                </a:solidFill>
              </a:rPr>
              <a:t>connected to USB of the Laptop</a:t>
            </a:r>
          </a:p>
        </p:txBody>
      </p:sp>
      <p:cxnSp>
        <p:nvCxnSpPr>
          <p:cNvPr id="11" name="Curved Connector 10"/>
          <p:cNvCxnSpPr/>
          <p:nvPr/>
        </p:nvCxnSpPr>
        <p:spPr>
          <a:xfrm rot="10800000" flipV="1">
            <a:off x="4419600" y="4657725"/>
            <a:ext cx="1447800" cy="2286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0" idx="0"/>
          </p:cNvCxnSpPr>
          <p:nvPr/>
        </p:nvCxnSpPr>
        <p:spPr>
          <a:xfrm>
            <a:off x="5486400" y="3667125"/>
            <a:ext cx="2667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0" y="1609725"/>
            <a:ext cx="205740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Antenna receives from the </a:t>
            </a:r>
            <a:r>
              <a:rPr lang="en-US" sz="1600" dirty="0" smtClean="0">
                <a:solidFill>
                  <a:schemeClr val="tx1"/>
                </a:solidFill>
              </a:rPr>
              <a:t>Cansat passes </a:t>
            </a:r>
            <a:r>
              <a:rPr lang="en-US" sz="1600" dirty="0">
                <a:solidFill>
                  <a:schemeClr val="tx1"/>
                </a:solidFill>
              </a:rPr>
              <a:t>it forward for processing  </a:t>
            </a:r>
          </a:p>
        </p:txBody>
      </p:sp>
      <p:sp>
        <p:nvSpPr>
          <p:cNvPr id="14" name="TextBox 17"/>
          <p:cNvSpPr txBox="1">
            <a:spLocks noChangeArrowheads="1"/>
          </p:cNvSpPr>
          <p:nvPr/>
        </p:nvSpPr>
        <p:spPr bwMode="auto">
          <a:xfrm>
            <a:off x="5334000" y="2133600"/>
            <a:ext cx="3048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15" name="TextBox 18"/>
          <p:cNvSpPr txBox="1">
            <a:spLocks noChangeArrowheads="1"/>
          </p:cNvSpPr>
          <p:nvPr/>
        </p:nvSpPr>
        <p:spPr bwMode="auto">
          <a:xfrm>
            <a:off x="4876800" y="3352800"/>
            <a:ext cx="2286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16" name="TextBox 19"/>
          <p:cNvSpPr txBox="1">
            <a:spLocks noChangeArrowheads="1"/>
          </p:cNvSpPr>
          <p:nvPr/>
        </p:nvSpPr>
        <p:spPr bwMode="auto">
          <a:xfrm>
            <a:off x="457200" y="5257800"/>
            <a:ext cx="807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GCS uses the data received to populate various tables and plot graphs. The software clearly indicates the phases of flight, i.e. pre-launch, moving upwards, deployment, coming down, landed etc..</a:t>
            </a:r>
          </a:p>
        </p:txBody>
      </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6"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5696045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83</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A55E2BAE-9DEF-4D21-B424-88F47B86BA37}" type="slidenum">
              <a:rPr lang="en-US" smtClean="0"/>
              <a:pPr eaLnBrk="1" hangingPunct="1"/>
              <a:t>83</a:t>
            </a:fld>
            <a:endParaRPr lang="en-US" smtClean="0"/>
          </a:p>
        </p:txBody>
      </p:sp>
      <p:sp>
        <p:nvSpPr>
          <p:cNvPr id="6"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smtClean="0"/>
              <a:t>GCS Requirements</a:t>
            </a:r>
          </a:p>
        </p:txBody>
      </p:sp>
      <p:graphicFrame>
        <p:nvGraphicFramePr>
          <p:cNvPr id="7" name="Content Placeholder 4"/>
          <p:cNvGraphicFramePr>
            <a:graphicFrameLocks/>
          </p:cNvGraphicFramePr>
          <p:nvPr>
            <p:extLst>
              <p:ext uri="{D42A27DB-BD31-4B8C-83A1-F6EECF244321}">
                <p14:modId xmlns:p14="http://schemas.microsoft.com/office/powerpoint/2010/main" val="2944217135"/>
              </p:ext>
            </p:extLst>
          </p:nvPr>
        </p:nvGraphicFramePr>
        <p:xfrm>
          <a:off x="533400" y="1066800"/>
          <a:ext cx="8077199" cy="5234086"/>
        </p:xfrm>
        <a:graphic>
          <a:graphicData uri="http://schemas.openxmlformats.org/drawingml/2006/table">
            <a:tbl>
              <a:tblPr/>
              <a:tblGrid>
                <a:gridCol w="725303"/>
                <a:gridCol w="2073727"/>
                <a:gridCol w="2239223"/>
                <a:gridCol w="719749"/>
                <a:gridCol w="559806"/>
                <a:gridCol w="608709"/>
                <a:gridCol w="290785"/>
                <a:gridCol w="270017"/>
                <a:gridCol w="294940"/>
                <a:gridCol w="294940"/>
              </a:tblGrid>
              <a:tr h="175255">
                <a:tc rowSpan="2">
                  <a:txBody>
                    <a:bodyPr/>
                    <a:lstStyle/>
                    <a:p>
                      <a:pPr marL="0" marR="0" algn="ctr">
                        <a:lnSpc>
                          <a:spcPct val="115000"/>
                        </a:lnSpc>
                        <a:spcBef>
                          <a:spcPts val="0"/>
                        </a:spcBef>
                        <a:spcAft>
                          <a:spcPts val="0"/>
                        </a:spcAft>
                      </a:pPr>
                      <a:r>
                        <a:rPr lang="en-US" sz="1400" b="1" dirty="0" smtClean="0">
                          <a:latin typeface="Calibri"/>
                          <a:ea typeface="Times New Roman"/>
                          <a:cs typeface="Arial"/>
                        </a:rPr>
                        <a:t>ID</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gn="ctr">
                        <a:lnSpc>
                          <a:spcPct val="115000"/>
                        </a:lnSpc>
                        <a:spcBef>
                          <a:spcPts val="0"/>
                        </a:spcBef>
                        <a:spcAft>
                          <a:spcPts val="0"/>
                        </a:spcAft>
                      </a:pPr>
                      <a:r>
                        <a:rPr lang="en-US" sz="1400" b="1" dirty="0">
                          <a:latin typeface="Calibri"/>
                          <a:ea typeface="Times New Roman"/>
                          <a:cs typeface="Arial"/>
                        </a:rPr>
                        <a:t>Requirement</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gn="ctr">
                        <a:lnSpc>
                          <a:spcPct val="115000"/>
                        </a:lnSpc>
                        <a:spcBef>
                          <a:spcPts val="0"/>
                        </a:spcBef>
                        <a:spcAft>
                          <a:spcPts val="0"/>
                        </a:spcAft>
                      </a:pPr>
                      <a:r>
                        <a:rPr lang="en-US" sz="1400" b="1" dirty="0">
                          <a:latin typeface="Calibri"/>
                          <a:ea typeface="Times New Roman"/>
                          <a:cs typeface="Arial"/>
                        </a:rPr>
                        <a:t>Rationale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gn="ctr">
                        <a:lnSpc>
                          <a:spcPct val="115000"/>
                        </a:lnSpc>
                        <a:spcBef>
                          <a:spcPts val="0"/>
                        </a:spcBef>
                        <a:spcAft>
                          <a:spcPts val="0"/>
                        </a:spcAft>
                      </a:pPr>
                      <a:r>
                        <a:rPr lang="en-US" sz="1400" b="1" dirty="0">
                          <a:latin typeface="Calibri"/>
                          <a:ea typeface="Times New Roman"/>
                          <a:cs typeface="Arial"/>
                        </a:rPr>
                        <a:t>Priority</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gn="ctr">
                        <a:lnSpc>
                          <a:spcPct val="115000"/>
                        </a:lnSpc>
                        <a:spcBef>
                          <a:spcPts val="0"/>
                        </a:spcBef>
                        <a:spcAft>
                          <a:spcPts val="0"/>
                        </a:spcAft>
                      </a:pPr>
                      <a:r>
                        <a:rPr lang="en-US" sz="1400" b="1">
                          <a:latin typeface="Calibri"/>
                          <a:ea typeface="Times New Roman"/>
                          <a:cs typeface="Arial"/>
                        </a:rPr>
                        <a:t>Parent</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lgn="ctr">
                        <a:lnSpc>
                          <a:spcPct val="115000"/>
                        </a:lnSpc>
                        <a:spcBef>
                          <a:spcPts val="0"/>
                        </a:spcBef>
                        <a:spcAft>
                          <a:spcPts val="0"/>
                        </a:spcAft>
                      </a:pPr>
                      <a:r>
                        <a:rPr lang="en-US" sz="1400" b="1">
                          <a:latin typeface="Calibri"/>
                          <a:ea typeface="Times New Roman"/>
                          <a:cs typeface="Arial"/>
                        </a:rPr>
                        <a:t>Children</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4">
                  <a:txBody>
                    <a:bodyPr/>
                    <a:lstStyle/>
                    <a:p>
                      <a:pPr marL="0" marR="0" algn="ctr">
                        <a:lnSpc>
                          <a:spcPct val="115000"/>
                        </a:lnSpc>
                        <a:spcBef>
                          <a:spcPts val="0"/>
                        </a:spcBef>
                        <a:spcAft>
                          <a:spcPts val="0"/>
                        </a:spcAft>
                      </a:pPr>
                      <a:r>
                        <a:rPr lang="en-US" sz="1000" b="1">
                          <a:latin typeface="Calibri"/>
                          <a:ea typeface="Times New Roman"/>
                          <a:cs typeface="Arial"/>
                        </a:rPr>
                        <a:t>VM</a:t>
                      </a:r>
                      <a:endParaRPr lang="en-US" sz="10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545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b="1">
                          <a:latin typeface="Calibri"/>
                          <a:ea typeface="Times New Roman"/>
                          <a:cs typeface="Arial"/>
                        </a:rPr>
                        <a:t>A</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a:ea typeface="Times New Roman"/>
                          <a:cs typeface="Arial"/>
                        </a:rPr>
                        <a:t>I</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a:ea typeface="Times New Roman"/>
                          <a:cs typeface="Arial"/>
                        </a:rPr>
                        <a:t>T</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smtClean="0">
                          <a:latin typeface="Calibri"/>
                          <a:ea typeface="Calibri"/>
                          <a:cs typeface="Arial"/>
                        </a:rPr>
                        <a:t>D</a:t>
                      </a:r>
                      <a:endParaRPr lang="en-US" sz="10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2177">
                <a:tc>
                  <a:txBody>
                    <a:bodyPr/>
                    <a:lstStyle/>
                    <a:p>
                      <a:pPr marL="0" marR="0" algn="ctr">
                        <a:lnSpc>
                          <a:spcPct val="115000"/>
                        </a:lnSpc>
                        <a:spcBef>
                          <a:spcPts val="0"/>
                        </a:spcBef>
                        <a:spcAft>
                          <a:spcPts val="0"/>
                        </a:spcAft>
                      </a:pPr>
                      <a:r>
                        <a:rPr lang="en-US" sz="1400" dirty="0">
                          <a:latin typeface="Calibri"/>
                          <a:ea typeface="Times New Roman"/>
                          <a:cs typeface="Arial"/>
                        </a:rPr>
                        <a:t>GCS01</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Antenna</a:t>
                      </a:r>
                      <a:r>
                        <a:rPr lang="en-US" sz="1400" baseline="0" dirty="0" smtClean="0">
                          <a:latin typeface="Calibri"/>
                          <a:ea typeface="Calibri"/>
                          <a:cs typeface="Gautami"/>
                        </a:rPr>
                        <a:t> placement : Antenna must point upward, towards the </a:t>
                      </a:r>
                      <a:r>
                        <a:rPr lang="en-US" sz="1400" baseline="0" dirty="0" err="1" smtClean="0">
                          <a:latin typeface="Calibri"/>
                          <a:ea typeface="Calibri"/>
                          <a:cs typeface="Gautami"/>
                        </a:rPr>
                        <a:t>Cansat</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For better signa</a:t>
                      </a:r>
                      <a:r>
                        <a:rPr lang="en-US" sz="1400" baseline="0" dirty="0" smtClean="0">
                          <a:latin typeface="Calibri"/>
                          <a:ea typeface="Calibri"/>
                          <a:cs typeface="Gautami"/>
                        </a:rPr>
                        <a:t>l reception.</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Arial"/>
                        </a:rPr>
                        <a:t>Medium</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None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GCS02 GCS03</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1426">
                <a:tc>
                  <a:txBody>
                    <a:bodyPr/>
                    <a:lstStyle/>
                    <a:p>
                      <a:pPr marL="0" marR="0" algn="ctr">
                        <a:lnSpc>
                          <a:spcPct val="115000"/>
                        </a:lnSpc>
                        <a:spcBef>
                          <a:spcPts val="0"/>
                        </a:spcBef>
                        <a:spcAft>
                          <a:spcPts val="0"/>
                        </a:spcAft>
                      </a:pPr>
                      <a:r>
                        <a:rPr lang="en-US" sz="1400" dirty="0">
                          <a:latin typeface="Calibri"/>
                          <a:ea typeface="Times New Roman"/>
                          <a:cs typeface="Arial"/>
                        </a:rPr>
                        <a:t>GCS02</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Computational</a:t>
                      </a:r>
                      <a:r>
                        <a:rPr lang="en-US" sz="1400" baseline="0" dirty="0" smtClean="0">
                          <a:latin typeface="Calibri"/>
                          <a:ea typeface="Times New Roman"/>
                          <a:cs typeface="Arial"/>
                        </a:rPr>
                        <a:t> requirements : Data is received at 0.5 Hz.</a:t>
                      </a:r>
                    </a:p>
                    <a:p>
                      <a:pPr marL="0" marR="0" algn="ctr">
                        <a:lnSpc>
                          <a:spcPct val="115000"/>
                        </a:lnSpc>
                        <a:spcBef>
                          <a:spcPts val="0"/>
                        </a:spcBef>
                        <a:spcAft>
                          <a:spcPts val="0"/>
                        </a:spcAft>
                      </a:pP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Computational</a:t>
                      </a:r>
                      <a:r>
                        <a:rPr lang="en-US" sz="1400" baseline="0" dirty="0" smtClean="0">
                          <a:latin typeface="Calibri"/>
                          <a:ea typeface="Calibri"/>
                          <a:cs typeface="Gautami"/>
                        </a:rPr>
                        <a:t> speed is not a big issue. (Assuming GCS laptop has a reasonably fast processor)</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Low</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Calibri"/>
                          <a:ea typeface="Times New Roman"/>
                          <a:cs typeface="Arial"/>
                        </a:rPr>
                        <a:t>GCS01</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None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1426">
                <a:tc>
                  <a:txBody>
                    <a:bodyPr/>
                    <a:lstStyle/>
                    <a:p>
                      <a:pPr marL="0" marR="0" algn="ctr">
                        <a:lnSpc>
                          <a:spcPct val="115000"/>
                        </a:lnSpc>
                        <a:spcBef>
                          <a:spcPts val="0"/>
                        </a:spcBef>
                        <a:spcAft>
                          <a:spcPts val="0"/>
                        </a:spcAft>
                      </a:pPr>
                      <a:r>
                        <a:rPr lang="en-US" sz="1400">
                          <a:latin typeface="Calibri"/>
                          <a:ea typeface="Times New Roman"/>
                          <a:cs typeface="Arial"/>
                        </a:rPr>
                        <a:t>GCS03</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Arial"/>
                        </a:rPr>
                        <a:t>Power</a:t>
                      </a:r>
                      <a:r>
                        <a:rPr lang="en-US" sz="1400" baseline="0" dirty="0" smtClean="0">
                          <a:latin typeface="Calibri"/>
                          <a:ea typeface="Calibri"/>
                          <a:cs typeface="Arial"/>
                        </a:rPr>
                        <a:t> Requirement : Should be able to receive and display data for about 3 hrs.</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GCS has to be ready always for</a:t>
                      </a:r>
                      <a:r>
                        <a:rPr lang="en-US" sz="1400" baseline="0" dirty="0" smtClean="0">
                          <a:latin typeface="Calibri"/>
                          <a:ea typeface="Calibri"/>
                          <a:cs typeface="Gautami"/>
                        </a:rPr>
                        <a:t> the communication. Not a big issue as ample power is available.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Medium</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GCS01</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GCS05</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2177">
                <a:tc>
                  <a:txBody>
                    <a:bodyPr/>
                    <a:lstStyle/>
                    <a:p>
                      <a:pPr marL="0" marR="0" algn="ctr">
                        <a:lnSpc>
                          <a:spcPct val="115000"/>
                        </a:lnSpc>
                        <a:spcBef>
                          <a:spcPts val="0"/>
                        </a:spcBef>
                        <a:spcAft>
                          <a:spcPts val="0"/>
                        </a:spcAft>
                      </a:pPr>
                      <a:r>
                        <a:rPr lang="en-US" sz="1400">
                          <a:latin typeface="Calibri"/>
                          <a:ea typeface="Times New Roman"/>
                          <a:cs typeface="Arial"/>
                        </a:rPr>
                        <a:t>GCS04</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Analysis</a:t>
                      </a:r>
                      <a:r>
                        <a:rPr lang="en-US" sz="1400" baseline="0" dirty="0" smtClean="0">
                          <a:latin typeface="Calibri"/>
                          <a:ea typeface="Calibri"/>
                          <a:cs typeface="Gautami"/>
                        </a:rPr>
                        <a:t> Software requirements : Should support Java, C/C++.</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To be able to run</a:t>
                      </a:r>
                      <a:r>
                        <a:rPr lang="en-US" sz="1400" baseline="0" dirty="0" smtClean="0">
                          <a:latin typeface="Calibri"/>
                          <a:ea typeface="Times New Roman"/>
                          <a:cs typeface="Arial"/>
                        </a:rPr>
                        <a:t> analysis software.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High</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Calibri"/>
                          <a:ea typeface="Times New Roman"/>
                          <a:cs typeface="Arial"/>
                        </a:rPr>
                        <a:t>None</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None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6069">
                <a:tc>
                  <a:txBody>
                    <a:bodyPr/>
                    <a:lstStyle/>
                    <a:p>
                      <a:pPr marL="0" marR="0" algn="ctr">
                        <a:lnSpc>
                          <a:spcPct val="115000"/>
                        </a:lnSpc>
                        <a:spcBef>
                          <a:spcPts val="0"/>
                        </a:spcBef>
                        <a:spcAft>
                          <a:spcPts val="0"/>
                        </a:spcAft>
                      </a:pPr>
                      <a:r>
                        <a:rPr lang="en-US" sz="1400" dirty="0">
                          <a:latin typeface="Calibri"/>
                          <a:ea typeface="Times New Roman"/>
                          <a:cs typeface="Arial"/>
                        </a:rPr>
                        <a:t>GCS05</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Mission operations :  Includes the detection</a:t>
                      </a:r>
                      <a:r>
                        <a:rPr lang="en-US" sz="1400" baseline="0" dirty="0" smtClean="0">
                          <a:latin typeface="Calibri"/>
                          <a:ea typeface="Calibri"/>
                          <a:cs typeface="Gautami"/>
                        </a:rPr>
                        <a:t> of various phases by the GCS</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Calibri"/>
                          <a:cs typeface="Gautami"/>
                        </a:rPr>
                        <a:t>To be able to distinguish between various</a:t>
                      </a:r>
                      <a:r>
                        <a:rPr lang="en-US" sz="1400" baseline="0" dirty="0" smtClean="0">
                          <a:latin typeface="Calibri"/>
                          <a:ea typeface="Calibri"/>
                          <a:cs typeface="Gautami"/>
                        </a:rPr>
                        <a:t> </a:t>
                      </a:r>
                      <a:r>
                        <a:rPr lang="en-US" sz="1400" dirty="0" smtClean="0">
                          <a:latin typeface="Calibri"/>
                          <a:ea typeface="Calibri"/>
                          <a:cs typeface="Gautami"/>
                        </a:rPr>
                        <a:t>states of flight. </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Calibri"/>
                          <a:ea typeface="Times New Roman"/>
                          <a:cs typeface="Arial"/>
                        </a:rPr>
                        <a:t>Medium</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Calibri"/>
                          <a:ea typeface="Times New Roman"/>
                          <a:cs typeface="Arial"/>
                        </a:rPr>
                        <a:t>GCS03</a:t>
                      </a:r>
                      <a:endParaRPr lang="en-US" sz="140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Calibri"/>
                          <a:ea typeface="Times New Roman"/>
                          <a:cs typeface="Arial"/>
                        </a:rPr>
                        <a:t>None</a:t>
                      </a:r>
                      <a:endParaRPr lang="en-US" sz="1400" dirty="0">
                        <a:latin typeface="Calibri"/>
                        <a:ea typeface="Calibri"/>
                        <a:cs typeface="Gautami"/>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Calibri"/>
                          <a:ea typeface="Times New Roman"/>
                          <a:cs typeface="Arial"/>
                        </a:rPr>
                        <a:t>X</a:t>
                      </a:r>
                      <a:endParaRPr lang="en-US" sz="14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Calibri"/>
                        <a:ea typeface="Times New Roman"/>
                        <a:cs typeface="Arial"/>
                      </a:endParaRPr>
                    </a:p>
                  </a:txBody>
                  <a:tcPr marL="55518" marR="555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768160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84</a:t>
            </a:fld>
            <a:endParaRPr lang="en-US" dirty="0"/>
          </a:p>
        </p:txBody>
      </p:sp>
      <p:sp>
        <p:nvSpPr>
          <p:cNvPr id="4" name="Footer Placeholder 4"/>
          <p:cNvSpPr txBox="1">
            <a:spLocks/>
          </p:cNvSpPr>
          <p:nvPr/>
        </p:nvSpPr>
        <p:spPr bwMode="auto">
          <a:xfrm>
            <a:off x="26670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79248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6" name="Rectangle 2"/>
          <p:cNvSpPr txBox="1">
            <a:spLocks noChangeArrowheads="1"/>
          </p:cNvSpPr>
          <p:nvPr/>
        </p:nvSpPr>
        <p:spPr>
          <a:xfrm>
            <a:off x="1641475"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dirty="0" smtClean="0"/>
              <a:t>GCS Antenna Trade &amp; Selection</a:t>
            </a:r>
          </a:p>
        </p:txBody>
      </p:sp>
      <p:graphicFrame>
        <p:nvGraphicFramePr>
          <p:cNvPr id="7" name="Group 3"/>
          <p:cNvGraphicFramePr>
            <a:graphicFrameLocks noGrp="1"/>
          </p:cNvGraphicFramePr>
          <p:nvPr>
            <p:extLst>
              <p:ext uri="{D42A27DB-BD31-4B8C-83A1-F6EECF244321}">
                <p14:modId xmlns:p14="http://schemas.microsoft.com/office/powerpoint/2010/main" val="3967636711"/>
              </p:ext>
            </p:extLst>
          </p:nvPr>
        </p:nvGraphicFramePr>
        <p:xfrm>
          <a:off x="609600" y="1524000"/>
          <a:ext cx="7467599" cy="1782763"/>
        </p:xfrm>
        <a:graphic>
          <a:graphicData uri="http://schemas.openxmlformats.org/drawingml/2006/table">
            <a:tbl>
              <a:tblPr/>
              <a:tblGrid>
                <a:gridCol w="2160370"/>
                <a:gridCol w="1489845"/>
                <a:gridCol w="1489845"/>
                <a:gridCol w="1489845"/>
                <a:gridCol w="837694"/>
              </a:tblGrid>
              <a:tr h="62314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Name</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Range</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Gain</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Radiation Direction</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sng" strike="noStrike" cap="none" normalizeH="0" baseline="0" dirty="0" smtClean="0">
                          <a:ln>
                            <a:noFill/>
                          </a:ln>
                          <a:solidFill>
                            <a:srgbClr val="000000"/>
                          </a:solidFill>
                          <a:effectLst/>
                          <a:latin typeface="Calibri" pitchFamily="32" charset="0"/>
                          <a:ea typeface="MS Gothic" charset="-128"/>
                          <a:cs typeface="Calibri" pitchFamily="32" charset="0"/>
                        </a:rPr>
                        <a:t>Mass</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514058">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alibri" pitchFamily="32" charset="0"/>
                          <a:ea typeface="MS Gothic" charset="-128"/>
                          <a:cs typeface="Calibri" pitchFamily="32" charset="0"/>
                        </a:rPr>
                        <a:t>Antenova</a:t>
                      </a: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 B58124</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1 Km</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1.8dB</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Omni</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alibri" pitchFamily="32" charset="0"/>
                          <a:ea typeface="MS Gothic" charset="-128"/>
                          <a:cs typeface="Calibri" pitchFamily="32" charset="0"/>
                        </a:rPr>
                        <a:t>2g</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4556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b="1" dirty="0" smtClean="0">
                          <a:solidFill>
                            <a:schemeClr val="accent2"/>
                          </a:solidFill>
                          <a:latin typeface="Calibri" pitchFamily="34" charset="0"/>
                        </a:rPr>
                        <a:t>A24-HASM-450</a:t>
                      </a:r>
                      <a:endParaRPr kumimoji="0" lang="en-US" sz="1800" b="1" i="0" u="none" strike="noStrike" cap="none" normalizeH="0" baseline="0" dirty="0" smtClean="0">
                        <a:ln>
                          <a:noFill/>
                        </a:ln>
                        <a:solidFill>
                          <a:schemeClr val="accent2"/>
                        </a:solidFill>
                        <a:effectLst/>
                        <a:latin typeface="Calibri" pitchFamily="34" charset="0"/>
                        <a:ea typeface="MS Gothic" charset="-128"/>
                        <a:cs typeface="Calibri" pitchFamily="32" charset="0"/>
                      </a:endParaRP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3.2 Km</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2.1dB</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Omni</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smtClean="0">
                          <a:ln>
                            <a:noFill/>
                          </a:ln>
                          <a:solidFill>
                            <a:schemeClr val="accent2"/>
                          </a:solidFill>
                          <a:effectLst/>
                          <a:latin typeface="Calibri" pitchFamily="32" charset="0"/>
                          <a:ea typeface="MS Gothic" charset="-128"/>
                          <a:cs typeface="Calibri" pitchFamily="32" charset="0"/>
                        </a:rPr>
                        <a:t>25g</a:t>
                      </a:r>
                    </a:p>
                  </a:txBody>
                  <a:tcPr marT="24951" marB="45727"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TextBox 6"/>
          <p:cNvSpPr txBox="1">
            <a:spLocks noChangeArrowheads="1"/>
          </p:cNvSpPr>
          <p:nvPr/>
        </p:nvSpPr>
        <p:spPr bwMode="auto">
          <a:xfrm>
            <a:off x="609600" y="38100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a:latin typeface="Calibri" pitchFamily="34" charset="0"/>
                <a:cs typeface="Calibri" pitchFamily="34" charset="0"/>
              </a:rPr>
              <a:t>The first one is small easy to accommodate and light weight, but lacks in providing the required range hence communication fails, which is an extremely important objective of the </a:t>
            </a:r>
            <a:r>
              <a:rPr lang="en-US" sz="2400" dirty="0" err="1" smtClean="0">
                <a:latin typeface="Calibri" pitchFamily="34" charset="0"/>
                <a:cs typeface="Calibri" pitchFamily="34" charset="0"/>
              </a:rPr>
              <a:t>Cansat</a:t>
            </a:r>
            <a:r>
              <a:rPr lang="en-US" sz="2400" dirty="0" smtClean="0">
                <a:latin typeface="Calibri" pitchFamily="34" charset="0"/>
                <a:cs typeface="Calibri" pitchFamily="34" charset="0"/>
              </a:rPr>
              <a:t> </a:t>
            </a:r>
            <a:r>
              <a:rPr lang="en-US" sz="2400" dirty="0">
                <a:latin typeface="Calibri" pitchFamily="34" charset="0"/>
                <a:cs typeface="Calibri" pitchFamily="34" charset="0"/>
              </a:rPr>
              <a:t>mission. Thus we select the one which gives us the required range.</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p:cNvSpPr txBox="1">
            <a:spLocks noChangeArrowheads="1"/>
          </p:cNvSpPr>
          <p:nvPr/>
        </p:nvSpPr>
        <p:spPr bwMode="auto">
          <a:xfrm>
            <a:off x="3048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err="1" smtClean="0"/>
              <a:t>Rakesh</a:t>
            </a:r>
            <a:r>
              <a:rPr lang="en-US" sz="1000" dirty="0" smtClean="0"/>
              <a:t> N R</a:t>
            </a:r>
            <a:endParaRPr lang="en-US" sz="1000" dirty="0"/>
          </a:p>
        </p:txBody>
      </p:sp>
    </p:spTree>
    <p:extLst>
      <p:ext uri="{BB962C8B-B14F-4D97-AF65-F5344CB8AC3E}">
        <p14:creationId xmlns:p14="http://schemas.microsoft.com/office/powerpoint/2010/main" val="19968150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ftr"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smtClean="0"/>
              <a:t>Cansat</a:t>
            </a:r>
            <a:r>
              <a:rPr lang="en-US" dirty="0" smtClean="0"/>
              <a:t> 2013 PDR:  Team 1300 (Team Frequency)</a:t>
            </a:r>
            <a:endParaRPr lang="en-US" dirty="0"/>
          </a:p>
        </p:txBody>
      </p:sp>
      <p:sp>
        <p:nvSpPr>
          <p:cNvPr id="64515" name="Rectangle 6"/>
          <p:cNvSpPr>
            <a:spLocks noGrp="1" noChangeArrowheads="1"/>
          </p:cNvSpPr>
          <p:nvPr>
            <p:ph type="sldNum"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8AF7F4-1070-45B2-8677-1EA0E9B1A9A9}" type="slidenum">
              <a:rPr lang="en-US"/>
              <a:pPr eaLnBrk="1" hangingPunct="1"/>
              <a:t>85</a:t>
            </a:fld>
            <a:endParaRPr lang="en-US" dirty="0"/>
          </a:p>
        </p:txBody>
      </p:sp>
      <p:sp>
        <p:nvSpPr>
          <p:cNvPr id="64516" name="Rectangle 4"/>
          <p:cNvSpPr>
            <a:spLocks noGrp="1" noChangeArrowheads="1"/>
          </p:cNvSpPr>
          <p:nvPr>
            <p:ph type="ctrTitle"/>
          </p:nvPr>
        </p:nvSpPr>
        <p:spPr/>
        <p:txBody>
          <a:bodyPr/>
          <a:lstStyle/>
          <a:p>
            <a:pPr eaLnBrk="1" hangingPunct="1"/>
            <a:r>
              <a:rPr lang="en-US" dirty="0" err="1" smtClean="0"/>
              <a:t>Cansat</a:t>
            </a:r>
            <a:r>
              <a:rPr lang="en-US" dirty="0" smtClean="0"/>
              <a:t> Integration and Test</a:t>
            </a:r>
          </a:p>
        </p:txBody>
      </p:sp>
      <p:sp>
        <p:nvSpPr>
          <p:cNvPr id="64517" name="Rectangle 5"/>
          <p:cNvSpPr>
            <a:spLocks noGrp="1" noChangeArrowheads="1"/>
          </p:cNvSpPr>
          <p:nvPr>
            <p:ph type="subTitle" idx="1"/>
          </p:nvPr>
        </p:nvSpPr>
        <p:spPr/>
        <p:txBody>
          <a:bodyPr/>
          <a:lstStyle/>
          <a:p>
            <a:pPr eaLnBrk="1" hangingPunct="1"/>
            <a:r>
              <a:rPr lang="en-US" dirty="0" smtClean="0"/>
              <a:t>Presenter : Syed </a:t>
            </a:r>
            <a:r>
              <a:rPr lang="en-US" dirty="0" err="1" smtClean="0"/>
              <a:t>Tabish</a:t>
            </a:r>
            <a:r>
              <a:rPr lang="en-US" dirty="0" smtClean="0"/>
              <a:t> Abbas</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smtClean="0"/>
              <a:t>Cansat</a:t>
            </a:r>
            <a:r>
              <a:rPr lang="en-US" dirty="0" smtClean="0"/>
              <a:t> 2013 PDR:  Team 1300 (Team Frequency)</a:t>
            </a:r>
            <a:endParaRPr lang="en-US" dirty="0"/>
          </a:p>
        </p:txBody>
      </p:sp>
      <p:sp>
        <p:nvSpPr>
          <p:cNvPr id="6553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08A407-DFE8-4BDD-BEA6-55992853028D}" type="slidenum">
              <a:rPr lang="en-US"/>
              <a:pPr eaLnBrk="1" hangingPunct="1"/>
              <a:t>86</a:t>
            </a:fld>
            <a:endParaRPr lang="en-US" dirty="0"/>
          </a:p>
        </p:txBody>
      </p:sp>
      <p:sp>
        <p:nvSpPr>
          <p:cNvPr id="65540" name="Rectangle 2"/>
          <p:cNvSpPr>
            <a:spLocks noGrp="1" noChangeArrowheads="1"/>
          </p:cNvSpPr>
          <p:nvPr>
            <p:ph type="title"/>
          </p:nvPr>
        </p:nvSpPr>
        <p:spPr>
          <a:xfrm>
            <a:off x="1600200" y="76200"/>
            <a:ext cx="5410200" cy="838200"/>
          </a:xfrm>
        </p:spPr>
        <p:txBody>
          <a:bodyPr/>
          <a:lstStyle/>
          <a:p>
            <a:pPr eaLnBrk="1" hangingPunct="1"/>
            <a:r>
              <a:rPr lang="en-US" dirty="0"/>
              <a:t>Integration of </a:t>
            </a:r>
            <a:r>
              <a:rPr lang="en-US" dirty="0" err="1" smtClean="0"/>
              <a:t>Cansat</a:t>
            </a:r>
            <a:r>
              <a:rPr lang="en-US" dirty="0" smtClean="0"/>
              <a:t> </a:t>
            </a:r>
            <a:r>
              <a:rPr lang="en-US" dirty="0"/>
              <a:t>subsystems</a:t>
            </a:r>
            <a:endParaRPr lang="en-US" dirty="0" smtClean="0"/>
          </a:p>
        </p:txBody>
      </p:sp>
      <p:sp>
        <p:nvSpPr>
          <p:cNvPr id="65541" name="Rectangle 3"/>
          <p:cNvSpPr>
            <a:spLocks noGrp="1" noChangeArrowheads="1"/>
          </p:cNvSpPr>
          <p:nvPr>
            <p:ph type="body" idx="1"/>
          </p:nvPr>
        </p:nvSpPr>
        <p:spPr/>
        <p:txBody>
          <a:bodyPr/>
          <a:lstStyle/>
          <a:p>
            <a:pPr>
              <a:buFont typeface="Wingdings" pitchFamily="2" charset="2"/>
              <a:buChar char="Ø"/>
              <a:defRPr/>
            </a:pPr>
            <a:r>
              <a:rPr lang="en-US" dirty="0">
                <a:latin typeface="Calibri" pitchFamily="34" charset="0"/>
                <a:cs typeface="Calibri" pitchFamily="34" charset="0"/>
              </a:rPr>
              <a:t>Integration of Container and </a:t>
            </a:r>
            <a:r>
              <a:rPr lang="en-US" dirty="0" err="1" smtClean="0">
                <a:latin typeface="Calibri" pitchFamily="34" charset="0"/>
                <a:cs typeface="Calibri" pitchFamily="34" charset="0"/>
              </a:rPr>
              <a:t>Cansat</a:t>
            </a:r>
            <a:endParaRPr lang="en-US" dirty="0">
              <a:latin typeface="Calibri" pitchFamily="34" charset="0"/>
              <a:cs typeface="Calibri" pitchFamily="34" charset="0"/>
            </a:endParaRPr>
          </a:p>
          <a:p>
            <a:pPr lvl="1">
              <a:buFont typeface="Wingdings" pitchFamily="2" charset="2"/>
              <a:buChar char="§"/>
              <a:defRPr/>
            </a:pPr>
            <a:r>
              <a:rPr lang="en-US" dirty="0">
                <a:latin typeface="Calibri" pitchFamily="34" charset="0"/>
                <a:cs typeface="Calibri" pitchFamily="34" charset="0"/>
              </a:rPr>
              <a:t>We used a servo motor to control a hook that holds the </a:t>
            </a:r>
            <a:r>
              <a:rPr lang="en-US" dirty="0" smtClean="0">
                <a:latin typeface="Calibri" pitchFamily="34" charset="0"/>
                <a:cs typeface="Calibri" pitchFamily="34" charset="0"/>
              </a:rPr>
              <a:t>Container </a:t>
            </a:r>
            <a:r>
              <a:rPr lang="en-US" dirty="0">
                <a:latin typeface="Calibri" pitchFamily="34" charset="0"/>
                <a:cs typeface="Calibri" pitchFamily="34" charset="0"/>
              </a:rPr>
              <a:t>and the </a:t>
            </a:r>
            <a:r>
              <a:rPr lang="en-US" dirty="0" smtClean="0">
                <a:latin typeface="Calibri" pitchFamily="34" charset="0"/>
                <a:cs typeface="Calibri" pitchFamily="34" charset="0"/>
              </a:rPr>
              <a:t>Cansat.</a:t>
            </a:r>
            <a:endParaRPr lang="en-US" dirty="0">
              <a:latin typeface="Calibri" pitchFamily="34" charset="0"/>
              <a:cs typeface="Calibri" pitchFamily="34" charset="0"/>
            </a:endParaRPr>
          </a:p>
          <a:p>
            <a:pPr>
              <a:buFont typeface="Wingdings" pitchFamily="2" charset="2"/>
              <a:buChar char="Ø"/>
              <a:defRPr/>
            </a:pPr>
            <a:r>
              <a:rPr lang="en-US" dirty="0">
                <a:latin typeface="Calibri" pitchFamily="34" charset="0"/>
                <a:cs typeface="Calibri" pitchFamily="34" charset="0"/>
              </a:rPr>
              <a:t>Integrations in Container</a:t>
            </a:r>
          </a:p>
          <a:p>
            <a:pPr lvl="1">
              <a:buFont typeface="Wingdings" pitchFamily="2" charset="2"/>
              <a:buChar char="§"/>
              <a:defRPr/>
            </a:pPr>
            <a:r>
              <a:rPr lang="en-US" dirty="0">
                <a:latin typeface="Calibri" pitchFamily="34" charset="0"/>
                <a:cs typeface="Calibri" pitchFamily="34" charset="0"/>
              </a:rPr>
              <a:t>EPS, DC</a:t>
            </a:r>
          </a:p>
          <a:p>
            <a:pPr lvl="2">
              <a:buFont typeface="Arial" pitchFamily="34" charset="0"/>
              <a:buChar char="•"/>
              <a:defRPr/>
            </a:pPr>
            <a:r>
              <a:rPr lang="en-US" dirty="0">
                <a:latin typeface="Calibri" pitchFamily="34" charset="0"/>
                <a:cs typeface="Calibri" pitchFamily="34" charset="0"/>
              </a:rPr>
              <a:t> There will be a servo motor for the hook release of </a:t>
            </a:r>
            <a:r>
              <a:rPr lang="en-US" dirty="0" smtClean="0">
                <a:latin typeface="Calibri" pitchFamily="34" charset="0"/>
                <a:cs typeface="Calibri" pitchFamily="34" charset="0"/>
              </a:rPr>
              <a:t>Cansat.</a:t>
            </a:r>
          </a:p>
          <a:p>
            <a:pPr lvl="2">
              <a:buFont typeface="Arial" pitchFamily="34" charset="0"/>
              <a:buChar char="•"/>
              <a:defRPr/>
            </a:pPr>
            <a:endParaRPr lang="en-US" dirty="0" smtClean="0">
              <a:latin typeface="Calibri" pitchFamily="34" charset="0"/>
              <a:cs typeface="Calibri" pitchFamily="34" charset="0"/>
            </a:endParaRPr>
          </a:p>
          <a:p>
            <a:pPr>
              <a:buFont typeface="Wingdings" pitchFamily="2" charset="2"/>
              <a:buChar char="Ø"/>
              <a:defRPr/>
            </a:pPr>
            <a:r>
              <a:rPr lang="en-US" dirty="0" smtClean="0">
                <a:latin typeface="Calibri" pitchFamily="34" charset="0"/>
                <a:cs typeface="Calibri" pitchFamily="34" charset="0"/>
              </a:rPr>
              <a:t>Integrations in Cansat</a:t>
            </a:r>
          </a:p>
          <a:p>
            <a:pPr lvl="1">
              <a:buFont typeface="Wingdings" pitchFamily="2" charset="2"/>
              <a:buChar char="§"/>
              <a:defRPr/>
            </a:pPr>
            <a:r>
              <a:rPr lang="en-US" dirty="0" smtClean="0">
                <a:latin typeface="Calibri" pitchFamily="34" charset="0"/>
                <a:cs typeface="Calibri" pitchFamily="34" charset="0"/>
              </a:rPr>
              <a:t>EPS </a:t>
            </a:r>
            <a:r>
              <a:rPr lang="en-US" dirty="0">
                <a:latin typeface="Calibri" pitchFamily="34" charset="0"/>
                <a:cs typeface="Calibri" pitchFamily="34" charset="0"/>
              </a:rPr>
              <a:t>, SS , CDHS and SS</a:t>
            </a:r>
          </a:p>
          <a:p>
            <a:pPr lvl="2">
              <a:buFont typeface="Arial" pitchFamily="34" charset="0"/>
              <a:buChar char="•"/>
              <a:defRPr/>
            </a:pPr>
            <a:r>
              <a:rPr lang="en-US" dirty="0">
                <a:latin typeface="Calibri" pitchFamily="34" charset="0"/>
                <a:cs typeface="Calibri" pitchFamily="34" charset="0"/>
              </a:rPr>
              <a:t>There will be two stacks of PCB’s one on top of each other .</a:t>
            </a:r>
          </a:p>
          <a:p>
            <a:pPr lvl="2">
              <a:buFont typeface="Arial" pitchFamily="34" charset="0"/>
              <a:buChar char="•"/>
              <a:defRPr/>
            </a:pPr>
            <a:r>
              <a:rPr lang="en-US" dirty="0">
                <a:latin typeface="Calibri" pitchFamily="34" charset="0"/>
                <a:cs typeface="Calibri" pitchFamily="34" charset="0"/>
              </a:rPr>
              <a:t> There will be two batteries . One of the batteries is going to serve as a backup in case the other one fails .</a:t>
            </a:r>
          </a:p>
        </p:txBody>
      </p:sp>
      <p:sp>
        <p:nvSpPr>
          <p:cNvPr id="65542"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87</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r>
              <a:rPr lang="en-US" smtClean="0"/>
              <a:t>Tests Performed</a:t>
            </a:r>
          </a:p>
        </p:txBody>
      </p:sp>
      <p:sp>
        <p:nvSpPr>
          <p:cNvPr id="5" name="Content Placeholder 5"/>
          <p:cNvSpPr txBox="1">
            <a:spLocks/>
          </p:cNvSpPr>
          <p:nvPr/>
        </p:nvSpPr>
        <p:spPr>
          <a:xfrm>
            <a:off x="228600" y="1371600"/>
            <a:ext cx="8686800" cy="51816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buFont typeface="Wingdings" pitchFamily="2" charset="2"/>
              <a:buChar char="Ø"/>
            </a:pPr>
            <a:r>
              <a:rPr lang="en-US" dirty="0" smtClean="0"/>
              <a:t>Sensor Testing</a:t>
            </a:r>
          </a:p>
          <a:p>
            <a:pPr lvl="1">
              <a:buFont typeface="Wingdings" pitchFamily="2" charset="2"/>
              <a:buChar char="§"/>
            </a:pPr>
            <a:r>
              <a:rPr lang="en-US" dirty="0" smtClean="0">
                <a:latin typeface="Calibri" pitchFamily="34" charset="0"/>
                <a:cs typeface="Calibri" pitchFamily="34" charset="0"/>
              </a:rPr>
              <a:t>The sensor will be tested after procurement .</a:t>
            </a:r>
          </a:p>
          <a:p>
            <a:pPr lvl="1">
              <a:buFontTx/>
              <a:buNone/>
            </a:pPr>
            <a:r>
              <a:rPr lang="en-US" dirty="0" smtClean="0">
                <a:latin typeface="Calibri" pitchFamily="34" charset="0"/>
                <a:cs typeface="Calibri" pitchFamily="34" charset="0"/>
              </a:rPr>
              <a:t>    The sensors selected so far are :-</a:t>
            </a:r>
          </a:p>
          <a:p>
            <a:pPr marL="914400" lvl="2" indent="0">
              <a:buFontTx/>
              <a:buNone/>
            </a:pPr>
            <a:endParaRPr lang="en-US" sz="2400" dirty="0" smtClean="0">
              <a:latin typeface="Calibri" pitchFamily="34" charset="0"/>
              <a:cs typeface="Calibri" pitchFamily="34" charset="0"/>
            </a:endParaRPr>
          </a:p>
          <a:p>
            <a:pPr lvl="2"/>
            <a:r>
              <a:rPr lang="en-US" sz="2400" dirty="0" smtClean="0">
                <a:latin typeface="Calibri" pitchFamily="34" charset="0"/>
                <a:cs typeface="Calibri" pitchFamily="34" charset="0"/>
              </a:rPr>
              <a:t>GPS sensor(SIRF GSC3f/LPX7989)</a:t>
            </a:r>
          </a:p>
          <a:p>
            <a:pPr marL="914400" lvl="2" indent="0">
              <a:buFontTx/>
              <a:buNone/>
            </a:pPr>
            <a:endParaRPr lang="en-US" sz="2400" dirty="0" smtClean="0">
              <a:latin typeface="Calibri" pitchFamily="34" charset="0"/>
              <a:cs typeface="Calibri" pitchFamily="34" charset="0"/>
            </a:endParaRPr>
          </a:p>
          <a:p>
            <a:pPr lvl="2"/>
            <a:r>
              <a:rPr lang="en-US" sz="2400" dirty="0" smtClean="0">
                <a:latin typeface="Calibri" pitchFamily="34" charset="0"/>
                <a:cs typeface="Calibri" pitchFamily="34" charset="0"/>
              </a:rPr>
              <a:t>Temperature Sensor </a:t>
            </a:r>
            <a:r>
              <a:rPr lang="en-US" dirty="0" smtClean="0">
                <a:latin typeface="Calibri" pitchFamily="34" charset="0"/>
                <a:cs typeface="Calibri" pitchFamily="34" charset="0"/>
              </a:rPr>
              <a:t>(LM35)</a:t>
            </a:r>
          </a:p>
          <a:p>
            <a:pPr marL="914400" lvl="2" indent="0">
              <a:buFontTx/>
              <a:buNone/>
            </a:pPr>
            <a:endParaRPr lang="en-US" dirty="0" smtClean="0">
              <a:latin typeface="Calibri" pitchFamily="34" charset="0"/>
              <a:cs typeface="Calibri" pitchFamily="34" charset="0"/>
            </a:endParaRPr>
          </a:p>
          <a:p>
            <a:pPr lvl="2"/>
            <a:r>
              <a:rPr lang="en-US" sz="2400" dirty="0" smtClean="0">
                <a:latin typeface="Calibri" pitchFamily="34" charset="0"/>
                <a:cs typeface="Calibri" pitchFamily="34" charset="0"/>
              </a:rPr>
              <a:t>Pressure Sensor </a:t>
            </a:r>
            <a:r>
              <a:rPr lang="en-US" dirty="0" smtClean="0">
                <a:latin typeface="Calibri" pitchFamily="34" charset="0"/>
                <a:cs typeface="Calibri" pitchFamily="34" charset="0"/>
              </a:rPr>
              <a:t>(MPX</a:t>
            </a:r>
            <a:r>
              <a:rPr lang="en-US" dirty="0" smtClean="0">
                <a:solidFill>
                  <a:srgbClr val="000000"/>
                </a:solidFill>
                <a:latin typeface="Calibri" pitchFamily="34" charset="0"/>
                <a:cs typeface="Calibri" pitchFamily="34" charset="0"/>
              </a:rPr>
              <a:t>6115A</a:t>
            </a:r>
            <a:r>
              <a:rPr lang="en-US" dirty="0" smtClean="0">
                <a:latin typeface="Calibri" pitchFamily="34" charset="0"/>
                <a:cs typeface="Calibri" pitchFamily="34" charset="0"/>
              </a:rPr>
              <a:t>)</a:t>
            </a:r>
          </a:p>
          <a:p>
            <a:pPr lvl="2"/>
            <a:endParaRPr lang="en-US" sz="2400" dirty="0" smtClean="0">
              <a:latin typeface="Calibri" pitchFamily="34" charset="0"/>
              <a:cs typeface="Calibri" pitchFamily="34" charset="0"/>
            </a:endParaRPr>
          </a:p>
          <a:p>
            <a:pPr lvl="2"/>
            <a:r>
              <a:rPr lang="en-US" sz="2400" dirty="0" smtClean="0">
                <a:latin typeface="Calibri" pitchFamily="34" charset="0"/>
                <a:cs typeface="Calibri" pitchFamily="34" charset="0"/>
              </a:rPr>
              <a:t>Accelerometer</a:t>
            </a:r>
            <a:r>
              <a:rPr lang="en-US" dirty="0" smtClean="0">
                <a:latin typeface="Calibri" pitchFamily="34" charset="0"/>
                <a:cs typeface="Calibri" pitchFamily="34" charset="0"/>
              </a:rPr>
              <a:t> (MMA7260Q)</a:t>
            </a:r>
          </a:p>
        </p:txBody>
      </p:sp>
      <p:sp>
        <p:nvSpPr>
          <p:cNvPr id="6"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7"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3249EE72-587E-4DB2-AAC8-4430FCAE0C10}" type="slidenum">
              <a:rPr lang="en-US" smtClean="0"/>
              <a:pPr eaLnBrk="1" hangingPunct="1"/>
              <a:t>87</a:t>
            </a:fld>
            <a:endParaRPr lang="en-US" smtClean="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3718877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88</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r>
              <a:rPr lang="en-US" smtClean="0"/>
              <a:t>Tests Performed</a:t>
            </a:r>
          </a:p>
        </p:txBody>
      </p:sp>
      <p:sp>
        <p:nvSpPr>
          <p:cNvPr id="5" name="Content Placeholder 2"/>
          <p:cNvSpPr txBox="1">
            <a:spLocks/>
          </p:cNvSpPr>
          <p:nvPr/>
        </p:nvSpPr>
        <p:spPr>
          <a:xfrm>
            <a:off x="228600" y="1066800"/>
            <a:ext cx="8610600" cy="12954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buFont typeface="Wingdings" pitchFamily="2" charset="2"/>
              <a:buChar char="Ø"/>
            </a:pPr>
            <a:r>
              <a:rPr lang="en-US" smtClean="0">
                <a:cs typeface="Calibri" pitchFamily="34" charset="0"/>
              </a:rPr>
              <a:t>Mechanical Testing</a:t>
            </a:r>
          </a:p>
          <a:p>
            <a:pPr lvl="2">
              <a:buFont typeface="Wingdings" pitchFamily="2" charset="2"/>
              <a:buChar char="§"/>
            </a:pPr>
            <a:r>
              <a:rPr lang="en-US" smtClean="0">
                <a:solidFill>
                  <a:srgbClr val="000000"/>
                </a:solidFill>
                <a:latin typeface="Calibri" pitchFamily="34" charset="0"/>
              </a:rPr>
              <a:t>Egg drop tests to decide the cushioning material .</a:t>
            </a:r>
          </a:p>
          <a:p>
            <a:pPr lvl="2">
              <a:buFont typeface="Wingdings" pitchFamily="2" charset="2"/>
              <a:buChar char="§"/>
            </a:pPr>
            <a:r>
              <a:rPr lang="en-US" i="1" smtClean="0">
                <a:solidFill>
                  <a:srgbClr val="000000"/>
                </a:solidFill>
                <a:latin typeface="Calibri" pitchFamily="34" charset="0"/>
              </a:rPr>
              <a:t>Test conditions include free fall and windy conditions . </a:t>
            </a:r>
            <a:endParaRPr lang="en-US" smtClean="0">
              <a:solidFill>
                <a:srgbClr val="000000"/>
              </a:solidFill>
              <a:latin typeface="Calibri" pitchFamily="34" charset="0"/>
            </a:endParaRPr>
          </a:p>
          <a:p>
            <a:pPr lvl="2">
              <a:buFont typeface="Wingdings" pitchFamily="2" charset="2"/>
              <a:buChar char="Ø"/>
            </a:pPr>
            <a:endParaRPr lang="en-US" dirty="0" smtClean="0">
              <a:cs typeface="Calibri" pitchFamily="34" charset="0"/>
            </a:endParaRPr>
          </a:p>
        </p:txBody>
      </p:sp>
      <p:sp>
        <p:nvSpPr>
          <p:cNvPr id="6"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7"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6A4B39E7-D944-4926-9657-82CA141C8E50}" type="slidenum">
              <a:rPr lang="en-US" smtClean="0"/>
              <a:pPr eaLnBrk="1" hangingPunct="1"/>
              <a:t>88</a:t>
            </a:fld>
            <a:endParaRPr lang="en-US" smtClean="0"/>
          </a:p>
        </p:txBody>
      </p:sp>
      <p:graphicFrame>
        <p:nvGraphicFramePr>
          <p:cNvPr id="8" name="Group 4"/>
          <p:cNvGraphicFramePr>
            <a:graphicFrameLocks noGrp="1"/>
          </p:cNvGraphicFramePr>
          <p:nvPr>
            <p:extLst>
              <p:ext uri="{D42A27DB-BD31-4B8C-83A1-F6EECF244321}">
                <p14:modId xmlns:p14="http://schemas.microsoft.com/office/powerpoint/2010/main" val="4029544090"/>
              </p:ext>
            </p:extLst>
          </p:nvPr>
        </p:nvGraphicFramePr>
        <p:xfrm>
          <a:off x="381000" y="2743200"/>
          <a:ext cx="8381999" cy="2635705"/>
        </p:xfrm>
        <a:graphic>
          <a:graphicData uri="http://schemas.openxmlformats.org/drawingml/2006/table">
            <a:tbl>
              <a:tblPr/>
              <a:tblGrid>
                <a:gridCol w="546540"/>
                <a:gridCol w="1358460"/>
                <a:gridCol w="1981200"/>
                <a:gridCol w="850482"/>
                <a:gridCol w="1968918"/>
                <a:gridCol w="1676399"/>
              </a:tblGrid>
              <a:tr h="647598">
                <a:tc>
                  <a:txBody>
                    <a:bodyPr/>
                    <a:lstStyle/>
                    <a:p>
                      <a:pPr marL="0" marR="0" lvl="0" indent="0" algn="ctr" defTabSz="449263" rtl="0" eaLnBrk="1" fontAlgn="base" latinLnBrk="0" hangingPunct="1">
                        <a:lnSpc>
                          <a:spcPct val="93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1" i="0" u="sng" strike="noStrike" cap="none" normalizeH="0" baseline="0" dirty="0" smtClean="0">
                          <a:ln>
                            <a:noFill/>
                          </a:ln>
                          <a:solidFill>
                            <a:srgbClr val="000000"/>
                          </a:solidFill>
                          <a:effectLst/>
                          <a:latin typeface="+mj-lt"/>
                          <a:ea typeface="MS Gothic" charset="-128"/>
                          <a:cs typeface="Calibri" pitchFamily="32" charset="0"/>
                        </a:rPr>
                        <a:t>Trial</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1" i="0" u="sng" strike="noStrike" cap="none" normalizeH="0" baseline="0" dirty="0" smtClean="0">
                          <a:ln>
                            <a:noFill/>
                          </a:ln>
                          <a:solidFill>
                            <a:srgbClr val="000000"/>
                          </a:solidFill>
                          <a:effectLst/>
                          <a:latin typeface="+mj-lt"/>
                          <a:ea typeface="MS Gothic" charset="-128"/>
                          <a:cs typeface="Calibri" pitchFamily="32" charset="0"/>
                        </a:rPr>
                        <a:t>Outer case</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1" i="0" u="sng" strike="noStrike" cap="none" normalizeH="0" baseline="0" dirty="0" smtClean="0">
                          <a:ln>
                            <a:noFill/>
                          </a:ln>
                          <a:solidFill>
                            <a:srgbClr val="000000"/>
                          </a:solidFill>
                          <a:effectLst/>
                          <a:latin typeface="+mj-lt"/>
                          <a:ea typeface="MS Gothic" charset="-128"/>
                          <a:cs typeface="Calibri" pitchFamily="32" charset="0"/>
                        </a:rPr>
                        <a:t>Inner filling</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1" i="0" u="sng" strike="noStrike" cap="none" normalizeH="0" baseline="0" dirty="0" smtClean="0">
                          <a:ln>
                            <a:noFill/>
                          </a:ln>
                          <a:solidFill>
                            <a:srgbClr val="000000"/>
                          </a:solidFill>
                          <a:effectLst/>
                          <a:latin typeface="+mj-lt"/>
                          <a:ea typeface="MS Gothic" charset="-128"/>
                          <a:cs typeface="Calibri" pitchFamily="32" charset="0"/>
                        </a:rPr>
                        <a:t>Drop Height (</a:t>
                      </a:r>
                      <a:r>
                        <a:rPr kumimoji="0" lang="en-US" sz="1300" b="1" i="0" u="sng" strike="noStrike" cap="none" normalizeH="0" baseline="0" dirty="0" err="1" smtClean="0">
                          <a:ln>
                            <a:noFill/>
                          </a:ln>
                          <a:solidFill>
                            <a:srgbClr val="000000"/>
                          </a:solidFill>
                          <a:effectLst/>
                          <a:latin typeface="+mj-lt"/>
                          <a:ea typeface="MS Gothic" charset="-128"/>
                          <a:cs typeface="Calibri" pitchFamily="32" charset="0"/>
                        </a:rPr>
                        <a:t>feets</a:t>
                      </a:r>
                      <a:r>
                        <a:rPr kumimoji="0" lang="en-US" sz="1300" b="1" i="0" u="sng" strike="noStrike" cap="none" normalizeH="0" baseline="0" dirty="0" smtClean="0">
                          <a:ln>
                            <a:noFill/>
                          </a:ln>
                          <a:solidFill>
                            <a:srgbClr val="000000"/>
                          </a:solidFill>
                          <a:effectLst/>
                          <a:latin typeface="+mj-lt"/>
                          <a:ea typeface="MS Gothic" charset="-128"/>
                          <a:cs typeface="Calibri" pitchFamily="32" charset="0"/>
                        </a:rPr>
                        <a:t>)</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1" i="0" u="sng" strike="noStrike" cap="none" normalizeH="0" baseline="0" dirty="0" smtClean="0">
                          <a:ln>
                            <a:noFill/>
                          </a:ln>
                          <a:solidFill>
                            <a:srgbClr val="000000"/>
                          </a:solidFill>
                          <a:effectLst/>
                          <a:latin typeface="+mj-lt"/>
                          <a:ea typeface="MS Gothic" charset="-128"/>
                          <a:cs typeface="Calibri" pitchFamily="32" charset="0"/>
                        </a:rPr>
                        <a:t>Velocity at Ground Level (metres/second)</a:t>
                      </a:r>
                    </a:p>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1" i="0" u="none" strike="noStrike" cap="none" normalizeH="0" baseline="0" dirty="0" smtClean="0">
                          <a:ln>
                            <a:noFill/>
                          </a:ln>
                          <a:solidFill>
                            <a:srgbClr val="000000"/>
                          </a:solidFill>
                          <a:effectLst/>
                          <a:latin typeface="+mj-lt"/>
                          <a:ea typeface="MS Gothic" charset="-128"/>
                          <a:cs typeface="Calibri" pitchFamily="32" charset="0"/>
                        </a:rPr>
                        <a:t>V = √(2gh)</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1" i="0" u="sng" strike="noStrike" cap="none" normalizeH="0" baseline="0" dirty="0" smtClean="0">
                          <a:ln>
                            <a:noFill/>
                          </a:ln>
                          <a:solidFill>
                            <a:srgbClr val="000000"/>
                          </a:solidFill>
                          <a:effectLst/>
                          <a:latin typeface="+mj-lt"/>
                          <a:ea typeface="MS Gothic" charset="-128"/>
                          <a:cs typeface="Calibri" pitchFamily="32" charset="0"/>
                        </a:rPr>
                        <a:t>Results</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430227">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mj-lt"/>
                          <a:ea typeface="MS Gothic" charset="-128"/>
                          <a:cs typeface="Calibri" pitchFamily="32" charset="0"/>
                        </a:rPr>
                        <a:t>1</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Aluminum container</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latin typeface="+mj-lt"/>
                        </a:rPr>
                        <a:t>Sponge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latin typeface="+mj-lt"/>
                        </a:rPr>
                        <a:t> + Paper Cushion</a:t>
                      </a: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40</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15.5</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FAIL</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30227">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mj-lt"/>
                          <a:ea typeface="MS Gothic" charset="-128"/>
                          <a:cs typeface="Calibri" pitchFamily="32" charset="0"/>
                        </a:rPr>
                        <a:t>2</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Aluminum container</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latin typeface="+mj-lt"/>
                        </a:rPr>
                        <a:t>Sponge</a:t>
                      </a:r>
                    </a:p>
                    <a:p>
                      <a:pPr algn="ctr"/>
                      <a:r>
                        <a:rPr lang="en-US" sz="1300" dirty="0" smtClean="0">
                          <a:latin typeface="+mj-lt"/>
                        </a:rPr>
                        <a:t>+ thermacol balls </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20</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11</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PASS</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30227">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0" i="0" u="none" strike="noStrike" cap="none" normalizeH="0" baseline="0" dirty="0" smtClean="0">
                          <a:ln>
                            <a:noFill/>
                          </a:ln>
                          <a:solidFill>
                            <a:srgbClr val="000000"/>
                          </a:solidFill>
                          <a:effectLst/>
                          <a:latin typeface="+mj-lt"/>
                          <a:ea typeface="MS Gothic" charset="-128"/>
                          <a:cs typeface="Calibri" pitchFamily="32" charset="0"/>
                        </a:rPr>
                        <a:t>3</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Aluminum container</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latin typeface="+mj-lt"/>
                        </a:rPr>
                        <a:t>Sponge</a:t>
                      </a:r>
                    </a:p>
                    <a:p>
                      <a:pPr algn="ctr"/>
                      <a:r>
                        <a:rPr lang="en-US" sz="1300" dirty="0" smtClean="0">
                          <a:latin typeface="+mj-lt"/>
                        </a:rPr>
                        <a:t>+ polystyrene balls</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40</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15.5</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dirty="0" smtClean="0">
                          <a:latin typeface="+mj-lt"/>
                        </a:rPr>
                        <a:t>Pass</a:t>
                      </a:r>
                      <a:endParaRPr lang="en-US" sz="1300" dirty="0">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30227">
                <a:tc>
                  <a:txBody>
                    <a:bodyPr/>
                    <a:lstStyle/>
                    <a:p>
                      <a:pPr marL="0" marR="0" lvl="0" indent="0" algn="ctr" defTabSz="449263" rtl="0" eaLnBrk="1" fontAlgn="base" latinLnBrk="0" hangingPunct="1">
                        <a:lnSpc>
                          <a:spcPct val="82000"/>
                        </a:lnSpc>
                        <a:spcBef>
                          <a:spcPct val="0"/>
                        </a:spcBef>
                        <a:spcAft>
                          <a:spcPts val="100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300" b="1" i="0" u="none" strike="noStrike" cap="none" normalizeH="0" baseline="0" dirty="0" smtClean="0">
                          <a:ln>
                            <a:noFill/>
                          </a:ln>
                          <a:solidFill>
                            <a:srgbClr val="FF0000"/>
                          </a:solidFill>
                          <a:effectLst/>
                          <a:latin typeface="+mj-lt"/>
                          <a:ea typeface="MS Gothic" charset="-128"/>
                          <a:cs typeface="Calibri" pitchFamily="32" charset="0"/>
                        </a:rPr>
                        <a:t>4</a:t>
                      </a:r>
                    </a:p>
                  </a:txBody>
                  <a:tcPr marT="24948"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b="1" dirty="0" smtClean="0">
                          <a:solidFill>
                            <a:srgbClr val="FF0000"/>
                          </a:solidFill>
                          <a:latin typeface="+mj-lt"/>
                        </a:rPr>
                        <a:t>Aluminum container</a:t>
                      </a:r>
                      <a:endParaRPr lang="en-US" sz="1300" b="1" dirty="0">
                        <a:solidFill>
                          <a:srgbClr val="FF0000"/>
                        </a:solidFill>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solidFill>
                            <a:srgbClr val="FF0000"/>
                          </a:solidFill>
                          <a:latin typeface="+mj-lt"/>
                        </a:rPr>
                        <a:t>Sponge + polystyrene</a:t>
                      </a:r>
                      <a:r>
                        <a:rPr lang="en-US" sz="1300" b="1" baseline="0" dirty="0" smtClean="0">
                          <a:solidFill>
                            <a:srgbClr val="FF0000"/>
                          </a:solidFill>
                          <a:latin typeface="+mj-lt"/>
                        </a:rPr>
                        <a:t> </a:t>
                      </a:r>
                      <a:r>
                        <a:rPr lang="en-US" sz="1300" b="1" dirty="0" smtClean="0">
                          <a:solidFill>
                            <a:srgbClr val="FF0000"/>
                          </a:solidFill>
                          <a:latin typeface="+mj-lt"/>
                        </a:rPr>
                        <a:t>balls</a:t>
                      </a: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b="1" dirty="0" smtClean="0">
                          <a:solidFill>
                            <a:srgbClr val="FF0000"/>
                          </a:solidFill>
                          <a:latin typeface="+mj-lt"/>
                        </a:rPr>
                        <a:t>60</a:t>
                      </a:r>
                      <a:endParaRPr lang="en-US" sz="1300" b="1" dirty="0">
                        <a:solidFill>
                          <a:srgbClr val="FF0000"/>
                        </a:solidFill>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b="1" dirty="0" smtClean="0">
                          <a:solidFill>
                            <a:srgbClr val="FF0000"/>
                          </a:solidFill>
                          <a:latin typeface="+mj-lt"/>
                        </a:rPr>
                        <a:t>19</a:t>
                      </a:r>
                      <a:endParaRPr lang="en-US" sz="1300" b="1" dirty="0">
                        <a:solidFill>
                          <a:srgbClr val="FF0000"/>
                        </a:solidFill>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lang="en-US" sz="1300" b="1" dirty="0" smtClean="0">
                          <a:solidFill>
                            <a:srgbClr val="FF0000"/>
                          </a:solidFill>
                          <a:latin typeface="+mj-lt"/>
                        </a:rPr>
                        <a:t>Pass</a:t>
                      </a:r>
                      <a:endParaRPr lang="en-US" sz="1300" b="1" dirty="0">
                        <a:solidFill>
                          <a:srgbClr val="FF0000"/>
                        </a:solidFill>
                        <a:latin typeface="+mj-lt"/>
                      </a:endParaRPr>
                    </a:p>
                  </a:txBody>
                  <a:tcPr marT="45722" marB="45722"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35101910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89</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r>
              <a:rPr lang="en-US" smtClean="0"/>
              <a:t>Tests Performed</a:t>
            </a:r>
          </a:p>
        </p:txBody>
      </p:sp>
      <p:sp>
        <p:nvSpPr>
          <p:cNvPr id="5" name="Content Placeholder 5"/>
          <p:cNvSpPr txBox="1">
            <a:spLocks/>
          </p:cNvSpPr>
          <p:nvPr/>
        </p:nvSpPr>
        <p:spPr>
          <a:xfrm>
            <a:off x="228600" y="1066800"/>
            <a:ext cx="8686800" cy="51816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buFont typeface="Wingdings" pitchFamily="2" charset="2"/>
              <a:buChar char="Ø"/>
            </a:pPr>
            <a:r>
              <a:rPr lang="en-US" sz="2800" dirty="0" smtClean="0"/>
              <a:t>Descent Control Testing</a:t>
            </a:r>
          </a:p>
          <a:p>
            <a:pPr lvl="1">
              <a:buFont typeface="Arial" pitchFamily="34" charset="0"/>
              <a:buChar char="•"/>
            </a:pPr>
            <a:r>
              <a:rPr lang="en-US" sz="1800" dirty="0" smtClean="0"/>
              <a:t>The test was performed using a prototype of the proposed </a:t>
            </a:r>
            <a:r>
              <a:rPr lang="en-US" sz="1800" dirty="0" err="1" smtClean="0"/>
              <a:t>Cansat</a:t>
            </a:r>
            <a:r>
              <a:rPr lang="en-US" sz="1800" dirty="0" smtClean="0"/>
              <a:t> control system using Simple wings made from cardboard . </a:t>
            </a:r>
          </a:p>
          <a:p>
            <a:pPr lvl="1">
              <a:buFont typeface="Arial" pitchFamily="34" charset="0"/>
              <a:buChar char="•"/>
            </a:pPr>
            <a:endParaRPr lang="en-US" sz="1800" dirty="0" smtClean="0"/>
          </a:p>
          <a:p>
            <a:pPr lvl="1">
              <a:buFont typeface="Arial" pitchFamily="34" charset="0"/>
              <a:buChar char="•"/>
            </a:pPr>
            <a:r>
              <a:rPr lang="en-US" sz="1800" dirty="0" smtClean="0"/>
              <a:t>The test shows that the prototype achieves Terminal Velocity after some distance . </a:t>
            </a:r>
          </a:p>
          <a:p>
            <a:pPr marL="457200" lvl="1" indent="0">
              <a:buFontTx/>
              <a:buNone/>
            </a:pPr>
            <a:endParaRPr lang="en-US" sz="1800" dirty="0" smtClean="0"/>
          </a:p>
        </p:txBody>
      </p:sp>
      <p:sp>
        <p:nvSpPr>
          <p:cNvPr id="6"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7"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EB51D9F4-3788-4321-BC7F-9ED2A1625D6D}" type="slidenum">
              <a:rPr lang="en-US" smtClean="0"/>
              <a:pPr eaLnBrk="1" hangingPunct="1"/>
              <a:t>89</a:t>
            </a:fld>
            <a:endParaRPr lang="en-US" smtClean="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1000125" y="3209925"/>
            <a:ext cx="2971800" cy="295275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991100" y="3314700"/>
            <a:ext cx="2895600" cy="2819400"/>
          </a:xfrm>
          <a:prstGeom prst="rect">
            <a:avLst/>
          </a:prstGeom>
        </p:spPr>
      </p:pic>
      <p:sp>
        <p:nvSpPr>
          <p:cNvPr id="12"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399837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p:txBody>
          <a:bodyPr/>
          <a:lstStyle/>
          <a:p>
            <a:pPr eaLnBrk="1" hangingPunct="1">
              <a:buFontTx/>
              <a:buNone/>
            </a:pPr>
            <a:r>
              <a:rPr lang="en-US" sz="1800" u="sng" dirty="0" smtClean="0">
                <a:latin typeface="Calibri" pitchFamily="34" charset="0"/>
                <a:ea typeface="Calibri" pitchFamily="34" charset="0"/>
                <a:cs typeface="Calibri" pitchFamily="34" charset="0"/>
              </a:rPr>
              <a:t>Mission:</a:t>
            </a:r>
          </a:p>
          <a:p>
            <a:pPr eaLnBrk="1" hangingPunct="1"/>
            <a:r>
              <a:rPr lang="en-US" sz="1800" b="0" dirty="0" smtClean="0">
                <a:latin typeface="Calibri" pitchFamily="34" charset="0"/>
                <a:ea typeface="Calibri" pitchFamily="34" charset="0"/>
                <a:cs typeface="Calibri" pitchFamily="34" charset="0"/>
              </a:rPr>
              <a:t>The mission of 2013 </a:t>
            </a:r>
            <a:r>
              <a:rPr lang="en-US" sz="1800" b="0" dirty="0" err="1" smtClean="0">
                <a:latin typeface="Calibri" pitchFamily="34" charset="0"/>
                <a:ea typeface="Calibri" pitchFamily="34" charset="0"/>
                <a:cs typeface="Calibri" pitchFamily="34" charset="0"/>
              </a:rPr>
              <a:t>Cansat</a:t>
            </a:r>
            <a:r>
              <a:rPr lang="en-US" sz="1800" b="0" dirty="0" smtClean="0">
                <a:latin typeface="Calibri" pitchFamily="34" charset="0"/>
                <a:ea typeface="Calibri" pitchFamily="34" charset="0"/>
                <a:cs typeface="Calibri" pitchFamily="34" charset="0"/>
              </a:rPr>
              <a:t> competition is Sensor Delivery System.</a:t>
            </a:r>
          </a:p>
          <a:p>
            <a:pPr eaLnBrk="1" hangingPunct="1">
              <a:buFontTx/>
              <a:buNone/>
            </a:pPr>
            <a:r>
              <a:rPr lang="en-US" sz="1800" u="sng" dirty="0" smtClean="0">
                <a:latin typeface="Calibri" pitchFamily="34" charset="0"/>
                <a:ea typeface="Calibri" pitchFamily="34" charset="0"/>
                <a:cs typeface="Calibri" pitchFamily="34" charset="0"/>
              </a:rPr>
              <a:t>Objectives:</a:t>
            </a:r>
            <a:r>
              <a:rPr lang="en-US" sz="1800" dirty="0" smtClean="0">
                <a:latin typeface="Calibri" pitchFamily="34" charset="0"/>
                <a:ea typeface="Calibri" pitchFamily="34" charset="0"/>
                <a:cs typeface="Calibri" pitchFamily="34" charset="0"/>
              </a:rPr>
              <a:t> </a:t>
            </a:r>
          </a:p>
          <a:p>
            <a:pPr eaLnBrk="1" hangingPunct="1"/>
            <a:r>
              <a:rPr lang="en-US" sz="1800" b="0" dirty="0" smtClean="0">
                <a:solidFill>
                  <a:srgbClr val="000000"/>
                </a:solidFill>
                <a:latin typeface="Calibri" pitchFamily="34" charset="0"/>
                <a:ea typeface="Calibri" pitchFamily="34" charset="0"/>
                <a:cs typeface="Calibri" pitchFamily="34" charset="0"/>
              </a:rPr>
              <a:t>To carry the hen’s egg intact for the entire duration from launch to landing.</a:t>
            </a:r>
          </a:p>
          <a:p>
            <a:pPr eaLnBrk="1" hangingPunct="1"/>
            <a:r>
              <a:rPr lang="en-US" sz="1800" b="0" dirty="0" smtClean="0">
                <a:solidFill>
                  <a:srgbClr val="000000"/>
                </a:solidFill>
                <a:latin typeface="Calibri" pitchFamily="34" charset="0"/>
                <a:ea typeface="Calibri" pitchFamily="34" charset="0"/>
                <a:cs typeface="Calibri" pitchFamily="34" charset="0"/>
              </a:rPr>
              <a:t>To control the descent of the Container and maintain its speed to less than 20 m/s.</a:t>
            </a:r>
          </a:p>
          <a:p>
            <a:pPr eaLnBrk="1" hangingPunct="1"/>
            <a:r>
              <a:rPr lang="en-US" sz="1800" b="0" dirty="0" smtClean="0">
                <a:latin typeface="Calibri" pitchFamily="34" charset="0"/>
                <a:ea typeface="Calibri" pitchFamily="34" charset="0"/>
                <a:cs typeface="Calibri" pitchFamily="34" charset="0"/>
              </a:rPr>
              <a:t>The Container should hold the </a:t>
            </a:r>
            <a:r>
              <a:rPr lang="en-US" sz="1800" b="0" dirty="0" err="1" smtClean="0">
                <a:latin typeface="Calibri" pitchFamily="34" charset="0"/>
                <a:ea typeface="Calibri" pitchFamily="34" charset="0"/>
                <a:cs typeface="Calibri" pitchFamily="34" charset="0"/>
              </a:rPr>
              <a:t>Cansat</a:t>
            </a:r>
            <a:r>
              <a:rPr lang="en-US" sz="1800" b="0" dirty="0" smtClean="0">
                <a:latin typeface="Calibri" pitchFamily="34" charset="0"/>
                <a:ea typeface="Calibri" pitchFamily="34" charset="0"/>
                <a:cs typeface="Calibri" pitchFamily="34" charset="0"/>
              </a:rPr>
              <a:t> till deployment and after the Container reaches 400m after deployment, it should deploy the </a:t>
            </a:r>
            <a:r>
              <a:rPr lang="en-US" sz="1800" b="0" dirty="0" err="1" smtClean="0">
                <a:latin typeface="Calibri" pitchFamily="34" charset="0"/>
                <a:ea typeface="Calibri" pitchFamily="34" charset="0"/>
                <a:cs typeface="Calibri" pitchFamily="34" charset="0"/>
              </a:rPr>
              <a:t>Cansat</a:t>
            </a:r>
            <a:r>
              <a:rPr lang="en-US" sz="1800" b="0" dirty="0" smtClean="0">
                <a:latin typeface="Calibri" pitchFamily="34" charset="0"/>
                <a:ea typeface="Calibri" pitchFamily="34" charset="0"/>
                <a:cs typeface="Calibri" pitchFamily="34" charset="0"/>
              </a:rPr>
              <a:t> containing the egg.</a:t>
            </a:r>
          </a:p>
          <a:p>
            <a:pPr eaLnBrk="1" hangingPunct="1"/>
            <a:r>
              <a:rPr lang="en-US" sz="1800" b="0" dirty="0" smtClean="0">
                <a:latin typeface="Calibri" pitchFamily="34" charset="0"/>
                <a:ea typeface="Calibri" pitchFamily="34" charset="0"/>
                <a:cs typeface="Calibri" pitchFamily="34" charset="0"/>
              </a:rPr>
              <a:t>To control the descent of the </a:t>
            </a:r>
            <a:r>
              <a:rPr lang="en-US" sz="1800" b="0" dirty="0" err="1" smtClean="0">
                <a:latin typeface="Calibri" pitchFamily="34" charset="0"/>
                <a:ea typeface="Calibri" pitchFamily="34" charset="0"/>
                <a:cs typeface="Calibri" pitchFamily="34" charset="0"/>
              </a:rPr>
              <a:t>Cansat</a:t>
            </a:r>
            <a:r>
              <a:rPr lang="en-US" sz="1800" b="0" dirty="0" smtClean="0">
                <a:latin typeface="Calibri" pitchFamily="34" charset="0"/>
                <a:ea typeface="Calibri" pitchFamily="34" charset="0"/>
                <a:cs typeface="Calibri" pitchFamily="34" charset="0"/>
              </a:rPr>
              <a:t> after its deployment from the Container at the descend speed of 20 +/- 1 m/s.</a:t>
            </a:r>
          </a:p>
          <a:p>
            <a:pPr eaLnBrk="1" hangingPunct="1"/>
            <a:r>
              <a:rPr lang="en-US" sz="1800" b="0" dirty="0" smtClean="0">
                <a:solidFill>
                  <a:srgbClr val="000000"/>
                </a:solidFill>
                <a:latin typeface="Calibri" pitchFamily="34" charset="0"/>
                <a:ea typeface="Calibri" pitchFamily="34" charset="0"/>
                <a:cs typeface="Calibri" pitchFamily="34" charset="0"/>
              </a:rPr>
              <a:t>To send the telemetry data to a central ground station.</a:t>
            </a:r>
          </a:p>
          <a:p>
            <a:pPr eaLnBrk="1" hangingPunct="1"/>
            <a:endParaRPr lang="en-US" sz="1800" b="0" dirty="0" smtClean="0">
              <a:solidFill>
                <a:srgbClr val="000000"/>
              </a:solidFill>
              <a:latin typeface="Calibri" pitchFamily="34" charset="0"/>
              <a:ea typeface="Calibri" pitchFamily="34" charset="0"/>
              <a:cs typeface="Calibri" pitchFamily="34" charset="0"/>
            </a:endParaRPr>
          </a:p>
          <a:p>
            <a:pPr eaLnBrk="1" hangingPunct="1">
              <a:buFontTx/>
              <a:buNone/>
            </a:pPr>
            <a:r>
              <a:rPr lang="en-US" sz="1800" u="sng" dirty="0" smtClean="0">
                <a:solidFill>
                  <a:srgbClr val="000000"/>
                </a:solidFill>
                <a:latin typeface="Calibri" pitchFamily="34" charset="0"/>
                <a:ea typeface="Calibri" pitchFamily="34" charset="0"/>
                <a:cs typeface="Calibri" pitchFamily="34" charset="0"/>
              </a:rPr>
              <a:t>Optional Objective:</a:t>
            </a:r>
          </a:p>
          <a:p>
            <a:pPr eaLnBrk="1" hangingPunct="1"/>
            <a:r>
              <a:rPr lang="en-US" sz="1800" b="0" dirty="0" smtClean="0">
                <a:solidFill>
                  <a:srgbClr val="000000"/>
                </a:solidFill>
                <a:latin typeface="Calibri" pitchFamily="34" charset="0"/>
                <a:ea typeface="Calibri" pitchFamily="34" charset="0"/>
                <a:cs typeface="Calibri" pitchFamily="34" charset="0"/>
              </a:rPr>
              <a:t>To measure the force of impact of the </a:t>
            </a:r>
            <a:r>
              <a:rPr lang="en-US" sz="1800" b="0" dirty="0" err="1" smtClean="0">
                <a:solidFill>
                  <a:srgbClr val="000000"/>
                </a:solidFill>
                <a:latin typeface="Calibri" pitchFamily="34" charset="0"/>
                <a:ea typeface="Calibri" pitchFamily="34" charset="0"/>
                <a:cs typeface="Calibri" pitchFamily="34" charset="0"/>
              </a:rPr>
              <a:t>Cansat</a:t>
            </a:r>
            <a:r>
              <a:rPr lang="en-US" sz="1800" b="0" dirty="0" smtClean="0">
                <a:solidFill>
                  <a:srgbClr val="000000"/>
                </a:solidFill>
                <a:latin typeface="Calibri" pitchFamily="34" charset="0"/>
                <a:ea typeface="Calibri" pitchFamily="34" charset="0"/>
                <a:cs typeface="Calibri" pitchFamily="34" charset="0"/>
              </a:rPr>
              <a:t> with the ground and store the data on-board which can later be downloaded.</a:t>
            </a:r>
          </a:p>
          <a:p>
            <a:pPr eaLnBrk="1" hangingPunct="1"/>
            <a:endParaRPr lang="en-US" sz="1800" b="0" dirty="0" smtClean="0">
              <a:latin typeface="Calibri" pitchFamily="34" charset="0"/>
              <a:ea typeface="Calibri" pitchFamily="34" charset="0"/>
              <a:cs typeface="Calibri" pitchFamily="34" charset="0"/>
            </a:endParaRPr>
          </a:p>
          <a:p>
            <a:pPr eaLnBrk="1" hangingPunct="1"/>
            <a:endParaRPr lang="en-US" sz="1800" b="0" dirty="0" smtClean="0">
              <a:latin typeface="Calibri" pitchFamily="34" charset="0"/>
              <a:ea typeface="Calibri" pitchFamily="34" charset="0"/>
              <a:cs typeface="Calibri" pitchFamily="34" charset="0"/>
            </a:endParaRPr>
          </a:p>
          <a:p>
            <a:pPr eaLnBrk="1" hangingPunct="1"/>
            <a:endParaRPr lang="en-US" sz="1800" b="0" dirty="0" smtClean="0">
              <a:latin typeface="Calibri" pitchFamily="34" charset="0"/>
              <a:ea typeface="Calibri" pitchFamily="34" charset="0"/>
              <a:cs typeface="Calibri" pitchFamily="34" charset="0"/>
            </a:endParaRPr>
          </a:p>
          <a:p>
            <a:pPr eaLnBrk="1" hangingPunct="1"/>
            <a:endParaRPr lang="en-US" sz="1800" b="0" dirty="0" smtClean="0">
              <a:latin typeface="Calibri" pitchFamily="34" charset="0"/>
              <a:ea typeface="Calibri" pitchFamily="34" charset="0"/>
              <a:cs typeface="Calibri" pitchFamily="34" charset="0"/>
            </a:endParaRP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07CACF4-524E-4BAA-B924-0D8FA067D07A}" type="slidenum">
              <a:rPr lang="en-US" smtClean="0"/>
              <a:pPr eaLnBrk="1" hangingPunct="1"/>
              <a:t>9</a:t>
            </a:fld>
            <a:endParaRPr lang="en-US" smtClean="0"/>
          </a:p>
        </p:txBody>
      </p:sp>
      <p:sp>
        <p:nvSpPr>
          <p:cNvPr id="12292" name="Rectangle 2"/>
          <p:cNvSpPr>
            <a:spLocks noGrp="1" noChangeArrowheads="1"/>
          </p:cNvSpPr>
          <p:nvPr>
            <p:ph type="title"/>
          </p:nvPr>
        </p:nvSpPr>
        <p:spPr/>
        <p:txBody>
          <a:bodyPr/>
          <a:lstStyle/>
          <a:p>
            <a:pPr eaLnBrk="1" hangingPunct="1"/>
            <a:r>
              <a:rPr lang="en-US" smtClean="0"/>
              <a:t>Mission Summary</a:t>
            </a:r>
          </a:p>
        </p:txBody>
      </p:sp>
      <p:pic>
        <p:nvPicPr>
          <p:cNvPr id="122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10"/>
          </p:nvPr>
        </p:nvSpPr>
        <p:spPr>
          <a:xfrm>
            <a:off x="2743200" y="6534150"/>
            <a:ext cx="3657600" cy="24447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Cansat 2013 </a:t>
            </a:r>
            <a:r>
              <a:rPr lang="en-US" dirty="0"/>
              <a:t>PDR:  Team </a:t>
            </a:r>
            <a:r>
              <a:rPr lang="en-US" dirty="0" smtClean="0"/>
              <a:t>1300 (Frequency)</a:t>
            </a:r>
            <a:endParaRPr lang="en-US" dirty="0"/>
          </a:p>
        </p:txBody>
      </p:sp>
      <p:sp>
        <p:nvSpPr>
          <p:cNvPr id="1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42948908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90</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r>
              <a:rPr lang="en-US" smtClean="0"/>
              <a:t>Tests to be Performed</a:t>
            </a:r>
          </a:p>
        </p:txBody>
      </p:sp>
      <p:sp>
        <p:nvSpPr>
          <p:cNvPr id="5" name="Content Placeholder 2"/>
          <p:cNvSpPr txBox="1">
            <a:spLocks/>
          </p:cNvSpPr>
          <p:nvPr/>
        </p:nvSpPr>
        <p:spPr>
          <a:xfrm>
            <a:off x="228600" y="1066800"/>
            <a:ext cx="8686800" cy="51816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457200" indent="-457200">
              <a:buFontTx/>
              <a:buAutoNum type="arabicParenR"/>
            </a:pPr>
            <a:r>
              <a:rPr lang="en-US" dirty="0" smtClean="0">
                <a:latin typeface="Calibri" pitchFamily="34" charset="0"/>
                <a:cs typeface="Calibri" pitchFamily="34" charset="0"/>
              </a:rPr>
              <a:t>Communication Testing </a:t>
            </a:r>
          </a:p>
          <a:p>
            <a:pPr marL="457200" indent="-457200">
              <a:buFontTx/>
              <a:buAutoNum type="arabicParenR"/>
            </a:pPr>
            <a:r>
              <a:rPr lang="en-US" dirty="0" smtClean="0">
                <a:latin typeface="Calibri" pitchFamily="34" charset="0"/>
                <a:cs typeface="Calibri" pitchFamily="34" charset="0"/>
              </a:rPr>
              <a:t>Flight Software Testing</a:t>
            </a:r>
          </a:p>
          <a:p>
            <a:pPr marL="457200" indent="-457200">
              <a:buFontTx/>
              <a:buAutoNum type="arabicParenR"/>
            </a:pPr>
            <a:r>
              <a:rPr lang="en-US" dirty="0" smtClean="0">
                <a:latin typeface="Calibri" pitchFamily="34" charset="0"/>
                <a:cs typeface="Calibri" pitchFamily="34" charset="0"/>
              </a:rPr>
              <a:t>Detachment Testing during Flight </a:t>
            </a:r>
          </a:p>
          <a:p>
            <a:pPr marL="457200" indent="-457200">
              <a:buFontTx/>
              <a:buAutoNum type="arabicParenR"/>
            </a:pPr>
            <a:r>
              <a:rPr lang="en-US" dirty="0" err="1" smtClean="0">
                <a:latin typeface="Calibri" pitchFamily="34" charset="0"/>
                <a:cs typeface="Calibri" pitchFamily="34" charset="0"/>
              </a:rPr>
              <a:t>Cansat</a:t>
            </a:r>
            <a:r>
              <a:rPr lang="en-US" dirty="0" smtClean="0">
                <a:latin typeface="Calibri" pitchFamily="34" charset="0"/>
                <a:cs typeface="Calibri" pitchFamily="34" charset="0"/>
              </a:rPr>
              <a:t> Position Estimation Testing</a:t>
            </a:r>
          </a:p>
          <a:p>
            <a:pPr marL="457200" indent="-457200">
              <a:buFontTx/>
              <a:buAutoNum type="arabicParenR"/>
            </a:pPr>
            <a:r>
              <a:rPr lang="en-US" dirty="0" smtClean="0">
                <a:latin typeface="Calibri" pitchFamily="34" charset="0"/>
                <a:cs typeface="Calibri" pitchFamily="34" charset="0"/>
              </a:rPr>
              <a:t>Final Structure Testing</a:t>
            </a:r>
          </a:p>
          <a:p>
            <a:pPr marL="457200" indent="-457200">
              <a:buFontTx/>
              <a:buAutoNum type="arabicParenR"/>
            </a:pPr>
            <a:r>
              <a:rPr lang="en-US" dirty="0" smtClean="0">
                <a:latin typeface="Calibri" pitchFamily="34" charset="0"/>
                <a:cs typeface="Calibri" pitchFamily="34" charset="0"/>
              </a:rPr>
              <a:t>Electronics Testing</a:t>
            </a:r>
          </a:p>
        </p:txBody>
      </p:sp>
      <p:sp>
        <p:nvSpPr>
          <p:cNvPr id="6"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7"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9AA5B703-D941-4249-8C8F-22A3744B6AD4}" type="slidenum">
              <a:rPr lang="en-US" smtClean="0"/>
              <a:pPr eaLnBrk="1" hangingPunct="1"/>
              <a:t>90</a:t>
            </a:fld>
            <a:endParaRPr lang="en-US" smtClean="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a:t>
            </a:r>
            <a:r>
              <a:rPr lang="en-US" sz="1000" dirty="0" smtClean="0"/>
              <a:t>Syed </a:t>
            </a:r>
            <a:r>
              <a:rPr lang="en-US" sz="1000" dirty="0" err="1" smtClean="0"/>
              <a:t>Tabish</a:t>
            </a:r>
            <a:r>
              <a:rPr lang="en-US" sz="1000" dirty="0" smtClean="0"/>
              <a:t> Abbas</a:t>
            </a:r>
            <a:endParaRPr lang="en-US" sz="1000" dirty="0"/>
          </a:p>
        </p:txBody>
      </p:sp>
    </p:spTree>
    <p:extLst>
      <p:ext uri="{BB962C8B-B14F-4D97-AF65-F5344CB8AC3E}">
        <p14:creationId xmlns:p14="http://schemas.microsoft.com/office/powerpoint/2010/main" val="34493705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ftr"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smtClean="0"/>
              <a:t>Cansat</a:t>
            </a:r>
            <a:r>
              <a:rPr lang="en-US" dirty="0" smtClean="0"/>
              <a:t> 2013 PDR:  Team 1300 (Team Frequency)</a:t>
            </a:r>
            <a:endParaRPr lang="en-US" dirty="0"/>
          </a:p>
        </p:txBody>
      </p:sp>
      <p:sp>
        <p:nvSpPr>
          <p:cNvPr id="66563" name="Rectangle 6"/>
          <p:cNvSpPr>
            <a:spLocks noGrp="1" noChangeArrowheads="1"/>
          </p:cNvSpPr>
          <p:nvPr>
            <p:ph type="sldNum"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8BAE6D0-5615-4C48-A4A5-757B9010E763}" type="slidenum">
              <a:rPr lang="en-US"/>
              <a:pPr eaLnBrk="1" hangingPunct="1"/>
              <a:t>91</a:t>
            </a:fld>
            <a:endParaRPr lang="en-US" dirty="0"/>
          </a:p>
        </p:txBody>
      </p:sp>
      <p:sp>
        <p:nvSpPr>
          <p:cNvPr id="66564" name="Rectangle 2"/>
          <p:cNvSpPr>
            <a:spLocks noGrp="1" noChangeArrowheads="1"/>
          </p:cNvSpPr>
          <p:nvPr>
            <p:ph type="ctrTitle"/>
          </p:nvPr>
        </p:nvSpPr>
        <p:spPr/>
        <p:txBody>
          <a:bodyPr/>
          <a:lstStyle/>
          <a:p>
            <a:pPr eaLnBrk="1" hangingPunct="1"/>
            <a:r>
              <a:rPr lang="en-US" dirty="0" smtClean="0"/>
              <a:t>Mission Operations &amp; Analysis</a:t>
            </a:r>
          </a:p>
        </p:txBody>
      </p:sp>
      <p:sp>
        <p:nvSpPr>
          <p:cNvPr id="66565" name="Rectangle 3"/>
          <p:cNvSpPr>
            <a:spLocks noGrp="1" noChangeArrowheads="1"/>
          </p:cNvSpPr>
          <p:nvPr>
            <p:ph type="subTitle" idx="1"/>
          </p:nvPr>
        </p:nvSpPr>
        <p:spPr/>
        <p:txBody>
          <a:bodyPr/>
          <a:lstStyle/>
          <a:p>
            <a:pPr eaLnBrk="1" hangingPunct="1"/>
            <a:r>
              <a:rPr lang="en-US" dirty="0" smtClean="0"/>
              <a:t>Presenter: </a:t>
            </a:r>
            <a:r>
              <a:rPr lang="en-US" dirty="0" err="1" smtClean="0"/>
              <a:t>Siddharth</a:t>
            </a:r>
            <a:r>
              <a:rPr lang="en-US" dirty="0" smtClean="0"/>
              <a:t> Singh</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a:xfrm>
            <a:off x="2743200" y="6477000"/>
            <a:ext cx="3657600" cy="244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err="1" smtClean="0"/>
              <a:t>Cansat</a:t>
            </a:r>
            <a:r>
              <a:rPr lang="en-US" dirty="0" smtClean="0"/>
              <a:t> 2013 PDR: Team 1300 (Team Frequency)</a:t>
            </a:r>
          </a:p>
        </p:txBody>
      </p:sp>
      <p:sp>
        <p:nvSpPr>
          <p:cNvPr id="23" name="Slide Number Placeholder 5"/>
          <p:cNvSpPr>
            <a:spLocks noGrp="1"/>
          </p:cNvSpPr>
          <p:nvPr>
            <p:ph type="sldNum" sz="quarter" idx="12"/>
          </p:nvPr>
        </p:nvSpPr>
        <p:spPr>
          <a:xfrm>
            <a:off x="8001000" y="6461125"/>
            <a:ext cx="685800" cy="244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ED242DD-2ADB-4895-85FA-DA30C8649A41}" type="slidenum">
              <a:rPr lang="en-US" smtClean="0"/>
              <a:pPr eaLnBrk="1" hangingPunct="1"/>
              <a:t>92</a:t>
            </a:fld>
            <a:endParaRPr lang="en-US" smtClean="0"/>
          </a:p>
        </p:txBody>
      </p:sp>
      <p:sp>
        <p:nvSpPr>
          <p:cNvPr id="25" name="Rectangle 3"/>
          <p:cNvSpPr txBox="1">
            <a:spLocks noChangeArrowheads="1"/>
          </p:cNvSpPr>
          <p:nvPr/>
        </p:nvSpPr>
        <p:spPr bwMode="auto">
          <a:xfrm>
            <a:off x="152400" y="1066800"/>
            <a:ext cx="8686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spcBef>
                <a:spcPct val="0"/>
              </a:spcBef>
              <a:buFontTx/>
              <a:buNone/>
            </a:pPr>
            <a:r>
              <a:rPr lang="en-US" dirty="0" smtClean="0">
                <a:latin typeface="Calibri" pitchFamily="34" charset="0"/>
                <a:cs typeface="Calibri" pitchFamily="34" charset="0"/>
              </a:rPr>
              <a:t>Preliminary launch-day sequence of events</a:t>
            </a:r>
            <a:endParaRPr lang="en-US" b="0" dirty="0" smtClean="0">
              <a:latin typeface="Calibri" pitchFamily="34" charset="0"/>
              <a:cs typeface="Calibri" pitchFamily="34" charset="0"/>
            </a:endParaRPr>
          </a:p>
          <a:p>
            <a:pPr marL="0">
              <a:spcBef>
                <a:spcPct val="0"/>
              </a:spcBef>
            </a:pPr>
            <a:r>
              <a:rPr lang="en-US" b="0" dirty="0" smtClean="0">
                <a:latin typeface="Calibri" pitchFamily="34" charset="0"/>
                <a:cs typeface="Calibri" pitchFamily="34" charset="0"/>
              </a:rPr>
              <a:t>–Arrive at the Launch site well in-time</a:t>
            </a:r>
          </a:p>
          <a:p>
            <a:pPr marL="0">
              <a:spcBef>
                <a:spcPct val="0"/>
              </a:spcBef>
            </a:pPr>
            <a:r>
              <a:rPr lang="en-US" b="0" dirty="0" smtClean="0">
                <a:latin typeface="Calibri" pitchFamily="34" charset="0"/>
                <a:cs typeface="Calibri" pitchFamily="34" charset="0"/>
              </a:rPr>
              <a:t>–Locate a workspace for the team</a:t>
            </a:r>
          </a:p>
          <a:p>
            <a:pPr marL="0">
              <a:spcBef>
                <a:spcPct val="0"/>
              </a:spcBef>
            </a:pPr>
            <a:r>
              <a:rPr lang="en-US" b="0" dirty="0" smtClean="0">
                <a:latin typeface="Calibri" pitchFamily="34" charset="0"/>
                <a:cs typeface="Calibri" pitchFamily="34" charset="0"/>
              </a:rPr>
              <a:t>–Layout the team’s equipment and put up the team’s banner</a:t>
            </a:r>
          </a:p>
          <a:p>
            <a:pPr marL="0">
              <a:spcBef>
                <a:spcPct val="0"/>
              </a:spcBef>
            </a:pPr>
            <a:r>
              <a:rPr lang="en-US" b="0" dirty="0" smtClean="0">
                <a:latin typeface="Calibri" pitchFamily="34" charset="0"/>
                <a:cs typeface="Calibri" pitchFamily="34" charset="0"/>
              </a:rPr>
              <a:t>–Collect the launch time schedule</a:t>
            </a:r>
          </a:p>
          <a:p>
            <a:pPr marL="0">
              <a:spcBef>
                <a:spcPct val="0"/>
              </a:spcBef>
            </a:pPr>
            <a:r>
              <a:rPr lang="en-US" b="0" dirty="0" smtClean="0">
                <a:latin typeface="Calibri" pitchFamily="34" charset="0"/>
                <a:cs typeface="Calibri" pitchFamily="34" charset="0"/>
              </a:rPr>
              <a:t>–Assemble the </a:t>
            </a:r>
            <a:r>
              <a:rPr lang="en-US" b="0" dirty="0" err="1" smtClean="0">
                <a:latin typeface="Calibri" pitchFamily="34" charset="0"/>
                <a:cs typeface="Calibri" pitchFamily="34" charset="0"/>
              </a:rPr>
              <a:t>Cansat</a:t>
            </a:r>
            <a:r>
              <a:rPr lang="en-US" b="0" dirty="0" smtClean="0">
                <a:latin typeface="Calibri" pitchFamily="34" charset="0"/>
                <a:cs typeface="Calibri" pitchFamily="34" charset="0"/>
              </a:rPr>
              <a:t> and carrier  for final check</a:t>
            </a:r>
          </a:p>
          <a:p>
            <a:pPr marL="0">
              <a:spcBef>
                <a:spcPct val="0"/>
              </a:spcBef>
            </a:pPr>
            <a:r>
              <a:rPr lang="en-US" b="0" dirty="0" smtClean="0">
                <a:latin typeface="Calibri" pitchFamily="34" charset="0"/>
                <a:cs typeface="Calibri" pitchFamily="34" charset="0"/>
              </a:rPr>
              <a:t>–Setup GCS</a:t>
            </a:r>
          </a:p>
          <a:p>
            <a:pPr marL="0">
              <a:spcBef>
                <a:spcPct val="0"/>
              </a:spcBef>
            </a:pPr>
            <a:r>
              <a:rPr lang="en-US" b="0" dirty="0" smtClean="0">
                <a:latin typeface="Calibri" pitchFamily="34" charset="0"/>
                <a:cs typeface="Calibri" pitchFamily="34" charset="0"/>
              </a:rPr>
              <a:t>–Verify communication between </a:t>
            </a:r>
            <a:r>
              <a:rPr lang="en-US" b="0" dirty="0" err="1" smtClean="0">
                <a:latin typeface="Calibri" pitchFamily="34" charset="0"/>
                <a:cs typeface="Calibri" pitchFamily="34" charset="0"/>
              </a:rPr>
              <a:t>Cansat</a:t>
            </a:r>
            <a:r>
              <a:rPr lang="en-US" b="0" dirty="0" smtClean="0">
                <a:latin typeface="Calibri" pitchFamily="34" charset="0"/>
                <a:cs typeface="Calibri" pitchFamily="34" charset="0"/>
              </a:rPr>
              <a:t> and GCS</a:t>
            </a:r>
          </a:p>
          <a:p>
            <a:pPr marL="0">
              <a:spcBef>
                <a:spcPct val="0"/>
              </a:spcBef>
            </a:pPr>
            <a:r>
              <a:rPr lang="en-US" b="0" dirty="0" smtClean="0">
                <a:latin typeface="Calibri" pitchFamily="34" charset="0"/>
                <a:cs typeface="Calibri" pitchFamily="34" charset="0"/>
              </a:rPr>
              <a:t>–Collect and place the Egg in its container</a:t>
            </a:r>
          </a:p>
          <a:p>
            <a:pPr marL="0">
              <a:spcBef>
                <a:spcPct val="0"/>
              </a:spcBef>
            </a:pPr>
            <a:r>
              <a:rPr lang="en-US" b="0" dirty="0" smtClean="0">
                <a:latin typeface="Calibri" pitchFamily="34" charset="0"/>
                <a:cs typeface="Calibri" pitchFamily="34" charset="0"/>
              </a:rPr>
              <a:t>–Proceed to place the </a:t>
            </a:r>
            <a:r>
              <a:rPr lang="en-US" b="0" dirty="0" err="1" smtClean="0">
                <a:latin typeface="Calibri" pitchFamily="34" charset="0"/>
                <a:cs typeface="Calibri" pitchFamily="34" charset="0"/>
              </a:rPr>
              <a:t>Cansat</a:t>
            </a:r>
            <a:r>
              <a:rPr lang="en-US" b="0" dirty="0" smtClean="0">
                <a:latin typeface="Calibri" pitchFamily="34" charset="0"/>
                <a:cs typeface="Calibri" pitchFamily="34" charset="0"/>
              </a:rPr>
              <a:t> in the payload section of the rocket</a:t>
            </a:r>
          </a:p>
          <a:p>
            <a:pPr marL="0">
              <a:spcBef>
                <a:spcPct val="0"/>
              </a:spcBef>
            </a:pPr>
            <a:r>
              <a:rPr lang="en-US" b="0" dirty="0" smtClean="0">
                <a:latin typeface="Calibri" pitchFamily="34" charset="0"/>
                <a:cs typeface="Calibri" pitchFamily="34" charset="0"/>
              </a:rPr>
              <a:t>–Post Launch – run all the GCS operations</a:t>
            </a:r>
          </a:p>
          <a:p>
            <a:pPr marL="0">
              <a:spcBef>
                <a:spcPct val="0"/>
              </a:spcBef>
            </a:pPr>
            <a:r>
              <a:rPr lang="en-US" b="0" dirty="0" smtClean="0">
                <a:latin typeface="Calibri" pitchFamily="34" charset="0"/>
                <a:cs typeface="Calibri" pitchFamily="34" charset="0"/>
              </a:rPr>
              <a:t>–On successful landing of </a:t>
            </a:r>
            <a:r>
              <a:rPr lang="en-US" b="0" dirty="0" err="1" smtClean="0">
                <a:latin typeface="Calibri" pitchFamily="34" charset="0"/>
                <a:cs typeface="Calibri" pitchFamily="34" charset="0"/>
              </a:rPr>
              <a:t>Cansat</a:t>
            </a:r>
            <a:r>
              <a:rPr lang="en-US" b="0" dirty="0" smtClean="0">
                <a:latin typeface="Calibri" pitchFamily="34" charset="0"/>
                <a:cs typeface="Calibri" pitchFamily="34" charset="0"/>
              </a:rPr>
              <a:t>, proceed for recovery</a:t>
            </a:r>
          </a:p>
          <a:p>
            <a:pPr marL="0">
              <a:spcBef>
                <a:spcPct val="0"/>
              </a:spcBef>
            </a:pPr>
            <a:r>
              <a:rPr lang="en-US" b="0" dirty="0" smtClean="0">
                <a:latin typeface="Calibri" pitchFamily="34" charset="0"/>
                <a:cs typeface="Calibri" pitchFamily="34" charset="0"/>
              </a:rPr>
              <a:t>–Pack up and leave the Launch site</a:t>
            </a:r>
          </a:p>
          <a:p>
            <a:pPr marL="0" eaLnBrk="1" hangingPunct="1">
              <a:spcBef>
                <a:spcPct val="0"/>
              </a:spcBef>
            </a:pPr>
            <a:endParaRPr lang="en-US" dirty="0" smtClean="0">
              <a:latin typeface="Calibri" pitchFamily="34" charset="0"/>
              <a:cs typeface="Calibri" pitchFamily="34" charset="0"/>
            </a:endParaRPr>
          </a:p>
        </p:txBody>
      </p:sp>
      <p:sp>
        <p:nvSpPr>
          <p:cNvPr id="26"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a:t>
            </a:r>
            <a:r>
              <a:rPr lang="en-US" sz="1000" dirty="0" smtClean="0"/>
              <a:t>: </a:t>
            </a:r>
            <a:r>
              <a:rPr lang="en-US" sz="1000" dirty="0" err="1" smtClean="0"/>
              <a:t>Siddharth</a:t>
            </a:r>
            <a:r>
              <a:rPr lang="en-US" sz="1000" dirty="0" smtClean="0"/>
              <a:t> Singh  </a:t>
            </a:r>
            <a:endParaRPr lang="en-US" sz="1000" dirty="0"/>
          </a:p>
        </p:txBody>
      </p:sp>
      <p:pic>
        <p:nvPicPr>
          <p:cNvPr id="2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144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
          <p:cNvSpPr txBox="1">
            <a:spLocks noChangeArrowheads="1"/>
          </p:cNvSpPr>
          <p:nvPr/>
        </p:nvSpPr>
        <p:spPr bwMode="auto">
          <a:xfrm>
            <a:off x="1524000" y="91440"/>
            <a:ext cx="5943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eaLnBrk="1" hangingPunct="1"/>
            <a:r>
              <a:rPr lang="en-US" dirty="0" smtClean="0"/>
              <a:t>Overview of Mission Sequence of Events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93</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742EA72F-B70C-4ADF-A1DE-1A62D95FE87F}" type="slidenum">
              <a:rPr lang="en-US" smtClean="0"/>
              <a:pPr eaLnBrk="1" hangingPunct="1"/>
              <a:t>93</a:t>
            </a:fld>
            <a:endParaRPr lang="en-US" smtClean="0"/>
          </a:p>
        </p:txBody>
      </p:sp>
      <p:sp>
        <p:nvSpPr>
          <p:cNvPr id="6" name="Rectangle 2"/>
          <p:cNvSpPr txBox="1">
            <a:spLocks noChangeArrowheads="1"/>
          </p:cNvSpPr>
          <p:nvPr/>
        </p:nvSpPr>
        <p:spPr>
          <a:xfrm>
            <a:off x="1524000" y="83288"/>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err="1" smtClean="0"/>
              <a:t>Cansat</a:t>
            </a:r>
            <a:r>
              <a:rPr lang="en-US" dirty="0" smtClean="0"/>
              <a:t> Landing Coordinate </a:t>
            </a:r>
          </a:p>
          <a:p>
            <a:pPr algn="ctr" eaLnBrk="1" hangingPunct="1"/>
            <a:r>
              <a:rPr lang="en-US" dirty="0" smtClean="0"/>
              <a:t>Prediction</a:t>
            </a:r>
          </a:p>
        </p:txBody>
      </p:sp>
      <p:sp>
        <p:nvSpPr>
          <p:cNvPr id="7" name="Rectangle 3"/>
          <p:cNvSpPr txBox="1">
            <a:spLocks noChangeArrowheads="1"/>
          </p:cNvSpPr>
          <p:nvPr/>
        </p:nvSpPr>
        <p:spPr bwMode="auto">
          <a:xfrm>
            <a:off x="228600" y="1143000"/>
            <a:ext cx="4724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FontTx/>
              <a:buChar char="-"/>
            </a:pPr>
            <a:r>
              <a:rPr lang="en-US" sz="1700" dirty="0">
                <a:latin typeface="Calibri" pitchFamily="34" charset="0"/>
                <a:cs typeface="Calibri" pitchFamily="34" charset="0"/>
              </a:rPr>
              <a:t>DCS will keep track of GPS readings during descent.</a:t>
            </a:r>
          </a:p>
          <a:p>
            <a:pPr eaLnBrk="1" hangingPunct="1">
              <a:spcBef>
                <a:spcPct val="20000"/>
              </a:spcBef>
              <a:buFontTx/>
              <a:buChar char="-"/>
            </a:pPr>
            <a:r>
              <a:rPr lang="en-US" sz="1700" dirty="0">
                <a:latin typeface="Calibri" pitchFamily="34" charset="0"/>
                <a:cs typeface="Calibri" pitchFamily="34" charset="0"/>
              </a:rPr>
              <a:t>The sensor data will be taken after each 2 seconds. This timing is done by the onboard controller.</a:t>
            </a:r>
          </a:p>
          <a:p>
            <a:pPr eaLnBrk="1" hangingPunct="1">
              <a:spcBef>
                <a:spcPct val="20000"/>
              </a:spcBef>
              <a:buFontTx/>
              <a:buChar char="-"/>
            </a:pPr>
            <a:r>
              <a:rPr lang="en-US" sz="1700" dirty="0">
                <a:latin typeface="Calibri" pitchFamily="34" charset="0"/>
                <a:cs typeface="Calibri" pitchFamily="34" charset="0"/>
              </a:rPr>
              <a:t>After detachment the co-ordinates of </a:t>
            </a:r>
            <a:r>
              <a:rPr lang="en-US" sz="1700" dirty="0" err="1" smtClean="0">
                <a:latin typeface="Calibri" pitchFamily="34" charset="0"/>
                <a:cs typeface="Calibri" pitchFamily="34" charset="0"/>
              </a:rPr>
              <a:t>Cansat</a:t>
            </a:r>
            <a:r>
              <a:rPr lang="en-US" sz="1700" dirty="0" smtClean="0">
                <a:latin typeface="Calibri" pitchFamily="34" charset="0"/>
                <a:cs typeface="Calibri" pitchFamily="34" charset="0"/>
              </a:rPr>
              <a:t> </a:t>
            </a:r>
            <a:r>
              <a:rPr lang="en-US" sz="1700" dirty="0">
                <a:latin typeface="Calibri" pitchFamily="34" charset="0"/>
                <a:cs typeface="Calibri" pitchFamily="34" charset="0"/>
              </a:rPr>
              <a:t>will be predicted on the basis of GPS readings at the carrier.</a:t>
            </a:r>
          </a:p>
          <a:p>
            <a:pPr eaLnBrk="1" hangingPunct="1">
              <a:spcBef>
                <a:spcPct val="20000"/>
              </a:spcBef>
              <a:buFontTx/>
              <a:buChar char="-"/>
            </a:pPr>
            <a:r>
              <a:rPr lang="en-US" sz="1700" dirty="0">
                <a:latin typeface="Calibri" pitchFamily="34" charset="0"/>
                <a:cs typeface="Calibri" pitchFamily="34" charset="0"/>
              </a:rPr>
              <a:t>After some Readings Trajectory of the </a:t>
            </a:r>
            <a:r>
              <a:rPr lang="en-US" sz="1700" dirty="0" err="1" smtClean="0">
                <a:latin typeface="Calibri" pitchFamily="34" charset="0"/>
                <a:cs typeface="Calibri" pitchFamily="34" charset="0"/>
              </a:rPr>
              <a:t>Cansat</a:t>
            </a:r>
            <a:r>
              <a:rPr lang="en-US" sz="1700" dirty="0" smtClean="0">
                <a:latin typeface="Calibri" pitchFamily="34" charset="0"/>
                <a:cs typeface="Calibri" pitchFamily="34" charset="0"/>
              </a:rPr>
              <a:t> </a:t>
            </a:r>
            <a:r>
              <a:rPr lang="en-US" sz="1700" dirty="0">
                <a:latin typeface="Calibri" pitchFamily="34" charset="0"/>
                <a:cs typeface="Calibri" pitchFamily="34" charset="0"/>
              </a:rPr>
              <a:t>can be estimated.</a:t>
            </a:r>
          </a:p>
          <a:p>
            <a:pPr eaLnBrk="1" hangingPunct="1">
              <a:spcBef>
                <a:spcPct val="20000"/>
              </a:spcBef>
              <a:buFontTx/>
              <a:buChar char="-"/>
            </a:pPr>
            <a:r>
              <a:rPr lang="en-US" sz="1700" dirty="0">
                <a:latin typeface="Calibri" pitchFamily="34" charset="0"/>
                <a:cs typeface="Calibri" pitchFamily="34" charset="0"/>
              </a:rPr>
              <a:t>The DCS will be enabled as soon as </a:t>
            </a:r>
            <a:r>
              <a:rPr lang="en-US" sz="1700" dirty="0" err="1" smtClean="0">
                <a:latin typeface="Calibri" pitchFamily="34" charset="0"/>
                <a:cs typeface="Calibri" pitchFamily="34" charset="0"/>
              </a:rPr>
              <a:t>Cansat</a:t>
            </a:r>
            <a:r>
              <a:rPr lang="en-US" sz="1700" dirty="0" smtClean="0">
                <a:latin typeface="Calibri" pitchFamily="34" charset="0"/>
                <a:cs typeface="Calibri" pitchFamily="34" charset="0"/>
              </a:rPr>
              <a:t> </a:t>
            </a:r>
            <a:r>
              <a:rPr lang="en-US" sz="1700" dirty="0">
                <a:latin typeface="Calibri" pitchFamily="34" charset="0"/>
                <a:cs typeface="Calibri" pitchFamily="34" charset="0"/>
              </a:rPr>
              <a:t>will come out of Rocket.</a:t>
            </a:r>
          </a:p>
          <a:p>
            <a:pPr eaLnBrk="1" hangingPunct="1">
              <a:spcBef>
                <a:spcPct val="20000"/>
              </a:spcBef>
              <a:buFontTx/>
              <a:buChar char="-"/>
            </a:pPr>
            <a:r>
              <a:rPr lang="en-US" sz="1700" dirty="0">
                <a:latin typeface="Calibri" pitchFamily="34" charset="0"/>
                <a:cs typeface="Calibri" pitchFamily="34" charset="0"/>
              </a:rPr>
              <a:t>It keeps track of height using </a:t>
            </a:r>
            <a:r>
              <a:rPr lang="en-US" sz="1700" dirty="0" smtClean="0">
                <a:latin typeface="Calibri" pitchFamily="34" charset="0"/>
                <a:cs typeface="Calibri" pitchFamily="34" charset="0"/>
              </a:rPr>
              <a:t>Altitude Sensor.</a:t>
            </a:r>
            <a:endParaRPr lang="en-US" sz="1700" dirty="0">
              <a:latin typeface="Calibri" pitchFamily="34" charset="0"/>
              <a:cs typeface="Calibri" pitchFamily="34" charset="0"/>
            </a:endParaRPr>
          </a:p>
          <a:p>
            <a:pPr eaLnBrk="1" hangingPunct="1">
              <a:spcBef>
                <a:spcPct val="20000"/>
              </a:spcBef>
              <a:buFontTx/>
              <a:buChar char="-"/>
            </a:pPr>
            <a:r>
              <a:rPr lang="en-US" sz="1700" dirty="0">
                <a:latin typeface="Calibri" pitchFamily="34" charset="0"/>
                <a:cs typeface="Calibri" pitchFamily="34" charset="0"/>
              </a:rPr>
              <a:t>At </a:t>
            </a:r>
            <a:r>
              <a:rPr lang="en-US" sz="1700" dirty="0" smtClean="0">
                <a:latin typeface="Calibri" pitchFamily="34" charset="0"/>
                <a:cs typeface="Calibri" pitchFamily="34" charset="0"/>
              </a:rPr>
              <a:t>400 </a:t>
            </a:r>
            <a:r>
              <a:rPr lang="en-US" sz="1700" dirty="0">
                <a:latin typeface="Calibri" pitchFamily="34" charset="0"/>
                <a:cs typeface="Calibri" pitchFamily="34" charset="0"/>
              </a:rPr>
              <a:t>Meter height </a:t>
            </a:r>
            <a:r>
              <a:rPr lang="en-US" sz="1700" dirty="0" err="1" smtClean="0">
                <a:latin typeface="Calibri" pitchFamily="34" charset="0"/>
                <a:cs typeface="Calibri" pitchFamily="34" charset="0"/>
              </a:rPr>
              <a:t>Cansat</a:t>
            </a:r>
            <a:r>
              <a:rPr lang="en-US" sz="1700" dirty="0" smtClean="0">
                <a:latin typeface="Calibri" pitchFamily="34" charset="0"/>
                <a:cs typeface="Calibri" pitchFamily="34" charset="0"/>
              </a:rPr>
              <a:t> </a:t>
            </a:r>
            <a:r>
              <a:rPr lang="en-US" sz="1700" dirty="0">
                <a:latin typeface="Calibri" pitchFamily="34" charset="0"/>
                <a:cs typeface="Calibri" pitchFamily="34" charset="0"/>
              </a:rPr>
              <a:t>and </a:t>
            </a:r>
            <a:r>
              <a:rPr lang="en-US" sz="1700" dirty="0" smtClean="0">
                <a:latin typeface="Calibri" pitchFamily="34" charset="0"/>
                <a:cs typeface="Calibri" pitchFamily="34" charset="0"/>
              </a:rPr>
              <a:t>Container </a:t>
            </a:r>
            <a:r>
              <a:rPr lang="en-US" sz="1700" dirty="0">
                <a:latin typeface="Calibri" pitchFamily="34" charset="0"/>
                <a:cs typeface="Calibri" pitchFamily="34" charset="0"/>
              </a:rPr>
              <a:t>detach with DCS on </a:t>
            </a:r>
            <a:r>
              <a:rPr lang="en-US" sz="1700" dirty="0" smtClean="0">
                <a:latin typeface="Calibri" pitchFamily="34" charset="0"/>
                <a:cs typeface="Calibri" pitchFamily="34" charset="0"/>
              </a:rPr>
              <a:t>Container </a:t>
            </a:r>
            <a:r>
              <a:rPr lang="en-US" sz="1700" dirty="0">
                <a:latin typeface="Calibri" pitchFamily="34" charset="0"/>
                <a:cs typeface="Calibri" pitchFamily="34" charset="0"/>
              </a:rPr>
              <a:t>tracking co-ordinates of </a:t>
            </a:r>
            <a:r>
              <a:rPr lang="en-US" sz="1700" dirty="0" err="1" smtClean="0">
                <a:latin typeface="Calibri" pitchFamily="34" charset="0"/>
                <a:cs typeface="Calibri" pitchFamily="34" charset="0"/>
              </a:rPr>
              <a:t>Cansat</a:t>
            </a:r>
            <a:r>
              <a:rPr lang="en-US" sz="1700" dirty="0" smtClean="0">
                <a:latin typeface="Calibri" pitchFamily="34" charset="0"/>
                <a:cs typeface="Calibri" pitchFamily="34" charset="0"/>
              </a:rPr>
              <a:t>.</a:t>
            </a:r>
            <a:endParaRPr lang="en-US" sz="1700" dirty="0">
              <a:latin typeface="Calibri" pitchFamily="34" charset="0"/>
              <a:cs typeface="Calibri" pitchFamily="34" charset="0"/>
            </a:endParaRPr>
          </a:p>
          <a:p>
            <a:pPr eaLnBrk="1" hangingPunct="1">
              <a:spcBef>
                <a:spcPct val="20000"/>
              </a:spcBef>
              <a:buFontTx/>
              <a:buChar char="-"/>
            </a:pPr>
            <a:r>
              <a:rPr lang="en-US" sz="1700" dirty="0">
                <a:latin typeface="Calibri" pitchFamily="34" charset="0"/>
                <a:cs typeface="Calibri" pitchFamily="34" charset="0"/>
              </a:rPr>
              <a:t>Further Trajectory can be estimated by extrapolation.</a:t>
            </a:r>
          </a:p>
        </p:txBody>
      </p:sp>
      <p:sp>
        <p:nvSpPr>
          <p:cNvPr id="8" name="Freeform 7"/>
          <p:cNvSpPr/>
          <p:nvPr/>
        </p:nvSpPr>
        <p:spPr>
          <a:xfrm>
            <a:off x="5502275" y="2360613"/>
            <a:ext cx="1101725" cy="1449387"/>
          </a:xfrm>
          <a:custGeom>
            <a:avLst/>
            <a:gdLst>
              <a:gd name="connsiteX0" fmla="*/ 0 w 1101144"/>
              <a:gd name="connsiteY0" fmla="*/ 4294 h 1092558"/>
              <a:gd name="connsiteX1" fmla="*/ 309093 w 1101144"/>
              <a:gd name="connsiteY1" fmla="*/ 42930 h 1092558"/>
              <a:gd name="connsiteX2" fmla="*/ 553791 w 1101144"/>
              <a:gd name="connsiteY2" fmla="*/ 261871 h 1092558"/>
              <a:gd name="connsiteX3" fmla="*/ 1030310 w 1101144"/>
              <a:gd name="connsiteY3" fmla="*/ 983088 h 1092558"/>
              <a:gd name="connsiteX4" fmla="*/ 978794 w 1101144"/>
              <a:gd name="connsiteY4" fmla="*/ 918694 h 1092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144" h="1092558">
                <a:moveTo>
                  <a:pt x="0" y="4294"/>
                </a:moveTo>
                <a:cubicBezTo>
                  <a:pt x="108397" y="2147"/>
                  <a:pt x="216794" y="0"/>
                  <a:pt x="309093" y="42930"/>
                </a:cubicBezTo>
                <a:cubicBezTo>
                  <a:pt x="401392" y="85860"/>
                  <a:pt x="433588" y="105178"/>
                  <a:pt x="553791" y="261871"/>
                </a:cubicBezTo>
                <a:cubicBezTo>
                  <a:pt x="673994" y="418564"/>
                  <a:pt x="959476" y="873618"/>
                  <a:pt x="1030310" y="983088"/>
                </a:cubicBezTo>
                <a:cubicBezTo>
                  <a:pt x="1101144" y="1092558"/>
                  <a:pt x="1039969" y="1005626"/>
                  <a:pt x="978794" y="918694"/>
                </a:cubicBezTo>
              </a:path>
            </a:pathLst>
          </a:custGeom>
          <a:ln>
            <a:prstDash val="lgDash"/>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9" name="Freeform 8"/>
          <p:cNvSpPr/>
          <p:nvPr/>
        </p:nvSpPr>
        <p:spPr>
          <a:xfrm>
            <a:off x="6553200" y="3735388"/>
            <a:ext cx="628650" cy="760412"/>
          </a:xfrm>
          <a:custGeom>
            <a:avLst/>
            <a:gdLst>
              <a:gd name="connsiteX0" fmla="*/ 0 w 628918"/>
              <a:gd name="connsiteY0" fmla="*/ 0 h 759853"/>
              <a:gd name="connsiteX1" fmla="*/ 180304 w 628918"/>
              <a:gd name="connsiteY1" fmla="*/ 38636 h 759853"/>
              <a:gd name="connsiteX2" fmla="*/ 296214 w 628918"/>
              <a:gd name="connsiteY2" fmla="*/ 180304 h 759853"/>
              <a:gd name="connsiteX3" fmla="*/ 579549 w 628918"/>
              <a:gd name="connsiteY3" fmla="*/ 682580 h 759853"/>
              <a:gd name="connsiteX4" fmla="*/ 592428 w 628918"/>
              <a:gd name="connsiteY4" fmla="*/ 643943 h 759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18" h="759853">
                <a:moveTo>
                  <a:pt x="0" y="0"/>
                </a:moveTo>
                <a:cubicBezTo>
                  <a:pt x="65467" y="4292"/>
                  <a:pt x="130935" y="8585"/>
                  <a:pt x="180304" y="38636"/>
                </a:cubicBezTo>
                <a:cubicBezTo>
                  <a:pt x="229673" y="68687"/>
                  <a:pt x="229673" y="72980"/>
                  <a:pt x="296214" y="180304"/>
                </a:cubicBezTo>
                <a:cubicBezTo>
                  <a:pt x="362755" y="287628"/>
                  <a:pt x="530180" y="605307"/>
                  <a:pt x="579549" y="682580"/>
                </a:cubicBezTo>
                <a:cubicBezTo>
                  <a:pt x="628918" y="759853"/>
                  <a:pt x="610673" y="701898"/>
                  <a:pt x="592428" y="643943"/>
                </a:cubicBezTo>
              </a:path>
            </a:pathLst>
          </a:custGeom>
          <a:ln>
            <a:prstDash val="lgDash"/>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0" name="Freeform 9"/>
          <p:cNvSpPr/>
          <p:nvPr/>
        </p:nvSpPr>
        <p:spPr>
          <a:xfrm>
            <a:off x="6991350" y="3811588"/>
            <a:ext cx="628650" cy="760412"/>
          </a:xfrm>
          <a:custGeom>
            <a:avLst/>
            <a:gdLst>
              <a:gd name="connsiteX0" fmla="*/ 0 w 628918"/>
              <a:gd name="connsiteY0" fmla="*/ 0 h 759853"/>
              <a:gd name="connsiteX1" fmla="*/ 180304 w 628918"/>
              <a:gd name="connsiteY1" fmla="*/ 38636 h 759853"/>
              <a:gd name="connsiteX2" fmla="*/ 296214 w 628918"/>
              <a:gd name="connsiteY2" fmla="*/ 180304 h 759853"/>
              <a:gd name="connsiteX3" fmla="*/ 579549 w 628918"/>
              <a:gd name="connsiteY3" fmla="*/ 682580 h 759853"/>
              <a:gd name="connsiteX4" fmla="*/ 592428 w 628918"/>
              <a:gd name="connsiteY4" fmla="*/ 643943 h 759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18" h="759853">
                <a:moveTo>
                  <a:pt x="0" y="0"/>
                </a:moveTo>
                <a:cubicBezTo>
                  <a:pt x="65467" y="4292"/>
                  <a:pt x="130935" y="8585"/>
                  <a:pt x="180304" y="38636"/>
                </a:cubicBezTo>
                <a:cubicBezTo>
                  <a:pt x="229673" y="68687"/>
                  <a:pt x="229673" y="72980"/>
                  <a:pt x="296214" y="180304"/>
                </a:cubicBezTo>
                <a:cubicBezTo>
                  <a:pt x="362755" y="287628"/>
                  <a:pt x="530180" y="605307"/>
                  <a:pt x="579549" y="682580"/>
                </a:cubicBezTo>
                <a:cubicBezTo>
                  <a:pt x="628918" y="759853"/>
                  <a:pt x="610673" y="701898"/>
                  <a:pt x="592428" y="643943"/>
                </a:cubicBezTo>
              </a:path>
            </a:pathLst>
          </a:custGeom>
          <a:ln>
            <a:prstDash val="lgDash"/>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1" name="Straight Connector 10"/>
          <p:cNvCxnSpPr>
            <a:stCxn id="9" idx="0"/>
            <a:endCxn id="10" idx="0"/>
          </p:cNvCxnSpPr>
          <p:nvPr/>
        </p:nvCxnSpPr>
        <p:spPr>
          <a:xfrm>
            <a:off x="6553200" y="3735388"/>
            <a:ext cx="438150" cy="7620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2" name="Can 11"/>
          <p:cNvSpPr/>
          <p:nvPr/>
        </p:nvSpPr>
        <p:spPr>
          <a:xfrm>
            <a:off x="5257800" y="2133600"/>
            <a:ext cx="2286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Can 12"/>
          <p:cNvSpPr/>
          <p:nvPr/>
        </p:nvSpPr>
        <p:spPr>
          <a:xfrm>
            <a:off x="7086600" y="45720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Can 13"/>
          <p:cNvSpPr/>
          <p:nvPr/>
        </p:nvSpPr>
        <p:spPr>
          <a:xfrm>
            <a:off x="7543800" y="45720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23"/>
          <p:cNvSpPr txBox="1">
            <a:spLocks noChangeArrowheads="1"/>
          </p:cNvSpPr>
          <p:nvPr/>
        </p:nvSpPr>
        <p:spPr bwMode="auto">
          <a:xfrm>
            <a:off x="5526088" y="1905000"/>
            <a:ext cx="2223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err="1" smtClean="0"/>
              <a:t>Cansat</a:t>
            </a:r>
            <a:r>
              <a:rPr lang="en-US" dirty="0" smtClean="0"/>
              <a:t> in Container</a:t>
            </a:r>
            <a:endParaRPr lang="en-US" dirty="0"/>
          </a:p>
        </p:txBody>
      </p:sp>
      <p:sp>
        <p:nvSpPr>
          <p:cNvPr id="16" name="TextBox 24"/>
          <p:cNvSpPr txBox="1">
            <a:spLocks noChangeArrowheads="1"/>
          </p:cNvSpPr>
          <p:nvPr/>
        </p:nvSpPr>
        <p:spPr bwMode="auto">
          <a:xfrm>
            <a:off x="6172200" y="4419600"/>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err="1" smtClean="0"/>
              <a:t>Cansat</a:t>
            </a:r>
            <a:endParaRPr lang="en-US" dirty="0"/>
          </a:p>
        </p:txBody>
      </p:sp>
      <p:sp>
        <p:nvSpPr>
          <p:cNvPr id="17" name="TextBox 25"/>
          <p:cNvSpPr txBox="1">
            <a:spLocks noChangeArrowheads="1"/>
          </p:cNvSpPr>
          <p:nvPr/>
        </p:nvSpPr>
        <p:spPr bwMode="auto">
          <a:xfrm>
            <a:off x="7859713" y="4572000"/>
            <a:ext cx="1184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t>Container</a:t>
            </a:r>
            <a:endParaRPr lang="en-US" dirty="0"/>
          </a:p>
        </p:txBody>
      </p:sp>
      <p:sp>
        <p:nvSpPr>
          <p:cNvPr id="18" name="Rectangular Callout 17"/>
          <p:cNvSpPr/>
          <p:nvPr/>
        </p:nvSpPr>
        <p:spPr>
          <a:xfrm>
            <a:off x="6934200" y="2514600"/>
            <a:ext cx="1981200" cy="990600"/>
          </a:xfrm>
          <a:prstGeom prst="wedgeRectCallout">
            <a:avLst>
              <a:gd name="adj1" fmla="val -77481"/>
              <a:gd name="adj2" fmla="val 20896"/>
            </a:avLst>
          </a:prstGeom>
          <a:ln/>
        </p:spPr>
        <p:style>
          <a:lnRef idx="3">
            <a:schemeClr val="lt1"/>
          </a:lnRef>
          <a:fillRef idx="1">
            <a:schemeClr val="dk1"/>
          </a:fillRef>
          <a:effectRef idx="1">
            <a:schemeClr val="dk1"/>
          </a:effectRef>
          <a:fontRef idx="minor">
            <a:schemeClr val="lt1"/>
          </a:fontRef>
        </p:style>
        <p:txBody>
          <a:bodyPr anchor="ctr"/>
          <a:lstStyle/>
          <a:p>
            <a:pPr>
              <a:defRPr/>
            </a:pPr>
            <a:r>
              <a:rPr lang="en-US" dirty="0"/>
              <a:t>Reading is taken </a:t>
            </a:r>
          </a:p>
          <a:p>
            <a:pPr>
              <a:defRPr/>
            </a:pPr>
            <a:r>
              <a:rPr lang="en-US" dirty="0"/>
              <a:t>every </a:t>
            </a:r>
            <a:r>
              <a:rPr lang="en-US" dirty="0" smtClean="0"/>
              <a:t>2sec</a:t>
            </a:r>
            <a:endParaRPr lang="en-US" dirty="0"/>
          </a:p>
        </p:txBody>
      </p:sp>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a:t>
            </a:r>
            <a:r>
              <a:rPr lang="en-US" sz="1000" dirty="0" smtClean="0"/>
              <a:t>: </a:t>
            </a:r>
            <a:r>
              <a:rPr lang="en-US" sz="1000" dirty="0" err="1" smtClean="0"/>
              <a:t>Siddharth</a:t>
            </a:r>
            <a:r>
              <a:rPr lang="en-US" sz="1000" dirty="0" smtClean="0"/>
              <a:t> Singh  </a:t>
            </a:r>
            <a:endParaRPr lang="en-US" sz="1000" dirty="0"/>
          </a:p>
        </p:txBody>
      </p:sp>
    </p:spTree>
    <p:extLst>
      <p:ext uri="{BB962C8B-B14F-4D97-AF65-F5344CB8AC3E}">
        <p14:creationId xmlns:p14="http://schemas.microsoft.com/office/powerpoint/2010/main" val="1556230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94</a:t>
            </a:fld>
            <a:endParaRPr lang="en-US" dirty="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39522E78-C478-47BF-8F93-8558B67A0F5A}" type="slidenum">
              <a:rPr lang="en-US" smtClean="0"/>
              <a:pPr eaLnBrk="1" hangingPunct="1"/>
              <a:t>94</a:t>
            </a:fld>
            <a:endParaRPr lang="en-US" smtClean="0"/>
          </a:p>
        </p:txBody>
      </p:sp>
      <p:sp>
        <p:nvSpPr>
          <p:cNvPr id="6"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err="1" smtClean="0"/>
              <a:t>Cansat</a:t>
            </a:r>
            <a:r>
              <a:rPr lang="en-US" dirty="0" smtClean="0"/>
              <a:t> Location and Recover</a:t>
            </a:r>
          </a:p>
        </p:txBody>
      </p:sp>
      <p:sp>
        <p:nvSpPr>
          <p:cNvPr id="7" name="Rectangle 3"/>
          <p:cNvSpPr txBox="1">
            <a:spLocks noChangeArrowheads="1"/>
          </p:cNvSpPr>
          <p:nvPr/>
        </p:nvSpPr>
        <p:spPr bwMode="auto">
          <a:xfrm>
            <a:off x="228600" y="1219200"/>
            <a:ext cx="8686800" cy="5181600"/>
          </a:xfrm>
          <a:prstGeom prst="rect">
            <a:avLst/>
          </a:prstGeom>
          <a:noFill/>
          <a:ln w="9525">
            <a:noFill/>
            <a:miter lim="800000"/>
            <a:headEnd/>
            <a:tailEnd/>
          </a:ln>
          <a:effectLst/>
        </p:spPr>
        <p:txBody>
          <a:bodyPr/>
          <a:lstStyle/>
          <a:p>
            <a:pPr marL="342900" indent="-342900">
              <a:spcBef>
                <a:spcPct val="20000"/>
              </a:spcBef>
              <a:buFontTx/>
              <a:buChar char="•"/>
              <a:defRPr/>
            </a:pPr>
            <a:r>
              <a:rPr lang="en-US" sz="2400" b="1" kern="0" dirty="0" err="1" smtClean="0">
                <a:latin typeface="+mn-lt"/>
              </a:rPr>
              <a:t>Cansat</a:t>
            </a:r>
            <a:r>
              <a:rPr lang="en-US" sz="2400" b="1" kern="0" dirty="0" smtClean="0">
                <a:latin typeface="+mn-lt"/>
              </a:rPr>
              <a:t> Recovery</a:t>
            </a:r>
            <a:endParaRPr lang="en-US" sz="2400" b="1" kern="0" dirty="0">
              <a:latin typeface="+mn-lt"/>
            </a:endParaRPr>
          </a:p>
          <a:p>
            <a:pPr lvl="1">
              <a:spcBef>
                <a:spcPct val="20000"/>
              </a:spcBef>
              <a:defRPr/>
            </a:pPr>
            <a:endParaRPr lang="en-US" sz="1600" kern="0" dirty="0" smtClean="0">
              <a:latin typeface="+mn-lt"/>
            </a:endParaRPr>
          </a:p>
          <a:p>
            <a:pPr marL="914400" lvl="1" indent="-457200">
              <a:spcBef>
                <a:spcPct val="20000"/>
              </a:spcBef>
              <a:buFontTx/>
              <a:buChar char="-"/>
              <a:defRPr/>
            </a:pPr>
            <a:r>
              <a:rPr lang="en-US" sz="1600" kern="0" dirty="0" smtClean="0">
                <a:latin typeface="+mn-lt"/>
              </a:rPr>
              <a:t>The </a:t>
            </a:r>
            <a:r>
              <a:rPr lang="en-US" sz="1600" kern="0" dirty="0">
                <a:latin typeface="+mn-lt"/>
              </a:rPr>
              <a:t>co-ordinates of </a:t>
            </a:r>
            <a:r>
              <a:rPr lang="en-US" sz="1600" kern="0" dirty="0" err="1" smtClean="0">
                <a:latin typeface="+mn-lt"/>
              </a:rPr>
              <a:t>Cansat</a:t>
            </a:r>
            <a:r>
              <a:rPr lang="en-US" sz="1600" kern="0" dirty="0" smtClean="0">
                <a:latin typeface="+mn-lt"/>
              </a:rPr>
              <a:t> </a:t>
            </a:r>
            <a:r>
              <a:rPr lang="en-US" sz="1600" kern="0" dirty="0">
                <a:latin typeface="+mn-lt"/>
              </a:rPr>
              <a:t>will be estimated by FSW </a:t>
            </a:r>
            <a:r>
              <a:rPr lang="en-US" sz="1600" kern="0" dirty="0" smtClean="0">
                <a:latin typeface="+mn-lt"/>
              </a:rPr>
              <a:t>that </a:t>
            </a:r>
            <a:r>
              <a:rPr lang="en-US" sz="1600" kern="0" dirty="0">
                <a:latin typeface="+mn-lt"/>
              </a:rPr>
              <a:t>will help us to find the exact location of </a:t>
            </a:r>
            <a:r>
              <a:rPr lang="en-US" sz="1600" kern="0" dirty="0" err="1" smtClean="0">
                <a:latin typeface="+mn-lt"/>
              </a:rPr>
              <a:t>Cansat</a:t>
            </a:r>
            <a:r>
              <a:rPr lang="en-US" sz="1600" kern="0" dirty="0" smtClean="0">
                <a:latin typeface="+mn-lt"/>
              </a:rPr>
              <a:t> </a:t>
            </a:r>
            <a:r>
              <a:rPr lang="en-US" sz="1600" kern="0" dirty="0">
                <a:latin typeface="+mn-lt"/>
              </a:rPr>
              <a:t>on the ground. </a:t>
            </a:r>
            <a:r>
              <a:rPr lang="en-US" sz="1600" kern="0" dirty="0" smtClean="0">
                <a:latin typeface="+mn-lt"/>
              </a:rPr>
              <a:t>This is a heuristic approach based upon GPS data as follows we </a:t>
            </a:r>
            <a:r>
              <a:rPr lang="en-US" sz="1600" kern="0" dirty="0">
                <a:latin typeface="+mn-lt"/>
              </a:rPr>
              <a:t>store the position of </a:t>
            </a:r>
            <a:r>
              <a:rPr lang="en-US" sz="1600" kern="0" dirty="0" err="1" smtClean="0">
                <a:latin typeface="+mn-lt"/>
              </a:rPr>
              <a:t>Cansat</a:t>
            </a:r>
            <a:r>
              <a:rPr lang="en-US" sz="1600" kern="0" dirty="0" smtClean="0">
                <a:latin typeface="+mn-lt"/>
              </a:rPr>
              <a:t> </a:t>
            </a:r>
            <a:r>
              <a:rPr lang="en-US" sz="1600" kern="0" dirty="0">
                <a:latin typeface="+mn-lt"/>
              </a:rPr>
              <a:t>before separation of </a:t>
            </a:r>
            <a:r>
              <a:rPr lang="en-US" sz="1600" kern="0" dirty="0" smtClean="0">
                <a:latin typeface="+mn-lt"/>
              </a:rPr>
              <a:t>container </a:t>
            </a:r>
            <a:r>
              <a:rPr lang="en-US" sz="1600" kern="0" dirty="0">
                <a:latin typeface="+mn-lt"/>
              </a:rPr>
              <a:t>and </a:t>
            </a:r>
            <a:r>
              <a:rPr lang="en-US" sz="1600" kern="0" dirty="0" err="1" smtClean="0">
                <a:latin typeface="+mn-lt"/>
              </a:rPr>
              <a:t>Cansat</a:t>
            </a:r>
            <a:r>
              <a:rPr lang="en-US" sz="1600" kern="0" dirty="0" smtClean="0">
                <a:latin typeface="+mn-lt"/>
              </a:rPr>
              <a:t> </a:t>
            </a:r>
            <a:r>
              <a:rPr lang="en-US" sz="1600" kern="0" dirty="0">
                <a:latin typeface="+mn-lt"/>
              </a:rPr>
              <a:t>in the memory at every 2 sec interval</a:t>
            </a:r>
            <a:r>
              <a:rPr lang="en-US" sz="1600" kern="0" dirty="0" smtClean="0">
                <a:latin typeface="+mn-lt"/>
              </a:rPr>
              <a:t>. </a:t>
            </a:r>
            <a:r>
              <a:rPr lang="en-US" sz="1600" kern="0" dirty="0">
                <a:latin typeface="+mn-lt"/>
              </a:rPr>
              <a:t>This will depict the trajectory of the </a:t>
            </a:r>
            <a:r>
              <a:rPr lang="en-US" sz="1600" kern="0" dirty="0" err="1" smtClean="0">
                <a:latin typeface="+mn-lt"/>
              </a:rPr>
              <a:t>Cansat</a:t>
            </a:r>
            <a:r>
              <a:rPr lang="en-US" sz="1600" kern="0" dirty="0" smtClean="0">
                <a:latin typeface="+mn-lt"/>
              </a:rPr>
              <a:t> </a:t>
            </a:r>
            <a:r>
              <a:rPr lang="en-US" sz="1600" kern="0" dirty="0">
                <a:latin typeface="+mn-lt"/>
              </a:rPr>
              <a:t>as it falls. This can be extrapolated taking into consideration local wind effect  as altitude decreases to predict the trajectory and final position of </a:t>
            </a:r>
            <a:r>
              <a:rPr lang="en-US" sz="1600" kern="0" dirty="0" err="1" smtClean="0">
                <a:latin typeface="+mn-lt"/>
              </a:rPr>
              <a:t>Cansat</a:t>
            </a:r>
            <a:r>
              <a:rPr lang="en-US" sz="1600" kern="0" dirty="0" smtClean="0">
                <a:latin typeface="+mn-lt"/>
              </a:rPr>
              <a:t>.</a:t>
            </a:r>
          </a:p>
          <a:p>
            <a:pPr lvl="1">
              <a:spcBef>
                <a:spcPct val="20000"/>
              </a:spcBef>
              <a:defRPr/>
            </a:pPr>
            <a:endParaRPr lang="en-US" sz="1600" kern="0" dirty="0">
              <a:latin typeface="+mn-lt"/>
            </a:endParaRPr>
          </a:p>
          <a:p>
            <a:pPr marL="914400" lvl="1" indent="-457200">
              <a:spcBef>
                <a:spcPct val="20000"/>
              </a:spcBef>
              <a:buFontTx/>
              <a:buChar char="-"/>
              <a:defRPr/>
            </a:pPr>
            <a:r>
              <a:rPr lang="en-US" sz="1600" kern="0" dirty="0"/>
              <a:t>The </a:t>
            </a:r>
            <a:r>
              <a:rPr lang="en-US" sz="1600" kern="0" dirty="0" err="1" smtClean="0"/>
              <a:t>Cansat</a:t>
            </a:r>
            <a:r>
              <a:rPr lang="en-US" sz="1600" kern="0" dirty="0" smtClean="0"/>
              <a:t> </a:t>
            </a:r>
            <a:r>
              <a:rPr lang="en-US" sz="1600" kern="0" dirty="0"/>
              <a:t>will have a shiny </a:t>
            </a:r>
            <a:r>
              <a:rPr lang="en-US" sz="1600" kern="0" dirty="0" smtClean="0"/>
              <a:t>body </a:t>
            </a:r>
            <a:r>
              <a:rPr lang="en-US" sz="1600" kern="0" dirty="0"/>
              <a:t>after detachment from </a:t>
            </a:r>
            <a:r>
              <a:rPr lang="en-US" sz="1600" kern="0" dirty="0" smtClean="0"/>
              <a:t>the container which will help in easy  detection of the </a:t>
            </a:r>
            <a:r>
              <a:rPr lang="en-US" sz="1600" kern="0" dirty="0" err="1" smtClean="0"/>
              <a:t>Cansat</a:t>
            </a:r>
            <a:r>
              <a:rPr lang="en-US" sz="1600" kern="0" dirty="0" smtClean="0"/>
              <a:t>. There would also be a Buzzer that would keep on sounding for one hour thus helping in easy tracking of the </a:t>
            </a:r>
            <a:r>
              <a:rPr lang="en-US" sz="1600" kern="0" dirty="0" err="1" smtClean="0"/>
              <a:t>Cansat</a:t>
            </a:r>
            <a:r>
              <a:rPr lang="en-US" sz="1600" kern="0" dirty="0" smtClean="0"/>
              <a:t> .</a:t>
            </a:r>
            <a:endParaRPr lang="en-US" sz="1600" kern="0" dirty="0"/>
          </a:p>
          <a:p>
            <a:pPr marL="914400" lvl="1" indent="-457200">
              <a:spcBef>
                <a:spcPct val="20000"/>
              </a:spcBef>
              <a:buFontTx/>
              <a:buChar char="-"/>
              <a:defRPr/>
            </a:pPr>
            <a:endParaRPr lang="en-US" sz="1600" kern="0" dirty="0">
              <a:latin typeface="+mn-lt"/>
            </a:endParaRPr>
          </a:p>
        </p:txBody>
      </p:sp>
      <p:sp>
        <p:nvSpPr>
          <p:cNvPr id="8" name="Rectangle 3"/>
          <p:cNvSpPr txBox="1">
            <a:spLocks noChangeArrowheads="1"/>
          </p:cNvSpPr>
          <p:nvPr/>
        </p:nvSpPr>
        <p:spPr bwMode="auto">
          <a:xfrm>
            <a:off x="228600" y="4419600"/>
            <a:ext cx="8686800" cy="1676400"/>
          </a:xfrm>
          <a:prstGeom prst="rect">
            <a:avLst/>
          </a:prstGeom>
          <a:noFill/>
          <a:ln w="9525">
            <a:noFill/>
            <a:miter lim="800000"/>
            <a:headEnd/>
            <a:tailEnd/>
          </a:ln>
          <a:effectLst/>
        </p:spPr>
        <p:txBody>
          <a:bodyPr/>
          <a:lstStyle/>
          <a:p>
            <a:pPr>
              <a:spcBef>
                <a:spcPct val="20000"/>
              </a:spcBef>
              <a:defRPr/>
            </a:pPr>
            <a:endParaRPr lang="en-US" sz="2400" b="1" kern="0" dirty="0">
              <a:latin typeface="+mn-lt"/>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a:t>
            </a:r>
            <a:r>
              <a:rPr lang="en-US" sz="1000" dirty="0" smtClean="0"/>
              <a:t>: </a:t>
            </a:r>
            <a:r>
              <a:rPr lang="en-US" sz="1000" dirty="0" err="1" smtClean="0"/>
              <a:t>Siddharth</a:t>
            </a:r>
            <a:r>
              <a:rPr lang="en-US" sz="1000" dirty="0" smtClean="0"/>
              <a:t> Singh  </a:t>
            </a:r>
            <a:endParaRPr lang="en-US" sz="1000" dirty="0"/>
          </a:p>
        </p:txBody>
      </p:sp>
    </p:spTree>
    <p:extLst>
      <p:ext uri="{BB962C8B-B14F-4D97-AF65-F5344CB8AC3E}">
        <p14:creationId xmlns:p14="http://schemas.microsoft.com/office/powerpoint/2010/main" val="1142365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95</a:t>
            </a:fld>
            <a:endParaRPr lang="en-US" dirty="0"/>
          </a:p>
        </p:txBody>
      </p:sp>
      <p:sp>
        <p:nvSpPr>
          <p:cNvPr id="4" name="Rectangle 5"/>
          <p:cNvSpPr txBox="1">
            <a:spLocks noChangeArrowheads="1"/>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Rectangle 6"/>
          <p:cNvSpPr txBox="1">
            <a:spLocks noChangeArrowheads="1"/>
          </p:cNvSpPr>
          <p:nvPr/>
        </p:nvSpPr>
        <p:spPr bwMode="auto">
          <a:xfrm>
            <a:off x="8001000" y="6477000"/>
            <a:ext cx="6858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6" name="Rectangle 4"/>
          <p:cNvSpPr txBox="1">
            <a:spLocks noChangeArrowheads="1"/>
          </p:cNvSpPr>
          <p:nvPr/>
        </p:nvSpPr>
        <p:spPr>
          <a:xfrm>
            <a:off x="685800" y="2130425"/>
            <a:ext cx="7772400" cy="1470025"/>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Management</a:t>
            </a:r>
          </a:p>
        </p:txBody>
      </p:sp>
      <p:sp>
        <p:nvSpPr>
          <p:cNvPr id="7" name="Rectangle 5"/>
          <p:cNvSpPr txBox="1">
            <a:spLocks noChangeArrowheads="1"/>
          </p:cNvSpPr>
          <p:nvPr/>
        </p:nvSpPr>
        <p:spPr>
          <a:xfrm>
            <a:off x="1371600" y="4343400"/>
            <a:ext cx="6400800" cy="12954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lgn="ctr" eaLnBrk="1" hangingPunct="1"/>
            <a:r>
              <a:rPr lang="en-US" dirty="0" smtClean="0"/>
              <a:t>Presenter : </a:t>
            </a:r>
            <a:r>
              <a:rPr lang="en-US" dirty="0" err="1" smtClean="0"/>
              <a:t>Siddharth</a:t>
            </a:r>
            <a:r>
              <a:rPr lang="en-US" dirty="0" smtClean="0"/>
              <a:t> Singh</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9715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96</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4C05A140-9E5F-44B3-9818-ED071F5AD672}" type="slidenum">
              <a:rPr lang="en-US" smtClean="0"/>
              <a:pPr eaLnBrk="1" hangingPunct="1"/>
              <a:t>96</a:t>
            </a:fld>
            <a:endParaRPr lang="en-US" smtClean="0"/>
          </a:p>
        </p:txBody>
      </p:sp>
      <p:sp>
        <p:nvSpPr>
          <p:cNvPr id="6" name="Rectangle 2"/>
          <p:cNvSpPr txBox="1">
            <a:spLocks noChangeArrowheads="1"/>
          </p:cNvSpPr>
          <p:nvPr/>
        </p:nvSpPr>
        <p:spPr>
          <a:xfrm>
            <a:off x="2514600" y="228600"/>
            <a:ext cx="4114800" cy="5334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err="1" smtClean="0"/>
              <a:t>Cansat</a:t>
            </a:r>
            <a:r>
              <a:rPr lang="en-US" dirty="0" smtClean="0"/>
              <a:t> Budget – Hardware</a:t>
            </a:r>
          </a:p>
        </p:txBody>
      </p:sp>
      <p:graphicFrame>
        <p:nvGraphicFramePr>
          <p:cNvPr id="7" name="Group 2"/>
          <p:cNvGraphicFramePr>
            <a:graphicFrameLocks noGrp="1"/>
          </p:cNvGraphicFramePr>
          <p:nvPr>
            <p:extLst>
              <p:ext uri="{D42A27DB-BD31-4B8C-83A1-F6EECF244321}">
                <p14:modId xmlns:p14="http://schemas.microsoft.com/office/powerpoint/2010/main" val="1964282770"/>
              </p:ext>
            </p:extLst>
          </p:nvPr>
        </p:nvGraphicFramePr>
        <p:xfrm>
          <a:off x="457200" y="1143000"/>
          <a:ext cx="3611827" cy="5095746"/>
        </p:xfrm>
        <a:graphic>
          <a:graphicData uri="http://schemas.openxmlformats.org/drawingml/2006/table">
            <a:tbl>
              <a:tblPr/>
              <a:tblGrid>
                <a:gridCol w="1267654"/>
                <a:gridCol w="499416"/>
                <a:gridCol w="500649"/>
                <a:gridCol w="1344108"/>
              </a:tblGrid>
              <a:tr h="65872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Component</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Quantity</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2" charset="0"/>
                          <a:ea typeface="MS Gothic" charset="-128"/>
                          <a:cs typeface="Calibri" pitchFamily="32" charset="0"/>
                        </a:rPr>
                        <a:t>Unit Price (in USD)</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Cost</a:t>
                      </a:r>
                    </a:p>
                    <a:p>
                      <a:pPr marL="0" marR="0" lvl="0" indent="0" algn="ctr" defTabSz="449263" rtl="0" eaLnBrk="1" fontAlgn="base" latinLnBrk="0" hangingPunct="1">
                        <a:lnSpc>
                          <a:spcPct val="93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(in USD)</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36260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Atmega128 microcontroller</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1</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6.8</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6.8</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6260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Temperature Sensor</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1</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16</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16</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1454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Accelerometer</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1</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7</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7</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1454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Battery</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2</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22</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44</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1454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Servo Motor</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2</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5</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10(mini)</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6260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Circuit Fabrication</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200" dirty="0" smtClean="0"/>
                        <a:t>   </a:t>
                      </a:r>
                      <a:r>
                        <a:rPr lang="en-US" sz="1200" dirty="0" smtClean="0">
                          <a:latin typeface="Calibri" pitchFamily="34" charset="0"/>
                        </a:rPr>
                        <a:t>2</a:t>
                      </a:r>
                      <a:endParaRPr lang="en-US" sz="1200" dirty="0"/>
                    </a:p>
                  </a:txBody>
                  <a:tcPr marL="83350" marR="83350" marT="41674"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10</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20</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232739">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GPS Equipment</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1</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108</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108</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6260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Electronics system</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endParaRPr lang="en-US" sz="1200"/>
                    </a:p>
                  </a:txBody>
                  <a:tcPr marL="83350" marR="83350" marT="41674"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endParaRPr lang="en-US" sz="1200" dirty="0"/>
                    </a:p>
                  </a:txBody>
                  <a:tcPr marL="83350" marR="83350" marT="41674"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71.3</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r>
              <a:tr h="36260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Xbee Explorer Dongle  </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r>
                        <a:rPr lang="en-US" sz="1200" dirty="0" smtClean="0"/>
                        <a:t>   1</a:t>
                      </a:r>
                      <a:endParaRPr lang="en-US" sz="1200" dirty="0"/>
                    </a:p>
                  </a:txBody>
                  <a:tcPr marL="83350" marR="83350" marT="41674"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r>
                        <a:rPr lang="en-US" sz="1200" dirty="0" smtClean="0"/>
                        <a:t>   25</a:t>
                      </a:r>
                      <a:endParaRPr lang="en-US" sz="1200" dirty="0"/>
                    </a:p>
                  </a:txBody>
                  <a:tcPr marL="83350" marR="83350" marT="41674"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25</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r>
              <a:tr h="510667">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Structure material and Fabrication</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endParaRPr lang="en-US" sz="1200"/>
                    </a:p>
                  </a:txBody>
                  <a:tcPr marL="83350" marR="83350" marT="41674"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200</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200</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r>
              <a:tr h="214543">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Rip-Stop Nylon</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3</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18</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54</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DE9D9"/>
                    </a:solidFill>
                  </a:tcPr>
                </a:tc>
              </a:tr>
              <a:tr h="26394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Miscellaneous</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200"/>
                    </a:p>
                  </a:txBody>
                  <a:tcPr marL="83350" marR="83350" marT="41674"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20</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20</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6532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Margin</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Calibri" pitchFamily="32" charset="0"/>
                          <a:ea typeface="MS Gothic" charset="-128"/>
                          <a:cs typeface="Calibri" pitchFamily="32" charset="0"/>
                        </a:rPr>
                        <a:t>15%</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41.3</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66.1</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349306">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Total</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CCC0D9"/>
                    </a:solidFill>
                  </a:tcPr>
                </a:tc>
                <a:tc>
                  <a:txBody>
                    <a:bodyPr/>
                    <a:lstStyle/>
                    <a:p>
                      <a:endParaRPr lang="en-US" sz="1200"/>
                    </a:p>
                  </a:txBody>
                  <a:tcPr marL="83350" marR="83350" marT="41674"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CCC0D9"/>
                    </a:solidFill>
                  </a:tcPr>
                </a:tc>
                <a:tc>
                  <a:txBody>
                    <a:bodyPr/>
                    <a:lstStyle/>
                    <a:p>
                      <a:endParaRPr lang="en-US" sz="1200" dirty="0"/>
                    </a:p>
                  </a:txBody>
                  <a:tcPr marL="83350" marR="83350" marT="41674"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CCC0D9"/>
                    </a:solid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dirty="0" smtClean="0">
                          <a:ln>
                            <a:noFill/>
                          </a:ln>
                          <a:solidFill>
                            <a:srgbClr val="000000"/>
                          </a:solidFill>
                          <a:effectLst/>
                          <a:latin typeface="Calibri" pitchFamily="32" charset="0"/>
                          <a:ea typeface="MS Gothic" charset="-128"/>
                          <a:cs typeface="Calibri" pitchFamily="32" charset="0"/>
                        </a:rPr>
                        <a:t>646.5</a:t>
                      </a:r>
                    </a:p>
                  </a:txBody>
                  <a:tcPr marL="83350" marR="83350" marT="24807" marB="41674"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CCC0D9"/>
                    </a:solidFill>
                  </a:tcPr>
                </a:tc>
              </a:tr>
            </a:tbl>
          </a:graphicData>
        </a:graphic>
      </p:graphicFrame>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Chart 10"/>
          <p:cNvGraphicFramePr/>
          <p:nvPr>
            <p:extLst>
              <p:ext uri="{D42A27DB-BD31-4B8C-83A1-F6EECF244321}">
                <p14:modId xmlns:p14="http://schemas.microsoft.com/office/powerpoint/2010/main" val="2627141069"/>
              </p:ext>
            </p:extLst>
          </p:nvPr>
        </p:nvGraphicFramePr>
        <p:xfrm>
          <a:off x="5029200" y="1600200"/>
          <a:ext cx="4114800" cy="31496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a:t>
            </a:r>
            <a:r>
              <a:rPr lang="en-US" sz="1000" dirty="0" smtClean="0"/>
              <a:t>: </a:t>
            </a:r>
            <a:r>
              <a:rPr lang="en-US" sz="1000" dirty="0" err="1" smtClean="0"/>
              <a:t>Siddharth</a:t>
            </a:r>
            <a:r>
              <a:rPr lang="en-US" sz="1000" dirty="0" smtClean="0"/>
              <a:t> Singh  </a:t>
            </a:r>
            <a:endParaRPr lang="en-US" sz="1000" dirty="0"/>
          </a:p>
        </p:txBody>
      </p:sp>
    </p:spTree>
    <p:extLst>
      <p:ext uri="{BB962C8B-B14F-4D97-AF65-F5344CB8AC3E}">
        <p14:creationId xmlns:p14="http://schemas.microsoft.com/office/powerpoint/2010/main" val="39851732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97</a:t>
            </a:fld>
            <a:endParaRPr lang="en-US" dirty="0"/>
          </a:p>
        </p:txBody>
      </p:sp>
      <p:sp>
        <p:nvSpPr>
          <p:cNvPr id="4" name="Footer Placeholder 4"/>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5" name="Slide Number Placeholder 5"/>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18180D56-D9E7-49B8-91C9-3B3FD48D03CF}" type="slidenum">
              <a:rPr lang="en-US" smtClean="0"/>
              <a:pPr eaLnBrk="1" hangingPunct="1"/>
              <a:t>97</a:t>
            </a:fld>
            <a:endParaRPr lang="en-US" smtClean="0"/>
          </a:p>
        </p:txBody>
      </p:sp>
      <p:sp>
        <p:nvSpPr>
          <p:cNvPr id="6" name="Rectangle 2"/>
          <p:cNvSpPr txBox="1">
            <a:spLocks noChangeArrowheads="1"/>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Program Schedule</a:t>
            </a:r>
          </a:p>
        </p:txBody>
      </p:sp>
      <p:graphicFrame>
        <p:nvGraphicFramePr>
          <p:cNvPr id="7" name="Group 4"/>
          <p:cNvGraphicFramePr>
            <a:graphicFrameLocks noGrp="1"/>
          </p:cNvGraphicFramePr>
          <p:nvPr>
            <p:extLst>
              <p:ext uri="{D42A27DB-BD31-4B8C-83A1-F6EECF244321}">
                <p14:modId xmlns:p14="http://schemas.microsoft.com/office/powerpoint/2010/main" val="2421555771"/>
              </p:ext>
            </p:extLst>
          </p:nvPr>
        </p:nvGraphicFramePr>
        <p:xfrm>
          <a:off x="304800" y="1066800"/>
          <a:ext cx="8534399" cy="5257800"/>
        </p:xfrm>
        <a:graphic>
          <a:graphicData uri="http://schemas.openxmlformats.org/drawingml/2006/table">
            <a:tbl>
              <a:tblPr/>
              <a:tblGrid>
                <a:gridCol w="3276600"/>
                <a:gridCol w="838200"/>
                <a:gridCol w="838200"/>
                <a:gridCol w="838200"/>
                <a:gridCol w="838200"/>
                <a:gridCol w="1904999"/>
              </a:tblGrid>
              <a:tr h="262356">
                <a:tc gridSpan="6">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Electronics Team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8874">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Task</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Scheduled Dates</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r>
                        <a:rPr kumimoji="0" lang="en-US" sz="1400" b="0" i="0" u="none" strike="noStrike" cap="none" normalizeH="0" baseline="0" dirty="0" err="1" smtClean="0">
                          <a:ln>
                            <a:noFill/>
                          </a:ln>
                          <a:solidFill>
                            <a:srgbClr val="000000"/>
                          </a:solidFill>
                          <a:effectLst/>
                          <a:latin typeface="Calibri" pitchFamily="32" charset="0"/>
                          <a:ea typeface="MS Gothic" charset="-128"/>
                          <a:cs typeface="Calibri" pitchFamily="32" charset="0"/>
                        </a:rPr>
                        <a:t>dd</a:t>
                      </a: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/mm/</a:t>
                      </a:r>
                      <a:r>
                        <a:rPr kumimoji="0" lang="en-US" sz="1400" b="0" i="0" u="none" strike="noStrike" cap="none" normalizeH="0" baseline="0" dirty="0" err="1" smtClean="0">
                          <a:ln>
                            <a:noFill/>
                          </a:ln>
                          <a:solidFill>
                            <a:srgbClr val="000000"/>
                          </a:solidFill>
                          <a:effectLst/>
                          <a:latin typeface="Calibri" pitchFamily="32" charset="0"/>
                          <a:ea typeface="MS Gothic" charset="-128"/>
                          <a:cs typeface="Calibri" pitchFamily="32" charset="0"/>
                        </a:rPr>
                        <a:t>yy</a:t>
                      </a: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Actual Dates</a:t>
                      </a:r>
                    </a:p>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r>
                        <a:rPr kumimoji="0" lang="en-US" sz="1400" b="0" i="0" u="none" strike="noStrike" cap="none" normalizeH="0" baseline="0" dirty="0" err="1" smtClean="0">
                          <a:ln>
                            <a:noFill/>
                          </a:ln>
                          <a:solidFill>
                            <a:srgbClr val="000000"/>
                          </a:solidFill>
                          <a:effectLst/>
                          <a:latin typeface="Calibri" pitchFamily="32" charset="0"/>
                          <a:ea typeface="MS Gothic" charset="-128"/>
                          <a:cs typeface="Calibri" pitchFamily="32" charset="0"/>
                        </a:rPr>
                        <a:t>dd</a:t>
                      </a: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/mm/</a:t>
                      </a:r>
                      <a:r>
                        <a:rPr kumimoji="0" lang="en-US" sz="1400" b="0" i="0" u="none" strike="noStrike" cap="none" normalizeH="0" baseline="0" dirty="0" err="1" smtClean="0">
                          <a:ln>
                            <a:noFill/>
                          </a:ln>
                          <a:solidFill>
                            <a:srgbClr val="000000"/>
                          </a:solidFill>
                          <a:effectLst/>
                          <a:latin typeface="Calibri" pitchFamily="32" charset="0"/>
                          <a:ea typeface="MS Gothic" charset="-128"/>
                          <a:cs typeface="Calibri" pitchFamily="32" charset="0"/>
                        </a:rPr>
                        <a:t>yy</a:t>
                      </a: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Reasons for not completing</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430461">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1. Recognition of Tasks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 4/1/13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 1/1/13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7/1/13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2000" dirty="0" smtClean="0"/>
                        <a:t> </a:t>
                      </a:r>
                      <a:endParaRPr lang="en-US" sz="2000" dirty="0"/>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87204">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2. Allocation and Division of Tasks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5/1/13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10/1/13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8/1/13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14/1/13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4144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3.  Identification of Systems and System Architecture</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11/1/13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15/1/13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14/1/13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17/1/13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68465">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cs typeface="Calibri" pitchFamily="32" charset="0"/>
                        </a:rPr>
                        <a:t>4. Testing of Available components from previous year</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15/1/13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27/1/13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17/1/13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B050"/>
                          </a:solidFill>
                          <a:effectLst/>
                          <a:latin typeface="Calibri" pitchFamily="32" charset="0"/>
                          <a:ea typeface="MS Gothic" charset="-128"/>
                        </a:rPr>
                        <a:t>18/1/13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5724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FF0000"/>
                          </a:solidFill>
                          <a:effectLst/>
                          <a:latin typeface="Calibri" pitchFamily="32" charset="0"/>
                          <a:ea typeface="MS Gothic" charset="-128"/>
                          <a:cs typeface="Calibri" pitchFamily="32" charset="0"/>
                        </a:rPr>
                        <a:t>5. PDR Report and Presentation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FF0000"/>
                          </a:solidFill>
                          <a:effectLst/>
                          <a:latin typeface="Calibri" pitchFamily="32" charset="0"/>
                          <a:ea typeface="MS Gothic" charset="-128"/>
                        </a:rPr>
                        <a:t>27/1/13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FF0000"/>
                          </a:solidFill>
                          <a:effectLst/>
                          <a:latin typeface="Calibri" pitchFamily="32" charset="0"/>
                          <a:ea typeface="MS Gothic" charset="-128"/>
                        </a:rPr>
                        <a:t>31/1/13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FF0000"/>
                          </a:solidFill>
                          <a:effectLst/>
                          <a:latin typeface="Calibri" pitchFamily="32" charset="0"/>
                          <a:ea typeface="MS Gothic" charset="-128"/>
                        </a:rPr>
                        <a:t>27/1/13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FF0000"/>
                          </a:solidFill>
                          <a:effectLst/>
                          <a:latin typeface="Calibri" pitchFamily="32" charset="0"/>
                          <a:ea typeface="MS Gothic" charset="-128"/>
                        </a:rPr>
                        <a:t>5/2/13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FF0000"/>
                          </a:solidFill>
                          <a:effectLst/>
                          <a:latin typeface="Calibri" pitchFamily="32" charset="0"/>
                          <a:ea typeface="MS Gothic" charset="-128"/>
                          <a:cs typeface="Calibri" pitchFamily="32" charset="0"/>
                        </a:rPr>
                        <a:t>Mid-</a:t>
                      </a:r>
                      <a:r>
                        <a:rPr kumimoji="0" lang="en-US" sz="1400" b="0" i="0" u="none" strike="noStrike" cap="none" normalizeH="0" baseline="0" dirty="0" err="1" smtClean="0">
                          <a:ln>
                            <a:noFill/>
                          </a:ln>
                          <a:solidFill>
                            <a:srgbClr val="FF0000"/>
                          </a:solidFill>
                          <a:effectLst/>
                          <a:latin typeface="Calibri" pitchFamily="32" charset="0"/>
                          <a:ea typeface="MS Gothic" charset="-128"/>
                          <a:cs typeface="Calibri" pitchFamily="32" charset="0"/>
                        </a:rPr>
                        <a:t>sem</a:t>
                      </a:r>
                      <a:r>
                        <a:rPr kumimoji="0" lang="en-US" sz="1400" b="0" i="0" u="none" strike="noStrike" cap="none" normalizeH="0" baseline="0" dirty="0" smtClean="0">
                          <a:ln>
                            <a:noFill/>
                          </a:ln>
                          <a:solidFill>
                            <a:srgbClr val="FF0000"/>
                          </a:solidFill>
                          <a:effectLst/>
                          <a:latin typeface="Calibri" pitchFamily="32" charset="0"/>
                          <a:ea typeface="MS Gothic" charset="-128"/>
                          <a:cs typeface="Calibri" pitchFamily="32" charset="0"/>
                        </a:rPr>
                        <a:t> exams and R&amp;D showcase organized in our college</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5724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6. Hardware Procurement Begins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10/2/13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17/2/13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5724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7.  Basic System Integration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17/2/13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15/3/13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5724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8. Work on Image Sensing and Orientation</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15/3/13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25/3/13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a:t>
            </a:r>
            <a:r>
              <a:rPr lang="en-US" sz="1000" dirty="0" smtClean="0"/>
              <a:t>: </a:t>
            </a:r>
            <a:r>
              <a:rPr lang="en-US" sz="1000" dirty="0" err="1" smtClean="0"/>
              <a:t>Siddharth</a:t>
            </a:r>
            <a:r>
              <a:rPr lang="en-US" sz="1000" dirty="0" smtClean="0"/>
              <a:t> Singh  </a:t>
            </a:r>
            <a:endParaRPr lang="en-US" sz="1000" dirty="0"/>
          </a:p>
        </p:txBody>
      </p:sp>
    </p:spTree>
    <p:extLst>
      <p:ext uri="{BB962C8B-B14F-4D97-AF65-F5344CB8AC3E}">
        <p14:creationId xmlns:p14="http://schemas.microsoft.com/office/powerpoint/2010/main" val="3975871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98</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Program Schedule(contd.)</a:t>
            </a:r>
          </a:p>
        </p:txBody>
      </p:sp>
      <p:sp>
        <p:nvSpPr>
          <p:cNvPr id="5"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6"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2744E723-EDC2-42AC-A697-943CC48D58E5}" type="slidenum">
              <a:rPr lang="en-US" smtClean="0"/>
              <a:pPr eaLnBrk="1" hangingPunct="1"/>
              <a:t>98</a:t>
            </a:fld>
            <a:endParaRPr lang="en-US" smtClean="0"/>
          </a:p>
        </p:txBody>
      </p:sp>
      <p:graphicFrame>
        <p:nvGraphicFramePr>
          <p:cNvPr id="7" name="Group 4"/>
          <p:cNvGraphicFramePr>
            <a:graphicFrameLocks noGrp="1"/>
          </p:cNvGraphicFramePr>
          <p:nvPr/>
        </p:nvGraphicFramePr>
        <p:xfrm>
          <a:off x="381000" y="1143000"/>
          <a:ext cx="8382000" cy="5105400"/>
        </p:xfrm>
        <a:graphic>
          <a:graphicData uri="http://schemas.openxmlformats.org/drawingml/2006/table">
            <a:tbl>
              <a:tblPr/>
              <a:tblGrid>
                <a:gridCol w="3227024"/>
                <a:gridCol w="991197"/>
                <a:gridCol w="899210"/>
                <a:gridCol w="936757"/>
                <a:gridCol w="961161"/>
                <a:gridCol w="1366651"/>
              </a:tblGrid>
              <a:tr h="291146">
                <a:tc gridSpan="6">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Electronics Team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7035">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Task</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Scheduled Dates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smtClean="0">
                          <a:ln>
                            <a:noFill/>
                          </a:ln>
                          <a:solidFill>
                            <a:srgbClr val="000000"/>
                          </a:solidFill>
                          <a:effectLst/>
                          <a:latin typeface="Calibri" pitchFamily="32" charset="0"/>
                          <a:ea typeface="MS Gothic" charset="-128"/>
                          <a:cs typeface="Calibri" pitchFamily="32" charset="0"/>
                        </a:rPr>
                        <a:t>Actual Dates</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Reasons for not completing</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47769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9. CDR PPT and PDF</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25/3/13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 29/3/13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2000" dirty="0" smtClean="0"/>
                        <a:t> </a:t>
                      </a:r>
                      <a:endParaRPr lang="en-US" sz="2000" dirty="0"/>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40668">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10. Accelerometer Interfacing</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1/4/13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10/4/13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489891">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11.   Flight Software Development</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11/4/13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25/4/13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630846">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12. Testing of Prototype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25/4/13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5/5/13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9372">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13. Fabrication of Final PCB  </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6/5/13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15/5/13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9372">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14. Field Testing of Hardware with System</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16/5/13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5/6/13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729372">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rPr>
                        <a:t>15.  Flight Operations Preparation</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6/6/13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smtClean="0">
                          <a:ln>
                            <a:noFill/>
                          </a:ln>
                          <a:solidFill>
                            <a:srgbClr val="000000"/>
                          </a:solidFill>
                          <a:effectLst/>
                          <a:latin typeface="Calibri" pitchFamily="32" charset="0"/>
                          <a:ea typeface="MS Gothic" charset="-128"/>
                        </a:rPr>
                        <a:t>11/6/13</a:t>
                      </a: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4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15"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a:t>
            </a:r>
            <a:r>
              <a:rPr lang="en-US" sz="1000" dirty="0" smtClean="0"/>
              <a:t>: </a:t>
            </a:r>
            <a:r>
              <a:rPr lang="en-US" sz="1000" dirty="0" err="1" smtClean="0"/>
              <a:t>Siddharth</a:t>
            </a:r>
            <a:r>
              <a:rPr lang="en-US" sz="1000" dirty="0" smtClean="0"/>
              <a:t> Singh  </a:t>
            </a:r>
            <a:endParaRPr lang="en-US" sz="1000" dirty="0"/>
          </a:p>
        </p:txBody>
      </p:sp>
    </p:spTree>
    <p:extLst>
      <p:ext uri="{BB962C8B-B14F-4D97-AF65-F5344CB8AC3E}">
        <p14:creationId xmlns:p14="http://schemas.microsoft.com/office/powerpoint/2010/main" val="35828930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err="1" smtClean="0"/>
              <a:t>Cansat</a:t>
            </a:r>
            <a:r>
              <a:rPr lang="en-US" dirty="0" smtClean="0"/>
              <a:t> 2013 PDR:  Team 1300 (Team Frequency)</a:t>
            </a:r>
            <a:endParaRPr lang="en-US" dirty="0"/>
          </a:p>
        </p:txBody>
      </p:sp>
      <p:sp>
        <p:nvSpPr>
          <p:cNvPr id="3" name="Slide Number Placeholder 2"/>
          <p:cNvSpPr>
            <a:spLocks noGrp="1"/>
          </p:cNvSpPr>
          <p:nvPr>
            <p:ph type="sldNum" sz="quarter" idx="12"/>
          </p:nvPr>
        </p:nvSpPr>
        <p:spPr/>
        <p:txBody>
          <a:bodyPr/>
          <a:lstStyle/>
          <a:p>
            <a:pPr>
              <a:defRPr/>
            </a:pPr>
            <a:fld id="{0D6194AF-2F2B-4D73-914C-3205BB6B86D4}" type="slidenum">
              <a:rPr lang="en-US" smtClean="0"/>
              <a:pPr>
                <a:defRPr/>
              </a:pPr>
              <a:t>99</a:t>
            </a:fld>
            <a:endParaRPr lang="en-US" dirty="0"/>
          </a:p>
        </p:txBody>
      </p:sp>
      <p:sp>
        <p:nvSpPr>
          <p:cNvPr id="4" name="Title 1"/>
          <p:cNvSpPr txBox="1">
            <a:spLocks/>
          </p:cNvSpPr>
          <p:nvPr/>
        </p:nvSpPr>
        <p:spPr>
          <a:xfrm>
            <a:off x="1600200" y="76200"/>
            <a:ext cx="5943600" cy="838200"/>
          </a:xfrm>
          <a:prstGeom prst="rect">
            <a:avLst/>
          </a:prstGeom>
        </p:spPr>
        <p:txBody>
          <a:bodyPr/>
          <a:lst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a:lstStyle>
          <a:p>
            <a:pPr algn="ctr" eaLnBrk="1" hangingPunct="1"/>
            <a:r>
              <a:rPr lang="en-US" dirty="0" smtClean="0"/>
              <a:t>Mechanical Team Schedule</a:t>
            </a:r>
          </a:p>
        </p:txBody>
      </p:sp>
      <p:sp>
        <p:nvSpPr>
          <p:cNvPr id="5" name="Footer Placeholder 3"/>
          <p:cNvSpPr txBox="1">
            <a:spLocks/>
          </p:cNvSpPr>
          <p:nvPr/>
        </p:nvSpPr>
        <p:spPr bwMode="auto">
          <a:xfrm>
            <a:off x="2743200" y="6477000"/>
            <a:ext cx="365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endParaRPr lang="en-US" dirty="0" smtClean="0"/>
          </a:p>
        </p:txBody>
      </p:sp>
      <p:sp>
        <p:nvSpPr>
          <p:cNvPr id="6" name="Slide Number Placeholder 4"/>
          <p:cNvSpPr txBox="1">
            <a:spLocks/>
          </p:cNvSpPr>
          <p:nvPr/>
        </p:nvSpPr>
        <p:spPr bwMode="auto">
          <a:xfrm>
            <a:off x="8001000" y="6461125"/>
            <a:ext cx="685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kern="1200">
                <a:solidFill>
                  <a:schemeClr val="tx1"/>
                </a:solidFill>
                <a:latin typeface="Arial"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mn-cs"/>
              </a:defRPr>
            </a:lvl9pPr>
          </a:lstStyle>
          <a:p>
            <a:pPr eaLnBrk="1" hangingPunct="1"/>
            <a:fld id="{DA1E7320-F897-432D-B3E5-86A07B5C98BA}" type="slidenum">
              <a:rPr lang="en-US" smtClean="0"/>
              <a:pPr eaLnBrk="1" hangingPunct="1"/>
              <a:t>99</a:t>
            </a:fld>
            <a:endParaRPr lang="en-US" smtClean="0"/>
          </a:p>
        </p:txBody>
      </p:sp>
      <p:graphicFrame>
        <p:nvGraphicFramePr>
          <p:cNvPr id="7" name="Group 60"/>
          <p:cNvGraphicFramePr>
            <a:graphicFrameLocks noGrp="1"/>
          </p:cNvGraphicFramePr>
          <p:nvPr/>
        </p:nvGraphicFramePr>
        <p:xfrm>
          <a:off x="381000" y="1066800"/>
          <a:ext cx="8077199" cy="5072065"/>
        </p:xfrm>
        <a:graphic>
          <a:graphicData uri="http://schemas.openxmlformats.org/drawingml/2006/table">
            <a:tbl>
              <a:tblPr/>
              <a:tblGrid>
                <a:gridCol w="2845564"/>
                <a:gridCol w="944299"/>
                <a:gridCol w="866511"/>
                <a:gridCol w="864703"/>
                <a:gridCol w="942491"/>
                <a:gridCol w="1613631"/>
              </a:tblGrid>
              <a:tr h="272940">
                <a:tc gridSpan="6">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Mechanical and Descent Control Team</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2940">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rPr>
                        <a:t>Task</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2" charset="0"/>
                          <a:ea typeface="MS Gothic" charset="-128"/>
                          <a:cs typeface="Calibri" pitchFamily="32" charset="0"/>
                        </a:rPr>
                        <a:t>Scheduled Dates</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gridSpan="2">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2" charset="0"/>
                          <a:ea typeface="MS Gothic" charset="-128"/>
                          <a:cs typeface="Calibri" pitchFamily="32" charset="0"/>
                        </a:rPr>
                        <a:t>Actual Dates</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a:txBody>
                    <a:bodyPr/>
                    <a:lstStyle/>
                    <a:p>
                      <a:pPr marL="0" marR="0" lvl="0" indent="0" algn="ctr"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smtClean="0">
                          <a:ln>
                            <a:noFill/>
                          </a:ln>
                          <a:solidFill>
                            <a:srgbClr val="000000"/>
                          </a:solidFill>
                          <a:effectLst/>
                          <a:latin typeface="Calibri" pitchFamily="32" charset="0"/>
                          <a:ea typeface="MS Gothic" charset="-128"/>
                          <a:cs typeface="Calibri" pitchFamily="32" charset="0"/>
                        </a:rPr>
                        <a:t>Reasons</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D9D9D9"/>
                    </a:solidFill>
                  </a:tcPr>
                </a:tc>
              </a:tr>
              <a:tr h="90523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cs typeface="Calibri" pitchFamily="32" charset="0"/>
                        </a:rPr>
                        <a:t>1. Recognition of Tasks</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15/1/13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15/1/13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FF0000"/>
                        </a:solidFill>
                        <a:effectLst/>
                        <a:latin typeface="Calibri" pitchFamily="32" charset="0"/>
                        <a:ea typeface="MS Gothic" charset="-128"/>
                        <a:cs typeface="Calibri" pitchFamily="32" charset="0"/>
                      </a:endParaRP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0523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cs typeface="Calibri" pitchFamily="32" charset="0"/>
                        </a:rPr>
                        <a:t>2. Descent Mechanism Design</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16/1/13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20/1/13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16/1/13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chemeClr val="tx1"/>
                          </a:solidFill>
                          <a:effectLst/>
                          <a:latin typeface="Calibri" pitchFamily="32" charset="0"/>
                          <a:ea typeface="MS Gothic" charset="-128"/>
                        </a:rPr>
                        <a:t>24/1/13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FF0000"/>
                        </a:solidFill>
                        <a:effectLst/>
                        <a:latin typeface="Calibri" pitchFamily="32" charset="0"/>
                        <a:ea typeface="MS Gothic" charset="-128"/>
                        <a:cs typeface="Calibri" pitchFamily="32" charset="0"/>
                      </a:endParaRP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0523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cs typeface="Calibri" pitchFamily="32" charset="0"/>
                        </a:rPr>
                        <a:t>3. Egg Landing Test on Materials</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20/1/13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25/1/13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23/1/13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25/1/13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0523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cs typeface="Calibri" pitchFamily="32" charset="0"/>
                        </a:rPr>
                        <a:t>4. Mechanical Structure Design</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25/1/13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27/1/13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25/1/13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27/1/13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905237">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cs typeface="Calibri" pitchFamily="32" charset="0"/>
                        </a:rPr>
                        <a:t>5. PDR report and presentation</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27/1/13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31/1/13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27/1/13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cap="none" normalizeH="0" baseline="0" dirty="0" smtClean="0">
                          <a:ln>
                            <a:noFill/>
                          </a:ln>
                          <a:solidFill>
                            <a:srgbClr val="00B050"/>
                          </a:solidFill>
                          <a:effectLst/>
                          <a:latin typeface="Calibri" pitchFamily="32" charset="0"/>
                          <a:ea typeface="MS Gothic" charset="-128"/>
                        </a:rPr>
                        <a:t>3/1/13</a:t>
                      </a: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2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600" b="0" i="0" u="none" strike="noStrike" cap="none" normalizeH="0" baseline="0" dirty="0" smtClean="0">
                        <a:ln>
                          <a:noFill/>
                        </a:ln>
                        <a:solidFill>
                          <a:srgbClr val="000000"/>
                        </a:solidFill>
                        <a:effectLst/>
                        <a:latin typeface="Calibri" pitchFamily="32" charset="0"/>
                        <a:ea typeface="MS Gothic" charset="-128"/>
                        <a:cs typeface="Calibri" pitchFamily="32" charset="0"/>
                      </a:endParaRPr>
                    </a:p>
                  </a:txBody>
                  <a:tcPr marT="27220" marB="45728"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000" dirty="0"/>
              <a:t>Presenter</a:t>
            </a:r>
            <a:r>
              <a:rPr lang="en-US" sz="1000" dirty="0" smtClean="0"/>
              <a:t>: </a:t>
            </a:r>
            <a:r>
              <a:rPr lang="en-US" sz="1000" dirty="0" err="1" smtClean="0"/>
              <a:t>Siddharth</a:t>
            </a:r>
            <a:r>
              <a:rPr lang="en-US" sz="1000" dirty="0" smtClean="0"/>
              <a:t> Singh  </a:t>
            </a:r>
            <a:endParaRPr lang="en-US" sz="1000" dirty="0"/>
          </a:p>
        </p:txBody>
      </p:sp>
    </p:spTree>
    <p:extLst>
      <p:ext uri="{BB962C8B-B14F-4D97-AF65-F5344CB8AC3E}">
        <p14:creationId xmlns:p14="http://schemas.microsoft.com/office/powerpoint/2010/main" val="122114497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1935</TotalTime>
  <Words>7412</Words>
  <Application>Microsoft Office PowerPoint</Application>
  <PresentationFormat>On-screen Show (4:3)</PresentationFormat>
  <Paragraphs>2053</Paragraphs>
  <Slides>102</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04" baseType="lpstr">
      <vt:lpstr>Default Design</vt:lpstr>
      <vt:lpstr>Equation</vt:lpstr>
      <vt:lpstr>Cansat 2013 PDR Outline</vt:lpstr>
      <vt:lpstr>Presentation Outline</vt:lpstr>
      <vt:lpstr>Presentation Outline</vt:lpstr>
      <vt:lpstr>Presentation Outline</vt:lpstr>
      <vt:lpstr>Team Organization</vt:lpstr>
      <vt:lpstr>Internal Organization</vt:lpstr>
      <vt:lpstr>Acronyms</vt:lpstr>
      <vt:lpstr>Systems Overview</vt:lpstr>
      <vt:lpstr>Mission Summary</vt:lpstr>
      <vt:lpstr>System Requirements</vt:lpstr>
      <vt:lpstr>System Requirements</vt:lpstr>
      <vt:lpstr>System Requirements</vt:lpstr>
      <vt:lpstr>System Concept of Operations</vt:lpstr>
      <vt:lpstr>System Concept of Operations</vt:lpstr>
      <vt:lpstr>System Concept of Operations</vt:lpstr>
      <vt:lpstr>System Concept of Operations</vt:lpstr>
      <vt:lpstr>System Concept of Operations</vt:lpstr>
      <vt:lpstr>System Concept of Operations</vt:lpstr>
      <vt:lpstr>Physical Layout</vt:lpstr>
      <vt:lpstr>PowerPoint Presentation</vt:lpstr>
      <vt:lpstr>PowerPoint Presentation</vt:lpstr>
      <vt:lpstr>PowerPoint Presentation</vt:lpstr>
      <vt:lpstr>PowerPoint Presentation</vt:lpstr>
      <vt:lpstr>PowerPoint Presentation</vt:lpstr>
      <vt:lpstr>PowerPoint Presentation</vt:lpstr>
      <vt:lpstr>System Level Cansat Configuration Trade &amp;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Mechanical Subsystem Design</vt:lpstr>
      <vt:lpstr>Mechanical Subsystem Overview</vt:lpstr>
      <vt:lpstr>Mechanical System Requirements</vt:lpstr>
      <vt:lpstr>Egg Protection Trade and Selection</vt:lpstr>
      <vt:lpstr>Egg Protection Trade and selection </vt:lpstr>
      <vt:lpstr>Mechanical Layout of Components  Trade &amp; Selection</vt:lpstr>
      <vt:lpstr>Estimated Mass Budget</vt:lpstr>
      <vt:lpstr>Communication and Data Handling Subsystem Design</vt:lpstr>
      <vt:lpstr>CDH Overview-1</vt:lpstr>
      <vt:lpstr>CDH Overview-2</vt:lpstr>
      <vt:lpstr>CDH Requirements-1 (Container)</vt:lpstr>
      <vt:lpstr>CDH Requirements-2 (Cansat)</vt:lpstr>
      <vt:lpstr>CDH Requirements-3 (GROUND STATION)</vt:lpstr>
      <vt:lpstr>Processor : Trade &amp; Selection</vt:lpstr>
      <vt:lpstr>Memory : Trade &amp; Selection</vt:lpstr>
      <vt:lpstr>    Carrier Antenna   Trade &amp; Selection</vt:lpstr>
      <vt:lpstr>Communications Configuration</vt:lpstr>
      <vt:lpstr>Carrier Telemetry Format</vt:lpstr>
      <vt:lpstr>Autonomous Termination of Transmissions</vt:lpstr>
      <vt:lpstr>Locator Device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Cansat Integration and Test</vt:lpstr>
      <vt:lpstr>Integration of Cansat subsystems</vt:lpstr>
      <vt:lpstr>PowerPoint Presentation</vt:lpstr>
      <vt:lpstr>PowerPoint Presentation</vt:lpstr>
      <vt:lpstr>PowerPoint Presentation</vt:lpstr>
      <vt:lpstr>PowerPoint Presentation</vt:lpstr>
      <vt:lpstr>Mission Operations &amp;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Reedy</dc:creator>
  <cp:lastModifiedBy>RakeshNR</cp:lastModifiedBy>
  <cp:revision>347</cp:revision>
  <dcterms:created xsi:type="dcterms:W3CDTF">2010-11-29T00:52:01Z</dcterms:created>
  <dcterms:modified xsi:type="dcterms:W3CDTF">2013-02-05T22:26:40Z</dcterms:modified>
</cp:coreProperties>
</file>