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8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6" r:id="rId22"/>
    <p:sldId id="274" r:id="rId23"/>
    <p:sldId id="287" r:id="rId24"/>
    <p:sldId id="275" r:id="rId25"/>
    <p:sldId id="276" r:id="rId26"/>
    <p:sldId id="277" r:id="rId27"/>
    <p:sldId id="278" r:id="rId28"/>
    <p:sldId id="279" r:id="rId29"/>
    <p:sldId id="285" r:id="rId30"/>
    <p:sldId id="288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>
        <p:scale>
          <a:sx n="78" d="100"/>
          <a:sy n="78" d="100"/>
        </p:scale>
        <p:origin x="-9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77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617C9-F3D7-40AF-92CE-527A813C261A}" type="datetimeFigureOut">
              <a:rPr lang="en-GB" smtClean="0"/>
              <a:pPr/>
              <a:t>29/03/2013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AC7F7-926F-4FB3-AB5C-D67E4DBBB0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AC7F7-926F-4FB3-AB5C-D67E4DBBB09B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9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86909-0AF9-4B12-8A79-990487F241A0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393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6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3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2013 CDR:  Team ### (Team Name)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477000"/>
            <a:ext cx="6858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303D-83E1-4122-B6AF-F82D767103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1955275" cy="9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31158-55EB-497C-A23F-E6DF68CD4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6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2588A-955A-4BE8-B376-3E63A09C51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5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98330-5809-4A53-BC25-ED9F7FFD5F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41C7-FDA8-4C71-ACB0-EF946C2D50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7BA5-24DC-4C7B-B5D2-B645EDADF3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49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A38C-AFDF-4FA7-B49C-76915101B4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6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1EC2E-555C-4068-A5FA-E6610DEA30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35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6CCC5-69EA-4209-8526-C7B2DC019D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921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3C7C-BBDC-48A7-BB17-EE98A0D4A63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87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9E3C-9648-438A-AD19-1924F99D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60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CFDB5-4D2C-4D16-9D8F-B83D5317D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60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733800"/>
            <a:ext cx="8686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A4957-7AB6-40F0-A5A2-E6253374DC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09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943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626A-AF37-4CEB-83A2-B6A9D9CADF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4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8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0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4605-27AD-4CBF-9B3F-D48602E34901}" type="datetimeFigureOut">
              <a:rPr lang="en-IN" smtClean="0"/>
              <a:pPr/>
              <a:t>29-03-2013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547A-64B5-4D9C-A56B-3A83FB3D40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5410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23622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Presenter: Presenter's Name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477000"/>
            <a:ext cx="3657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61125"/>
            <a:ext cx="6858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71FB0A-4FEB-4801-BB80-D7D745B729A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28600" y="64008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6200" y="76200"/>
            <a:ext cx="1447800" cy="8223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Team Logo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Here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0000"/>
                </a:solidFill>
              </a:rPr>
              <a:t>(If You Want)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97221"/>
            <a:ext cx="1763110" cy="8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ADF8A9-D2D1-4FB5-9A09-D643D804260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and Data Handling Subsystem Design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Presenter Name(s) Go Here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81D227-808C-49A6-B9E4-F2E325DBDF03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Radio Configuration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8" name="Flowchart: Alternate Process 7"/>
          <p:cNvSpPr>
            <a:spLocks noChangeArrowheads="1"/>
          </p:cNvSpPr>
          <p:nvPr/>
        </p:nvSpPr>
        <p:spPr bwMode="auto">
          <a:xfrm>
            <a:off x="876300" y="1473994"/>
            <a:ext cx="2667000" cy="1066800"/>
          </a:xfrm>
          <a:prstGeom prst="flowChartAlternateProcess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latin typeface="Calibri" pitchFamily="34" charset="0"/>
                <a:ea typeface="Calibri" pitchFamily="34" charset="0"/>
                <a:cs typeface="Calibri" pitchFamily="34" charset="0"/>
              </a:rPr>
              <a:t> Transceiver programmed for API control Mode</a:t>
            </a:r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3619500" y="1778794"/>
            <a:ext cx="1524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" name="Flowchart: Alternate Process 9"/>
          <p:cNvSpPr>
            <a:spLocks noChangeArrowheads="1"/>
          </p:cNvSpPr>
          <p:nvPr/>
        </p:nvSpPr>
        <p:spPr bwMode="auto">
          <a:xfrm>
            <a:off x="5219700" y="1321594"/>
            <a:ext cx="2743200" cy="1295400"/>
          </a:xfrm>
          <a:prstGeom prst="flowChartAlternateProcess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Fixed baud rate of 57600 bps , channel 0 in Receive mode for query wait</a:t>
            </a:r>
          </a:p>
        </p:txBody>
      </p:sp>
      <p:sp>
        <p:nvSpPr>
          <p:cNvPr id="11" name="Down Arrow 10"/>
          <p:cNvSpPr>
            <a:spLocks noChangeArrowheads="1"/>
          </p:cNvSpPr>
          <p:nvPr/>
        </p:nvSpPr>
        <p:spPr bwMode="auto">
          <a:xfrm>
            <a:off x="6515100" y="2693194"/>
            <a:ext cx="304800" cy="1219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2" name="Flowchart: Alternate Process 11"/>
          <p:cNvSpPr>
            <a:spLocks noChangeArrowheads="1"/>
          </p:cNvSpPr>
          <p:nvPr/>
        </p:nvSpPr>
        <p:spPr bwMode="auto">
          <a:xfrm>
            <a:off x="5295900" y="4140994"/>
            <a:ext cx="2971800" cy="1143000"/>
          </a:xfrm>
          <a:prstGeom prst="flowChartAlternateProcess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>
                <a:latin typeface="Calibri" pitchFamily="34" charset="0"/>
                <a:ea typeface="Calibri" pitchFamily="34" charset="0"/>
                <a:cs typeface="Calibri" pitchFamily="34" charset="0"/>
              </a:rPr>
              <a:t>Transmit when asked for a query,  through UDR buffer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952500" y="3074194"/>
            <a:ext cx="366553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system in API mode set at fixed baud rate and channel transmits and receives through a 3 byte MAC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address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which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will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be hard coded on the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EEPROM.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NET ID = “1300”(as per guidelines)</a:t>
            </a: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AB70CF-525F-4E66-B0AF-F0FA9378336F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Telemetry Format</a:t>
            </a:r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07329"/>
              </p:ext>
            </p:extLst>
          </p:nvPr>
        </p:nvGraphicFramePr>
        <p:xfrm>
          <a:off x="228600" y="1052736"/>
          <a:ext cx="4991472" cy="33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48"/>
                <a:gridCol w="2808312"/>
                <a:gridCol w="1008112"/>
              </a:tblGrid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Characters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Size(Bytes)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IN" sz="1000" dirty="0"/>
                    </a:p>
                  </a:txBody>
                  <a:tcPr/>
                </a:tc>
              </a:tr>
              <a:tr h="36006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hhmmss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time tag in hours, minutes and seconds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Hhmmss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Mission</a:t>
                      </a:r>
                      <a:r>
                        <a:rPr lang="en-US" sz="1000" baseline="0" dirty="0" smtClean="0"/>
                        <a:t> Time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Start</a:t>
                      </a:r>
                      <a:r>
                        <a:rPr lang="en-US" sz="1000" baseline="0" dirty="0" smtClean="0"/>
                        <a:t> of latitude data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AA.aaa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Payload latitude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Start of longitude data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BB.bbbb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Payload longitude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hh.hh..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Payload GPS altitude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Ab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satellites tracked in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pp.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Pressure Sensor Sampled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tt.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 temperature ( 1 degree resolution)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IN" sz="1000" dirty="0"/>
                    </a:p>
                  </a:txBody>
                  <a:tcPr/>
                </a:tc>
              </a:tr>
              <a:tr h="2460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vv.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voltage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3976"/>
              </p:ext>
            </p:extLst>
          </p:nvPr>
        </p:nvGraphicFramePr>
        <p:xfrm>
          <a:off x="5796136" y="1052736"/>
          <a:ext cx="246429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296"/>
              </a:tblGrid>
              <a:tr h="360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BOOT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TEST_MODE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LAUNCH_PAD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ASCENT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PARA</a:t>
                      </a:r>
                      <a:endParaRPr lang="en-IN" dirty="0"/>
                    </a:p>
                  </a:txBody>
                  <a:tcPr/>
                </a:tc>
              </a:tr>
              <a:tr h="325720">
                <a:tc>
                  <a:txBody>
                    <a:bodyPr/>
                    <a:lstStyle/>
                    <a:p>
                      <a:r>
                        <a:rPr lang="en-US" dirty="0" smtClean="0"/>
                        <a:t>CANSAT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IMPACT</a:t>
                      </a:r>
                      <a:endParaRPr lang="en-IN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dirty="0" smtClean="0"/>
                        <a:t>BUZZER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4571569"/>
            <a:ext cx="851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Data will be sent every 2 seconds at baud rate of 57600 bps.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Data Format :</a:t>
            </a:r>
            <a:endParaRPr lang="en-IN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22139"/>
              </p:ext>
            </p:extLst>
          </p:nvPr>
        </p:nvGraphicFramePr>
        <p:xfrm>
          <a:off x="228600" y="5181600"/>
          <a:ext cx="8610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73100"/>
                <a:gridCol w="850900"/>
                <a:gridCol w="584200"/>
                <a:gridCol w="558800"/>
                <a:gridCol w="609600"/>
                <a:gridCol w="609600"/>
                <a:gridCol w="533400"/>
                <a:gridCol w="1219200"/>
                <a:gridCol w="685800"/>
                <a:gridCol w="762000"/>
                <a:gridCol w="762000"/>
              </a:tblGrid>
              <a:tr h="609600"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CANSAT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&lt;TEAM_ID&gt;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&lt;MISSION_TIME&gt;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&lt;GPS_TIME&gt;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&lt;GPS_LAT&gt;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&lt;GPS_LONG&gt;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&lt;GPS_ALT&gt;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&lt;GPS_SAT&gt;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&lt;ALT_SENSOR&gt;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&lt;TEMP&gt;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&lt;BAT_V&gt;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dirty="0" smtClean="0">
                          <a:solidFill>
                            <a:schemeClr val="tx1"/>
                          </a:solidFill>
                        </a:rPr>
                        <a:t>&lt;STATE&gt;</a:t>
                      </a:r>
                      <a:endParaRPr lang="en-IN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57150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 </a:t>
            </a:r>
            <a:r>
              <a:rPr lang="en-US" sz="1400" dirty="0"/>
              <a:t>: </a:t>
            </a:r>
            <a:r>
              <a:rPr lang="en-US" sz="1400" dirty="0" smtClean="0"/>
              <a:t>‘</a:t>
            </a:r>
            <a:r>
              <a:rPr lang="en-US" sz="1400" dirty="0" smtClean="0"/>
              <a:t>CANSAT,1300,7200137,161229,3723.2475N,12158.3146W,3120.3,7,3109.4,29,8.4</a:t>
            </a:r>
            <a:r>
              <a:rPr lang="en-US" sz="1400" dirty="0"/>
              <a:t>,’</a:t>
            </a:r>
            <a:endParaRPr lang="en-IN" sz="1400" b="1" dirty="0"/>
          </a:p>
          <a:p>
            <a:r>
              <a:rPr lang="en-IN" dirty="0" smtClean="0"/>
              <a:t>	          </a:t>
            </a:r>
            <a:r>
              <a:rPr lang="en-IN" sz="1000" dirty="0" smtClean="0"/>
              <a:t>TIME _MISSION ,TIME_GPS, LATITUDE, LONGITUDE,ALTITUDE,SATELLITES,BAROMETRIC ALTITUDE,AIR TEMP., B VOLT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2CFE4D-9440-4AF2-8080-BF58C40E66A7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of Telemetry Transmissions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 soon as FSW boots, the sampling of sensor will start immediately and data will be stored on chip memory.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GCS will transmit a byte which when received by FSW imply the start of telemetry  and after that every packet formed will be transmitted to GCS as well as stored on board memory.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3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A3DBF-5543-4E49-9FF6-DC2EE62CBCA7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Locator Device </a:t>
            </a:r>
            <a:r>
              <a:rPr lang="en-US" dirty="0" smtClean="0"/>
              <a:t>and Labeling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The locator will be activated by the FSW upon impact and deactivated manually after recovery.</a:t>
            </a:r>
          </a:p>
          <a:p>
            <a:pPr eaLnBrk="1" hangingPunct="1"/>
            <a:endParaRPr lang="en-US" b="0" dirty="0" smtClean="0"/>
          </a:p>
          <a:p>
            <a:pPr eaLnBrk="1" hangingPunct="1"/>
            <a:r>
              <a:rPr lang="en-US" dirty="0" smtClean="0"/>
              <a:t>Model Selected : </a:t>
            </a:r>
            <a:r>
              <a:rPr lang="en-US" b="0" dirty="0" smtClean="0"/>
              <a:t> MAS803Q</a:t>
            </a:r>
          </a:p>
          <a:p>
            <a:pPr eaLnBrk="1" hangingPunct="1"/>
            <a:r>
              <a:rPr lang="en-US" dirty="0" smtClean="0"/>
              <a:t>Rated Voltage : </a:t>
            </a:r>
            <a:r>
              <a:rPr lang="en-US" b="0" dirty="0" smtClean="0"/>
              <a:t>6V DC</a:t>
            </a:r>
          </a:p>
          <a:p>
            <a:pPr eaLnBrk="1" hangingPunct="1"/>
            <a:r>
              <a:rPr lang="en-US" dirty="0" smtClean="0"/>
              <a:t>Max Power Consumption : </a:t>
            </a:r>
            <a:r>
              <a:rPr lang="en-US" b="0" dirty="0" smtClean="0"/>
              <a:t>780mW at rated voltage</a:t>
            </a:r>
          </a:p>
          <a:p>
            <a:pPr eaLnBrk="1" hangingPunct="1"/>
            <a:r>
              <a:rPr lang="en-US" dirty="0" smtClean="0"/>
              <a:t>Audible Volume : </a:t>
            </a:r>
            <a:r>
              <a:rPr lang="en-US" b="0" dirty="0" smtClean="0"/>
              <a:t>105dB at height &gt; 10cm, 80dB required</a:t>
            </a:r>
          </a:p>
          <a:p>
            <a:pPr eaLnBrk="1" hangingPunct="1"/>
            <a:r>
              <a:rPr lang="en-US" dirty="0" smtClean="0"/>
              <a:t>Activation Trigger </a:t>
            </a:r>
            <a:r>
              <a:rPr lang="en-US" dirty="0" smtClean="0"/>
              <a:t>: </a:t>
            </a:r>
            <a:r>
              <a:rPr lang="en-US" b="0" dirty="0"/>
              <a:t>S</a:t>
            </a:r>
            <a:r>
              <a:rPr lang="en-US" b="0" dirty="0" smtClean="0"/>
              <a:t>witch on buzzer by making control pin high as soon as impact takes place.                  </a:t>
            </a:r>
            <a:endParaRPr lang="en-US" b="0" dirty="0" smtClean="0"/>
          </a:p>
          <a:p>
            <a:pPr eaLnBrk="1" hangingPunct="1"/>
            <a:r>
              <a:rPr lang="en-US" dirty="0" smtClean="0"/>
              <a:t>Deactivation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b="0" dirty="0" smtClean="0"/>
              <a:t>Manual switch provided for deactivation</a:t>
            </a:r>
            <a:endParaRPr lang="en-US" dirty="0" smtClean="0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2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8E532A-8B81-4EE8-B413-0703A6B052C5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Flight Software Design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Presenter Name(s) Go Here</a:t>
            </a:r>
          </a:p>
          <a:p>
            <a:pPr eaLnBrk="1" hangingPunct="1"/>
            <a:endParaRPr 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3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EC2461-1163-4215-91BE-02033FC01087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FSW Overview - 1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994048"/>
          </a:xfrm>
        </p:spPr>
        <p:txBody>
          <a:bodyPr/>
          <a:lstStyle/>
          <a:p>
            <a:pPr eaLnBrk="1" hangingPunct="1"/>
            <a:r>
              <a:rPr lang="en-US" b="0" dirty="0" smtClean="0"/>
              <a:t>The FSW will work in a Microcontroller(ATMega128). Its basic structure will be as follows.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31195"/>
            <a:ext cx="8870409" cy="416210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EC2461-1163-4215-91BE-02033FC01087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FSW Overview - 2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200" b="0" dirty="0" smtClean="0"/>
              <a:t>The FSW </a:t>
            </a:r>
            <a:r>
              <a:rPr lang="en-IN" sz="2200" b="0" dirty="0" smtClean="0"/>
              <a:t>will </a:t>
            </a:r>
            <a:r>
              <a:rPr lang="en-IN" sz="2200" b="0" dirty="0"/>
              <a:t>collect data from all the sensors and store it onto the </a:t>
            </a:r>
            <a:r>
              <a:rPr lang="en-IN" sz="2200" b="0" dirty="0" smtClean="0"/>
              <a:t>on-board </a:t>
            </a:r>
            <a:r>
              <a:rPr lang="en-IN" sz="2200" b="0" dirty="0"/>
              <a:t>memory. It will also transmit the collected data via XBEE. </a:t>
            </a:r>
            <a:endParaRPr lang="en-IN" sz="2200" b="0" dirty="0" smtClean="0"/>
          </a:p>
          <a:p>
            <a:r>
              <a:rPr lang="en-US" sz="2200" b="0" dirty="0" smtClean="0"/>
              <a:t>It </a:t>
            </a:r>
            <a:r>
              <a:rPr lang="en-IN" sz="2200" b="0" dirty="0" smtClean="0"/>
              <a:t>will </a:t>
            </a:r>
            <a:r>
              <a:rPr lang="en-IN" sz="2200" b="0" dirty="0"/>
              <a:t>also initialize the Electromechanical Mechanism used to release the </a:t>
            </a:r>
            <a:r>
              <a:rPr lang="en-IN" sz="2200" b="0" dirty="0" smtClean="0"/>
              <a:t>Payload </a:t>
            </a:r>
            <a:r>
              <a:rPr lang="en-IN" sz="2200" b="0" dirty="0"/>
              <a:t>from the container at the height of 400 meters</a:t>
            </a:r>
            <a:r>
              <a:rPr lang="en-IN" sz="2200" b="0" dirty="0" smtClean="0"/>
              <a:t>.</a:t>
            </a:r>
          </a:p>
          <a:p>
            <a:r>
              <a:rPr lang="en-IN" sz="2200" b="0" dirty="0" smtClean="0"/>
              <a:t>Complete </a:t>
            </a:r>
            <a:r>
              <a:rPr lang="en-IN" sz="2200" b="0" dirty="0" smtClean="0"/>
              <a:t>FSW </a:t>
            </a:r>
            <a:r>
              <a:rPr lang="en-IN" sz="2200" b="0" dirty="0"/>
              <a:t>will be developed in C with an AVR GCC environment. All C programs are compiled and dumped as HEX codes in ATMEL microcontrollers which forms the embedded platform of our </a:t>
            </a:r>
            <a:r>
              <a:rPr lang="en-IN" sz="2200" b="0" dirty="0" smtClean="0"/>
              <a:t>Payload. </a:t>
            </a:r>
            <a:r>
              <a:rPr lang="en-IN" sz="2200" b="0" dirty="0"/>
              <a:t>We have chosen this platform because we are familiar with it as it is a part of our curriculum. </a:t>
            </a:r>
          </a:p>
          <a:p>
            <a:endParaRPr lang="en-IN" sz="2200" b="0" dirty="0"/>
          </a:p>
          <a:p>
            <a:endParaRPr lang="en-IN" sz="2200" b="0" dirty="0"/>
          </a:p>
          <a:p>
            <a:pPr eaLnBrk="1" hangingPunct="1"/>
            <a:endParaRPr lang="en-US" sz="2200" b="0" dirty="0" smtClean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7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FSW Changes Since PDR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plan is updated.</a:t>
            </a:r>
          </a:p>
          <a:p>
            <a:r>
              <a:rPr lang="en-US" dirty="0" smtClean="0"/>
              <a:t>Sampling rates are corrected.</a:t>
            </a:r>
          </a:p>
          <a:p>
            <a:r>
              <a:rPr lang="en-US" dirty="0" smtClean="0"/>
              <a:t>State diagram is updated with release state included.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664309-656E-4768-8D95-48B464FD8957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0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D99DE8-3FE0-4F1D-AE6E-2E378D995B32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FSW(Payload) Requirements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Content Placeholder 5"/>
          <p:cNvGraphicFramePr>
            <a:graphicFrameLocks/>
          </p:cNvGraphicFramePr>
          <p:nvPr/>
        </p:nvGraphicFramePr>
        <p:xfrm>
          <a:off x="609600" y="1066800"/>
          <a:ext cx="7620000" cy="5238751"/>
        </p:xfrm>
        <a:graphic>
          <a:graphicData uri="http://schemas.openxmlformats.org/drawingml/2006/table">
            <a:tbl>
              <a:tblPr/>
              <a:tblGrid>
                <a:gridCol w="748768"/>
                <a:gridCol w="1994432"/>
                <a:gridCol w="1582908"/>
                <a:gridCol w="951873"/>
                <a:gridCol w="851962"/>
                <a:gridCol w="372515"/>
                <a:gridCol w="372515"/>
                <a:gridCol w="372515"/>
                <a:gridCol w="372512"/>
              </a:tblGrid>
              <a:tr h="433027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ID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Requirement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Rationale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Parent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Priority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dirty="0" smtClean="0"/>
                        <a:t>    </a:t>
                      </a:r>
                      <a:r>
                        <a:rPr lang="en-US" sz="1800" b="1" dirty="0" smtClean="0"/>
                        <a:t> </a:t>
                      </a:r>
                      <a:r>
                        <a:rPr lang="en-US" sz="1100" b="1" dirty="0" smtClean="0">
                          <a:latin typeface="Calibri" pitchFamily="34" charset="0"/>
                        </a:rPr>
                        <a:t>VM</a:t>
                      </a:r>
                      <a:endParaRPr lang="en-IN" sz="1800" b="1" dirty="0"/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A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I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T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D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037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FSC01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Collection of Sensor data in processor and formation of packet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MS Gothic" charset="-128"/>
                        <a:cs typeface="Calibri" pitchFamily="32" charset="0"/>
                      </a:endParaRP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Reception of data values from sensors and analysis in firmware to produce data packets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CD01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HIGH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2" charset="0"/>
                      </a:endParaRP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2" charset="0"/>
                        </a:rPr>
                        <a:t>  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74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FSC02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Data packet to be sent to RF Transceiver via USART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.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Packet sent for Transmission to Relay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CD01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HIGH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2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2" charset="0"/>
                      </a:endParaRP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25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FSC03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Packets sent also stored as Data backup.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ea typeface="MS Gothic" charset="-128"/>
                        <a:cs typeface="Calibri" pitchFamily="32" charset="0"/>
                      </a:endParaRP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Packet also sent to memory for Data-packet backup.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CD01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CD04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CD06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LOW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2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2" charset="0"/>
                      </a:endParaRP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13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FSC04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Control the Release mechanism  of the lander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So that the lander can be released  at height of 400 meters 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CD03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ea typeface="MS Gothic" charset="-128"/>
                          <a:cs typeface="Calibri" pitchFamily="32" charset="0"/>
                        </a:rPr>
                        <a:t>LOW</a:t>
                      </a: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2" charset="0"/>
                      </a:endParaRPr>
                    </a:p>
                  </a:txBody>
                  <a:tcPr marT="24940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libri" pitchFamily="34" charset="0"/>
                        </a:rPr>
                        <a:t>x</a:t>
                      </a:r>
                      <a:endParaRPr lang="en-US" sz="1100" dirty="0"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Payload FSW </a:t>
            </a:r>
            <a:r>
              <a:rPr lang="en-US" dirty="0" smtClean="0"/>
              <a:t>Flow</a:t>
            </a:r>
            <a:r>
              <a:rPr lang="en-US" dirty="0" smtClean="0"/>
              <a:t> </a:t>
            </a:r>
            <a:r>
              <a:rPr lang="en-US" dirty="0" smtClean="0"/>
              <a:t>Diagram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152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24200" y="322019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3124200" y="319959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Check if altitude 400m</a:t>
            </a:r>
            <a:endParaRPr lang="en-GB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84979" y="3026596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5800" y="367739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76800" y="329639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95800" y="329639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76800" y="344879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</a:t>
            </a:r>
            <a:endParaRPr lang="en-GB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10000" y="375359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124200" y="4002788"/>
            <a:ext cx="13716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3124200" y="398219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Release Container</a:t>
            </a:r>
            <a:endParaRPr lang="en-GB" sz="14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10600" cy="202573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69087"/>
            <a:ext cx="8305800" cy="192873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124200" y="3753590"/>
            <a:ext cx="660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/>
              <a:t>Yes</a:t>
            </a:r>
            <a:endParaRPr lang="en-GB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C6B083-C237-4948-A5AC-A346640616D2}" type="slidenum">
              <a:rPr 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Overview - 1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Payload</a:t>
            </a:r>
            <a:endParaRPr lang="en-US" dirty="0"/>
          </a:p>
          <a:p>
            <a:pPr marL="0" indent="0">
              <a:buNone/>
            </a:pPr>
            <a:r>
              <a:rPr lang="en-US" b="0" dirty="0" smtClean="0"/>
              <a:t>	</a:t>
            </a:r>
          </a:p>
          <a:p>
            <a:pPr marL="0" indent="0">
              <a:buNone/>
            </a:pPr>
            <a:r>
              <a:rPr lang="en-US" b="0" dirty="0" smtClean="0"/>
              <a:t>	– Processor</a:t>
            </a:r>
            <a:r>
              <a:rPr lang="en-US" b="0" dirty="0"/>
              <a:t>: </a:t>
            </a:r>
            <a:r>
              <a:rPr lang="en-US" b="0" dirty="0" smtClean="0"/>
              <a:t>ATMega </a:t>
            </a:r>
            <a:r>
              <a:rPr lang="en-US" b="0" dirty="0"/>
              <a:t>128 ( As Central Processing Unit </a:t>
            </a:r>
            <a:r>
              <a:rPr lang="en-US" b="0" dirty="0" smtClean="0"/>
              <a:t>	   of </a:t>
            </a:r>
            <a:r>
              <a:rPr lang="en-US" b="0" dirty="0"/>
              <a:t>the Carrier; sensing, processing, transmitting, </a:t>
            </a:r>
            <a:r>
              <a:rPr lang="en-US" b="0" dirty="0" smtClean="0"/>
              <a:t>	   	   storing </a:t>
            </a:r>
            <a:r>
              <a:rPr lang="en-US" b="0" dirty="0"/>
              <a:t>telemetry data)</a:t>
            </a:r>
          </a:p>
          <a:p>
            <a:pPr marL="0" indent="0">
              <a:buNone/>
            </a:pPr>
            <a:r>
              <a:rPr lang="en-US" b="0" dirty="0" smtClean="0"/>
              <a:t>	– Memory</a:t>
            </a:r>
            <a:r>
              <a:rPr lang="en-US" b="0" dirty="0"/>
              <a:t>: Atmel0736 (For storing telemetry data </a:t>
            </a:r>
            <a:r>
              <a:rPr lang="en-US" b="0" dirty="0" smtClean="0"/>
              <a:t>		   onboard </a:t>
            </a:r>
            <a:r>
              <a:rPr lang="en-US" b="0" dirty="0"/>
              <a:t>for backup in case of communication failure)</a:t>
            </a:r>
          </a:p>
          <a:p>
            <a:pPr marL="0" indent="0">
              <a:buNone/>
            </a:pPr>
            <a:r>
              <a:rPr lang="en-US" b="0" dirty="0" smtClean="0"/>
              <a:t>	– Radio </a:t>
            </a:r>
            <a:r>
              <a:rPr lang="en-US" b="0" dirty="0"/>
              <a:t>Transceiver: </a:t>
            </a:r>
            <a:r>
              <a:rPr lang="en-US" b="0" dirty="0" smtClean="0"/>
              <a:t>XBEE-PRO</a:t>
            </a:r>
            <a:r>
              <a:rPr lang="en-US" b="0" dirty="0"/>
              <a:t>® </a:t>
            </a:r>
            <a:r>
              <a:rPr lang="en-US" b="0" dirty="0" smtClean="0"/>
              <a:t>900HP </a:t>
            </a:r>
            <a:r>
              <a:rPr lang="en-US" b="0" dirty="0"/>
              <a:t>Transceiver </a:t>
            </a:r>
            <a:r>
              <a:rPr lang="en-US" b="0" dirty="0" smtClean="0"/>
              <a:t>	   (</a:t>
            </a:r>
            <a:r>
              <a:rPr lang="en-US" b="0" dirty="0"/>
              <a:t>For transmitting data to ground station once every 2 </a:t>
            </a:r>
            <a:r>
              <a:rPr lang="en-US" b="0" dirty="0" smtClean="0"/>
              <a:t>	   seconds</a:t>
            </a:r>
            <a:r>
              <a:rPr lang="en-US" b="0" dirty="0"/>
              <a:t>)</a:t>
            </a:r>
          </a:p>
          <a:p>
            <a:pPr marL="0" indent="0">
              <a:buNone/>
            </a:pPr>
            <a:r>
              <a:rPr lang="en-US" b="0" dirty="0" smtClean="0"/>
              <a:t>	– Antenna </a:t>
            </a:r>
            <a:r>
              <a:rPr lang="en-US" b="0" dirty="0"/>
              <a:t>: </a:t>
            </a:r>
            <a:r>
              <a:rPr lang="en-US" b="0" dirty="0" smtClean="0"/>
              <a:t>A24-HABUF-P5i </a:t>
            </a:r>
            <a:r>
              <a:rPr lang="en-US" b="0" dirty="0"/>
              <a:t>(</a:t>
            </a:r>
            <a:r>
              <a:rPr lang="en-US" b="0" dirty="0" smtClean="0"/>
              <a:t>2.1dBi)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1300 (Frequency)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>
                <a:solidFill>
                  <a:srgbClr val="000000"/>
                </a:solidFill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Payload FSW State </a:t>
            </a:r>
            <a:r>
              <a:rPr lang="en-US" dirty="0" smtClean="0"/>
              <a:t>Diagram</a:t>
            </a:r>
            <a:endParaRPr lang="en-US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0" dirty="0" smtClean="0"/>
              <a:t>                                          </a:t>
            </a:r>
            <a:endParaRPr lang="en-US" b="0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000000"/>
                </a:solidFill>
              </a:rPr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152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041" y="1130808"/>
            <a:ext cx="6508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Boot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89304" y="1333500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46504" y="1118616"/>
            <a:ext cx="4648200" cy="40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Activate sensors and check that sensors are responding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8566" y="1906428"/>
            <a:ext cx="1060704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Test-Mode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26032" y="1883568"/>
            <a:ext cx="5181600" cy="405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Make FSW send few packets to GCS to verify functionality 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028" y="1512712"/>
            <a:ext cx="26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every sensor is working fine</a:t>
            </a:r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3945" y="2247671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When acknowledgement from GCS is received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399" name="Rectangle 59398"/>
          <p:cNvSpPr/>
          <p:nvPr/>
        </p:nvSpPr>
        <p:spPr>
          <a:xfrm>
            <a:off x="443357" y="2686776"/>
            <a:ext cx="1184275" cy="2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Launch-Pad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06168" y="2630316"/>
            <a:ext cx="5818632" cy="47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Store collected data and store it on chip memory placed on board</a:t>
            </a:r>
          </a:p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And start telemetry after receiving command from GCS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59400" name="TextBox 59399"/>
          <p:cNvSpPr txBox="1"/>
          <p:nvPr/>
        </p:nvSpPr>
        <p:spPr>
          <a:xfrm>
            <a:off x="915801" y="3101286"/>
            <a:ext cx="413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As soon as there is increase in altitude value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403" name="Rectangle 59402"/>
          <p:cNvSpPr/>
          <p:nvPr/>
        </p:nvSpPr>
        <p:spPr>
          <a:xfrm>
            <a:off x="464693" y="3434756"/>
            <a:ext cx="1184275" cy="2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Ascent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06168" y="3434756"/>
            <a:ext cx="5196840" cy="33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Continue collecting data and transmit  to GCS every 2sec.</a:t>
            </a:r>
          </a:p>
        </p:txBody>
      </p:sp>
      <p:sp>
        <p:nvSpPr>
          <p:cNvPr id="59404" name="TextBox 59403"/>
          <p:cNvSpPr txBox="1"/>
          <p:nvPr/>
        </p:nvSpPr>
        <p:spPr>
          <a:xfrm>
            <a:off x="956628" y="3773172"/>
            <a:ext cx="470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At altitude of 600 meter or change in acceleration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8880" y="4096879"/>
            <a:ext cx="1184275" cy="2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PARA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05434" y="4172267"/>
            <a:ext cx="5666965" cy="39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While continuing telemetry see if payload descended 400m of height and then detach parachute</a:t>
            </a:r>
          </a:p>
        </p:txBody>
      </p:sp>
      <p:sp>
        <p:nvSpPr>
          <p:cNvPr id="59405" name="TextBox 59404"/>
          <p:cNvSpPr txBox="1"/>
          <p:nvPr/>
        </p:nvSpPr>
        <p:spPr>
          <a:xfrm>
            <a:off x="915801" y="4418111"/>
            <a:ext cx="96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At 400mtr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8880" y="4744248"/>
            <a:ext cx="1184275" cy="2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CANSAT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84832" y="4725888"/>
            <a:ext cx="5666965" cy="39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Continue telemetry and check if payload is 3sec from impact at which point pressure sensor is activated.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5028" y="5062837"/>
            <a:ext cx="2267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At altitude of 0 meter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8566" y="5370614"/>
            <a:ext cx="1184275" cy="2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Impact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90355" y="5370614"/>
            <a:ext cx="7053645" cy="39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As soon as there is sudden change in impact sensor start buzzer and terminate telemetry..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0893" y="6056043"/>
            <a:ext cx="1184275" cy="2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Buzzer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75028" y="5701690"/>
            <a:ext cx="4582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After activating  buzzer and terminating telemetry</a:t>
            </a:r>
            <a:endParaRPr lang="en-IN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174974" y="5991901"/>
            <a:ext cx="4184939" cy="39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..wait till buzzer is switched manually.</a:t>
            </a:r>
          </a:p>
        </p:txBody>
      </p:sp>
      <p:cxnSp>
        <p:nvCxnSpPr>
          <p:cNvPr id="59407" name="Straight Arrow Connector 59406"/>
          <p:cNvCxnSpPr/>
          <p:nvPr/>
        </p:nvCxnSpPr>
        <p:spPr>
          <a:xfrm>
            <a:off x="902586" y="1511808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84299" y="2247671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26148" y="2985551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20" name="Straight Arrow Connector 59419"/>
          <p:cNvCxnSpPr>
            <a:endCxn id="18" idx="1"/>
          </p:cNvCxnSpPr>
          <p:nvPr/>
        </p:nvCxnSpPr>
        <p:spPr>
          <a:xfrm>
            <a:off x="1495212" y="2061876"/>
            <a:ext cx="430820" cy="24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642872" y="2810159"/>
            <a:ext cx="3657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693593" y="3565813"/>
            <a:ext cx="3657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681670" y="4232604"/>
            <a:ext cx="377658" cy="4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652841" y="4864672"/>
            <a:ext cx="37765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693593" y="5481955"/>
            <a:ext cx="396762" cy="24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746504" y="6167383"/>
            <a:ext cx="396762" cy="24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956628" y="3710713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920749" y="4418111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09060" y="5000378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13383" y="5585229"/>
            <a:ext cx="0" cy="370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Payload FSW </a:t>
            </a:r>
            <a:r>
              <a:rPr lang="en-US" dirty="0" err="1" smtClean="0"/>
              <a:t>Explanaitions</a:t>
            </a:r>
            <a:endParaRPr lang="en-US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All the sensors except impact sensor will be sampled every 2 seconds.</a:t>
            </a:r>
          </a:p>
          <a:p>
            <a:pPr eaLnBrk="1" hangingPunct="1"/>
            <a:r>
              <a:rPr lang="en-US" b="0" dirty="0" smtClean="0"/>
              <a:t>Impact sensor will be sampled at 100 samples/sec.</a:t>
            </a:r>
          </a:p>
          <a:p>
            <a:pPr eaLnBrk="1" hangingPunct="1"/>
            <a:r>
              <a:rPr lang="en-US" b="0" dirty="0" smtClean="0"/>
              <a:t>FSW will release the Payload from container at altitude of 400m.</a:t>
            </a:r>
          </a:p>
          <a:p>
            <a:pPr eaLnBrk="1" hangingPunct="1"/>
            <a:r>
              <a:rPr lang="en-US" b="0" dirty="0" smtClean="0"/>
              <a:t>On receiving command from ground station FSW will transmit telemetry data every 2 seconds.</a:t>
            </a:r>
          </a:p>
          <a:p>
            <a:pPr eaLnBrk="1" hangingPunct="1"/>
            <a:r>
              <a:rPr lang="en-US" dirty="0" smtClean="0"/>
              <a:t>In case of FSW reset</a:t>
            </a:r>
            <a:r>
              <a:rPr lang="en-US" b="0" dirty="0" smtClean="0"/>
              <a:t>, FSW will retrieve the last </a:t>
            </a:r>
            <a:r>
              <a:rPr lang="en-US" b="0" dirty="0" smtClean="0"/>
              <a:t>packet stored </a:t>
            </a:r>
            <a:r>
              <a:rPr lang="en-US" b="0" dirty="0" smtClean="0"/>
              <a:t>from</a:t>
            </a:r>
            <a:r>
              <a:rPr lang="en-US" b="0" dirty="0" smtClean="0"/>
              <a:t> </a:t>
            </a:r>
            <a:r>
              <a:rPr lang="en-US" b="0" dirty="0" smtClean="0"/>
              <a:t>memory and analyze the </a:t>
            </a:r>
            <a:r>
              <a:rPr lang="en-US" b="0" dirty="0" smtClean="0"/>
              <a:t>change in altitude and acceleration data with the packet </a:t>
            </a:r>
            <a:r>
              <a:rPr lang="en-US" b="0" dirty="0" smtClean="0"/>
              <a:t> that it </a:t>
            </a:r>
            <a:r>
              <a:rPr lang="en-US" b="0" dirty="0" smtClean="0"/>
              <a:t>will calculate on resuming </a:t>
            </a:r>
            <a:r>
              <a:rPr lang="en-US" b="0" dirty="0" smtClean="0"/>
              <a:t>functioning</a:t>
            </a:r>
            <a:r>
              <a:rPr lang="en-US" b="0" dirty="0"/>
              <a:t> </a:t>
            </a:r>
            <a:r>
              <a:rPr lang="en-US" b="0" dirty="0" smtClean="0"/>
              <a:t>and decide if the state is same or changed during reset , if changed it will be updated accordingly.</a:t>
            </a:r>
            <a:endParaRPr lang="en-US" b="0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8610600" y="1524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1300 (Frequency)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>
                <a:solidFill>
                  <a:srgbClr val="000000"/>
                </a:solidFill>
              </a:rPr>
              <a:pPr eaLnBrk="1" hangingPunct="1"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Development Plan - 1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Overview of Plan: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600" b="0" dirty="0" smtClean="0"/>
              <a:t>We have divided FSW in sub-parts to check each function of FSW separately.</a:t>
            </a:r>
          </a:p>
          <a:p>
            <a:pPr marL="0" indent="0" eaLnBrk="1" hangingPunct="1">
              <a:buNone/>
            </a:pPr>
            <a:r>
              <a:rPr lang="en-US" sz="1600" dirty="0"/>
              <a:t> </a:t>
            </a:r>
            <a:r>
              <a:rPr lang="en-US" sz="1600" dirty="0" smtClean="0"/>
              <a:t>  Work Done: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600" b="0" dirty="0"/>
              <a:t> </a:t>
            </a:r>
            <a:r>
              <a:rPr lang="en-US" sz="1600" b="0" dirty="0" smtClean="0"/>
              <a:t>  G</a:t>
            </a:r>
            <a:r>
              <a:rPr lang="en-US" sz="1600" b="0" dirty="0" smtClean="0"/>
              <a:t>etting data from sensors via ADC is being done.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600" b="0" dirty="0" smtClean="0"/>
              <a:t>   Interfacing microcontroller via UART is done.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1600" b="0" dirty="0" smtClean="0"/>
              <a:t>   XBEE are configured in API mode and tested on XCT-U software.</a:t>
            </a:r>
          </a:p>
          <a:p>
            <a:pPr marL="0" indent="0" eaLnBrk="1" hangingPunct="1">
              <a:buNone/>
            </a:pPr>
            <a:endParaRPr lang="en-US" sz="1600" b="0" dirty="0"/>
          </a:p>
          <a:p>
            <a:pPr marL="0" indent="0" eaLnBrk="1" hangingPunct="1">
              <a:buNone/>
            </a:pPr>
            <a:r>
              <a:rPr lang="en-US" sz="2000" dirty="0" smtClean="0"/>
              <a:t>Further Work: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600" b="0" dirty="0" smtClean="0"/>
              <a:t>Interfacing GPS via UART and testing ( 1week)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600" b="0" dirty="0" smtClean="0"/>
              <a:t>Transmitting via XBEE through microcontroller by UART interface and testing(1 week)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600" b="0" dirty="0" smtClean="0"/>
              <a:t>Formation of packets and storing on board memory chip and testing(1 week)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600" b="0" dirty="0" smtClean="0"/>
              <a:t>Integration of FSW(2 weeks)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600" b="0" dirty="0" smtClean="0"/>
              <a:t>Testing of FSW(1 week).</a:t>
            </a:r>
          </a:p>
          <a:p>
            <a:pPr marL="0" indent="0" eaLnBrk="1" hangingPunct="1">
              <a:buNone/>
            </a:pPr>
            <a:r>
              <a:rPr lang="en-US" sz="1600" b="0" dirty="0" smtClean="0"/>
              <a:t>  </a:t>
            </a:r>
            <a:endParaRPr lang="en-US" sz="1600" b="0" dirty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</a:rPr>
              <a:t>Presenter:  Name goes here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3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Development Plan - </a:t>
            </a:r>
            <a:r>
              <a:rPr lang="en-US" dirty="0" smtClean="0"/>
              <a:t>2</a:t>
            </a:r>
            <a:endParaRPr lang="en-US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/>
              <a:t>Prototyping And Prototyping Environments :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/>
              <a:t>For prototyping of gathering of values from sensors, C with an AVR GCC environment is used.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/>
              <a:t>For testing the communication between XBEE modules XCT-U is used. However, in final FSW XBEE will be interfaced directly to microcontroller by UART.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/>
              <a:t>Every subpart mentioned in development sequence will be tested separately and integrated FSW will be tested with various test cases.</a:t>
            </a:r>
          </a:p>
          <a:p>
            <a:pPr marL="0" indent="0" eaLnBrk="1" hangingPunct="1">
              <a:buNone/>
            </a:pPr>
            <a:endParaRPr lang="en-US" sz="1800" dirty="0" smtClean="0"/>
          </a:p>
          <a:p>
            <a:pPr marL="0" indent="0" eaLnBrk="1" hangingPunct="1">
              <a:buNone/>
            </a:pPr>
            <a:r>
              <a:rPr lang="en-US" sz="1800" dirty="0" smtClean="0"/>
              <a:t>D</a:t>
            </a:r>
            <a:r>
              <a:rPr lang="en-US" sz="1800" dirty="0" smtClean="0"/>
              <a:t>evelopment </a:t>
            </a:r>
            <a:r>
              <a:rPr lang="en-US" sz="1800" dirty="0" smtClean="0"/>
              <a:t>Sequence :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 smtClean="0"/>
              <a:t>Sampling and getting ADC values of all sensors.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 smtClean="0"/>
              <a:t>Interfacing with GPS and receive required data from GPS.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 smtClean="0"/>
              <a:t>Storing data packets on chip-memory unit.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 smtClean="0"/>
              <a:t>Sending the packet every 2 seconds via XBEE module to GCS.</a:t>
            </a:r>
          </a:p>
          <a:p>
            <a:pPr marL="514350" indent="-514350" eaLnBrk="1" hangingPunct="1">
              <a:buAutoNum type="romanLcParenR"/>
            </a:pPr>
            <a:r>
              <a:rPr lang="en-US" sz="1800" b="0" dirty="0" smtClean="0"/>
              <a:t>Integration of all these subparts of FSW.</a:t>
            </a:r>
          </a:p>
          <a:p>
            <a:pPr marL="0" indent="0" eaLnBrk="1" hangingPunct="1">
              <a:buNone/>
            </a:pPr>
            <a:endParaRPr lang="en-US" sz="1800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Presenter:  Name goes here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0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562CA8-55F8-4718-B87C-6AFF26525269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Development Plan -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Presenter:  Name goes 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Progress since PDR 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0" dirty="0" smtClean="0"/>
              <a:t>Codes for getting values  from sensors except GPS are already being written and tested.</a:t>
            </a:r>
          </a:p>
          <a:p>
            <a:r>
              <a:rPr lang="en-GB" b="0" dirty="0" smtClean="0"/>
              <a:t>XBEEs are being configured and tested in XCT-U environment.</a:t>
            </a:r>
          </a:p>
          <a:p>
            <a:r>
              <a:rPr lang="en-GB" b="0" dirty="0" smtClean="0"/>
              <a:t>UART interface is being tested in a way that microcontroller is able to send and receive data via UART cable.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46C41A-094C-418B-817E-058964E56200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Ground Control System (GCS) Design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Presenter Name(s) Go Here</a:t>
            </a:r>
          </a:p>
          <a:p>
            <a:pPr eaLnBrk="1" hangingPunct="1"/>
            <a:endParaRPr 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F57FBA-B363-451D-A4CE-2B665703DCE2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GCS Overview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4410075" cy="3409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268" y="4191000"/>
            <a:ext cx="8653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GCS uses the data received to populate various tables and plot graphs. The software clearly indicates the phases of flight, i.e. pre-launch, moving upwards, deployment, coming down, landed etc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0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22D56-E530-4B62-B690-EC68C80C107A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GCS Requirements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306038"/>
              </p:ext>
            </p:extLst>
          </p:nvPr>
        </p:nvGraphicFramePr>
        <p:xfrm>
          <a:off x="533400" y="1066800"/>
          <a:ext cx="8077199" cy="5234086"/>
        </p:xfrm>
        <a:graphic>
          <a:graphicData uri="http://schemas.openxmlformats.org/drawingml/2006/table">
            <a:tbl>
              <a:tblPr/>
              <a:tblGrid>
                <a:gridCol w="725303"/>
                <a:gridCol w="2073727"/>
                <a:gridCol w="2239223"/>
                <a:gridCol w="752947"/>
                <a:gridCol w="526608"/>
                <a:gridCol w="608709"/>
                <a:gridCol w="290785"/>
                <a:gridCol w="270017"/>
                <a:gridCol w="294940"/>
                <a:gridCol w="294940"/>
              </a:tblGrid>
              <a:tr h="17525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Times New Roman"/>
                          <a:cs typeface="Arial"/>
                        </a:rPr>
                        <a:t>ID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Arial"/>
                        </a:rPr>
                        <a:t>Requirement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Arial"/>
                        </a:rPr>
                        <a:t>Rationale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Arial"/>
                        </a:rPr>
                        <a:t>Priority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Times New Roman"/>
                          <a:cs typeface="Arial"/>
                        </a:rPr>
                        <a:t>Parent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Times New Roman"/>
                          <a:cs typeface="Arial"/>
                        </a:rPr>
                        <a:t>Children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Times New Roman"/>
                          <a:cs typeface="Arial"/>
                        </a:rPr>
                        <a:t>VM</a:t>
                      </a:r>
                      <a:endParaRPr lang="en-US" sz="10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Times New Roman"/>
                          <a:cs typeface="Arial"/>
                        </a:rPr>
                        <a:t>A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Times New Roman"/>
                          <a:cs typeface="Arial"/>
                        </a:rPr>
                        <a:t>I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Times New Roman"/>
                          <a:cs typeface="Arial"/>
                        </a:rPr>
                        <a:t>T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latin typeface="Calibri"/>
                          <a:ea typeface="Calibri"/>
                          <a:cs typeface="Arial"/>
                        </a:rPr>
                        <a:t>D</a:t>
                      </a:r>
                      <a:endParaRPr lang="en-US" sz="10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GCS01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Antenna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 placement : Antenna must point upward, towards the Payload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For better signa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l reception.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Arial"/>
                        </a:rPr>
                        <a:t>Medium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None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GCS02 GCS03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X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GCS02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Computational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Arial"/>
                        </a:rPr>
                        <a:t> requirements : Data is received at 0.5 Hz.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Computational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 speed is not a big issue. (Assuming GCS laptop has a reasonably fast processor)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Low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GCS01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None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X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4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GCS03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Arial"/>
                        </a:rPr>
                        <a:t>Power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Arial"/>
                        </a:rPr>
                        <a:t> Requirement : Should be able to receive and display data for about 3 hrs.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GCS has to be ready always for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 the communication. Not a big issue as ample power is available.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Medium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GCS01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GCS05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X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GCS04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Analysis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 Software requirements : Should support Java, C/C++.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To be able to run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Arial"/>
                        </a:rPr>
                        <a:t> analysis software.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High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None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None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X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X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GCS05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Mission operations :  Includes the detection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 of various phases by the GCS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To be able to distinguish between various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Gautami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Gautami"/>
                        </a:rPr>
                        <a:t>states of flight. 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Medium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GCS03</a:t>
                      </a:r>
                      <a:endParaRPr lang="en-US" sz="140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None</a:t>
                      </a:r>
                      <a:endParaRPr lang="en-US" sz="1400" dirty="0"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Arial"/>
                        </a:rPr>
                        <a:t>X</a:t>
                      </a:r>
                      <a:endParaRPr lang="en-US" sz="1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5518" marR="555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9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GCS Antenna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selection criteria and placement is elaborated in the diagram below.</a:t>
            </a:r>
            <a:endParaRPr lang="en-IN" b="0" dirty="0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rgbClr val="000000"/>
                </a:solidFill>
              </a:rPr>
              <a:t>CanSat</a:t>
            </a:r>
            <a:r>
              <a:rPr lang="en-US" dirty="0" smtClean="0">
                <a:solidFill>
                  <a:srgbClr val="000000"/>
                </a:solidFill>
              </a:rPr>
              <a:t> 2013 CDR:  Team 1300 (Frequency)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E858A8-D1B5-4DE4-B30A-D9CA98848783}" type="slidenum">
              <a:rPr lang="en-US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447800" y="5791200"/>
            <a:ext cx="655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5791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Ground level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19600" y="2057400"/>
            <a:ext cx="0" cy="3733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4495800"/>
            <a:ext cx="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44958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09800" y="3962400"/>
            <a:ext cx="3048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09800" y="3962400"/>
            <a:ext cx="0" cy="5334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33600" y="38978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ɵ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2057400" y="4191000"/>
            <a:ext cx="304800" cy="15240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267200" y="205740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05" name="TextBox 72704"/>
          <p:cNvSpPr txBox="1"/>
          <p:nvPr/>
        </p:nvSpPr>
        <p:spPr>
          <a:xfrm>
            <a:off x="4572000" y="1856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Cansat Antenna</a:t>
            </a:r>
            <a:endParaRPr lang="en-IN" sz="1200" b="1" dirty="0">
              <a:solidFill>
                <a:srgbClr val="000000"/>
              </a:solidFill>
            </a:endParaRPr>
          </a:p>
        </p:txBody>
      </p:sp>
      <p:cxnSp>
        <p:nvCxnSpPr>
          <p:cNvPr id="72711" name="Straight Arrow Connector 72710"/>
          <p:cNvCxnSpPr/>
          <p:nvPr/>
        </p:nvCxnSpPr>
        <p:spPr>
          <a:xfrm flipV="1">
            <a:off x="2514600" y="2057400"/>
            <a:ext cx="1905000" cy="190500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13" name="TextBox 72712"/>
          <p:cNvSpPr txBox="1"/>
          <p:nvPr/>
        </p:nvSpPr>
        <p:spPr>
          <a:xfrm rot="18853859">
            <a:off x="2150068" y="2745708"/>
            <a:ext cx="245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Maximum Antenna Range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72714" name="TextBox 72713"/>
          <p:cNvSpPr txBox="1"/>
          <p:nvPr/>
        </p:nvSpPr>
        <p:spPr>
          <a:xfrm>
            <a:off x="2446506" y="4082534"/>
            <a:ext cx="8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GCS Antenna</a:t>
            </a:r>
            <a:endParaRPr lang="en-IN" sz="1200" b="1" dirty="0">
              <a:solidFill>
                <a:srgbClr val="000000"/>
              </a:solidFill>
            </a:endParaRPr>
          </a:p>
        </p:txBody>
      </p:sp>
      <p:sp>
        <p:nvSpPr>
          <p:cNvPr id="72715" name="TextBox 72714"/>
          <p:cNvSpPr txBox="1"/>
          <p:nvPr/>
        </p:nvSpPr>
        <p:spPr>
          <a:xfrm>
            <a:off x="4343400" y="3349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700 m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3600" y="48738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3.5 m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72728" name="Freeform 72727"/>
          <p:cNvSpPr/>
          <p:nvPr/>
        </p:nvSpPr>
        <p:spPr>
          <a:xfrm>
            <a:off x="4434214" y="2091847"/>
            <a:ext cx="1791222" cy="3745282"/>
          </a:xfrm>
          <a:custGeom>
            <a:avLst/>
            <a:gdLst>
              <a:gd name="connsiteX0" fmla="*/ 0 w 1791222"/>
              <a:gd name="connsiteY0" fmla="*/ 0 h 3745282"/>
              <a:gd name="connsiteX1" fmla="*/ 926926 w 1791222"/>
              <a:gd name="connsiteY1" fmla="*/ 526093 h 3745282"/>
              <a:gd name="connsiteX2" fmla="*/ 1528175 w 1791222"/>
              <a:gd name="connsiteY2" fmla="*/ 2530257 h 3745282"/>
              <a:gd name="connsiteX3" fmla="*/ 1791222 w 1791222"/>
              <a:gd name="connsiteY3" fmla="*/ 3745282 h 374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1222" h="3745282">
                <a:moveTo>
                  <a:pt x="0" y="0"/>
                </a:moveTo>
                <a:cubicBezTo>
                  <a:pt x="336115" y="52192"/>
                  <a:pt x="672230" y="104384"/>
                  <a:pt x="926926" y="526093"/>
                </a:cubicBezTo>
                <a:cubicBezTo>
                  <a:pt x="1181622" y="947802"/>
                  <a:pt x="1384126" y="1993726"/>
                  <a:pt x="1528175" y="2530257"/>
                </a:cubicBezTo>
                <a:cubicBezTo>
                  <a:pt x="1672224" y="3066789"/>
                  <a:pt x="1730680" y="3559479"/>
                  <a:pt x="1791222" y="3745282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cxnSp>
        <p:nvCxnSpPr>
          <p:cNvPr id="72730" name="Straight Arrow Connector 72729"/>
          <p:cNvCxnSpPr/>
          <p:nvPr/>
        </p:nvCxnSpPr>
        <p:spPr>
          <a:xfrm>
            <a:off x="4419600" y="5638800"/>
            <a:ext cx="1752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32" name="TextBox 72731"/>
          <p:cNvSpPr txBox="1"/>
          <p:nvPr/>
        </p:nvSpPr>
        <p:spPr>
          <a:xfrm>
            <a:off x="4572000" y="5181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Inconsiderable </a:t>
            </a:r>
            <a:r>
              <a:rPr lang="en-US" sz="1200" dirty="0">
                <a:solidFill>
                  <a:srgbClr val="000000"/>
                </a:solidFill>
              </a:rPr>
              <a:t>H</a:t>
            </a:r>
            <a:r>
              <a:rPr lang="en-US" sz="1200" dirty="0" smtClean="0">
                <a:solidFill>
                  <a:srgbClr val="000000"/>
                </a:solidFill>
              </a:rPr>
              <a:t>orizontal Drift.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72733" name="TextBox 72732"/>
          <p:cNvSpPr txBox="1"/>
          <p:nvPr/>
        </p:nvSpPr>
        <p:spPr>
          <a:xfrm>
            <a:off x="7162800" y="5181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Note: Diagram is  not to scale.</a:t>
            </a:r>
            <a:endParaRPr lang="en-IN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csv file stores the packet data in the following format.</a:t>
            </a:r>
          </a:p>
          <a:p>
            <a:r>
              <a:rPr lang="en-US" b="0" dirty="0" smtClean="0"/>
              <a:t>Example log file looks like: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 smtClean="0"/>
              <a:t> # 7200137,161229,3180.1245N,09880.7486W,1970.3,7,1961.4,29,8.8</a:t>
            </a:r>
          </a:p>
          <a:p>
            <a:pPr marL="0" indent="0">
              <a:buNone/>
            </a:pPr>
            <a:r>
              <a:rPr lang="en-US" sz="1600" b="0" dirty="0" smtClean="0"/>
              <a:t> # 7202137161231,3180.2463N,09880.7481W,1905.6,7,1895.1,29,8.4</a:t>
            </a:r>
          </a:p>
          <a:p>
            <a:pPr marL="0" indent="0">
              <a:buNone/>
            </a:pPr>
            <a:r>
              <a:rPr lang="en-US" sz="1600" b="0" dirty="0"/>
              <a:t> </a:t>
            </a:r>
            <a:r>
              <a:rPr lang="en-US" sz="1600" b="0" dirty="0" smtClean="0"/>
              <a:t>………………………………………………………………………….</a:t>
            </a:r>
          </a:p>
          <a:p>
            <a:pPr marL="0" indent="0">
              <a:buNone/>
            </a:pPr>
            <a:r>
              <a:rPr lang="en-US" sz="1600" b="0" dirty="0" smtClean="0"/>
              <a:t>…………………………………………………………………………...</a:t>
            </a:r>
          </a:p>
          <a:p>
            <a:pPr marL="0" indent="0">
              <a:buNone/>
            </a:pPr>
            <a:endParaRPr lang="en-US" sz="1600" b="0" dirty="0" smtClean="0"/>
          </a:p>
          <a:p>
            <a:pPr marL="0" indent="0">
              <a:buNone/>
            </a:pPr>
            <a:r>
              <a:rPr lang="en-US" sz="1600" b="0" dirty="0" smtClean="0"/>
              <a:t># 12600378,3180.1408N,09880.7388W,400.1,9,396.5,36,8.1</a:t>
            </a:r>
          </a:p>
          <a:p>
            <a:pPr marL="0" indent="0">
              <a:buNone/>
            </a:pPr>
            <a:r>
              <a:rPr lang="en-US" sz="1600" b="0" dirty="0" smtClean="0"/>
              <a:t># 12602378,3180.1408N,09880.7388W,37.4,9,393.2,35,8.1</a:t>
            </a:r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r>
              <a:rPr lang="en-US" sz="1800" b="0" dirty="0" smtClean="0"/>
              <a:t>The first column gives mission time(in millisec ) ,second column gives GPS time (hhmmss), third column gives GPS latitude, fourth GPS longitude , fifth GPS altitude(in feet) , sixth no. of satellites, seventh Altitude sensor  value(in feet) , Eighth temperature (in </a:t>
            </a:r>
            <a:r>
              <a:rPr lang="en-IN" sz="1800" dirty="0" smtClean="0"/>
              <a:t>º</a:t>
            </a:r>
            <a:r>
              <a:rPr lang="en-IN" sz="1800" b="0" dirty="0" smtClean="0"/>
              <a:t>C)</a:t>
            </a:r>
            <a:r>
              <a:rPr lang="en-US" sz="1800" b="0" dirty="0" smtClean="0"/>
              <a:t>, finally voltage value(in volts)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CanSat 2013 CDR:  Team ### (Team Name)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31158-55EB-497C-A23F-E6DF68CD41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C6B083-C237-4948-A5AC-A346640616D2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Overview - 2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 smtClean="0"/>
              <a:t>• </a:t>
            </a:r>
            <a:r>
              <a:rPr lang="en-IN" dirty="0" smtClean="0"/>
              <a:t>Ground </a:t>
            </a:r>
            <a:r>
              <a:rPr lang="en-IN" dirty="0"/>
              <a:t>Station </a:t>
            </a:r>
            <a:endParaRPr lang="en-IN" b="0" dirty="0"/>
          </a:p>
          <a:p>
            <a:pPr marL="0" indent="0">
              <a:buNone/>
            </a:pPr>
            <a:r>
              <a:rPr lang="en-IN" b="0" dirty="0" smtClean="0"/>
              <a:t>	</a:t>
            </a:r>
          </a:p>
          <a:p>
            <a:pPr marL="0" indent="0">
              <a:buNone/>
            </a:pPr>
            <a:r>
              <a:rPr lang="en-IN" b="0" dirty="0"/>
              <a:t>	</a:t>
            </a:r>
            <a:r>
              <a:rPr lang="en-IN" b="0" dirty="0" smtClean="0"/>
              <a:t>– Radio </a:t>
            </a:r>
            <a:r>
              <a:rPr lang="en-IN" b="0" dirty="0"/>
              <a:t>Transceiver: </a:t>
            </a:r>
            <a:r>
              <a:rPr lang="en-IN" b="0" dirty="0" smtClean="0"/>
              <a:t>XBEE-PRO</a:t>
            </a:r>
            <a:r>
              <a:rPr lang="en-IN" b="0" dirty="0"/>
              <a:t>® </a:t>
            </a:r>
            <a:r>
              <a:rPr lang="en-IN" b="0" dirty="0" smtClean="0"/>
              <a:t>900HP </a:t>
            </a:r>
            <a:r>
              <a:rPr lang="en-IN" b="0" dirty="0"/>
              <a:t>Transceiver </a:t>
            </a:r>
            <a:r>
              <a:rPr lang="en-IN" b="0" dirty="0" smtClean="0"/>
              <a:t>	   (</a:t>
            </a:r>
            <a:r>
              <a:rPr lang="en-IN" b="0" dirty="0"/>
              <a:t>For receiving data from the carrier once every 2 </a:t>
            </a:r>
            <a:r>
              <a:rPr lang="en-IN" b="0" dirty="0" smtClean="0"/>
              <a:t>	   	   seconds</a:t>
            </a:r>
            <a:r>
              <a:rPr lang="en-IN" b="0" dirty="0"/>
              <a:t>) </a:t>
            </a:r>
          </a:p>
          <a:p>
            <a:pPr marL="0" indent="0">
              <a:buNone/>
            </a:pPr>
            <a:r>
              <a:rPr lang="en-IN" b="0" dirty="0" smtClean="0"/>
              <a:t>	– XBEE </a:t>
            </a:r>
            <a:r>
              <a:rPr lang="en-IN" b="0" dirty="0"/>
              <a:t>USB Explorer </a:t>
            </a:r>
          </a:p>
          <a:p>
            <a:pPr marL="0" indent="0">
              <a:buNone/>
            </a:pPr>
            <a:r>
              <a:rPr lang="en-IN" b="0" dirty="0" smtClean="0"/>
              <a:t>	– Antenna </a:t>
            </a:r>
            <a:r>
              <a:rPr lang="en-IN" b="0" dirty="0"/>
              <a:t>: </a:t>
            </a:r>
            <a:r>
              <a:rPr lang="en-IN" b="0" dirty="0" smtClean="0"/>
              <a:t>A24-HABUF-P5i </a:t>
            </a:r>
            <a:r>
              <a:rPr lang="en-IN" b="0" dirty="0"/>
              <a:t>(2.1dBI) </a:t>
            </a:r>
          </a:p>
          <a:p>
            <a:pPr marL="0" indent="0">
              <a:buNone/>
            </a:pPr>
            <a:r>
              <a:rPr lang="it-IT" b="0" dirty="0" smtClean="0"/>
              <a:t>	– Intel </a:t>
            </a:r>
            <a:r>
              <a:rPr lang="it-IT" b="0" dirty="0"/>
              <a:t>Core i3 Processor Laptop. 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1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GCS Software </a:t>
            </a:r>
            <a:r>
              <a:rPr lang="en-US" dirty="0" smtClean="0"/>
              <a:t>– 1</a:t>
            </a:r>
            <a:br>
              <a:rPr lang="en-US" dirty="0" smtClean="0"/>
            </a:br>
            <a:r>
              <a:rPr lang="en-US" dirty="0" smtClean="0"/>
              <a:t>(Real – Time plot – screen shot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55A9B-6A32-48C0-82CD-4D1895E342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ns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18159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8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GCS Software - 2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55A9B-6A32-48C0-82CD-4D1895E342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062335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Complete GCS software will be designed  in Matlab .</a:t>
            </a:r>
          </a:p>
          <a:p>
            <a:r>
              <a:rPr lang="en-GB" sz="2200" b="1" dirty="0" smtClean="0"/>
              <a:t>Real </a:t>
            </a:r>
            <a:r>
              <a:rPr lang="en-GB" sz="2200" b="1" dirty="0" smtClean="0"/>
              <a:t>Time Plotting Software Design :</a:t>
            </a:r>
            <a:endParaRPr lang="en-GB" sz="2200" b="1" dirty="0"/>
          </a:p>
        </p:txBody>
      </p:sp>
      <p:sp>
        <p:nvSpPr>
          <p:cNvPr id="7" name="Rectangle 6"/>
          <p:cNvSpPr/>
          <p:nvPr/>
        </p:nvSpPr>
        <p:spPr>
          <a:xfrm>
            <a:off x="609600" y="183773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9600" y="181660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new packet every 2 seconds</a:t>
            </a:r>
            <a:endParaRPr lang="en-GB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286000" y="229493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85160" y="184716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200400" y="1981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Parse it and retrieve values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861560" y="2304365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1847165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791200" y="181660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 the values in CSV file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29400" y="263336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91200" y="3276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791200" y="32676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 plot and </a:t>
            </a:r>
            <a:r>
              <a:rPr lang="en-GB" dirty="0" smtClean="0"/>
              <a:t>info to be displayed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447800" y="3816096"/>
            <a:ext cx="43434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69136" y="2709565"/>
            <a:ext cx="0" cy="113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4191000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Data </a:t>
            </a:r>
            <a:r>
              <a:rPr lang="en-GB" sz="2200" b="1" dirty="0" smtClean="0"/>
              <a:t>Archiving And Retrieval </a:t>
            </a:r>
            <a:r>
              <a:rPr lang="en-GB" sz="2200" b="1" dirty="0" smtClean="0"/>
              <a:t>: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When we run GCS we will open a blank CSV file then after receiving every packet we write values in specified order separated by comma.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Data will be received through XBEE which will be connected to laptop via USB cable.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GCS Software - 3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55A9B-6A32-48C0-82CD-4D1895E3425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686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Command Software And Interface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r>
              <a:rPr lang="en-GB" sz="2200" dirty="0" smtClean="0"/>
              <a:t>To send a command via GCS to FSW for start of </a:t>
            </a:r>
            <a:r>
              <a:rPr lang="en-GB" sz="2200" dirty="0" smtClean="0"/>
              <a:t>telemetry following steps are performed</a:t>
            </a:r>
          </a:p>
          <a:p>
            <a:r>
              <a:rPr lang="en-GB" sz="2200" dirty="0" smtClean="0"/>
              <a:t>1. Open </a:t>
            </a:r>
            <a:r>
              <a:rPr lang="en-GB" sz="2200" dirty="0" smtClean="0"/>
              <a:t>a COM </a:t>
            </a:r>
            <a:r>
              <a:rPr lang="en-GB" sz="2200" dirty="0" smtClean="0"/>
              <a:t>port using MATLAB to which XBEE is connected.</a:t>
            </a:r>
          </a:p>
          <a:p>
            <a:r>
              <a:rPr lang="en-GB" sz="2200" dirty="0" smtClean="0"/>
              <a:t>2.</a:t>
            </a:r>
            <a:r>
              <a:rPr lang="en-GB" sz="2200" dirty="0" smtClean="0"/>
              <a:t> Write </a:t>
            </a:r>
            <a:r>
              <a:rPr lang="en-GB" sz="2200" dirty="0" smtClean="0"/>
              <a:t>the byte </a:t>
            </a:r>
            <a:r>
              <a:rPr lang="en-GB" sz="2200" dirty="0" smtClean="0"/>
              <a:t>which </a:t>
            </a:r>
            <a:r>
              <a:rPr lang="en-GB" sz="2200" dirty="0" smtClean="0"/>
              <a:t>signifies</a:t>
            </a:r>
            <a:r>
              <a:rPr lang="en-GB" sz="2200" dirty="0" smtClean="0"/>
              <a:t> start of telemetry.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400" b="1" dirty="0" smtClean="0"/>
              <a:t>Progress Since PDR :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Reading and writing data bytes from/in XBEE via COM port is tested.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Plotting and storing data is also tested although the data for plotting was artificially generated.</a:t>
            </a:r>
            <a:endParaRPr lang="en-GB" sz="2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Changes Since PDR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Calculation for memory consumption is explained.</a:t>
            </a:r>
          </a:p>
          <a:p>
            <a:pPr eaLnBrk="1" hangingPunct="1"/>
            <a:r>
              <a:rPr lang="en-US" dirty="0" smtClean="0"/>
              <a:t>Method for activation of transmission is updated.</a:t>
            </a:r>
          </a:p>
          <a:p>
            <a:pPr eaLnBrk="1" hangingPunct="1"/>
            <a:r>
              <a:rPr lang="en-US" dirty="0" smtClean="0"/>
              <a:t>Format for data packet is explained.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D9460C-4E27-41D4-946D-C53CCE6A31D7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6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36A9BF-3182-483B-AB8C-A833A549DC33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Requirements – 1 (Container)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2549"/>
              </p:ext>
            </p:extLst>
          </p:nvPr>
        </p:nvGraphicFramePr>
        <p:xfrm>
          <a:off x="838200" y="1143000"/>
          <a:ext cx="7620000" cy="5059363"/>
        </p:xfrm>
        <a:graphic>
          <a:graphicData uri="http://schemas.openxmlformats.org/drawingml/2006/table">
            <a:tbl>
              <a:tblPr/>
              <a:tblGrid>
                <a:gridCol w="748768"/>
                <a:gridCol w="1918232"/>
                <a:gridCol w="1659108"/>
                <a:gridCol w="951873"/>
                <a:gridCol w="851962"/>
                <a:gridCol w="372515"/>
                <a:gridCol w="372515"/>
                <a:gridCol w="372515"/>
                <a:gridCol w="372512"/>
              </a:tblGrid>
              <a:tr h="436463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ID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Requirement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Rationale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Parent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Priority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cs typeface="Calibri" pitchFamily="34" charset="0"/>
                        </a:rPr>
                        <a:t>    </a:t>
                      </a:r>
                      <a:r>
                        <a:rPr lang="en-US" sz="24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400" b="1" dirty="0" smtClean="0">
                          <a:latin typeface="Calibri" pitchFamily="34" charset="0"/>
                          <a:cs typeface="Calibri" pitchFamily="34" charset="0"/>
                        </a:rPr>
                        <a:t>VM</a:t>
                      </a:r>
                      <a:endParaRPr lang="en-IN" sz="2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A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I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30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 Transmit GPS Data Stream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(transmitted every 2 seconds)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SYS -08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CD-01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  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40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CDH02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Transmit Altitude in meters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(transmitted every 2 seconds)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SYS-08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CD-01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9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CDH03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Transmit Air Temperature in Celsius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(transmitted every 2 seconds)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SYS-08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CD-01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61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CDH04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Transmit Battery Voltage in Volts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(transmitted every 2 seconds)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SYS-08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CD-01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95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CDH05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Terminate Telemetry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Terminate Telemetry within 5 minutes of landing.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SYS-08,09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CD-01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050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CDH06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Store Telemetry Data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For Post Processing in case of Communication Failure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SYS-11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LOW</a:t>
                      </a: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9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  <a:endParaRPr lang="en-US" dirty="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36A9BF-3182-483B-AB8C-A833A549DC33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CDH Requirements – 2 (Ground Station)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28600" y="6477000"/>
            <a:ext cx="2286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Presenter:  Name goes here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3135"/>
              </p:ext>
            </p:extLst>
          </p:nvPr>
        </p:nvGraphicFramePr>
        <p:xfrm>
          <a:off x="815371" y="1143000"/>
          <a:ext cx="7620000" cy="5115058"/>
        </p:xfrm>
        <a:graphic>
          <a:graphicData uri="http://schemas.openxmlformats.org/drawingml/2006/table">
            <a:tbl>
              <a:tblPr/>
              <a:tblGrid>
                <a:gridCol w="748768"/>
                <a:gridCol w="1918232"/>
                <a:gridCol w="1659108"/>
                <a:gridCol w="951873"/>
                <a:gridCol w="851962"/>
                <a:gridCol w="372515"/>
                <a:gridCol w="372515"/>
                <a:gridCol w="372515"/>
                <a:gridCol w="372512"/>
              </a:tblGrid>
              <a:tr h="497340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ID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Requirement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Rationale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Parent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Priority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  <a:cs typeface="Calibri" pitchFamily="34" charset="0"/>
                        </a:rPr>
                        <a:t>    </a:t>
                      </a:r>
                      <a:r>
                        <a:rPr lang="en-US" sz="2800" b="1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Calibri" pitchFamily="34" charset="0"/>
                          <a:cs typeface="Calibri" pitchFamily="34" charset="0"/>
                        </a:rPr>
                        <a:t>VM</a:t>
                      </a:r>
                      <a:endParaRPr lang="en-IN" sz="2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9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A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I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T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476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CDH09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 Receive GPS Data Stream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Receive every 2S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CD01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  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83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CDH10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Receive Altitude in meters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(received every 2 seconds)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CD01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4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CDH11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Receive Air Temperature in Celsius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(received every 2 seconds)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CD01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87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CDH12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Receive Battery Voltage in Volts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Descent Telemetry packet (received every 2 seconds)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CD01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0441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CDH13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Plot telemetry data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In real time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Ret real time feel for what is happening.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CD01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Gothic" charset="-128"/>
                          <a:cs typeface="Calibri" pitchFamily="34" charset="0"/>
                        </a:rPr>
                        <a:t>HIGH</a:t>
                      </a: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MS Gothic" charset="-128"/>
                        <a:cs typeface="Calibri" pitchFamily="34" charset="0"/>
                      </a:endParaRPr>
                    </a:p>
                  </a:txBody>
                  <a:tcPr marT="24940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  <a:endParaRPr lang="en-US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8" marB="45708" anchor="ctr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3EBEF8-0962-45EB-BAEB-20A17F7F301D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Selection</a:t>
            </a:r>
          </a:p>
        </p:txBody>
      </p:sp>
      <p:sp>
        <p:nvSpPr>
          <p:cNvPr id="6" name="Text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Carrier: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AtMega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128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Maximum Clock Frequency 16 MHz (external)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Interfaces: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USART: 2 (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for Transceiver and </a:t>
            </a:r>
          </a:p>
          <a:p>
            <a:pPr marL="0" lvl="1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                                  one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GPS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SPI: 1(For memory)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ADC PORTS: 8 channels(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one each</a:t>
            </a:r>
          </a:p>
          <a:p>
            <a:pPr marL="457200" lvl="1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for battery voltage, temperature sensor and pressure</a:t>
            </a:r>
          </a:p>
          <a:p>
            <a:pPr marL="457200" lvl="1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sensor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457200" lvl="1" indent="0" eaLnBrk="1" hangingPunct="1">
              <a:spcBef>
                <a:spcPts val="0"/>
              </a:spcBef>
              <a:buFontTx/>
              <a:buNone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On chip Flash Memory: 128 Kb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SRAM / EEPROM: 4 Kb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Supply Voltage: 4.5V – 5V</a:t>
            </a:r>
          </a:p>
        </p:txBody>
      </p:sp>
      <p:pic>
        <p:nvPicPr>
          <p:cNvPr id="7" name="Picture 6" descr="C:\Users\Jasmeet\Desktop\ET-AVR_Stamp_ATMega128_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285115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3EBEF8-0962-45EB-BAEB-20A17F7F301D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Selection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337031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0" dirty="0" smtClean="0"/>
              <a:t>If 2 minutes of Total Telemetry(carrier) time is sampled every 2 seconds,</a:t>
            </a:r>
          </a:p>
          <a:p>
            <a:pPr marL="0" indent="0">
              <a:buNone/>
            </a:pPr>
            <a:r>
              <a:rPr lang="en-US" b="0" dirty="0" smtClean="0"/>
              <a:t>      (((</a:t>
            </a:r>
            <a:r>
              <a:rPr lang="en-US" b="0" dirty="0"/>
              <a:t>2</a:t>
            </a:r>
            <a:r>
              <a:rPr lang="en-US" b="0" dirty="0" smtClean="0"/>
              <a:t>(min) x 60) sec) x (50 bytes)) / 2 sec =3000 bytes</a:t>
            </a:r>
          </a:p>
          <a:p>
            <a:pPr marL="0" indent="0">
              <a:buNone/>
            </a:pPr>
            <a:r>
              <a:rPr lang="en-US" b="0" dirty="0" smtClean="0"/>
              <a:t>-   50 bytes is the size of one packet.</a:t>
            </a:r>
          </a:p>
          <a:p>
            <a:pPr>
              <a:buFontTx/>
              <a:buChar char="-"/>
            </a:pPr>
            <a:r>
              <a:rPr lang="en-US" b="0" dirty="0" smtClean="0"/>
              <a:t>If acceleration data is calculated at 100 samples/sec, assuming the time for which pressure sensor is activated is 3secs,</a:t>
            </a:r>
          </a:p>
          <a:p>
            <a:pPr marL="914400" lvl="2" indent="0">
              <a:buNone/>
            </a:pPr>
            <a:r>
              <a:rPr lang="en-US" sz="2400" b="0" dirty="0" smtClean="0"/>
              <a:t>             (3 x 100 x 2) bytes = 600 bytes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365104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smtClean="0"/>
              <a:t>-   Atmel Memory Chip : </a:t>
            </a:r>
          </a:p>
          <a:p>
            <a:r>
              <a:rPr lang="en-US" sz="2400" dirty="0"/>
              <a:t>	</a:t>
            </a:r>
            <a:r>
              <a:rPr lang="en-IN" sz="2400" dirty="0" smtClean="0"/>
              <a:t>- 8 MB, SPI Mode, Chip Select available.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Cheap and readily available.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2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 smtClean="0"/>
              <a:t>CanSat</a:t>
            </a:r>
            <a:r>
              <a:rPr lang="en-US" dirty="0" smtClean="0"/>
              <a:t> 2013 CDR:  Team 1300 (Frequency)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68181A-7283-4C48-9888-1BD0C5D07493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Antenna Selection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8610600" y="60434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Antenna Selected : </a:t>
            </a:r>
            <a:r>
              <a:rPr lang="en-GB" b="0" dirty="0" smtClean="0"/>
              <a:t>A09 – HASM – 675</a:t>
            </a:r>
          </a:p>
          <a:p>
            <a:r>
              <a:rPr lang="en-GB" dirty="0" smtClean="0"/>
              <a:t>Technology : </a:t>
            </a:r>
            <a:r>
              <a:rPr lang="en-GB" b="0" dirty="0" smtClean="0"/>
              <a:t>Half Wave Dipole Articulated Antenna</a:t>
            </a:r>
          </a:p>
          <a:p>
            <a:r>
              <a:rPr lang="en-GB" dirty="0" smtClean="0"/>
              <a:t>Frequency : </a:t>
            </a:r>
            <a:r>
              <a:rPr lang="en-GB" b="0" dirty="0" smtClean="0"/>
              <a:t>915 MHz (902 MHz – 928 MHz)</a:t>
            </a:r>
          </a:p>
          <a:p>
            <a:r>
              <a:rPr lang="en-GB" dirty="0" smtClean="0"/>
              <a:t>Gain : </a:t>
            </a:r>
            <a:r>
              <a:rPr lang="en-GB" b="0" dirty="0" smtClean="0"/>
              <a:t>2.1 dBi</a:t>
            </a:r>
          </a:p>
          <a:p>
            <a:r>
              <a:rPr lang="en-GB" dirty="0" smtClean="0"/>
              <a:t>Power Rating : </a:t>
            </a:r>
            <a:r>
              <a:rPr lang="en-GB" b="0" dirty="0" smtClean="0"/>
              <a:t>1 W</a:t>
            </a:r>
          </a:p>
          <a:p>
            <a:r>
              <a:rPr lang="en-GB" dirty="0" smtClean="0"/>
              <a:t>Mass : </a:t>
            </a:r>
            <a:r>
              <a:rPr lang="en-GB" b="0" dirty="0" smtClean="0"/>
              <a:t>Will be calculated after procurement. Estimated to 		     be within limits. 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641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4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2612</Words>
  <Application>Microsoft Office PowerPoint</Application>
  <PresentationFormat>On-screen Show (4:3)</PresentationFormat>
  <Paragraphs>545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Default Design</vt:lpstr>
      <vt:lpstr>Communication and Data Handling Subsystem Design</vt:lpstr>
      <vt:lpstr>CDH Overview - 1</vt:lpstr>
      <vt:lpstr>CDH Overview - 2</vt:lpstr>
      <vt:lpstr>CDH Changes Since PDR</vt:lpstr>
      <vt:lpstr>CDH Requirements – 1 (Container)</vt:lpstr>
      <vt:lpstr>CDH Requirements – 2 (Ground Station)</vt:lpstr>
      <vt:lpstr>Processor Selection</vt:lpstr>
      <vt:lpstr>Memory Selection</vt:lpstr>
      <vt:lpstr>Antenna Selection</vt:lpstr>
      <vt:lpstr>Radio Configuration</vt:lpstr>
      <vt:lpstr>Telemetry Format</vt:lpstr>
      <vt:lpstr>Activation of Telemetry Transmissions</vt:lpstr>
      <vt:lpstr>Locator Device and Labeling</vt:lpstr>
      <vt:lpstr>Flight Software Design</vt:lpstr>
      <vt:lpstr>FSW Overview - 1</vt:lpstr>
      <vt:lpstr>FSW Overview - 2</vt:lpstr>
      <vt:lpstr>FSW Changes Since PDR</vt:lpstr>
      <vt:lpstr>FSW(Payload) Requirements</vt:lpstr>
      <vt:lpstr>Payload FSW Flow Diagram</vt:lpstr>
      <vt:lpstr>Payload FSW State Diagram</vt:lpstr>
      <vt:lpstr>Payload FSW Explanaitions</vt:lpstr>
      <vt:lpstr>Software Development Plan - 1</vt:lpstr>
      <vt:lpstr>Software Development Plan - 2</vt:lpstr>
      <vt:lpstr>Software Development Plan - 3</vt:lpstr>
      <vt:lpstr>Ground Control System (GCS) Design</vt:lpstr>
      <vt:lpstr>GCS Overview</vt:lpstr>
      <vt:lpstr>GCS Requirements</vt:lpstr>
      <vt:lpstr>GCS Antenna Selection</vt:lpstr>
      <vt:lpstr>Packet Storage</vt:lpstr>
      <vt:lpstr>GCS Software – 1 (Real – Time plot – screen shot )</vt:lpstr>
      <vt:lpstr>GCS Software - 2</vt:lpstr>
      <vt:lpstr>GCS Software - 3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CDH Overview - 1</dc:title>
  <dc:creator>HIMIL</dc:creator>
  <cp:lastModifiedBy>Jashwanth</cp:lastModifiedBy>
  <cp:revision>156</cp:revision>
  <dcterms:created xsi:type="dcterms:W3CDTF">2013-03-24T11:44:05Z</dcterms:created>
  <dcterms:modified xsi:type="dcterms:W3CDTF">2013-03-29T10:49:30Z</dcterms:modified>
</cp:coreProperties>
</file>