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406" r:id="rId3"/>
    <p:sldId id="257" r:id="rId4"/>
    <p:sldId id="407" r:id="rId5"/>
    <p:sldId id="409" r:id="rId6"/>
    <p:sldId id="410" r:id="rId7"/>
    <p:sldId id="329" r:id="rId8"/>
    <p:sldId id="411" r:id="rId9"/>
    <p:sldId id="264" r:id="rId10"/>
    <p:sldId id="263" r:id="rId11"/>
    <p:sldId id="288" r:id="rId12"/>
    <p:sldId id="265" r:id="rId13"/>
    <p:sldId id="412" r:id="rId14"/>
    <p:sldId id="413" r:id="rId15"/>
    <p:sldId id="364" r:id="rId16"/>
    <p:sldId id="323" r:id="rId17"/>
    <p:sldId id="324" r:id="rId18"/>
    <p:sldId id="325" r:id="rId19"/>
    <p:sldId id="396" r:id="rId20"/>
    <p:sldId id="326" r:id="rId21"/>
    <p:sldId id="267" r:id="rId22"/>
    <p:sldId id="268" r:id="rId23"/>
    <p:sldId id="340" r:id="rId24"/>
    <p:sldId id="414" r:id="rId25"/>
    <p:sldId id="341" r:id="rId26"/>
    <p:sldId id="398" r:id="rId27"/>
    <p:sldId id="415" r:id="rId28"/>
    <p:sldId id="269" r:id="rId29"/>
    <p:sldId id="270" r:id="rId30"/>
    <p:sldId id="343" r:id="rId31"/>
    <p:sldId id="416" r:id="rId32"/>
    <p:sldId id="310" r:id="rId33"/>
    <p:sldId id="345" r:id="rId34"/>
    <p:sldId id="346" r:id="rId35"/>
    <p:sldId id="417" r:id="rId36"/>
    <p:sldId id="418" r:id="rId37"/>
    <p:sldId id="309" r:id="rId38"/>
    <p:sldId id="271" r:id="rId39"/>
    <p:sldId id="303" r:id="rId40"/>
    <p:sldId id="353" r:id="rId41"/>
    <p:sldId id="419" r:id="rId42"/>
    <p:sldId id="304" r:id="rId43"/>
    <p:sldId id="305" r:id="rId44"/>
    <p:sldId id="420" r:id="rId45"/>
    <p:sldId id="421" r:id="rId46"/>
    <p:sldId id="371" r:id="rId47"/>
    <p:sldId id="338" r:id="rId48"/>
    <p:sldId id="273" r:id="rId49"/>
    <p:sldId id="291" r:id="rId50"/>
    <p:sldId id="366" r:id="rId51"/>
    <p:sldId id="422" r:id="rId52"/>
    <p:sldId id="423" r:id="rId53"/>
    <p:sldId id="424" r:id="rId54"/>
    <p:sldId id="373" r:id="rId55"/>
    <p:sldId id="330" r:id="rId56"/>
    <p:sldId id="275" r:id="rId57"/>
    <p:sldId id="425" r:id="rId58"/>
    <p:sldId id="357" r:id="rId59"/>
    <p:sldId id="427" r:id="rId60"/>
    <p:sldId id="428" r:id="rId61"/>
    <p:sldId id="400" r:id="rId62"/>
    <p:sldId id="277" r:id="rId63"/>
    <p:sldId id="278" r:id="rId64"/>
    <p:sldId id="429" r:id="rId65"/>
    <p:sldId id="307" r:id="rId66"/>
    <p:sldId id="401" r:id="rId67"/>
    <p:sldId id="286" r:id="rId68"/>
    <p:sldId id="402" r:id="rId69"/>
    <p:sldId id="381" r:id="rId70"/>
    <p:sldId id="383" r:id="rId71"/>
    <p:sldId id="382" r:id="rId72"/>
    <p:sldId id="384" r:id="rId73"/>
    <p:sldId id="385" r:id="rId74"/>
    <p:sldId id="386" r:id="rId75"/>
    <p:sldId id="387" r:id="rId76"/>
    <p:sldId id="389" r:id="rId77"/>
    <p:sldId id="388" r:id="rId78"/>
    <p:sldId id="374" r:id="rId79"/>
    <p:sldId id="375" r:id="rId80"/>
    <p:sldId id="403" r:id="rId81"/>
    <p:sldId id="377" r:id="rId82"/>
    <p:sldId id="390" r:id="rId83"/>
    <p:sldId id="436" r:id="rId84"/>
    <p:sldId id="437" r:id="rId85"/>
    <p:sldId id="438" r:id="rId86"/>
    <p:sldId id="439" r:id="rId87"/>
    <p:sldId id="440" r:id="rId88"/>
    <p:sldId id="441" r:id="rId89"/>
    <p:sldId id="442" r:id="rId90"/>
    <p:sldId id="443" r:id="rId91"/>
    <p:sldId id="444" r:id="rId92"/>
    <p:sldId id="279" r:id="rId93"/>
    <p:sldId id="379" r:id="rId94"/>
    <p:sldId id="280" r:id="rId95"/>
    <p:sldId id="281" r:id="rId96"/>
    <p:sldId id="282" r:id="rId97"/>
    <p:sldId id="435" r:id="rId98"/>
    <p:sldId id="359" r:id="rId99"/>
    <p:sldId id="430" r:id="rId100"/>
    <p:sldId id="431" r:id="rId101"/>
    <p:sldId id="432" r:id="rId102"/>
    <p:sldId id="434" r:id="rId10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80" d="100"/>
          <a:sy n="80" d="100"/>
        </p:scale>
        <p:origin x="-1722" y="102"/>
      </p:cViewPr>
      <p:guideLst>
        <p:guide orient="horz" pos="4032"/>
        <p:guide pos="4032"/>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77AC1392-7F6A-4005-AA11-9C564F5737A4}" type="slidenum">
              <a:rPr lang="en-US"/>
              <a:pPr>
                <a:defRPr/>
              </a:pPr>
              <a:t>‹#›</a:t>
            </a:fld>
            <a:endParaRPr lang="en-US"/>
          </a:p>
        </p:txBody>
      </p:sp>
    </p:spTree>
    <p:extLst>
      <p:ext uri="{BB962C8B-B14F-4D97-AF65-F5344CB8AC3E}">
        <p14:creationId xmlns:p14="http://schemas.microsoft.com/office/powerpoint/2010/main" val="979745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686909-0AF9-4B12-8A79-990487F241A0}" type="slidenum">
              <a:rPr lang="en-US" smtClean="0"/>
              <a:pPr eaLnBrk="1" hangingPunct="1"/>
              <a:t>62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228600" y="64008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8"/>
          <p:cNvSpPr>
            <a:spLocks noChangeShapeType="1"/>
          </p:cNvSpPr>
          <p:nvPr userDrawn="1"/>
        </p:nvSpPr>
        <p:spPr bwMode="auto">
          <a:xfrm>
            <a:off x="228600" y="9906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 Box 10"/>
          <p:cNvSpPr txBox="1">
            <a:spLocks noChangeArrowheads="1"/>
          </p:cNvSpPr>
          <p:nvPr userDrawn="1"/>
        </p:nvSpPr>
        <p:spPr bwMode="auto">
          <a:xfrm>
            <a:off x="76200" y="76200"/>
            <a:ext cx="1447800" cy="822325"/>
          </a:xfrm>
          <a:prstGeom prst="rect">
            <a:avLst/>
          </a:prstGeom>
          <a:noFill/>
          <a:ln w="6350">
            <a:solidFill>
              <a:schemeClr val="tx1"/>
            </a:solidFill>
            <a:miter lim="800000"/>
            <a:headEnd/>
            <a:tailEnd/>
          </a:ln>
          <a:effectLs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200" smtClean="0"/>
              <a:t>Team Logo</a:t>
            </a:r>
          </a:p>
          <a:p>
            <a:pPr algn="ctr" eaLnBrk="1" hangingPunct="1">
              <a:defRPr/>
            </a:pPr>
            <a:r>
              <a:rPr lang="en-US" sz="1200" smtClean="0"/>
              <a:t>Here</a:t>
            </a:r>
          </a:p>
        </p:txBody>
      </p:sp>
      <p:sp>
        <p:nvSpPr>
          <p:cNvPr id="11266" name="Rectangle 2"/>
          <p:cNvSpPr>
            <a:spLocks noGrp="1" noChangeArrowheads="1"/>
          </p:cNvSpPr>
          <p:nvPr>
            <p:ph type="ctrTitle"/>
          </p:nvPr>
        </p:nvSpPr>
        <p:spPr>
          <a:xfrm>
            <a:off x="685800" y="2130425"/>
            <a:ext cx="7772400" cy="1470025"/>
          </a:xfrm>
        </p:spPr>
        <p:txBody>
          <a:bodyPr/>
          <a:lstStyle>
            <a:lvl1pPr algn="ctr">
              <a:defRPr sz="3200"/>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1371600" y="4343400"/>
            <a:ext cx="6400800" cy="1295400"/>
          </a:xfrm>
        </p:spPr>
        <p:txBody>
          <a:bodyPr/>
          <a:lstStyle>
            <a:lvl1pPr marL="0" indent="0" algn="ctr">
              <a:buFontTx/>
              <a:buNone/>
              <a:defRPr/>
            </a:lvl1pPr>
          </a:lstStyle>
          <a:p>
            <a:pPr lvl="0"/>
            <a:r>
              <a:rPr lang="en-US" noProof="0" smtClean="0"/>
              <a:t>Click to edit Master subtitle style</a:t>
            </a:r>
          </a:p>
        </p:txBody>
      </p:sp>
      <p:sp>
        <p:nvSpPr>
          <p:cNvPr id="8" name="Rectangle 5"/>
          <p:cNvSpPr>
            <a:spLocks noGrp="1" noChangeArrowheads="1"/>
          </p:cNvSpPr>
          <p:nvPr>
            <p:ph type="ftr" sz="quarter" idx="10"/>
          </p:nvPr>
        </p:nvSpPr>
        <p:spPr/>
        <p:txBody>
          <a:bodyPr/>
          <a:lstStyle>
            <a:lvl1pPr>
              <a:defRPr dirty="0" err="1" smtClean="0"/>
            </a:lvl1pPr>
          </a:lstStyle>
          <a:p>
            <a:pPr>
              <a:defRPr/>
            </a:pPr>
            <a:r>
              <a:rPr lang="en-US" smtClean="0"/>
              <a:t>CanSat 2013 CDR:  Team ### (Team Name)</a:t>
            </a:r>
            <a:endParaRPr lang="en-US"/>
          </a:p>
        </p:txBody>
      </p:sp>
      <p:sp>
        <p:nvSpPr>
          <p:cNvPr id="9" name="Rectangle 6"/>
          <p:cNvSpPr>
            <a:spLocks noGrp="1" noChangeArrowheads="1"/>
          </p:cNvSpPr>
          <p:nvPr>
            <p:ph type="sldNum" sz="quarter" idx="11"/>
          </p:nvPr>
        </p:nvSpPr>
        <p:spPr>
          <a:xfrm>
            <a:off x="8001000" y="6477000"/>
            <a:ext cx="685800" cy="247650"/>
          </a:xfrm>
        </p:spPr>
        <p:txBody>
          <a:bodyPr/>
          <a:lstStyle>
            <a:lvl1pPr>
              <a:defRPr/>
            </a:lvl1pPr>
          </a:lstStyle>
          <a:p>
            <a:pPr>
              <a:defRPr/>
            </a:pPr>
            <a:fld id="{7AFC303D-83E1-4122-B6AF-F82D76710302}" type="slidenum">
              <a:rPr lang="en-US"/>
              <a:pPr>
                <a:defRPr/>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34200" y="0"/>
            <a:ext cx="1955275" cy="951480"/>
          </a:xfrm>
          <a:prstGeom prst="rect">
            <a:avLst/>
          </a:prstGeom>
        </p:spPr>
      </p:pic>
    </p:spTree>
    <p:extLst>
      <p:ext uri="{BB962C8B-B14F-4D97-AF65-F5344CB8AC3E}">
        <p14:creationId xmlns:p14="http://schemas.microsoft.com/office/powerpoint/2010/main" val="137143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6B3C7C-BBDC-48A7-BB17-EE98A0D4A63D}" type="slidenum">
              <a:rPr lang="en-US"/>
              <a:pPr>
                <a:defRPr/>
              </a:pPr>
              <a:t>‹#›</a:t>
            </a:fld>
            <a:endParaRPr lang="en-US"/>
          </a:p>
        </p:txBody>
      </p:sp>
    </p:spTree>
    <p:extLst>
      <p:ext uri="{BB962C8B-B14F-4D97-AF65-F5344CB8AC3E}">
        <p14:creationId xmlns:p14="http://schemas.microsoft.com/office/powerpoint/2010/main" val="360465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362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0D9E3C-9648-438A-AD19-1924F99DDDD2}" type="slidenum">
              <a:rPr lang="en-US"/>
              <a:pPr>
                <a:defRPr/>
              </a:pPr>
              <a:t>‹#›</a:t>
            </a:fld>
            <a:endParaRPr lang="en-US"/>
          </a:p>
        </p:txBody>
      </p:sp>
    </p:spTree>
    <p:extLst>
      <p:ext uri="{BB962C8B-B14F-4D97-AF65-F5344CB8AC3E}">
        <p14:creationId xmlns:p14="http://schemas.microsoft.com/office/powerpoint/2010/main" val="505670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8600" y="3733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39CFDB5-4D2C-4D16-9D8F-B83D5317DD67}" type="slidenum">
              <a:rPr lang="en-US"/>
              <a:pPr>
                <a:defRPr/>
              </a:pPr>
              <a:t>‹#›</a:t>
            </a:fld>
            <a:endParaRPr lang="en-US"/>
          </a:p>
        </p:txBody>
      </p:sp>
    </p:spTree>
    <p:extLst>
      <p:ext uri="{BB962C8B-B14F-4D97-AF65-F5344CB8AC3E}">
        <p14:creationId xmlns:p14="http://schemas.microsoft.com/office/powerpoint/2010/main" val="283060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 y="3733800"/>
            <a:ext cx="8686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9A4957-7AB6-40F0-A5A2-E6253374DCE3}" type="slidenum">
              <a:rPr lang="en-US"/>
              <a:pPr>
                <a:defRPr/>
              </a:pPr>
              <a:t>‹#›</a:t>
            </a:fld>
            <a:endParaRPr lang="en-US" dirty="0"/>
          </a:p>
        </p:txBody>
      </p:sp>
    </p:spTree>
    <p:extLst>
      <p:ext uri="{BB962C8B-B14F-4D97-AF65-F5344CB8AC3E}">
        <p14:creationId xmlns:p14="http://schemas.microsoft.com/office/powerpoint/2010/main" val="2319660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5943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0668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322626A-AF37-4CEB-83A2-B6A9D9CADFE2}" type="slidenum">
              <a:rPr lang="en-US"/>
              <a:pPr>
                <a:defRPr/>
              </a:pPr>
              <a:t>‹#›</a:t>
            </a:fld>
            <a:endParaRPr lang="en-US" dirty="0"/>
          </a:p>
        </p:txBody>
      </p:sp>
    </p:spTree>
    <p:extLst>
      <p:ext uri="{BB962C8B-B14F-4D97-AF65-F5344CB8AC3E}">
        <p14:creationId xmlns:p14="http://schemas.microsoft.com/office/powerpoint/2010/main" val="382761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431158-55EB-497C-A23F-E6DF68CD4133}" type="slidenum">
              <a:rPr lang="en-US"/>
              <a:pPr>
                <a:defRPr/>
              </a:pPr>
              <a:t>‹#›</a:t>
            </a:fld>
            <a:endParaRPr lang="en-US"/>
          </a:p>
        </p:txBody>
      </p:sp>
    </p:spTree>
    <p:extLst>
      <p:ext uri="{BB962C8B-B14F-4D97-AF65-F5344CB8AC3E}">
        <p14:creationId xmlns:p14="http://schemas.microsoft.com/office/powerpoint/2010/main" val="83331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22588A-955A-4BE8-B376-3E63A09C5145}" type="slidenum">
              <a:rPr lang="en-US"/>
              <a:pPr>
                <a:defRPr/>
              </a:pPr>
              <a:t>‹#›</a:t>
            </a:fld>
            <a:endParaRPr lang="en-US"/>
          </a:p>
        </p:txBody>
      </p:sp>
    </p:spTree>
    <p:extLst>
      <p:ext uri="{BB962C8B-B14F-4D97-AF65-F5344CB8AC3E}">
        <p14:creationId xmlns:p14="http://schemas.microsoft.com/office/powerpoint/2010/main" val="358784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0668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198330-5809-4A53-BC25-ED9F7FFD5FBF}" type="slidenum">
              <a:rPr lang="en-US"/>
              <a:pPr>
                <a:defRPr/>
              </a:pPr>
              <a:t>‹#›</a:t>
            </a:fld>
            <a:endParaRPr lang="en-US"/>
          </a:p>
        </p:txBody>
      </p:sp>
    </p:spTree>
    <p:extLst>
      <p:ext uri="{BB962C8B-B14F-4D97-AF65-F5344CB8AC3E}">
        <p14:creationId xmlns:p14="http://schemas.microsoft.com/office/powerpoint/2010/main" val="168319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E841C7-FDA8-4C71-ACB0-EF946C2D50F6}" type="slidenum">
              <a:rPr lang="en-US"/>
              <a:pPr>
                <a:defRPr/>
              </a:pPr>
              <a:t>‹#›</a:t>
            </a:fld>
            <a:endParaRPr lang="en-US"/>
          </a:p>
        </p:txBody>
      </p:sp>
    </p:spTree>
    <p:extLst>
      <p:ext uri="{BB962C8B-B14F-4D97-AF65-F5344CB8AC3E}">
        <p14:creationId xmlns:p14="http://schemas.microsoft.com/office/powerpoint/2010/main" val="79527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677BA5-24DC-4C7B-B5D2-B645EDADF383}" type="slidenum">
              <a:rPr lang="en-US"/>
              <a:pPr>
                <a:defRPr/>
              </a:pPr>
              <a:t>‹#›</a:t>
            </a:fld>
            <a:endParaRPr lang="en-US"/>
          </a:p>
        </p:txBody>
      </p:sp>
    </p:spTree>
    <p:extLst>
      <p:ext uri="{BB962C8B-B14F-4D97-AF65-F5344CB8AC3E}">
        <p14:creationId xmlns:p14="http://schemas.microsoft.com/office/powerpoint/2010/main" val="30638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D0A38C-AFDF-4FA7-B49C-76915101B4B0}" type="slidenum">
              <a:rPr lang="en-US"/>
              <a:pPr>
                <a:defRPr/>
              </a:pPr>
              <a:t>‹#›</a:t>
            </a:fld>
            <a:endParaRPr lang="en-US"/>
          </a:p>
        </p:txBody>
      </p:sp>
    </p:spTree>
    <p:extLst>
      <p:ext uri="{BB962C8B-B14F-4D97-AF65-F5344CB8AC3E}">
        <p14:creationId xmlns:p14="http://schemas.microsoft.com/office/powerpoint/2010/main" val="7825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41EC2E-555C-4068-A5FA-E6610DEA3092}" type="slidenum">
              <a:rPr lang="en-US"/>
              <a:pPr>
                <a:defRPr/>
              </a:pPr>
              <a:t>‹#›</a:t>
            </a:fld>
            <a:endParaRPr lang="en-US"/>
          </a:p>
        </p:txBody>
      </p:sp>
    </p:spTree>
    <p:extLst>
      <p:ext uri="{BB962C8B-B14F-4D97-AF65-F5344CB8AC3E}">
        <p14:creationId xmlns:p14="http://schemas.microsoft.com/office/powerpoint/2010/main" val="295213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Presenter: Presenter's Name</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CanSat 2013 CDR:  Team ### (Team Name)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C6CCC5-69EA-4209-8526-C7B2DC019D98}" type="slidenum">
              <a:rPr lang="en-US"/>
              <a:pPr>
                <a:defRPr/>
              </a:pPr>
              <a:t>‹#›</a:t>
            </a:fld>
            <a:endParaRPr lang="en-US"/>
          </a:p>
        </p:txBody>
      </p:sp>
    </p:spTree>
    <p:extLst>
      <p:ext uri="{BB962C8B-B14F-4D97-AF65-F5344CB8AC3E}">
        <p14:creationId xmlns:p14="http://schemas.microsoft.com/office/powerpoint/2010/main" val="406836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0200" y="76200"/>
            <a:ext cx="541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0668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28600" y="6477000"/>
            <a:ext cx="23622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pPr>
              <a:defRPr/>
            </a:pPr>
            <a:r>
              <a:rPr lang="en-US" smtClean="0"/>
              <a:t>Presenter: Presenter's Name</a:t>
            </a:r>
            <a:endParaRPr lang="en-US"/>
          </a:p>
        </p:txBody>
      </p:sp>
      <p:sp>
        <p:nvSpPr>
          <p:cNvPr id="1029" name="Rectangle 5"/>
          <p:cNvSpPr>
            <a:spLocks noGrp="1" noChangeArrowheads="1"/>
          </p:cNvSpPr>
          <p:nvPr>
            <p:ph type="ftr" sz="quarter" idx="3"/>
          </p:nvPr>
        </p:nvSpPr>
        <p:spPr bwMode="auto">
          <a:xfrm>
            <a:off x="2743200" y="6477000"/>
            <a:ext cx="3657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smtClean="0"/>
              <a:t>CanSat 2013 CDR:  Team ### (Team Name)</a:t>
            </a:r>
            <a:endParaRPr lang="en-US"/>
          </a:p>
        </p:txBody>
      </p:sp>
      <p:sp>
        <p:nvSpPr>
          <p:cNvPr id="1030" name="Rectangle 6"/>
          <p:cNvSpPr>
            <a:spLocks noGrp="1" noChangeArrowheads="1"/>
          </p:cNvSpPr>
          <p:nvPr>
            <p:ph type="sldNum" sz="quarter" idx="4"/>
          </p:nvPr>
        </p:nvSpPr>
        <p:spPr bwMode="auto">
          <a:xfrm>
            <a:off x="8001000" y="6461125"/>
            <a:ext cx="6858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pPr>
              <a:defRPr/>
            </a:pPr>
            <a:fld id="{B171FB0A-4FEB-4801-BB80-D7D745B729A9}" type="slidenum">
              <a:rPr lang="en-US"/>
              <a:pPr>
                <a:defRPr/>
              </a:pPr>
              <a:t>‹#›</a:t>
            </a:fld>
            <a:endParaRPr lang="en-US"/>
          </a:p>
        </p:txBody>
      </p:sp>
      <p:sp>
        <p:nvSpPr>
          <p:cNvPr id="1031" name="Line 7"/>
          <p:cNvSpPr>
            <a:spLocks noChangeShapeType="1"/>
          </p:cNvSpPr>
          <p:nvPr userDrawn="1"/>
        </p:nvSpPr>
        <p:spPr bwMode="auto">
          <a:xfrm>
            <a:off x="228600" y="64008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8"/>
          <p:cNvSpPr>
            <a:spLocks noChangeShapeType="1"/>
          </p:cNvSpPr>
          <p:nvPr userDrawn="1"/>
        </p:nvSpPr>
        <p:spPr bwMode="auto">
          <a:xfrm>
            <a:off x="228600" y="990600"/>
            <a:ext cx="8686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Text Box 10"/>
          <p:cNvSpPr txBox="1">
            <a:spLocks noChangeArrowheads="1"/>
          </p:cNvSpPr>
          <p:nvPr userDrawn="1"/>
        </p:nvSpPr>
        <p:spPr bwMode="auto">
          <a:xfrm>
            <a:off x="76200" y="76200"/>
            <a:ext cx="1447800" cy="822325"/>
          </a:xfrm>
          <a:prstGeom prst="rect">
            <a:avLst/>
          </a:prstGeom>
          <a:noFill/>
          <a:ln w="6350">
            <a:solidFill>
              <a:schemeClr val="tx1"/>
            </a:solidFill>
            <a:miter lim="800000"/>
            <a:headEnd/>
            <a:tailEnd/>
          </a:ln>
          <a:effectLs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200" smtClean="0"/>
              <a:t>Team Logo</a:t>
            </a:r>
          </a:p>
          <a:p>
            <a:pPr algn="ctr" eaLnBrk="1" hangingPunct="1">
              <a:defRPr/>
            </a:pPr>
            <a:r>
              <a:rPr lang="en-US" sz="1200" smtClean="0"/>
              <a:t>Here</a:t>
            </a:r>
          </a:p>
          <a:p>
            <a:pPr algn="ctr" eaLnBrk="1" hangingPunct="1">
              <a:defRPr/>
            </a:pPr>
            <a:r>
              <a:rPr lang="en-US" sz="1200" smtClean="0"/>
              <a:t>(If You Want)</a:t>
            </a:r>
          </a:p>
        </p:txBody>
      </p:sp>
      <p:pic>
        <p:nvPicPr>
          <p:cNvPr id="2" name="Picture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162800" y="97221"/>
            <a:ext cx="1763110" cy="857968"/>
          </a:xfrm>
          <a:prstGeom prst="rect">
            <a:avLst/>
          </a:prstGeom>
        </p:spPr>
      </p:pic>
    </p:spTree>
  </p:cSld>
  <p:clrMap bg1="lt1" tx1="dk1" bg2="lt2" tx2="dk2" accent1="accent1" accent2="accent2" accent3="accent3" accent4="accent4" accent5="accent5" accent6="accent6" hlink="hlink" folHlink="folHlink"/>
  <p:sldLayoutIdLst>
    <p:sldLayoutId id="2147483770"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1" r:id="rId13"/>
    <p:sldLayoutId id="2147483772" r:id="rId14"/>
  </p:sldLayoutIdLst>
  <p:hf hdr="0" dt="0"/>
  <p:txStyles>
    <p:titleStyle>
      <a:lvl1pPr algn="l" rtl="0" eaLnBrk="0" fontAlgn="base" hangingPunct="0">
        <a:spcBef>
          <a:spcPct val="0"/>
        </a:spcBef>
        <a:spcAft>
          <a:spcPct val="0"/>
        </a:spcAft>
        <a:defRPr sz="2400" b="1">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CDR:  Team ### (Team Name)</a:t>
            </a:r>
            <a:endParaRPr lang="en-US" dirty="0"/>
          </a:p>
        </p:txBody>
      </p:sp>
      <p:sp>
        <p:nvSpPr>
          <p:cNvPr id="3075"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99B0DB-A324-41CC-BD6F-4BDFEDEA2811}" type="slidenum">
              <a:rPr lang="en-US" smtClean="0"/>
              <a:pPr eaLnBrk="1" hangingPunct="1"/>
              <a:t>1</a:t>
            </a:fld>
            <a:endParaRPr lang="en-US" smtClean="0"/>
          </a:p>
        </p:txBody>
      </p:sp>
      <p:sp>
        <p:nvSpPr>
          <p:cNvPr id="3076" name="Rectangle 2"/>
          <p:cNvSpPr>
            <a:spLocks noGrp="1" noChangeArrowheads="1"/>
          </p:cNvSpPr>
          <p:nvPr>
            <p:ph type="ctrTitle"/>
          </p:nvPr>
        </p:nvSpPr>
        <p:spPr/>
        <p:txBody>
          <a:bodyPr/>
          <a:lstStyle/>
          <a:p>
            <a:pPr eaLnBrk="1" hangingPunct="1"/>
            <a:r>
              <a:rPr lang="en-US" dirty="0" smtClean="0"/>
              <a:t>CanSat 2013 </a:t>
            </a:r>
            <a:r>
              <a:rPr lang="en-US" dirty="0" smtClean="0"/>
              <a:t/>
            </a:r>
            <a:br>
              <a:rPr lang="en-US" dirty="0" smtClean="0"/>
            </a:br>
            <a:r>
              <a:rPr lang="en-US" dirty="0" smtClean="0"/>
              <a:t>Critical Design Review (CDR)</a:t>
            </a:r>
            <a:br>
              <a:rPr lang="en-US" dirty="0" smtClean="0"/>
            </a:br>
            <a:r>
              <a:rPr lang="en-US" dirty="0" smtClean="0"/>
              <a:t>Outline</a:t>
            </a:r>
            <a:r>
              <a:rPr lang="en-US" dirty="0"/>
              <a:t/>
            </a:r>
            <a:br>
              <a:rPr lang="en-US" dirty="0"/>
            </a:br>
            <a:r>
              <a:rPr lang="en-US" sz="2800" i="1" dirty="0"/>
              <a:t>Version </a:t>
            </a:r>
            <a:r>
              <a:rPr lang="en-US" sz="2800" i="1" dirty="0" smtClean="0"/>
              <a:t>6</a:t>
            </a:r>
            <a:endParaRPr lang="en-US" i="1" dirty="0" smtClean="0"/>
          </a:p>
        </p:txBody>
      </p:sp>
      <p:sp>
        <p:nvSpPr>
          <p:cNvPr id="3077" name="Rectangle 3"/>
          <p:cNvSpPr>
            <a:spLocks noGrp="1" noChangeArrowheads="1"/>
          </p:cNvSpPr>
          <p:nvPr>
            <p:ph type="subTitle" idx="1"/>
          </p:nvPr>
        </p:nvSpPr>
        <p:spPr/>
        <p:txBody>
          <a:bodyPr/>
          <a:lstStyle/>
          <a:p>
            <a:pPr eaLnBrk="1" hangingPunct="1"/>
            <a:r>
              <a:rPr lang="en-US" dirty="0" smtClean="0"/>
              <a:t>Your Team </a:t>
            </a:r>
            <a:r>
              <a:rPr lang="en-US" dirty="0" smtClean="0"/>
              <a:t>Number </a:t>
            </a:r>
            <a:r>
              <a:rPr lang="en-US" dirty="0" smtClean="0"/>
              <a:t>Here</a:t>
            </a:r>
          </a:p>
          <a:p>
            <a:pPr eaLnBrk="1" hangingPunct="1"/>
            <a:r>
              <a:rPr lang="en-US" dirty="0" smtClean="0"/>
              <a:t>Your Team Name Here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1229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8318E1-50C7-435E-AAFE-42E5976DCE04}" type="slidenum">
              <a:rPr lang="en-US" smtClean="0"/>
              <a:pPr eaLnBrk="1" hangingPunct="1"/>
              <a:t>10</a:t>
            </a:fld>
            <a:endParaRPr lang="en-US" smtClean="0"/>
          </a:p>
        </p:txBody>
      </p:sp>
      <p:sp>
        <p:nvSpPr>
          <p:cNvPr id="12293" name="Rectangle 2"/>
          <p:cNvSpPr>
            <a:spLocks noGrp="1" noChangeArrowheads="1"/>
          </p:cNvSpPr>
          <p:nvPr>
            <p:ph type="title"/>
          </p:nvPr>
        </p:nvSpPr>
        <p:spPr/>
        <p:txBody>
          <a:bodyPr/>
          <a:lstStyle/>
          <a:p>
            <a:pPr eaLnBrk="1" hangingPunct="1"/>
            <a:r>
              <a:rPr lang="en-US" smtClean="0"/>
              <a:t>Physical Layout</a:t>
            </a:r>
          </a:p>
        </p:txBody>
      </p:sp>
      <p:sp>
        <p:nvSpPr>
          <p:cNvPr id="12294" name="Rectangle 3"/>
          <p:cNvSpPr>
            <a:spLocks noGrp="1" noChangeArrowheads="1"/>
          </p:cNvSpPr>
          <p:nvPr>
            <p:ph type="body" idx="1"/>
          </p:nvPr>
        </p:nvSpPr>
        <p:spPr/>
        <p:txBody>
          <a:bodyPr/>
          <a:lstStyle/>
          <a:p>
            <a:pPr eaLnBrk="1" hangingPunct="1"/>
            <a:r>
              <a:rPr lang="en-US" dirty="0" smtClean="0"/>
              <a:t>Diagram(s) showing physical layout of selected CanSat configuration</a:t>
            </a:r>
          </a:p>
          <a:p>
            <a:pPr eaLnBrk="1" hangingPunct="1"/>
            <a:r>
              <a:rPr lang="en-US" dirty="0" smtClean="0"/>
              <a:t>Make sure to include:</a:t>
            </a:r>
          </a:p>
          <a:p>
            <a:pPr lvl="1" eaLnBrk="1" hangingPunct="1"/>
            <a:r>
              <a:rPr lang="en-US" dirty="0" smtClean="0"/>
              <a:t>Dimensions</a:t>
            </a:r>
          </a:p>
          <a:p>
            <a:pPr lvl="1" eaLnBrk="1" hangingPunct="1"/>
            <a:r>
              <a:rPr lang="en-US" dirty="0" smtClean="0"/>
              <a:t>Placement of major components</a:t>
            </a:r>
          </a:p>
          <a:p>
            <a:pPr lvl="1" eaLnBrk="1" hangingPunct="1"/>
            <a:r>
              <a:rPr lang="en-US" dirty="0" smtClean="0"/>
              <a:t>Relevant configurations</a:t>
            </a:r>
          </a:p>
          <a:p>
            <a:pPr lvl="2" eaLnBrk="1" hangingPunct="1"/>
            <a:r>
              <a:rPr lang="en-US" dirty="0" smtClean="0"/>
              <a:t>Container, payload, launch configuration, deployed, etc.</a:t>
            </a:r>
          </a:p>
          <a:p>
            <a:pPr eaLnBrk="1" hangingPunct="1"/>
            <a:r>
              <a:rPr lang="en-US" dirty="0" smtClean="0"/>
              <a:t>The goal is to present the physical idea of what the CanSat will look like for reference prior to getting into details of the CanSat design</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en-US" dirty="0" smtClean="0"/>
              <a:t>Presentation Scoring</a:t>
            </a:r>
          </a:p>
        </p:txBody>
      </p:sp>
      <p:sp>
        <p:nvSpPr>
          <p:cNvPr id="76805" name="Rectangle 4"/>
          <p:cNvSpPr>
            <a:spLocks noGrp="1" noChangeArrowheads="1"/>
          </p:cNvSpPr>
          <p:nvPr>
            <p:ph sz="half" idx="2"/>
          </p:nvPr>
        </p:nvSpPr>
        <p:spPr/>
        <p:txBody>
          <a:bodyPr/>
          <a:lstStyle/>
          <a:p>
            <a:pPr eaLnBrk="1" hangingPunct="1"/>
            <a:r>
              <a:rPr lang="en-US" sz="1800" dirty="0" smtClean="0">
                <a:solidFill>
                  <a:srgbClr val="0070C0"/>
                </a:solidFill>
              </a:rPr>
              <a:t>Each slide in this template is scored on a scale of 0 to 2 points</a:t>
            </a:r>
          </a:p>
          <a:p>
            <a:pPr lvl="1" eaLnBrk="1" hangingPunct="1"/>
            <a:r>
              <a:rPr lang="en-US" sz="1600" dirty="0" smtClean="0"/>
              <a:t>0 = missing or no compliance to the intent of the requirement</a:t>
            </a:r>
          </a:p>
          <a:p>
            <a:pPr lvl="1" eaLnBrk="1" hangingPunct="1"/>
            <a:r>
              <a:rPr lang="en-US" sz="1600" dirty="0" smtClean="0"/>
              <a:t>1 = topic incomplete or partial compliance to </a:t>
            </a:r>
            <a:r>
              <a:rPr lang="en-US" sz="1600" dirty="0" smtClean="0"/>
              <a:t>requirement(s)</a:t>
            </a:r>
            <a:endParaRPr lang="en-US" sz="1600" dirty="0" smtClean="0"/>
          </a:p>
          <a:p>
            <a:pPr lvl="1" eaLnBrk="1" hangingPunct="1"/>
            <a:r>
              <a:rPr lang="en-US" sz="1600" dirty="0" smtClean="0"/>
              <a:t>2 = complete and demonstrates </a:t>
            </a:r>
            <a:r>
              <a:rPr lang="en-US" sz="1600" dirty="0" smtClean="0"/>
              <a:t>requirement(s) met</a:t>
            </a:r>
            <a:endParaRPr lang="en-US" sz="1600" dirty="0" smtClean="0"/>
          </a:p>
          <a:p>
            <a:pPr eaLnBrk="1" hangingPunct="1"/>
            <a:r>
              <a:rPr lang="en-US" sz="1800" dirty="0" smtClean="0"/>
              <a:t>Each section of the presentation (</a:t>
            </a:r>
            <a:r>
              <a:rPr lang="en-US" sz="1800" dirty="0" smtClean="0"/>
              <a:t>System </a:t>
            </a:r>
            <a:r>
              <a:rPr lang="en-US" sz="1800" dirty="0" smtClean="0"/>
              <a:t>Overview, Sensor </a:t>
            </a:r>
            <a:r>
              <a:rPr lang="en-US" sz="1800" dirty="0" smtClean="0"/>
              <a:t>Subsystems</a:t>
            </a:r>
            <a:r>
              <a:rPr lang="en-US" sz="1800" dirty="0" smtClean="0"/>
              <a:t>, etc.) is weighted according to the table</a:t>
            </a:r>
          </a:p>
          <a:p>
            <a:pPr eaLnBrk="1" hangingPunct="1"/>
            <a:r>
              <a:rPr lang="en-US" sz="1800" dirty="0" smtClean="0"/>
              <a:t>Each team will receive a link to a summary score sheet that will contain all their competition scores</a:t>
            </a:r>
          </a:p>
        </p:txBody>
      </p:sp>
      <p:sp>
        <p:nvSpPr>
          <p:cNvPr id="76802" name="Footer Placeholder 5"/>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CDR:  Team ### (Team Name)</a:t>
            </a:r>
            <a:endParaRPr lang="en-US" dirty="0"/>
          </a:p>
        </p:txBody>
      </p:sp>
      <p:sp>
        <p:nvSpPr>
          <p:cNvPr id="76803" name="Slide Number Placeholder 6"/>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A41C87-8C81-4A5E-950D-863926597488}" type="slidenum">
              <a:rPr lang="en-US"/>
              <a:pPr eaLnBrk="1" hangingPunct="1"/>
              <a:t>100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599502670"/>
              </p:ext>
            </p:extLst>
          </p:nvPr>
        </p:nvGraphicFramePr>
        <p:xfrm>
          <a:off x="381000" y="1066800"/>
          <a:ext cx="4114800" cy="5159565"/>
        </p:xfrm>
        <a:graphic>
          <a:graphicData uri="http://schemas.openxmlformats.org/drawingml/2006/table">
            <a:tbl>
              <a:tblPr firstRow="1" bandRow="1">
                <a:tableStyleId>{5C22544A-7EE6-4342-B048-85BDC9FD1C3A}</a:tableStyleId>
              </a:tblPr>
              <a:tblGrid>
                <a:gridCol w="3366655"/>
                <a:gridCol w="748145"/>
              </a:tblGrid>
              <a:tr h="333585">
                <a:tc gridSpan="2">
                  <a:txBody>
                    <a:bodyPr/>
                    <a:lstStyle/>
                    <a:p>
                      <a:pPr algn="ctr"/>
                      <a:r>
                        <a:rPr lang="en-US" sz="1400" b="1" dirty="0" smtClean="0">
                          <a:solidFill>
                            <a:schemeClr val="tx1"/>
                          </a:solidFill>
                        </a:rPr>
                        <a:t>CDR Scoring</a:t>
                      </a:r>
                      <a:endParaRPr lang="en-US" sz="1400" b="1" dirty="0">
                        <a:solidFill>
                          <a:schemeClr val="tx1"/>
                        </a:solidFill>
                      </a:endParaRPr>
                    </a:p>
                  </a:txBody>
                  <a:tcPr/>
                </a:tc>
                <a:tc hMerge="1">
                  <a:txBody>
                    <a:bodyPr/>
                    <a:lstStyle/>
                    <a:p>
                      <a:endParaRPr lang="en-US" dirty="0"/>
                    </a:p>
                  </a:txBody>
                  <a:tcPr/>
                </a:tc>
              </a:tr>
              <a:tr h="2980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System</a:t>
                      </a:r>
                      <a:r>
                        <a:rPr lang="en-US" sz="1400" b="1" baseline="0" dirty="0" smtClean="0"/>
                        <a:t> Overview</a:t>
                      </a:r>
                    </a:p>
                  </a:txBody>
                  <a:tcPr/>
                </a:tc>
                <a:tc>
                  <a:txBody>
                    <a:bodyPr/>
                    <a:lstStyle/>
                    <a:p>
                      <a:r>
                        <a:rPr lang="en-US" sz="1400" b="1" dirty="0" smtClean="0"/>
                        <a:t>5%</a:t>
                      </a:r>
                      <a:endParaRPr lang="en-US" sz="1400" b="1" dirty="0"/>
                    </a:p>
                  </a:txBody>
                  <a:tcPr/>
                </a:tc>
              </a:tr>
              <a:tr h="333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t>Sensor Subsystem Design</a:t>
                      </a:r>
                    </a:p>
                  </a:txBody>
                  <a:tcPr/>
                </a:tc>
                <a:tc>
                  <a:txBody>
                    <a:bodyPr/>
                    <a:lstStyle/>
                    <a:p>
                      <a:r>
                        <a:rPr lang="en-US" sz="1400" b="1" dirty="0" smtClean="0"/>
                        <a:t>10%</a:t>
                      </a:r>
                      <a:endParaRPr lang="en-US" sz="1400" b="1" dirty="0"/>
                    </a:p>
                  </a:txBody>
                  <a:tcPr/>
                </a:tc>
              </a:tr>
              <a:tr h="333585">
                <a:tc>
                  <a:txBody>
                    <a:bodyPr/>
                    <a:lstStyle/>
                    <a:p>
                      <a:r>
                        <a:rPr lang="en-US" sz="1400" b="1" dirty="0" smtClean="0"/>
                        <a:t>Descent Control</a:t>
                      </a:r>
                      <a:r>
                        <a:rPr lang="en-US" sz="1400" b="1" baseline="0" dirty="0" smtClean="0"/>
                        <a:t> Design</a:t>
                      </a:r>
                      <a:endParaRPr lang="en-US" sz="1400" b="1" dirty="0"/>
                    </a:p>
                  </a:txBody>
                  <a:tcPr/>
                </a:tc>
                <a:tc>
                  <a:txBody>
                    <a:bodyPr/>
                    <a:lstStyle/>
                    <a:p>
                      <a:r>
                        <a:rPr lang="en-US" sz="1400" b="1" dirty="0" smtClean="0"/>
                        <a:t>10%</a:t>
                      </a:r>
                      <a:endParaRPr lang="en-US" sz="1400" b="1" dirty="0"/>
                    </a:p>
                  </a:txBody>
                  <a:tcPr/>
                </a:tc>
              </a:tr>
              <a:tr h="333585">
                <a:tc>
                  <a:txBody>
                    <a:bodyPr/>
                    <a:lstStyle/>
                    <a:p>
                      <a:r>
                        <a:rPr lang="en-US" sz="1400" b="1" baseline="0" dirty="0" smtClean="0"/>
                        <a:t>Mechanical Subsystem Design</a:t>
                      </a:r>
                      <a:endParaRPr lang="en-US" sz="1400" b="1" dirty="0"/>
                    </a:p>
                  </a:txBody>
                  <a:tcPr/>
                </a:tc>
                <a:tc>
                  <a:txBody>
                    <a:bodyPr/>
                    <a:lstStyle/>
                    <a:p>
                      <a:r>
                        <a:rPr lang="en-US" sz="1400" b="1" dirty="0" smtClean="0"/>
                        <a:t>10%</a:t>
                      </a:r>
                      <a:endParaRPr lang="en-US" sz="1400" b="1" dirty="0"/>
                    </a:p>
                  </a:txBody>
                  <a:tcPr/>
                </a:tc>
              </a:tr>
              <a:tr h="506733">
                <a:tc>
                  <a:txBody>
                    <a:bodyPr/>
                    <a:lstStyle/>
                    <a:p>
                      <a:r>
                        <a:rPr lang="en-US" sz="1400" b="1" dirty="0" smtClean="0"/>
                        <a:t>Communication</a:t>
                      </a:r>
                      <a:r>
                        <a:rPr lang="en-US" sz="1400" b="1" baseline="0" dirty="0" smtClean="0"/>
                        <a:t> and Data Handling Subsystem</a:t>
                      </a:r>
                      <a:endParaRPr lang="en-US" sz="1400" b="1" dirty="0"/>
                    </a:p>
                  </a:txBody>
                  <a:tcPr/>
                </a:tc>
                <a:tc>
                  <a:txBody>
                    <a:bodyPr/>
                    <a:lstStyle/>
                    <a:p>
                      <a:r>
                        <a:rPr lang="en-US" sz="1400" b="1" dirty="0" smtClean="0"/>
                        <a:t>10%</a:t>
                      </a:r>
                      <a:endParaRPr lang="en-US" sz="1400" b="1" dirty="0"/>
                    </a:p>
                  </a:txBody>
                  <a:tcPr/>
                </a:tc>
              </a:tr>
              <a:tr h="333585">
                <a:tc>
                  <a:txBody>
                    <a:bodyPr/>
                    <a:lstStyle/>
                    <a:p>
                      <a:r>
                        <a:rPr lang="en-US" sz="1400" b="1" dirty="0" smtClean="0"/>
                        <a:t>Electrical</a:t>
                      </a:r>
                      <a:r>
                        <a:rPr lang="en-US" sz="1400" b="1" baseline="0" dirty="0" smtClean="0"/>
                        <a:t> Power Subsystem Design</a:t>
                      </a:r>
                      <a:endParaRPr lang="en-US" sz="1400" b="1" dirty="0"/>
                    </a:p>
                  </a:txBody>
                  <a:tcPr/>
                </a:tc>
                <a:tc>
                  <a:txBody>
                    <a:bodyPr/>
                    <a:lstStyle/>
                    <a:p>
                      <a:r>
                        <a:rPr lang="en-US" sz="1400" b="1" dirty="0" smtClean="0"/>
                        <a:t>10%</a:t>
                      </a:r>
                      <a:endParaRPr lang="en-US" sz="1400" b="1" dirty="0"/>
                    </a:p>
                  </a:txBody>
                  <a:tcPr/>
                </a:tc>
              </a:tr>
              <a:tr h="333585">
                <a:tc>
                  <a:txBody>
                    <a:bodyPr/>
                    <a:lstStyle/>
                    <a:p>
                      <a:r>
                        <a:rPr lang="en-US" sz="1400" b="1" dirty="0" smtClean="0"/>
                        <a:t>Flight Software Design</a:t>
                      </a:r>
                      <a:endParaRPr lang="en-US" sz="1400" b="1" dirty="0"/>
                    </a:p>
                  </a:txBody>
                  <a:tcPr/>
                </a:tc>
                <a:tc>
                  <a:txBody>
                    <a:bodyPr/>
                    <a:lstStyle/>
                    <a:p>
                      <a:r>
                        <a:rPr lang="en-US" sz="1400" b="1" dirty="0" smtClean="0"/>
                        <a:t>10%</a:t>
                      </a:r>
                      <a:endParaRPr lang="en-US" sz="1400" b="1" dirty="0"/>
                    </a:p>
                  </a:txBody>
                  <a:tcPr/>
                </a:tc>
              </a:tr>
              <a:tr h="333585">
                <a:tc>
                  <a:txBody>
                    <a:bodyPr/>
                    <a:lstStyle/>
                    <a:p>
                      <a:r>
                        <a:rPr lang="en-US" sz="1400" b="1" dirty="0" smtClean="0"/>
                        <a:t>Ground</a:t>
                      </a:r>
                      <a:r>
                        <a:rPr lang="en-US" sz="1400" b="1" baseline="0" dirty="0" smtClean="0"/>
                        <a:t> Control System Design</a:t>
                      </a:r>
                      <a:endParaRPr lang="en-US" sz="1400" b="1" dirty="0"/>
                    </a:p>
                  </a:txBody>
                  <a:tcPr/>
                </a:tc>
                <a:tc>
                  <a:txBody>
                    <a:bodyPr/>
                    <a:lstStyle/>
                    <a:p>
                      <a:r>
                        <a:rPr lang="en-US" sz="1400" b="1" dirty="0" smtClean="0"/>
                        <a:t>10%</a:t>
                      </a:r>
                      <a:endParaRPr lang="en-US" sz="1400" b="1" dirty="0"/>
                    </a:p>
                  </a:txBody>
                  <a:tcPr/>
                </a:tc>
              </a:tr>
              <a:tr h="333585">
                <a:tc>
                  <a:txBody>
                    <a:bodyPr/>
                    <a:lstStyle/>
                    <a:p>
                      <a:r>
                        <a:rPr lang="en-US" sz="1400" b="1" dirty="0" smtClean="0"/>
                        <a:t>CanSat</a:t>
                      </a:r>
                      <a:r>
                        <a:rPr lang="en-US" sz="1400" b="1" baseline="0" dirty="0" smtClean="0"/>
                        <a:t> Integration and Test</a:t>
                      </a:r>
                    </a:p>
                  </a:txBody>
                  <a:tcPr/>
                </a:tc>
                <a:tc>
                  <a:txBody>
                    <a:bodyPr/>
                    <a:lstStyle/>
                    <a:p>
                      <a:r>
                        <a:rPr lang="en-US" sz="1400" b="1" dirty="0" smtClean="0"/>
                        <a:t>5%</a:t>
                      </a:r>
                      <a:endParaRPr lang="en-US" sz="1400" b="1" dirty="0"/>
                    </a:p>
                  </a:txBody>
                  <a:tcPr/>
                </a:tc>
              </a:tr>
              <a:tr h="333585">
                <a:tc>
                  <a:txBody>
                    <a:bodyPr/>
                    <a:lstStyle/>
                    <a:p>
                      <a:r>
                        <a:rPr lang="en-US" sz="1400" b="1" dirty="0" smtClean="0"/>
                        <a:t>Mission Operations and Analysis</a:t>
                      </a:r>
                      <a:endParaRPr lang="en-US" sz="1400" b="1" dirty="0"/>
                    </a:p>
                  </a:txBody>
                  <a:tcPr/>
                </a:tc>
                <a:tc>
                  <a:txBody>
                    <a:bodyPr/>
                    <a:lstStyle/>
                    <a:p>
                      <a:r>
                        <a:rPr lang="en-US" sz="1400" b="1" dirty="0" smtClean="0"/>
                        <a:t>5%</a:t>
                      </a:r>
                      <a:endParaRPr lang="en-US" sz="1400" b="1" dirty="0"/>
                    </a:p>
                  </a:txBody>
                  <a:tcPr/>
                </a:tc>
              </a:tr>
              <a:tr h="333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Requirements Compliance</a:t>
                      </a:r>
                    </a:p>
                  </a:txBody>
                  <a:tcPr/>
                </a:tc>
                <a:tc>
                  <a:txBody>
                    <a:bodyPr/>
                    <a:lstStyle/>
                    <a:p>
                      <a:r>
                        <a:rPr lang="en-US" sz="1400" b="1" dirty="0" smtClean="0"/>
                        <a:t>5%</a:t>
                      </a:r>
                      <a:endParaRPr lang="en-US" sz="1400" b="1" dirty="0"/>
                    </a:p>
                  </a:txBody>
                  <a:tcPr/>
                </a:tc>
              </a:tr>
              <a:tr h="333585">
                <a:tc>
                  <a:txBody>
                    <a:bodyPr/>
                    <a:lstStyle/>
                    <a:p>
                      <a:r>
                        <a:rPr lang="en-US" sz="1400" b="1" dirty="0" smtClean="0"/>
                        <a:t>Management</a:t>
                      </a:r>
                      <a:endParaRPr lang="en-US" sz="1400" b="1" dirty="0"/>
                    </a:p>
                  </a:txBody>
                  <a:tcPr/>
                </a:tc>
                <a:tc>
                  <a:txBody>
                    <a:bodyPr/>
                    <a:lstStyle/>
                    <a:p>
                      <a:r>
                        <a:rPr lang="en-US" sz="1400" b="1" dirty="0" smtClean="0"/>
                        <a:t>5%</a:t>
                      </a:r>
                      <a:endParaRPr lang="en-US" sz="1400" b="1" dirty="0"/>
                    </a:p>
                  </a:txBody>
                  <a:tcPr/>
                </a:tc>
              </a:tr>
              <a:tr h="333585">
                <a:tc>
                  <a:txBody>
                    <a:bodyPr/>
                    <a:lstStyle/>
                    <a:p>
                      <a:r>
                        <a:rPr lang="en-US" sz="1400" b="1" dirty="0" smtClean="0"/>
                        <a:t>Overall</a:t>
                      </a:r>
                      <a:r>
                        <a:rPr lang="en-US" sz="1400" b="1" baseline="0" dirty="0" smtClean="0"/>
                        <a:t> Presentation </a:t>
                      </a:r>
                      <a:r>
                        <a:rPr lang="en-US" sz="1400" b="1" dirty="0" smtClean="0"/>
                        <a:t>Quality</a:t>
                      </a:r>
                      <a:endParaRPr lang="en-US" sz="1400" b="1" dirty="0"/>
                    </a:p>
                  </a:txBody>
                  <a:tcPr/>
                </a:tc>
                <a:tc>
                  <a:txBody>
                    <a:bodyPr/>
                    <a:lstStyle/>
                    <a:p>
                      <a:r>
                        <a:rPr lang="en-US" sz="1400" b="1" dirty="0" smtClean="0"/>
                        <a:t>5%</a:t>
                      </a:r>
                      <a:endParaRPr lang="en-US" sz="1400" b="1" dirty="0"/>
                    </a:p>
                  </a:txBody>
                  <a:tcPr/>
                </a:tc>
              </a:tr>
              <a:tr h="333585">
                <a:tc>
                  <a:txBody>
                    <a:bodyPr/>
                    <a:lstStyle/>
                    <a:p>
                      <a:pPr algn="r"/>
                      <a:r>
                        <a:rPr lang="en-US" sz="1400" b="1" dirty="0" smtClean="0"/>
                        <a:t>Total:</a:t>
                      </a:r>
                      <a:endParaRPr lang="en-US" sz="1400" b="1" dirty="0"/>
                    </a:p>
                  </a:txBody>
                  <a:tcPr/>
                </a:tc>
                <a:tc>
                  <a:txBody>
                    <a:bodyPr/>
                    <a:lstStyle/>
                    <a:p>
                      <a:r>
                        <a:rPr lang="en-US" sz="1400" b="1" dirty="0" smtClean="0"/>
                        <a:t>100%</a:t>
                      </a:r>
                      <a:endParaRPr lang="en-US" sz="1400" b="1" dirty="0"/>
                    </a:p>
                  </a:txBody>
                  <a:tcPr/>
                </a:tc>
              </a:tr>
            </a:tbl>
          </a:graphicData>
        </a:graphic>
      </p:graphicFrame>
    </p:spTree>
    <p:extLst>
      <p:ext uri="{BB962C8B-B14F-4D97-AF65-F5344CB8AC3E}">
        <p14:creationId xmlns:p14="http://schemas.microsoft.com/office/powerpoint/2010/main" val="11379440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t>CanSat 2013 CDR:  Team ### (Team Name)</a:t>
            </a:r>
            <a:endParaRPr lang="en-US" dirty="0"/>
          </a:p>
        </p:txBody>
      </p:sp>
      <p:sp>
        <p:nvSpPr>
          <p:cNvPr id="7782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A987B5-E960-45CE-9C2E-8CD067401C55}" type="slidenum">
              <a:rPr lang="en-US"/>
              <a:pPr eaLnBrk="1" hangingPunct="1"/>
              <a:t>101</a:t>
            </a:fld>
            <a:endParaRPr lang="en-US" dirty="0"/>
          </a:p>
        </p:txBody>
      </p:sp>
      <p:sp>
        <p:nvSpPr>
          <p:cNvPr id="77828" name="Rectangle 2"/>
          <p:cNvSpPr>
            <a:spLocks noGrp="1" noChangeArrowheads="1"/>
          </p:cNvSpPr>
          <p:nvPr>
            <p:ph type="title"/>
          </p:nvPr>
        </p:nvSpPr>
        <p:spPr/>
        <p:txBody>
          <a:bodyPr/>
          <a:lstStyle/>
          <a:p>
            <a:pPr eaLnBrk="1" hangingPunct="1"/>
            <a:r>
              <a:rPr lang="en-US" dirty="0" smtClean="0"/>
              <a:t>PPT Template Use</a:t>
            </a:r>
          </a:p>
        </p:txBody>
      </p:sp>
      <p:sp>
        <p:nvSpPr>
          <p:cNvPr id="77829" name="Rectangle 3"/>
          <p:cNvSpPr>
            <a:spLocks noGrp="1" noChangeArrowheads="1"/>
          </p:cNvSpPr>
          <p:nvPr>
            <p:ph type="body" idx="1"/>
          </p:nvPr>
        </p:nvSpPr>
        <p:spPr/>
        <p:txBody>
          <a:bodyPr/>
          <a:lstStyle/>
          <a:p>
            <a:pPr eaLnBrk="1" hangingPunct="1"/>
            <a:r>
              <a:rPr lang="en-US" sz="2000" dirty="0" smtClean="0"/>
              <a:t>All teams shall use this presentation template</a:t>
            </a:r>
          </a:p>
          <a:p>
            <a:pPr eaLnBrk="1" hangingPunct="1"/>
            <a:r>
              <a:rPr lang="en-US" sz="2000" dirty="0" smtClean="0"/>
              <a:t>Team logos</a:t>
            </a:r>
          </a:p>
          <a:p>
            <a:pPr lvl="1" eaLnBrk="1" hangingPunct="1"/>
            <a:r>
              <a:rPr lang="en-US" sz="2000" dirty="0" smtClean="0"/>
              <a:t>A team logo can be inserted into the placeholder location (and size) on the master slide</a:t>
            </a:r>
          </a:p>
          <a:p>
            <a:pPr lvl="1" eaLnBrk="1" hangingPunct="1"/>
            <a:r>
              <a:rPr lang="en-US" sz="2000" dirty="0" smtClean="0"/>
              <a:t>If no logo is to be used, remove the placeholder from the master slide</a:t>
            </a:r>
          </a:p>
          <a:p>
            <a:pPr eaLnBrk="1" hangingPunct="1"/>
            <a:r>
              <a:rPr lang="en-US" sz="2000" dirty="0" smtClean="0"/>
              <a:t>Team numbers in the footer should be updated in the footer information view</a:t>
            </a:r>
          </a:p>
          <a:p>
            <a:pPr lvl="1" eaLnBrk="1" hangingPunct="1"/>
            <a:r>
              <a:rPr lang="en-US" sz="2000" dirty="0" smtClean="0"/>
              <a:t>REMEMBER TO PUT YOUR TEAM NUMBER IN THE FOOTER</a:t>
            </a:r>
          </a:p>
          <a:p>
            <a:pPr lvl="1" eaLnBrk="1" hangingPunct="1"/>
            <a:r>
              <a:rPr lang="en-US" sz="2000" dirty="0" smtClean="0"/>
              <a:t>Team names are optional – if no team name is used, please delete from footer text</a:t>
            </a:r>
          </a:p>
          <a:p>
            <a:pPr eaLnBrk="1" hangingPunct="1"/>
            <a:r>
              <a:rPr lang="en-US" sz="2000" dirty="0" smtClean="0"/>
              <a:t>On each slide, replace the “</a:t>
            </a:r>
            <a:r>
              <a:rPr lang="en-US" sz="2000" b="0" dirty="0" smtClean="0"/>
              <a:t>Name goes here” in the bottom left corner with the name of the person(s) presenting that slide</a:t>
            </a:r>
          </a:p>
          <a:p>
            <a:pPr lvl="1" eaLnBrk="1" hangingPunct="1"/>
            <a:r>
              <a:rPr lang="en-US" sz="2000" dirty="0" smtClean="0"/>
              <a:t>This will allow the judges to know the person to address any questions or comments to</a:t>
            </a:r>
          </a:p>
          <a:p>
            <a:pPr eaLnBrk="1" hangingPunct="1"/>
            <a:endParaRPr lang="en-US" sz="2000" dirty="0" smtClean="0"/>
          </a:p>
        </p:txBody>
      </p:sp>
    </p:spTree>
    <p:extLst>
      <p:ext uri="{BB962C8B-B14F-4D97-AF65-F5344CB8AC3E}">
        <p14:creationId xmlns:p14="http://schemas.microsoft.com/office/powerpoint/2010/main" val="13211914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Template Update Log </a:t>
            </a:r>
            <a:br>
              <a:rPr lang="en-US" dirty="0" smtClean="0"/>
            </a:br>
            <a:r>
              <a:rPr lang="en-US" dirty="0" smtClean="0"/>
              <a:t>(Do not include in presentation) </a:t>
            </a:r>
            <a:endParaRPr lang="en-US" dirty="0"/>
          </a:p>
        </p:txBody>
      </p:sp>
      <p:sp>
        <p:nvSpPr>
          <p:cNvPr id="3" name="Content Placeholder 2"/>
          <p:cNvSpPr>
            <a:spLocks noGrp="1"/>
          </p:cNvSpPr>
          <p:nvPr>
            <p:ph idx="1"/>
          </p:nvPr>
        </p:nvSpPr>
        <p:spPr/>
        <p:txBody>
          <a:bodyPr/>
          <a:lstStyle/>
          <a:p>
            <a:r>
              <a:rPr lang="en-US" sz="1800" dirty="0"/>
              <a:t>0.1 – Initial </a:t>
            </a:r>
            <a:r>
              <a:rPr lang="en-US" sz="1800" dirty="0" smtClean="0"/>
              <a:t>version for 2013</a:t>
            </a:r>
          </a:p>
          <a:p>
            <a:r>
              <a:rPr lang="en-US" sz="1800" dirty="0" smtClean="0"/>
              <a:t>2 – Updated with comments and shipping slide</a:t>
            </a:r>
          </a:p>
          <a:p>
            <a:r>
              <a:rPr lang="en-US" sz="1800" dirty="0" smtClean="0"/>
              <a:t>3 – Updated with telemetry data file on chart 79</a:t>
            </a:r>
          </a:p>
          <a:p>
            <a:r>
              <a:rPr lang="en-US" sz="1800" dirty="0" smtClean="0"/>
              <a:t>4 </a:t>
            </a:r>
            <a:r>
              <a:rPr lang="en-US" sz="1800" dirty="0"/>
              <a:t>– </a:t>
            </a:r>
            <a:r>
              <a:rPr lang="en-US" sz="1800" dirty="0" smtClean="0"/>
              <a:t>Deleted extra Acronyms </a:t>
            </a:r>
            <a:r>
              <a:rPr lang="en-US" sz="1800" dirty="0" smtClean="0"/>
              <a:t>slide</a:t>
            </a:r>
          </a:p>
          <a:p>
            <a:r>
              <a:rPr lang="en-US" sz="1800" dirty="0" smtClean="0"/>
              <a:t>5x – Introduced compliance matrix (experimental)</a:t>
            </a:r>
          </a:p>
          <a:p>
            <a:r>
              <a:rPr lang="en-US" sz="1800" dirty="0" smtClean="0"/>
              <a:t>6 – Updated version for 2013 CDRs</a:t>
            </a:r>
            <a:endParaRPr lang="en-US" sz="1800" dirty="0" smtClean="0"/>
          </a:p>
        </p:txBody>
      </p:sp>
      <p:sp>
        <p:nvSpPr>
          <p:cNvPr id="4" name="Footer Placeholder 3"/>
          <p:cNvSpPr>
            <a:spLocks noGrp="1"/>
          </p:cNvSpPr>
          <p:nvPr>
            <p:ph type="ftr" sz="quarter" idx="11"/>
          </p:nvPr>
        </p:nvSpPr>
        <p:spPr/>
        <p:txBody>
          <a:bodyPr/>
          <a:lstStyle/>
          <a:p>
            <a:pPr>
              <a:defRPr/>
            </a:pPr>
            <a:r>
              <a:rPr lang="en-US" dirty="0" smtClean="0"/>
              <a:t>CanSat 2013 CDR:  Team ### (Team Name)</a:t>
            </a:r>
            <a:endParaRPr lang="en-US" dirty="0"/>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102</a:t>
            </a:fld>
            <a:endParaRPr lang="en-US" dirty="0"/>
          </a:p>
        </p:txBody>
      </p:sp>
    </p:spTree>
    <p:extLst>
      <p:ext uri="{BB962C8B-B14F-4D97-AF65-F5344CB8AC3E}">
        <p14:creationId xmlns:p14="http://schemas.microsoft.com/office/powerpoint/2010/main" val="897785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1331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A8C36C-D237-4C4A-9D26-56DAD4699424}" type="slidenum">
              <a:rPr lang="en-US" smtClean="0"/>
              <a:pPr eaLnBrk="1" hangingPunct="1"/>
              <a:t>11</a:t>
            </a:fld>
            <a:endParaRPr lang="en-US" smtClean="0"/>
          </a:p>
        </p:txBody>
      </p:sp>
      <p:sp>
        <p:nvSpPr>
          <p:cNvPr id="13317" name="Rectangle 2"/>
          <p:cNvSpPr>
            <a:spLocks noGrp="1" noChangeArrowheads="1"/>
          </p:cNvSpPr>
          <p:nvPr>
            <p:ph type="title"/>
          </p:nvPr>
        </p:nvSpPr>
        <p:spPr/>
        <p:txBody>
          <a:bodyPr/>
          <a:lstStyle/>
          <a:p>
            <a:pPr eaLnBrk="1" hangingPunct="1"/>
            <a:r>
              <a:rPr lang="en-US" smtClean="0"/>
              <a:t>Launch Vehicle Compatibility</a:t>
            </a:r>
          </a:p>
        </p:txBody>
      </p:sp>
      <p:sp>
        <p:nvSpPr>
          <p:cNvPr id="13318" name="Rectangle 3"/>
          <p:cNvSpPr>
            <a:spLocks noGrp="1" noChangeArrowheads="1"/>
          </p:cNvSpPr>
          <p:nvPr>
            <p:ph type="body" idx="1"/>
          </p:nvPr>
        </p:nvSpPr>
        <p:spPr/>
        <p:txBody>
          <a:bodyPr/>
          <a:lstStyle/>
          <a:p>
            <a:pPr eaLnBrk="1" hangingPunct="1"/>
            <a:r>
              <a:rPr lang="en-US" sz="2000" dirty="0" smtClean="0"/>
              <a:t>Discussion of how the CanSat is integrated into the rocket payload section</a:t>
            </a:r>
          </a:p>
          <a:p>
            <a:pPr eaLnBrk="1" hangingPunct="1"/>
            <a:r>
              <a:rPr lang="en-US" sz="2000" dirty="0" smtClean="0"/>
              <a:t>Discussion of how the CanSat compatibility will be verified prior to launch day</a:t>
            </a:r>
          </a:p>
          <a:p>
            <a:pPr eaLnBrk="1" hangingPunct="1"/>
            <a:r>
              <a:rPr lang="en-US" sz="2000" dirty="0" smtClean="0"/>
              <a:t>Include a dimensioned drawing that shows clearances with the payload section</a:t>
            </a:r>
          </a:p>
          <a:p>
            <a:pPr lvl="1" eaLnBrk="1" hangingPunct="1"/>
            <a:r>
              <a:rPr lang="en-US" sz="2000" dirty="0" smtClean="0"/>
              <a:t>Focus on launch configuration (Container + Payload)</a:t>
            </a:r>
          </a:p>
          <a:p>
            <a:pPr lvl="1" eaLnBrk="1" hangingPunct="1"/>
            <a:r>
              <a:rPr lang="en-US" sz="2000" dirty="0" smtClean="0"/>
              <a:t>Include all descent control apparatus</a:t>
            </a:r>
          </a:p>
          <a:p>
            <a:pPr lvl="1" eaLnBrk="1" hangingPunct="1"/>
            <a:r>
              <a:rPr lang="en-US" sz="2000" dirty="0" smtClean="0"/>
              <a:t>At CDR this should include measured and/or prototype dimensions</a:t>
            </a:r>
          </a:p>
          <a:p>
            <a:pPr eaLnBrk="1" hangingPunct="1"/>
            <a:r>
              <a:rPr lang="en-US" sz="2000" dirty="0" smtClean="0"/>
              <a:t>Notes:</a:t>
            </a:r>
          </a:p>
          <a:p>
            <a:pPr lvl="1" eaLnBrk="1" hangingPunct="1"/>
            <a:r>
              <a:rPr lang="en-US" sz="2000" dirty="0" smtClean="0"/>
              <a:t>In past years there were a large number of CanSats that did not deploy from the payload sections of the rocket</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14339"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76E571-A94F-4854-8508-93BEE39B4C89}" type="slidenum">
              <a:rPr lang="en-US" smtClean="0"/>
              <a:pPr eaLnBrk="1" hangingPunct="1"/>
              <a:t>12</a:t>
            </a:fld>
            <a:endParaRPr lang="en-US" smtClean="0"/>
          </a:p>
        </p:txBody>
      </p:sp>
      <p:sp>
        <p:nvSpPr>
          <p:cNvPr id="14340" name="Rectangle 4"/>
          <p:cNvSpPr>
            <a:spLocks noGrp="1" noChangeArrowheads="1"/>
          </p:cNvSpPr>
          <p:nvPr>
            <p:ph type="ctrTitle"/>
          </p:nvPr>
        </p:nvSpPr>
        <p:spPr/>
        <p:txBody>
          <a:bodyPr/>
          <a:lstStyle/>
          <a:p>
            <a:pPr eaLnBrk="1" hangingPunct="1"/>
            <a:r>
              <a:rPr lang="en-US" smtClean="0"/>
              <a:t>Sensor Subsystem Design</a:t>
            </a:r>
          </a:p>
        </p:txBody>
      </p:sp>
      <p:sp>
        <p:nvSpPr>
          <p:cNvPr id="14341" name="Rectangle 5"/>
          <p:cNvSpPr>
            <a:spLocks noGrp="1" noChangeArrowheads="1"/>
          </p:cNvSpPr>
          <p:nvPr>
            <p:ph type="subTitle" idx="1"/>
          </p:nvPr>
        </p:nvSpPr>
        <p:spPr/>
        <p:txBody>
          <a:bodyPr/>
          <a:lstStyle/>
          <a:p>
            <a:pPr eaLnBrk="1" hangingPunct="1"/>
            <a:r>
              <a:rPr lang="en-US" smtClean="0"/>
              <a:t>Presenter Name(s) Go Here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15363"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ABF86E-ECB0-444C-AF38-AD01AAEF0839}" type="slidenum">
              <a:rPr lang="en-US"/>
              <a:pPr eaLnBrk="1" hangingPunct="1"/>
              <a:t>13</a:t>
            </a:fld>
            <a:endParaRPr lang="en-US" dirty="0"/>
          </a:p>
        </p:txBody>
      </p:sp>
      <p:sp>
        <p:nvSpPr>
          <p:cNvPr id="15364" name="Rectangle 2"/>
          <p:cNvSpPr>
            <a:spLocks noGrp="1" noChangeArrowheads="1"/>
          </p:cNvSpPr>
          <p:nvPr>
            <p:ph type="title"/>
          </p:nvPr>
        </p:nvSpPr>
        <p:spPr/>
        <p:txBody>
          <a:bodyPr/>
          <a:lstStyle/>
          <a:p>
            <a:pPr eaLnBrk="1" hangingPunct="1"/>
            <a:r>
              <a:rPr lang="en-US" dirty="0" smtClean="0"/>
              <a:t>Sensor Subsystem Overview</a:t>
            </a:r>
          </a:p>
        </p:txBody>
      </p:sp>
      <p:sp>
        <p:nvSpPr>
          <p:cNvPr id="15365" name="Rectangle 3"/>
          <p:cNvSpPr>
            <a:spLocks noGrp="1" noChangeArrowheads="1"/>
          </p:cNvSpPr>
          <p:nvPr>
            <p:ph type="body" idx="1"/>
          </p:nvPr>
        </p:nvSpPr>
        <p:spPr/>
        <p:txBody>
          <a:bodyPr/>
          <a:lstStyle/>
          <a:p>
            <a:pPr eaLnBrk="1" hangingPunct="1"/>
            <a:r>
              <a:rPr lang="en-US" dirty="0" smtClean="0"/>
              <a:t>One slide providing an overview of the CanSat sensor system</a:t>
            </a:r>
          </a:p>
          <a:p>
            <a:pPr lvl="1" eaLnBrk="1" hangingPunct="1"/>
            <a:r>
              <a:rPr lang="en-US" dirty="0" smtClean="0"/>
              <a:t>Include summary of the selected sensors (type &amp; models)</a:t>
            </a:r>
          </a:p>
          <a:p>
            <a:pPr lvl="1" eaLnBrk="1" hangingPunct="1"/>
            <a:r>
              <a:rPr lang="en-US" dirty="0" smtClean="0"/>
              <a:t>Include brief discussion of what the sensors are used for</a:t>
            </a:r>
          </a:p>
          <a:p>
            <a:pPr lvl="1" eaLnBrk="1" hangingPunct="1"/>
            <a:r>
              <a:rPr lang="en-US" dirty="0" smtClean="0"/>
              <a:t>Focus on selected component (not all components trades)</a:t>
            </a:r>
          </a:p>
        </p:txBody>
      </p:sp>
      <p:sp>
        <p:nvSpPr>
          <p:cNvPr id="15366"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76200"/>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6659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1638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B6CC4D-10E7-468A-A210-AD5E79E417DE}" type="slidenum">
              <a:rPr lang="en-US"/>
              <a:pPr eaLnBrk="1" hangingPunct="1"/>
              <a:t>14</a:t>
            </a:fld>
            <a:endParaRPr lang="en-US" dirty="0"/>
          </a:p>
        </p:txBody>
      </p:sp>
      <p:sp>
        <p:nvSpPr>
          <p:cNvPr id="16388" name="Rectangle 2"/>
          <p:cNvSpPr>
            <a:spLocks noGrp="1" noChangeArrowheads="1"/>
          </p:cNvSpPr>
          <p:nvPr>
            <p:ph type="title"/>
          </p:nvPr>
        </p:nvSpPr>
        <p:spPr/>
        <p:txBody>
          <a:bodyPr/>
          <a:lstStyle/>
          <a:p>
            <a:pPr eaLnBrk="1" hangingPunct="1"/>
            <a:r>
              <a:rPr lang="en-US" dirty="0" smtClean="0"/>
              <a:t>Sensor Subsystem Requirements</a:t>
            </a:r>
          </a:p>
        </p:txBody>
      </p:sp>
      <p:sp>
        <p:nvSpPr>
          <p:cNvPr id="16391" name="Text Box 9"/>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Content Placeholder 1"/>
          <p:cNvSpPr>
            <a:spLocks noGrp="1"/>
          </p:cNvSpPr>
          <p:nvPr>
            <p:ph idx="1"/>
          </p:nvPr>
        </p:nvSpPr>
        <p:spPr>
          <a:xfrm>
            <a:off x="228600" y="1066800"/>
            <a:ext cx="8686800" cy="5181600"/>
          </a:xfrm>
        </p:spPr>
        <p:txBody>
          <a:bodyPr/>
          <a:lstStyle/>
          <a:p>
            <a:r>
              <a:rPr lang="en-US" dirty="0"/>
              <a:t>Overview of </a:t>
            </a:r>
            <a:r>
              <a:rPr lang="en-US" dirty="0" smtClean="0"/>
              <a:t>sensor subsystem </a:t>
            </a:r>
            <a:r>
              <a:rPr lang="en-US" dirty="0"/>
              <a:t>requirements</a:t>
            </a:r>
          </a:p>
          <a:p>
            <a:pPr lvl="1"/>
            <a:r>
              <a:rPr lang="en-US" dirty="0"/>
              <a:t>Use bullets or a table to demonstrate an understanding of the </a:t>
            </a:r>
            <a:r>
              <a:rPr lang="en-US" dirty="0" smtClean="0"/>
              <a:t>requirements for this subsystem</a:t>
            </a:r>
            <a:endParaRPr lang="en-US" dirty="0"/>
          </a:p>
          <a:p>
            <a:r>
              <a:rPr lang="en-US" dirty="0"/>
              <a:t>This chart may be expanded to multiple charts as needed</a:t>
            </a:r>
          </a:p>
          <a:p>
            <a:r>
              <a:rPr lang="en-US" dirty="0"/>
              <a:t>The purpose of the chart is to demonstrate </a:t>
            </a:r>
            <a:r>
              <a:rPr lang="en-US" dirty="0" smtClean="0"/>
              <a:t>to the judges an understanding of the requirements that apply to the subsystem</a:t>
            </a:r>
          </a:p>
          <a:p>
            <a:r>
              <a:rPr lang="en-US" dirty="0" smtClean="0"/>
              <a:t>Clearly indicate:</a:t>
            </a:r>
          </a:p>
          <a:p>
            <a:pPr lvl="1"/>
            <a:r>
              <a:rPr lang="en-US" dirty="0" smtClean="0"/>
              <a:t>Which Competition Guide Requirements are allocated to this subsystem</a:t>
            </a:r>
          </a:p>
          <a:p>
            <a:pPr lvl="1"/>
            <a:r>
              <a:rPr lang="en-US" dirty="0" smtClean="0"/>
              <a:t>Any derived requirements for the subsysytem</a:t>
            </a:r>
          </a:p>
          <a:p>
            <a:pPr lvl="1"/>
            <a:endParaRPr lang="en-US" dirty="0"/>
          </a:p>
        </p:txBody>
      </p:sp>
    </p:spTree>
    <p:extLst>
      <p:ext uri="{BB962C8B-B14F-4D97-AF65-F5344CB8AC3E}">
        <p14:creationId xmlns:p14="http://schemas.microsoft.com/office/powerpoint/2010/main" val="3739097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Sensor Changes Since PDR</a:t>
            </a:r>
          </a:p>
        </p:txBody>
      </p:sp>
      <p:sp>
        <p:nvSpPr>
          <p:cNvPr id="17411" name="Content Placeholder 2"/>
          <p:cNvSpPr>
            <a:spLocks noGrp="1"/>
          </p:cNvSpPr>
          <p:nvPr>
            <p:ph sz="half" idx="1"/>
          </p:nvPr>
        </p:nvSpPr>
        <p:spPr>
          <a:xfrm>
            <a:off x="228600" y="1066800"/>
            <a:ext cx="8610600" cy="5181600"/>
          </a:xfrm>
        </p:spPr>
        <p:txBody>
          <a:bodyPr/>
          <a:lstStyle/>
          <a:p>
            <a:r>
              <a:rPr lang="en-US" dirty="0" smtClean="0"/>
              <a:t>One slide providing an overview of the CanSat sensor system changes since PDR</a:t>
            </a:r>
          </a:p>
          <a:p>
            <a:pPr lvl="1"/>
            <a:r>
              <a:rPr lang="en-US" dirty="0" smtClean="0"/>
              <a:t>Include rationale</a:t>
            </a:r>
          </a:p>
          <a:p>
            <a:pPr lvl="1"/>
            <a:r>
              <a:rPr lang="en-US" dirty="0" smtClean="0"/>
              <a:t>Clearly explain why changes were made, including things like:</a:t>
            </a:r>
          </a:p>
          <a:p>
            <a:pPr lvl="2"/>
            <a:r>
              <a:rPr lang="en-US" dirty="0" smtClean="0"/>
              <a:t>Power limitations</a:t>
            </a:r>
          </a:p>
          <a:p>
            <a:pPr lvl="2"/>
            <a:r>
              <a:rPr lang="en-US" dirty="0" smtClean="0"/>
              <a:t>Testing</a:t>
            </a:r>
          </a:p>
          <a:p>
            <a:pPr lvl="2"/>
            <a:r>
              <a:rPr lang="en-US" dirty="0" smtClean="0"/>
              <a:t>Component size</a:t>
            </a:r>
          </a:p>
          <a:p>
            <a:pPr lvl="2"/>
            <a:r>
              <a:rPr lang="en-US" dirty="0" smtClean="0"/>
              <a:t>Availability</a:t>
            </a:r>
          </a:p>
        </p:txBody>
      </p:sp>
      <p:sp>
        <p:nvSpPr>
          <p:cNvPr id="17413"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17414"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A95D4E-F922-4CB4-B2B9-AA14BC156483}" type="slidenum">
              <a:rPr lang="en-US" smtClean="0"/>
              <a:pPr eaLnBrk="1" hangingPunct="1"/>
              <a:t>15</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1843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55F3034-1F99-4897-93F3-FBDE35191DC3}" type="slidenum">
              <a:rPr lang="en-US" smtClean="0"/>
              <a:pPr eaLnBrk="1" hangingPunct="1"/>
              <a:t>16</a:t>
            </a:fld>
            <a:endParaRPr lang="en-US" smtClean="0"/>
          </a:p>
        </p:txBody>
      </p:sp>
      <p:sp>
        <p:nvSpPr>
          <p:cNvPr id="18437" name="Rectangle 2"/>
          <p:cNvSpPr>
            <a:spLocks noGrp="1" noChangeArrowheads="1"/>
          </p:cNvSpPr>
          <p:nvPr>
            <p:ph type="title"/>
          </p:nvPr>
        </p:nvSpPr>
        <p:spPr/>
        <p:txBody>
          <a:bodyPr/>
          <a:lstStyle/>
          <a:p>
            <a:pPr eaLnBrk="1" hangingPunct="1"/>
            <a:r>
              <a:rPr lang="en-US" dirty="0" smtClean="0"/>
              <a:t>GPS Summary</a:t>
            </a:r>
          </a:p>
        </p:txBody>
      </p:sp>
      <p:sp>
        <p:nvSpPr>
          <p:cNvPr id="18438" name="Rectangle 3"/>
          <p:cNvSpPr>
            <a:spLocks noGrp="1" noChangeArrowheads="1"/>
          </p:cNvSpPr>
          <p:nvPr>
            <p:ph type="body" idx="1"/>
          </p:nvPr>
        </p:nvSpPr>
        <p:spPr/>
        <p:txBody>
          <a:bodyPr/>
          <a:lstStyle/>
          <a:p>
            <a:pPr eaLnBrk="1" hangingPunct="1"/>
            <a:r>
              <a:rPr lang="en-US" dirty="0" smtClean="0"/>
              <a:t>Summary of GPS sensor selection and characteristics</a:t>
            </a:r>
          </a:p>
          <a:p>
            <a:pPr eaLnBrk="1" hangingPunct="1"/>
            <a:r>
              <a:rPr lang="en-US" dirty="0" smtClean="0"/>
              <a:t>Include:</a:t>
            </a:r>
          </a:p>
          <a:p>
            <a:pPr lvl="1" eaLnBrk="1" hangingPunct="1"/>
            <a:r>
              <a:rPr lang="en-US" dirty="0" smtClean="0"/>
              <a:t>GPS data accuracy and data format</a:t>
            </a:r>
          </a:p>
          <a:p>
            <a:pPr lvl="1" eaLnBrk="1" hangingPunct="1"/>
            <a:r>
              <a:rPr lang="en-US" dirty="0" smtClean="0"/>
              <a:t>Overview of data processing (including equations, as appropriate)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1946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C078D-B9F3-4F92-B3AC-70751761CB38}" type="slidenum">
              <a:rPr lang="en-US" smtClean="0"/>
              <a:pPr eaLnBrk="1" hangingPunct="1"/>
              <a:t>17</a:t>
            </a:fld>
            <a:endParaRPr lang="en-US" smtClean="0"/>
          </a:p>
        </p:txBody>
      </p:sp>
      <p:sp>
        <p:nvSpPr>
          <p:cNvPr id="19461" name="Rectangle 2"/>
          <p:cNvSpPr>
            <a:spLocks noGrp="1" noChangeArrowheads="1"/>
          </p:cNvSpPr>
          <p:nvPr>
            <p:ph type="title"/>
          </p:nvPr>
        </p:nvSpPr>
        <p:spPr/>
        <p:txBody>
          <a:bodyPr/>
          <a:lstStyle/>
          <a:p>
            <a:pPr eaLnBrk="1" hangingPunct="1"/>
            <a:r>
              <a:rPr lang="en-US" dirty="0" smtClean="0"/>
              <a:t>Non-GPS Altitude Sensor Summary</a:t>
            </a:r>
          </a:p>
        </p:txBody>
      </p:sp>
      <p:sp>
        <p:nvSpPr>
          <p:cNvPr id="19462" name="Rectangle 3"/>
          <p:cNvSpPr>
            <a:spLocks noGrp="1" noChangeArrowheads="1"/>
          </p:cNvSpPr>
          <p:nvPr>
            <p:ph type="body" idx="1"/>
          </p:nvPr>
        </p:nvSpPr>
        <p:spPr/>
        <p:txBody>
          <a:bodyPr/>
          <a:lstStyle/>
          <a:p>
            <a:pPr eaLnBrk="1" hangingPunct="1"/>
            <a:r>
              <a:rPr lang="en-US" dirty="0" smtClean="0"/>
              <a:t>Summary of altitude sensor selection and characteristics</a:t>
            </a:r>
          </a:p>
          <a:p>
            <a:pPr eaLnBrk="1" hangingPunct="1"/>
            <a:r>
              <a:rPr lang="en-US" dirty="0" smtClean="0"/>
              <a:t>Include:</a:t>
            </a:r>
          </a:p>
          <a:p>
            <a:pPr lvl="1" eaLnBrk="1" hangingPunct="1"/>
            <a:r>
              <a:rPr lang="en-US" dirty="0" smtClean="0"/>
              <a:t>Sensor accuracy and data format</a:t>
            </a:r>
          </a:p>
          <a:p>
            <a:pPr lvl="1" eaLnBrk="1" hangingPunct="1"/>
            <a:r>
              <a:rPr lang="en-US" dirty="0" smtClean="0"/>
              <a:t>Overview of data processing (including equations, as appropriate)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2048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A1E75A-3C7A-49E8-BA58-10DAA0CE167E}" type="slidenum">
              <a:rPr lang="en-US" smtClean="0"/>
              <a:pPr eaLnBrk="1" hangingPunct="1"/>
              <a:t>18</a:t>
            </a:fld>
            <a:endParaRPr lang="en-US" smtClean="0"/>
          </a:p>
        </p:txBody>
      </p:sp>
      <p:sp>
        <p:nvSpPr>
          <p:cNvPr id="20485" name="Rectangle 2"/>
          <p:cNvSpPr>
            <a:spLocks noGrp="1" noChangeArrowheads="1"/>
          </p:cNvSpPr>
          <p:nvPr>
            <p:ph type="title"/>
          </p:nvPr>
        </p:nvSpPr>
        <p:spPr/>
        <p:txBody>
          <a:bodyPr/>
          <a:lstStyle/>
          <a:p>
            <a:pPr eaLnBrk="1" hangingPunct="1"/>
            <a:r>
              <a:rPr lang="en-US" dirty="0" smtClean="0"/>
              <a:t>Air Temperature Summary</a:t>
            </a:r>
          </a:p>
        </p:txBody>
      </p:sp>
      <p:sp>
        <p:nvSpPr>
          <p:cNvPr id="20486" name="Rectangle 3"/>
          <p:cNvSpPr>
            <a:spLocks noGrp="1" noChangeArrowheads="1"/>
          </p:cNvSpPr>
          <p:nvPr>
            <p:ph type="body" idx="1"/>
          </p:nvPr>
        </p:nvSpPr>
        <p:spPr/>
        <p:txBody>
          <a:bodyPr/>
          <a:lstStyle/>
          <a:p>
            <a:pPr eaLnBrk="1" hangingPunct="1"/>
            <a:r>
              <a:rPr lang="en-US" dirty="0" smtClean="0"/>
              <a:t>Summary of air temperature sensor selection and characteristics</a:t>
            </a:r>
          </a:p>
          <a:p>
            <a:pPr eaLnBrk="1" hangingPunct="1"/>
            <a:r>
              <a:rPr lang="en-US" dirty="0" smtClean="0"/>
              <a:t>Include:</a:t>
            </a:r>
          </a:p>
          <a:p>
            <a:pPr lvl="1" eaLnBrk="1" hangingPunct="1"/>
            <a:r>
              <a:rPr lang="en-US" dirty="0" smtClean="0"/>
              <a:t>Sensor accuracy and data format</a:t>
            </a:r>
          </a:p>
          <a:p>
            <a:pPr lvl="1" eaLnBrk="1" hangingPunct="1"/>
            <a:r>
              <a:rPr lang="en-US" dirty="0" smtClean="0"/>
              <a:t>Overview of data formats (including equations, as appropriate)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2253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FF6A93-A832-4EF8-A990-43A7FCA85528}" type="slidenum">
              <a:rPr lang="en-US"/>
              <a:pPr eaLnBrk="1" hangingPunct="1"/>
              <a:t>19</a:t>
            </a:fld>
            <a:endParaRPr lang="en-US"/>
          </a:p>
        </p:txBody>
      </p:sp>
      <p:sp>
        <p:nvSpPr>
          <p:cNvPr id="22532" name="Rectangle 2"/>
          <p:cNvSpPr>
            <a:spLocks noGrp="1" noChangeArrowheads="1"/>
          </p:cNvSpPr>
          <p:nvPr>
            <p:ph type="title"/>
          </p:nvPr>
        </p:nvSpPr>
        <p:spPr/>
        <p:txBody>
          <a:bodyPr/>
          <a:lstStyle/>
          <a:p>
            <a:pPr eaLnBrk="1" hangingPunct="1"/>
            <a:r>
              <a:rPr lang="en-US" dirty="0" smtClean="0">
                <a:solidFill>
                  <a:srgbClr val="FF0000"/>
                </a:solidFill>
              </a:rPr>
              <a:t>Video Camera Summary</a:t>
            </a:r>
          </a:p>
        </p:txBody>
      </p:sp>
      <p:sp>
        <p:nvSpPr>
          <p:cNvPr id="22533" name="Rectangle 3"/>
          <p:cNvSpPr>
            <a:spLocks noGrp="1" noChangeArrowheads="1"/>
          </p:cNvSpPr>
          <p:nvPr>
            <p:ph type="body" idx="1"/>
          </p:nvPr>
        </p:nvSpPr>
        <p:spPr/>
        <p:txBody>
          <a:bodyPr/>
          <a:lstStyle/>
          <a:p>
            <a:pPr eaLnBrk="1" hangingPunct="1"/>
            <a:r>
              <a:rPr lang="en-US" dirty="0" smtClean="0">
                <a:solidFill>
                  <a:srgbClr val="FF0000"/>
                </a:solidFill>
              </a:rPr>
              <a:t>SELECTABLE OBJECTIVE </a:t>
            </a:r>
            <a:r>
              <a:rPr lang="en-US" dirty="0" smtClean="0"/>
              <a:t>– ONLY REQUIRED IF SELECTED</a:t>
            </a:r>
          </a:p>
          <a:p>
            <a:pPr lvl="1" eaLnBrk="1" hangingPunct="1"/>
            <a:r>
              <a:rPr lang="en-US" dirty="0"/>
              <a:t>Image resolution</a:t>
            </a:r>
          </a:p>
          <a:p>
            <a:pPr lvl="1" eaLnBrk="1" hangingPunct="1"/>
            <a:r>
              <a:rPr lang="en-US" dirty="0"/>
              <a:t>Data </a:t>
            </a:r>
            <a:r>
              <a:rPr lang="en-US" dirty="0" smtClean="0"/>
              <a:t>formats</a:t>
            </a:r>
          </a:p>
          <a:p>
            <a:pPr lvl="1" eaLnBrk="1" hangingPunct="1"/>
            <a:r>
              <a:rPr lang="en-US" dirty="0" smtClean="0"/>
              <a:t>Frame rate</a:t>
            </a:r>
            <a:endParaRPr lang="en-US" dirty="0"/>
          </a:p>
          <a:p>
            <a:pPr lvl="1" eaLnBrk="1" hangingPunct="1"/>
            <a:r>
              <a:rPr lang="en-US" dirty="0"/>
              <a:t>How images are </a:t>
            </a:r>
            <a:r>
              <a:rPr lang="en-US" dirty="0" smtClean="0"/>
              <a:t>handled, stored onboard, </a:t>
            </a:r>
            <a:r>
              <a:rPr lang="en-US" dirty="0"/>
              <a:t>and reconstructed on the ground</a:t>
            </a:r>
          </a:p>
          <a:p>
            <a:pPr eaLnBrk="1" hangingPunct="1"/>
            <a:endParaRPr lang="en-US" dirty="0" smtClean="0"/>
          </a:p>
        </p:txBody>
      </p:sp>
      <p:sp>
        <p:nvSpPr>
          <p:cNvPr id="22534"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Tree>
    <p:extLst>
      <p:ext uri="{BB962C8B-B14F-4D97-AF65-F5344CB8AC3E}">
        <p14:creationId xmlns:p14="http://schemas.microsoft.com/office/powerpoint/2010/main" val="3867015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28600" y="4419600"/>
            <a:ext cx="86868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10000"/>
                  </a:schemeClr>
                </a:solidFill>
              </a:rPr>
              <a:t>IMPORTANT PRESENTATION GUIDELINE FOR CANSAT </a:t>
            </a:r>
            <a:r>
              <a:rPr lang="en-US" b="1" dirty="0" smtClean="0">
                <a:solidFill>
                  <a:schemeClr val="accent1">
                    <a:lumMod val="10000"/>
                  </a:schemeClr>
                </a:solidFill>
              </a:rPr>
              <a:t>2013:</a:t>
            </a:r>
            <a:endParaRPr lang="en-US" b="1" dirty="0">
              <a:solidFill>
                <a:schemeClr val="accent1">
                  <a:lumMod val="10000"/>
                </a:schemeClr>
              </a:solidFill>
            </a:endParaRPr>
          </a:p>
          <a:p>
            <a:pPr algn="ctr"/>
            <a:r>
              <a:rPr lang="en-US" sz="1600" b="1" dirty="0">
                <a:solidFill>
                  <a:schemeClr val="accent1">
                    <a:lumMod val="10000"/>
                  </a:schemeClr>
                </a:solidFill>
              </a:rPr>
              <a:t>Teams should focus on charts with this star icon during the presentation.  Other charts </a:t>
            </a:r>
            <a:r>
              <a:rPr lang="en-US" sz="1600" b="1" dirty="0" smtClean="0">
                <a:solidFill>
                  <a:schemeClr val="accent1">
                    <a:lumMod val="10000"/>
                  </a:schemeClr>
                </a:solidFill>
              </a:rPr>
              <a:t>are to be </a:t>
            </a:r>
            <a:r>
              <a:rPr lang="en-US" sz="1600" b="1" dirty="0">
                <a:solidFill>
                  <a:schemeClr val="accent1">
                    <a:lumMod val="10000"/>
                  </a:schemeClr>
                </a:solidFill>
              </a:rPr>
              <a:t>skipped to save </a:t>
            </a:r>
            <a:r>
              <a:rPr lang="en-US" sz="1600" b="1" dirty="0" smtClean="0">
                <a:solidFill>
                  <a:schemeClr val="accent1">
                    <a:lumMod val="10000"/>
                  </a:schemeClr>
                </a:solidFill>
              </a:rPr>
              <a:t>time; they </a:t>
            </a:r>
            <a:r>
              <a:rPr lang="en-US" sz="1600" b="1" dirty="0">
                <a:solidFill>
                  <a:schemeClr val="accent1">
                    <a:lumMod val="10000"/>
                  </a:schemeClr>
                </a:solidFill>
              </a:rPr>
              <a:t>will be reviewed by the judges off line</a:t>
            </a:r>
            <a:r>
              <a:rPr lang="en-US" sz="1600" b="1" dirty="0" smtClean="0">
                <a:solidFill>
                  <a:schemeClr val="accent1">
                    <a:lumMod val="10000"/>
                  </a:schemeClr>
                </a:solidFill>
              </a:rPr>
              <a:t>. </a:t>
            </a:r>
          </a:p>
          <a:p>
            <a:pPr algn="ctr"/>
            <a:r>
              <a:rPr lang="en-US" b="1" dirty="0" smtClean="0">
                <a:solidFill>
                  <a:srgbClr val="FF0000"/>
                </a:solidFill>
              </a:rPr>
              <a:t>Do not remove the </a:t>
            </a:r>
            <a:r>
              <a:rPr lang="en-US" b="1" dirty="0" smtClean="0">
                <a:solidFill>
                  <a:srgbClr val="FF0000"/>
                </a:solidFill>
              </a:rPr>
              <a:t>star icon </a:t>
            </a:r>
            <a:r>
              <a:rPr lang="en-US" b="1" dirty="0" smtClean="0">
                <a:solidFill>
                  <a:srgbClr val="FF0000"/>
                </a:solidFill>
              </a:rPr>
              <a:t>from the </a:t>
            </a:r>
            <a:r>
              <a:rPr lang="en-US" b="1" dirty="0" smtClean="0">
                <a:solidFill>
                  <a:srgbClr val="FF0000"/>
                </a:solidFill>
              </a:rPr>
              <a:t>slides.</a:t>
            </a:r>
          </a:p>
          <a:p>
            <a:pPr algn="ctr"/>
            <a:r>
              <a:rPr lang="en-US" b="1" dirty="0" smtClean="0">
                <a:solidFill>
                  <a:srgbClr val="FF0000"/>
                </a:solidFill>
              </a:rPr>
              <a:t>Presentations are to be 30 minutes in length.</a:t>
            </a:r>
            <a:endParaRPr lang="en-US" b="1" dirty="0">
              <a:solidFill>
                <a:srgbClr val="FF0000"/>
              </a:solidFill>
            </a:endParaRPr>
          </a:p>
        </p:txBody>
      </p:sp>
      <p:sp>
        <p:nvSpPr>
          <p:cNvPr id="4098"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409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53852-4729-4836-8D65-1754C07912F4}" type="slidenum">
              <a:rPr lang="en-US"/>
              <a:pPr eaLnBrk="1" hangingPunct="1"/>
              <a:t>2</a:t>
            </a:fld>
            <a:endParaRPr lang="en-US" dirty="0"/>
          </a:p>
        </p:txBody>
      </p:sp>
      <p:sp>
        <p:nvSpPr>
          <p:cNvPr id="4100" name="Rectangle 2"/>
          <p:cNvSpPr>
            <a:spLocks noGrp="1" noChangeArrowheads="1"/>
          </p:cNvSpPr>
          <p:nvPr>
            <p:ph type="title"/>
          </p:nvPr>
        </p:nvSpPr>
        <p:spPr/>
        <p:txBody>
          <a:bodyPr/>
          <a:lstStyle/>
          <a:p>
            <a:pPr eaLnBrk="1" hangingPunct="1"/>
            <a:r>
              <a:rPr lang="en-US" dirty="0" smtClean="0"/>
              <a:t>Presentation Outline</a:t>
            </a:r>
          </a:p>
        </p:txBody>
      </p:sp>
      <p:sp>
        <p:nvSpPr>
          <p:cNvPr id="4101" name="Rectangle 3"/>
          <p:cNvSpPr>
            <a:spLocks noGrp="1" noChangeArrowheads="1"/>
          </p:cNvSpPr>
          <p:nvPr>
            <p:ph type="body" idx="1"/>
          </p:nvPr>
        </p:nvSpPr>
        <p:spPr>
          <a:xfrm>
            <a:off x="228600" y="1066800"/>
            <a:ext cx="8686800" cy="3505200"/>
          </a:xfrm>
        </p:spPr>
        <p:txBody>
          <a:bodyPr/>
          <a:lstStyle/>
          <a:p>
            <a:pPr eaLnBrk="1" hangingPunct="1"/>
            <a:r>
              <a:rPr lang="en-US" dirty="0" smtClean="0"/>
              <a:t>Provide a simple outline of the presentation</a:t>
            </a:r>
          </a:p>
          <a:p>
            <a:pPr eaLnBrk="1" hangingPunct="1"/>
            <a:r>
              <a:rPr lang="en-US" dirty="0" smtClean="0"/>
              <a:t>If possible, indicate the team member(s) who will be presenting each section</a:t>
            </a:r>
          </a:p>
          <a:p>
            <a:pPr eaLnBrk="1" hangingPunct="1"/>
            <a:r>
              <a:rPr lang="en-US" dirty="0" smtClean="0"/>
              <a:t>Terms:</a:t>
            </a:r>
          </a:p>
          <a:p>
            <a:pPr lvl="1" eaLnBrk="1" hangingPunct="1"/>
            <a:r>
              <a:rPr lang="en-US" b="1" i="1" dirty="0" smtClean="0"/>
              <a:t>Container</a:t>
            </a:r>
            <a:r>
              <a:rPr lang="en-US" dirty="0" smtClean="0"/>
              <a:t> refers to the </a:t>
            </a:r>
            <a:r>
              <a:rPr lang="en-US" b="1" i="1" dirty="0" smtClean="0"/>
              <a:t>Re-entry Container </a:t>
            </a:r>
            <a:r>
              <a:rPr lang="en-US" dirty="0" smtClean="0"/>
              <a:t>component of the CanSat</a:t>
            </a:r>
          </a:p>
          <a:p>
            <a:pPr lvl="1" eaLnBrk="1" hangingPunct="1"/>
            <a:r>
              <a:rPr lang="en-US" b="1" i="1" dirty="0" smtClean="0"/>
              <a:t>Payload</a:t>
            </a:r>
            <a:r>
              <a:rPr lang="en-US" dirty="0" smtClean="0"/>
              <a:t> refers to the </a:t>
            </a:r>
            <a:r>
              <a:rPr lang="en-US" b="1" i="1" dirty="0" smtClean="0"/>
              <a:t>Science Payload </a:t>
            </a:r>
            <a:r>
              <a:rPr lang="en-US" dirty="0" smtClean="0"/>
              <a:t>component of the CanSat</a:t>
            </a:r>
          </a:p>
        </p:txBody>
      </p:sp>
      <p:sp>
        <p:nvSpPr>
          <p:cNvPr id="4102"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8" name="5-Point Star 7"/>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flipV="1">
            <a:off x="8686800" y="517634"/>
            <a:ext cx="152400" cy="39019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24242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2253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714F56-D62A-4337-B9ED-ACA94F781A0D}" type="slidenum">
              <a:rPr lang="en-US" smtClean="0"/>
              <a:pPr eaLnBrk="1" hangingPunct="1"/>
              <a:t>20</a:t>
            </a:fld>
            <a:endParaRPr lang="en-US" smtClean="0"/>
          </a:p>
        </p:txBody>
      </p:sp>
      <p:sp>
        <p:nvSpPr>
          <p:cNvPr id="22533" name="Rectangle 2"/>
          <p:cNvSpPr>
            <a:spLocks noGrp="1" noChangeArrowheads="1"/>
          </p:cNvSpPr>
          <p:nvPr>
            <p:ph type="title"/>
          </p:nvPr>
        </p:nvSpPr>
        <p:spPr/>
        <p:txBody>
          <a:bodyPr/>
          <a:lstStyle/>
          <a:p>
            <a:pPr eaLnBrk="1" hangingPunct="1"/>
            <a:r>
              <a:rPr lang="en-US" dirty="0" smtClean="0">
                <a:solidFill>
                  <a:srgbClr val="FF0000"/>
                </a:solidFill>
              </a:rPr>
              <a:t>Impact Force Sensor Summary</a:t>
            </a:r>
          </a:p>
        </p:txBody>
      </p:sp>
      <p:sp>
        <p:nvSpPr>
          <p:cNvPr id="22534" name="Rectangle 3"/>
          <p:cNvSpPr>
            <a:spLocks noGrp="1" noChangeArrowheads="1"/>
          </p:cNvSpPr>
          <p:nvPr>
            <p:ph type="body" idx="1"/>
          </p:nvPr>
        </p:nvSpPr>
        <p:spPr/>
        <p:txBody>
          <a:bodyPr/>
          <a:lstStyle/>
          <a:p>
            <a:pPr eaLnBrk="1" hangingPunct="1"/>
            <a:r>
              <a:rPr lang="en-US" dirty="0" smtClean="0">
                <a:solidFill>
                  <a:srgbClr val="FF0000"/>
                </a:solidFill>
              </a:rPr>
              <a:t>SELECTABLE OBJECTIVE </a:t>
            </a:r>
            <a:r>
              <a:rPr lang="en-US" dirty="0" smtClean="0"/>
              <a:t>– ONLY REQUIRED IF SELECTED</a:t>
            </a:r>
          </a:p>
          <a:p>
            <a:pPr eaLnBrk="1" hangingPunct="1"/>
            <a:r>
              <a:rPr lang="en-US" dirty="0" smtClean="0"/>
              <a:t>Summary of sensor selection and characteristics</a:t>
            </a:r>
          </a:p>
          <a:p>
            <a:pPr eaLnBrk="1" hangingPunct="1"/>
            <a:r>
              <a:rPr lang="en-US" dirty="0" smtClean="0"/>
              <a:t>Include:</a:t>
            </a:r>
          </a:p>
          <a:p>
            <a:pPr lvl="1" eaLnBrk="1" hangingPunct="1"/>
            <a:r>
              <a:rPr lang="en-US" dirty="0" smtClean="0"/>
              <a:t>Sensor accuracy and data format</a:t>
            </a:r>
          </a:p>
          <a:p>
            <a:pPr lvl="1" eaLnBrk="1" hangingPunct="1"/>
            <a:r>
              <a:rPr lang="en-US" dirty="0" smtClean="0"/>
              <a:t>Overview of data processing (including equations, as appropriate)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24579"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B82D770-C3D9-424E-A5DE-26683139FE0B}" type="slidenum">
              <a:rPr lang="en-US" smtClean="0"/>
              <a:pPr eaLnBrk="1" hangingPunct="1"/>
              <a:t>21</a:t>
            </a:fld>
            <a:endParaRPr lang="en-US" smtClean="0"/>
          </a:p>
        </p:txBody>
      </p:sp>
      <p:sp>
        <p:nvSpPr>
          <p:cNvPr id="24580" name="Rectangle 4"/>
          <p:cNvSpPr>
            <a:spLocks noGrp="1" noChangeArrowheads="1"/>
          </p:cNvSpPr>
          <p:nvPr>
            <p:ph type="ctrTitle"/>
          </p:nvPr>
        </p:nvSpPr>
        <p:spPr/>
        <p:txBody>
          <a:bodyPr/>
          <a:lstStyle/>
          <a:p>
            <a:pPr eaLnBrk="1" hangingPunct="1"/>
            <a:r>
              <a:rPr lang="en-US" smtClean="0"/>
              <a:t>Descent Control Design</a:t>
            </a:r>
          </a:p>
        </p:txBody>
      </p:sp>
      <p:sp>
        <p:nvSpPr>
          <p:cNvPr id="24581" name="Rectangle 5"/>
          <p:cNvSpPr>
            <a:spLocks noGrp="1" noChangeArrowheads="1"/>
          </p:cNvSpPr>
          <p:nvPr>
            <p:ph type="subTitle" idx="1"/>
          </p:nvPr>
        </p:nvSpPr>
        <p:spPr/>
        <p:txBody>
          <a:bodyPr/>
          <a:lstStyle/>
          <a:p>
            <a:pPr eaLnBrk="1" hangingPunct="1"/>
            <a:r>
              <a:rPr lang="en-US" smtClean="0"/>
              <a:t>Presenter Name(s) Go Here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2560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BD004F-74AB-458C-8218-0A76C8043BF1}" type="slidenum">
              <a:rPr lang="en-US" smtClean="0"/>
              <a:pPr eaLnBrk="1" hangingPunct="1"/>
              <a:t>22</a:t>
            </a:fld>
            <a:endParaRPr lang="en-US" smtClean="0"/>
          </a:p>
        </p:txBody>
      </p:sp>
      <p:sp>
        <p:nvSpPr>
          <p:cNvPr id="25605" name="Rectangle 2"/>
          <p:cNvSpPr>
            <a:spLocks noGrp="1" noChangeArrowheads="1"/>
          </p:cNvSpPr>
          <p:nvPr>
            <p:ph type="title"/>
          </p:nvPr>
        </p:nvSpPr>
        <p:spPr/>
        <p:txBody>
          <a:bodyPr/>
          <a:lstStyle/>
          <a:p>
            <a:pPr eaLnBrk="1" hangingPunct="1"/>
            <a:r>
              <a:rPr lang="en-US" smtClean="0"/>
              <a:t>Descent Control Overview</a:t>
            </a:r>
          </a:p>
        </p:txBody>
      </p:sp>
      <p:sp>
        <p:nvSpPr>
          <p:cNvPr id="25606" name="Rectangle 3"/>
          <p:cNvSpPr>
            <a:spLocks noGrp="1" noChangeArrowheads="1"/>
          </p:cNvSpPr>
          <p:nvPr>
            <p:ph type="body" idx="1"/>
          </p:nvPr>
        </p:nvSpPr>
        <p:spPr/>
        <p:txBody>
          <a:bodyPr/>
          <a:lstStyle/>
          <a:p>
            <a:r>
              <a:rPr lang="en-US" dirty="0" smtClean="0"/>
              <a:t>One slide providing an overview of the Container and Payload descent control system</a:t>
            </a:r>
          </a:p>
          <a:p>
            <a:r>
              <a:rPr lang="en-US" dirty="0" smtClean="0"/>
              <a:t>Include overview of the selected configurations and components necessary</a:t>
            </a:r>
          </a:p>
          <a:p>
            <a:r>
              <a:rPr lang="en-US" dirty="0"/>
              <a:t>Include diagrams outlining descent control strategy for various flight altitude ranges</a:t>
            </a:r>
          </a:p>
          <a:p>
            <a:endParaRPr lang="en-US" dirty="0"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2662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D26E50-1A8F-4391-B1E2-65DF32072ABF}" type="slidenum">
              <a:rPr lang="en-US" smtClean="0"/>
              <a:pPr eaLnBrk="1" hangingPunct="1"/>
              <a:t>23</a:t>
            </a:fld>
            <a:endParaRPr lang="en-US" smtClean="0"/>
          </a:p>
        </p:txBody>
      </p:sp>
      <p:sp>
        <p:nvSpPr>
          <p:cNvPr id="26629" name="Rectangle 2"/>
          <p:cNvSpPr>
            <a:spLocks noGrp="1" noChangeArrowheads="1"/>
          </p:cNvSpPr>
          <p:nvPr>
            <p:ph type="title"/>
          </p:nvPr>
        </p:nvSpPr>
        <p:spPr/>
        <p:txBody>
          <a:bodyPr/>
          <a:lstStyle/>
          <a:p>
            <a:pPr eaLnBrk="1" hangingPunct="1"/>
            <a:r>
              <a:rPr lang="en-US" dirty="0" smtClean="0"/>
              <a:t>Descent Control Changes Since PDR</a:t>
            </a:r>
          </a:p>
        </p:txBody>
      </p:sp>
      <p:sp>
        <p:nvSpPr>
          <p:cNvPr id="26630" name="Rectangle 3"/>
          <p:cNvSpPr>
            <a:spLocks noGrp="1" noChangeArrowheads="1"/>
          </p:cNvSpPr>
          <p:nvPr>
            <p:ph type="body" idx="1"/>
          </p:nvPr>
        </p:nvSpPr>
        <p:spPr/>
        <p:txBody>
          <a:bodyPr/>
          <a:lstStyle/>
          <a:p>
            <a:pPr eaLnBrk="1" hangingPunct="1"/>
            <a:r>
              <a:rPr lang="en-US" dirty="0" smtClean="0"/>
              <a:t>List changes since the PDR</a:t>
            </a:r>
          </a:p>
          <a:p>
            <a:pPr eaLnBrk="1" hangingPunct="1"/>
            <a:r>
              <a:rPr lang="en-US" dirty="0" smtClean="0"/>
              <a:t>Include rationale</a:t>
            </a:r>
          </a:p>
          <a:p>
            <a:pPr eaLnBrk="1" hangingPunct="1"/>
            <a:r>
              <a:rPr lang="en-US" dirty="0" smtClean="0"/>
              <a:t>Prototype testing</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25603"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D94621-DDE5-49B6-BD23-0B7FF8A15A2E}" type="slidenum">
              <a:rPr lang="en-US"/>
              <a:pPr eaLnBrk="1" hangingPunct="1"/>
              <a:t>24</a:t>
            </a:fld>
            <a:endParaRPr lang="en-US" dirty="0"/>
          </a:p>
        </p:txBody>
      </p:sp>
      <p:sp>
        <p:nvSpPr>
          <p:cNvPr id="25604" name="Rectangle 2"/>
          <p:cNvSpPr>
            <a:spLocks noGrp="1" noChangeArrowheads="1"/>
          </p:cNvSpPr>
          <p:nvPr>
            <p:ph type="title"/>
          </p:nvPr>
        </p:nvSpPr>
        <p:spPr/>
        <p:txBody>
          <a:bodyPr/>
          <a:lstStyle/>
          <a:p>
            <a:pPr eaLnBrk="1" hangingPunct="1"/>
            <a:r>
              <a:rPr lang="en-US" dirty="0" smtClean="0"/>
              <a:t>Descent Control Requirements</a:t>
            </a:r>
          </a:p>
        </p:txBody>
      </p:sp>
      <p:sp>
        <p:nvSpPr>
          <p:cNvPr id="25605"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Content Placeholder 1"/>
          <p:cNvSpPr>
            <a:spLocks noGrp="1"/>
          </p:cNvSpPr>
          <p:nvPr>
            <p:ph idx="1"/>
          </p:nvPr>
        </p:nvSpPr>
        <p:spPr>
          <a:xfrm>
            <a:off x="228600" y="1066800"/>
            <a:ext cx="8686800" cy="3276600"/>
          </a:xfrm>
        </p:spPr>
        <p:txBody>
          <a:bodyPr/>
          <a:lstStyle/>
          <a:p>
            <a:r>
              <a:rPr lang="en-US" dirty="0"/>
              <a:t>Overview of </a:t>
            </a:r>
            <a:r>
              <a:rPr lang="en-US" dirty="0" smtClean="0"/>
              <a:t>subsystem requirements</a:t>
            </a:r>
            <a:endParaRPr lang="en-US" dirty="0"/>
          </a:p>
          <a:p>
            <a:r>
              <a:rPr lang="en-US" dirty="0"/>
              <a:t>Use bullets or a table to demonstrate an understanding of the </a:t>
            </a:r>
            <a:r>
              <a:rPr lang="en-US" dirty="0" smtClean="0"/>
              <a:t>DCS requirements</a:t>
            </a:r>
            <a:endParaRPr lang="en-US" dirty="0"/>
          </a:p>
          <a:p>
            <a:r>
              <a:rPr lang="en-US" dirty="0"/>
              <a:t>This chart may be expanded to multiple charts as needed</a:t>
            </a:r>
          </a:p>
          <a:p>
            <a:r>
              <a:rPr lang="en-US" dirty="0"/>
              <a:t>The purpose of the chart is to demonstrate </a:t>
            </a:r>
            <a:r>
              <a:rPr lang="en-US" dirty="0" smtClean="0"/>
              <a:t>to the judges that the </a:t>
            </a:r>
            <a:r>
              <a:rPr lang="en-US" dirty="0"/>
              <a:t>team understands the system-level </a:t>
            </a:r>
            <a:r>
              <a:rPr lang="en-US" dirty="0" smtClean="0"/>
              <a:t>requirements</a:t>
            </a:r>
          </a:p>
          <a:p>
            <a:r>
              <a:rPr lang="en-US" dirty="0"/>
              <a:t>Clearly indicate:</a:t>
            </a:r>
          </a:p>
          <a:p>
            <a:pPr lvl="1"/>
            <a:r>
              <a:rPr lang="en-US" dirty="0"/>
              <a:t>Which Competition Guide Requirements are allocated to this subsystem</a:t>
            </a:r>
          </a:p>
          <a:p>
            <a:pPr lvl="1"/>
            <a:r>
              <a:rPr lang="en-US" dirty="0"/>
              <a:t>Any derived requirements for the </a:t>
            </a:r>
            <a:r>
              <a:rPr lang="en-US" dirty="0" smtClean="0"/>
              <a:t>subsystem</a:t>
            </a:r>
            <a:endParaRPr lang="en-US" dirty="0"/>
          </a:p>
          <a:p>
            <a:endParaRPr lang="en-US" dirty="0"/>
          </a:p>
          <a:p>
            <a:endParaRPr lang="en-US" dirty="0"/>
          </a:p>
        </p:txBody>
      </p:sp>
    </p:spTree>
    <p:extLst>
      <p:ext uri="{BB962C8B-B14F-4D97-AF65-F5344CB8AC3E}">
        <p14:creationId xmlns:p14="http://schemas.microsoft.com/office/powerpoint/2010/main" val="4044643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2867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15E2B7-386C-4F33-9D86-9D1C0B553342}" type="slidenum">
              <a:rPr lang="en-US" smtClean="0"/>
              <a:pPr eaLnBrk="1" hangingPunct="1"/>
              <a:t>25</a:t>
            </a:fld>
            <a:endParaRPr lang="en-US" smtClean="0"/>
          </a:p>
        </p:txBody>
      </p:sp>
      <p:sp>
        <p:nvSpPr>
          <p:cNvPr id="28677" name="Rectangle 2"/>
          <p:cNvSpPr>
            <a:spLocks noGrp="1" noChangeArrowheads="1"/>
          </p:cNvSpPr>
          <p:nvPr>
            <p:ph type="title"/>
          </p:nvPr>
        </p:nvSpPr>
        <p:spPr/>
        <p:txBody>
          <a:bodyPr/>
          <a:lstStyle/>
          <a:p>
            <a:pPr eaLnBrk="1" hangingPunct="1"/>
            <a:r>
              <a:rPr lang="en-US" dirty="0" smtClean="0"/>
              <a:t>Container Descent Control Hardware Summary</a:t>
            </a:r>
          </a:p>
        </p:txBody>
      </p:sp>
      <p:sp>
        <p:nvSpPr>
          <p:cNvPr id="28678" name="Rectangle 3"/>
          <p:cNvSpPr>
            <a:spLocks noGrp="1" noChangeArrowheads="1"/>
          </p:cNvSpPr>
          <p:nvPr>
            <p:ph type="body" idx="1"/>
          </p:nvPr>
        </p:nvSpPr>
        <p:spPr/>
        <p:txBody>
          <a:bodyPr/>
          <a:lstStyle/>
          <a:p>
            <a:pPr eaLnBrk="1" hangingPunct="1"/>
            <a:r>
              <a:rPr lang="en-US" dirty="0" smtClean="0"/>
              <a:t>Summary of DCS component selection and characteristics</a:t>
            </a:r>
          </a:p>
          <a:p>
            <a:pPr lvl="1" eaLnBrk="1" hangingPunct="1"/>
            <a:r>
              <a:rPr lang="en-US" dirty="0"/>
              <a:t>Shock force </a:t>
            </a:r>
            <a:r>
              <a:rPr lang="en-US" dirty="0" smtClean="0"/>
              <a:t>survival</a:t>
            </a:r>
          </a:p>
          <a:p>
            <a:pPr lvl="1" eaLnBrk="1" hangingPunct="1"/>
            <a:r>
              <a:rPr lang="en-US" dirty="0"/>
              <a:t>Preflight Review </a:t>
            </a:r>
            <a:r>
              <a:rPr lang="en-US" dirty="0" smtClean="0"/>
              <a:t>testability</a:t>
            </a:r>
            <a:endParaRPr lang="en-US" dirty="0"/>
          </a:p>
          <a:p>
            <a:pPr eaLnBrk="1" hangingPunct="1"/>
            <a:r>
              <a:rPr lang="en-US" dirty="0" smtClean="0"/>
              <a:t>For passive components, discuss:</a:t>
            </a:r>
          </a:p>
          <a:p>
            <a:pPr lvl="1" eaLnBrk="1" hangingPunct="1"/>
            <a:r>
              <a:rPr lang="en-US" dirty="0" smtClean="0"/>
              <a:t>Component sizing</a:t>
            </a:r>
          </a:p>
          <a:p>
            <a:pPr lvl="1" eaLnBrk="1" hangingPunct="1"/>
            <a:r>
              <a:rPr lang="en-US" dirty="0" smtClean="0"/>
              <a:t>Key design considerations</a:t>
            </a:r>
          </a:p>
          <a:p>
            <a:pPr lvl="1" eaLnBrk="1" hangingPunct="1"/>
            <a:r>
              <a:rPr lang="en-US" dirty="0" smtClean="0"/>
              <a:t>Color selection(s)</a:t>
            </a:r>
          </a:p>
          <a:p>
            <a:pPr eaLnBrk="1" hangingPunct="1"/>
            <a:r>
              <a:rPr lang="en-US" dirty="0" smtClean="0"/>
              <a:t>For active components, discuss:</a:t>
            </a:r>
          </a:p>
          <a:p>
            <a:pPr lvl="1" eaLnBrk="1" hangingPunct="1"/>
            <a:r>
              <a:rPr lang="en-US" dirty="0" smtClean="0"/>
              <a:t>Sensor accuracy and data formats</a:t>
            </a:r>
          </a:p>
          <a:p>
            <a:pPr lvl="1" eaLnBrk="1" hangingPunct="1"/>
            <a:r>
              <a:rPr lang="en-US" dirty="0" smtClean="0"/>
              <a:t>Overview of sensor data processing</a:t>
            </a:r>
          </a:p>
          <a:p>
            <a:pPr lvl="1" eaLnBrk="1" hangingPunct="1"/>
            <a:r>
              <a:rPr lang="en-US" dirty="0" smtClean="0"/>
              <a:t>Actuator control, command rates, and data formats</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2867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15E2B7-386C-4F33-9D86-9D1C0B553342}" type="slidenum">
              <a:rPr lang="en-US" smtClean="0"/>
              <a:pPr eaLnBrk="1" hangingPunct="1"/>
              <a:t>26</a:t>
            </a:fld>
            <a:endParaRPr lang="en-US" smtClean="0"/>
          </a:p>
        </p:txBody>
      </p:sp>
      <p:sp>
        <p:nvSpPr>
          <p:cNvPr id="28677" name="Rectangle 2"/>
          <p:cNvSpPr>
            <a:spLocks noGrp="1" noChangeArrowheads="1"/>
          </p:cNvSpPr>
          <p:nvPr>
            <p:ph type="title"/>
          </p:nvPr>
        </p:nvSpPr>
        <p:spPr/>
        <p:txBody>
          <a:bodyPr/>
          <a:lstStyle/>
          <a:p>
            <a:pPr eaLnBrk="1" hangingPunct="1"/>
            <a:r>
              <a:rPr lang="en-US" dirty="0" smtClean="0"/>
              <a:t>Payload Descent Control Hardware Summary</a:t>
            </a:r>
          </a:p>
        </p:txBody>
      </p:sp>
      <p:sp>
        <p:nvSpPr>
          <p:cNvPr id="28678" name="Rectangle 3"/>
          <p:cNvSpPr>
            <a:spLocks noGrp="1" noChangeArrowheads="1"/>
          </p:cNvSpPr>
          <p:nvPr>
            <p:ph type="body" idx="1"/>
          </p:nvPr>
        </p:nvSpPr>
        <p:spPr/>
        <p:txBody>
          <a:bodyPr/>
          <a:lstStyle/>
          <a:p>
            <a:pPr eaLnBrk="1" hangingPunct="1"/>
            <a:r>
              <a:rPr lang="en-US" dirty="0" smtClean="0"/>
              <a:t>Summary of DCS sensors and actuator selection and characteristics</a:t>
            </a:r>
          </a:p>
          <a:p>
            <a:pPr lvl="1" eaLnBrk="1" hangingPunct="1"/>
            <a:r>
              <a:rPr lang="en-US" dirty="0" smtClean="0"/>
              <a:t>Include deployment trigger and mechanism</a:t>
            </a:r>
          </a:p>
          <a:p>
            <a:pPr eaLnBrk="1" hangingPunct="1"/>
            <a:r>
              <a:rPr lang="en-US" dirty="0" smtClean="0"/>
              <a:t>For passive components, discuss:</a:t>
            </a:r>
          </a:p>
          <a:p>
            <a:pPr lvl="1" eaLnBrk="1" hangingPunct="1"/>
            <a:r>
              <a:rPr lang="en-US" dirty="0" smtClean="0"/>
              <a:t>Component sizing</a:t>
            </a:r>
          </a:p>
          <a:p>
            <a:pPr lvl="1" eaLnBrk="1" hangingPunct="1"/>
            <a:r>
              <a:rPr lang="en-US" dirty="0" smtClean="0"/>
              <a:t>Key design considerations</a:t>
            </a:r>
          </a:p>
          <a:p>
            <a:pPr lvl="1" eaLnBrk="1" hangingPunct="1"/>
            <a:r>
              <a:rPr lang="en-US" dirty="0"/>
              <a:t>C</a:t>
            </a:r>
            <a:r>
              <a:rPr lang="en-US" dirty="0" smtClean="0"/>
              <a:t>olor </a:t>
            </a:r>
            <a:r>
              <a:rPr lang="en-US" dirty="0"/>
              <a:t>selection(s)</a:t>
            </a:r>
          </a:p>
          <a:p>
            <a:pPr eaLnBrk="1" hangingPunct="1"/>
            <a:r>
              <a:rPr lang="en-US" dirty="0" smtClean="0"/>
              <a:t>For active components, discuss:</a:t>
            </a:r>
          </a:p>
          <a:p>
            <a:pPr lvl="1" eaLnBrk="1" hangingPunct="1"/>
            <a:r>
              <a:rPr lang="en-US" dirty="0" smtClean="0"/>
              <a:t>Sensor accuracy and data formats</a:t>
            </a:r>
          </a:p>
          <a:p>
            <a:pPr lvl="1" eaLnBrk="1" hangingPunct="1"/>
            <a:r>
              <a:rPr lang="en-US" dirty="0" smtClean="0"/>
              <a:t>Overview of sensor data processing</a:t>
            </a:r>
          </a:p>
          <a:p>
            <a:pPr lvl="1" eaLnBrk="1" hangingPunct="1"/>
            <a:r>
              <a:rPr lang="en-US" dirty="0" smtClean="0"/>
              <a:t>Actuator control, command rates, and data formats</a:t>
            </a:r>
          </a:p>
          <a:p>
            <a:pPr eaLnBrk="1" hangingPunct="1"/>
            <a:endParaRPr lang="en-US" dirty="0"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147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2867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9E5967-92B9-41A9-A329-B6FD888013FF}" type="slidenum">
              <a:rPr lang="en-US"/>
              <a:pPr eaLnBrk="1" hangingPunct="1"/>
              <a:t>27</a:t>
            </a:fld>
            <a:endParaRPr lang="en-US" dirty="0"/>
          </a:p>
        </p:txBody>
      </p:sp>
      <p:sp>
        <p:nvSpPr>
          <p:cNvPr id="28676" name="Rectangle 2"/>
          <p:cNvSpPr>
            <a:spLocks noGrp="1" noChangeArrowheads="1"/>
          </p:cNvSpPr>
          <p:nvPr>
            <p:ph type="title"/>
          </p:nvPr>
        </p:nvSpPr>
        <p:spPr/>
        <p:txBody>
          <a:bodyPr/>
          <a:lstStyle/>
          <a:p>
            <a:pPr eaLnBrk="1" hangingPunct="1"/>
            <a:r>
              <a:rPr lang="en-US" dirty="0" smtClean="0"/>
              <a:t>Descent Rate Estimates</a:t>
            </a:r>
          </a:p>
        </p:txBody>
      </p:sp>
      <p:sp>
        <p:nvSpPr>
          <p:cNvPr id="28677" name="Rectangle 3"/>
          <p:cNvSpPr>
            <a:spLocks noGrp="1" noChangeArrowheads="1"/>
          </p:cNvSpPr>
          <p:nvPr>
            <p:ph type="body" idx="1"/>
          </p:nvPr>
        </p:nvSpPr>
        <p:spPr/>
        <p:txBody>
          <a:bodyPr/>
          <a:lstStyle/>
          <a:p>
            <a:pPr eaLnBrk="1" hangingPunct="1"/>
            <a:r>
              <a:rPr lang="en-US" dirty="0" smtClean="0"/>
              <a:t>Present estimates for the following CanSat configurations</a:t>
            </a:r>
          </a:p>
          <a:p>
            <a:pPr lvl="1" eaLnBrk="1" hangingPunct="1"/>
            <a:r>
              <a:rPr lang="en-US" dirty="0" smtClean="0"/>
              <a:t>Container + Payload post separation (prior to deployment of the Payload)</a:t>
            </a:r>
          </a:p>
          <a:p>
            <a:pPr lvl="1" eaLnBrk="1" hangingPunct="1"/>
            <a:r>
              <a:rPr lang="en-US" dirty="0" smtClean="0"/>
              <a:t>Container following deployment of the Payload</a:t>
            </a:r>
          </a:p>
          <a:p>
            <a:pPr lvl="1" eaLnBrk="1" hangingPunct="1"/>
            <a:r>
              <a:rPr lang="en-US" dirty="0" smtClean="0"/>
              <a:t>Payload following separation from the Container</a:t>
            </a:r>
          </a:p>
          <a:p>
            <a:pPr eaLnBrk="1" hangingPunct="1"/>
            <a:r>
              <a:rPr lang="en-US" dirty="0" smtClean="0"/>
              <a:t>Include discussion of </a:t>
            </a:r>
          </a:p>
          <a:p>
            <a:pPr lvl="1" eaLnBrk="1" hangingPunct="1"/>
            <a:r>
              <a:rPr lang="en-US" dirty="0" smtClean="0"/>
              <a:t>Calculations used </a:t>
            </a:r>
          </a:p>
          <a:p>
            <a:pPr lvl="1" eaLnBrk="1" hangingPunct="1"/>
            <a:r>
              <a:rPr lang="en-US" dirty="0" smtClean="0"/>
              <a:t>Assumptions</a:t>
            </a:r>
          </a:p>
          <a:p>
            <a:pPr eaLnBrk="1" hangingPunct="1"/>
            <a:r>
              <a:rPr lang="en-US" dirty="0" smtClean="0"/>
              <a:t>This discussion can carry over to multiple slides if necessary</a:t>
            </a:r>
          </a:p>
        </p:txBody>
      </p:sp>
      <p:sp>
        <p:nvSpPr>
          <p:cNvPr id="28678"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9738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30723"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CCA7C4-A0CC-4B84-A974-5F0416522B99}" type="slidenum">
              <a:rPr lang="en-US" smtClean="0"/>
              <a:pPr eaLnBrk="1" hangingPunct="1"/>
              <a:t>28</a:t>
            </a:fld>
            <a:endParaRPr lang="en-US" smtClean="0"/>
          </a:p>
        </p:txBody>
      </p:sp>
      <p:sp>
        <p:nvSpPr>
          <p:cNvPr id="30724" name="Rectangle 4"/>
          <p:cNvSpPr>
            <a:spLocks noGrp="1" noChangeArrowheads="1"/>
          </p:cNvSpPr>
          <p:nvPr>
            <p:ph type="ctrTitle"/>
          </p:nvPr>
        </p:nvSpPr>
        <p:spPr/>
        <p:txBody>
          <a:bodyPr/>
          <a:lstStyle/>
          <a:p>
            <a:pPr eaLnBrk="1" hangingPunct="1"/>
            <a:r>
              <a:rPr lang="en-US" smtClean="0"/>
              <a:t>Mechanical Subsystem Design</a:t>
            </a:r>
          </a:p>
        </p:txBody>
      </p:sp>
      <p:sp>
        <p:nvSpPr>
          <p:cNvPr id="30725" name="Rectangle 5"/>
          <p:cNvSpPr>
            <a:spLocks noGrp="1" noChangeArrowheads="1"/>
          </p:cNvSpPr>
          <p:nvPr>
            <p:ph type="subTitle" idx="1"/>
          </p:nvPr>
        </p:nvSpPr>
        <p:spPr/>
        <p:txBody>
          <a:bodyPr/>
          <a:lstStyle/>
          <a:p>
            <a:pPr eaLnBrk="1" hangingPunct="1"/>
            <a:r>
              <a:rPr lang="en-US" smtClean="0"/>
              <a:t>Presenter Name(s) Go Here</a:t>
            </a:r>
          </a:p>
          <a:p>
            <a:pPr eaLnBrk="1" hangingPunct="1"/>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3174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02B040-02FA-4F2F-8E54-5BD1A5A521A2}" type="slidenum">
              <a:rPr lang="en-US" smtClean="0"/>
              <a:pPr eaLnBrk="1" hangingPunct="1"/>
              <a:t>29</a:t>
            </a:fld>
            <a:endParaRPr lang="en-US" smtClean="0"/>
          </a:p>
        </p:txBody>
      </p:sp>
      <p:sp>
        <p:nvSpPr>
          <p:cNvPr id="31749" name="Rectangle 2"/>
          <p:cNvSpPr>
            <a:spLocks noGrp="1" noChangeArrowheads="1"/>
          </p:cNvSpPr>
          <p:nvPr>
            <p:ph type="title"/>
          </p:nvPr>
        </p:nvSpPr>
        <p:spPr/>
        <p:txBody>
          <a:bodyPr/>
          <a:lstStyle/>
          <a:p>
            <a:pPr eaLnBrk="1" hangingPunct="1"/>
            <a:r>
              <a:rPr lang="en-US" smtClean="0"/>
              <a:t>Mechanical Subsystem Overview</a:t>
            </a:r>
          </a:p>
        </p:txBody>
      </p:sp>
      <p:sp>
        <p:nvSpPr>
          <p:cNvPr id="31750" name="Rectangle 3"/>
          <p:cNvSpPr>
            <a:spLocks noGrp="1" noChangeArrowheads="1"/>
          </p:cNvSpPr>
          <p:nvPr>
            <p:ph type="body" idx="1"/>
          </p:nvPr>
        </p:nvSpPr>
        <p:spPr/>
        <p:txBody>
          <a:bodyPr/>
          <a:lstStyle/>
          <a:p>
            <a:r>
              <a:rPr lang="en-US" dirty="0" smtClean="0"/>
              <a:t>One slide providing overview of the mechanical subsystem</a:t>
            </a:r>
          </a:p>
          <a:p>
            <a:pPr lvl="1"/>
            <a:r>
              <a:rPr lang="en-US" dirty="0" smtClean="0"/>
              <a:t>Include overview of major structural elements, material selection, and interface definitions</a:t>
            </a:r>
          </a:p>
          <a:p>
            <a:pPr lvl="1"/>
            <a:r>
              <a:rPr lang="en-US" dirty="0"/>
              <a:t>Include Container and Payload mechanical configurations</a:t>
            </a:r>
          </a:p>
          <a:p>
            <a:pPr lvl="1"/>
            <a:endParaRPr lang="en-US" dirty="0"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5124"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F382BF-7876-411D-BC5E-0369DD4C95D4}" type="slidenum">
              <a:rPr lang="en-US" smtClean="0"/>
              <a:pPr eaLnBrk="1" hangingPunct="1"/>
              <a:t>3</a:t>
            </a:fld>
            <a:endParaRPr lang="en-US" smtClean="0"/>
          </a:p>
        </p:txBody>
      </p:sp>
      <p:sp>
        <p:nvSpPr>
          <p:cNvPr id="5125" name="Rectangle 2"/>
          <p:cNvSpPr>
            <a:spLocks noGrp="1" noChangeArrowheads="1"/>
          </p:cNvSpPr>
          <p:nvPr>
            <p:ph type="title"/>
          </p:nvPr>
        </p:nvSpPr>
        <p:spPr/>
        <p:txBody>
          <a:bodyPr/>
          <a:lstStyle/>
          <a:p>
            <a:pPr eaLnBrk="1" hangingPunct="1"/>
            <a:r>
              <a:rPr lang="en-US" smtClean="0"/>
              <a:t>Team Organization</a:t>
            </a:r>
          </a:p>
        </p:txBody>
      </p:sp>
      <p:sp>
        <p:nvSpPr>
          <p:cNvPr id="5126" name="Rectangle 3"/>
          <p:cNvSpPr>
            <a:spLocks noGrp="1" noChangeArrowheads="1"/>
          </p:cNvSpPr>
          <p:nvPr>
            <p:ph type="body" sz="half" idx="1"/>
          </p:nvPr>
        </p:nvSpPr>
        <p:spPr>
          <a:xfrm>
            <a:off x="228600" y="1066800"/>
            <a:ext cx="8686800" cy="1447800"/>
          </a:xfrm>
        </p:spPr>
        <p:txBody>
          <a:bodyPr/>
          <a:lstStyle/>
          <a:p>
            <a:pPr eaLnBrk="1" hangingPunct="1">
              <a:lnSpc>
                <a:spcPct val="80000"/>
              </a:lnSpc>
            </a:pPr>
            <a:r>
              <a:rPr lang="en-US" sz="1800" smtClean="0"/>
              <a:t>Single slide listing the team members and their roles</a:t>
            </a:r>
          </a:p>
          <a:p>
            <a:pPr lvl="1" eaLnBrk="1" hangingPunct="1">
              <a:lnSpc>
                <a:spcPct val="80000"/>
              </a:lnSpc>
            </a:pPr>
            <a:r>
              <a:rPr lang="en-US" sz="1800" smtClean="0"/>
              <a:t>If possible, please include year (freshman, sophomore, etc.) for reference</a:t>
            </a:r>
          </a:p>
          <a:p>
            <a:pPr lvl="1" eaLnBrk="1" hangingPunct="1">
              <a:lnSpc>
                <a:spcPct val="80000"/>
              </a:lnSpc>
            </a:pPr>
            <a:r>
              <a:rPr lang="en-US" sz="1800" smtClean="0"/>
              <a:t>This only needs to be provided once for team members showing up multiple times on the org chart</a:t>
            </a:r>
          </a:p>
          <a:p>
            <a:pPr eaLnBrk="1" hangingPunct="1">
              <a:lnSpc>
                <a:spcPct val="80000"/>
              </a:lnSpc>
            </a:pPr>
            <a:r>
              <a:rPr lang="en-US" sz="1800" smtClean="0"/>
              <a:t>Good format is the use of an organization chart, such as below:</a:t>
            </a:r>
          </a:p>
        </p:txBody>
      </p:sp>
      <p:pic>
        <p:nvPicPr>
          <p:cNvPr id="5127"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51063" y="3027363"/>
            <a:ext cx="4841875" cy="3013075"/>
          </a:xfrm>
          <a:noFill/>
        </p:spPr>
      </p:pic>
      <p:sp>
        <p:nvSpPr>
          <p:cNvPr id="5128" name="WordArt 9"/>
          <p:cNvSpPr>
            <a:spLocks noChangeArrowheads="1" noChangeShapeType="1" noTextEdit="1"/>
          </p:cNvSpPr>
          <p:nvPr/>
        </p:nvSpPr>
        <p:spPr bwMode="auto">
          <a:xfrm>
            <a:off x="1828800" y="3429000"/>
            <a:ext cx="1419225" cy="5715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Sample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Mechanical Subsystem </a:t>
            </a:r>
            <a:br>
              <a:rPr lang="en-US" dirty="0" smtClean="0"/>
            </a:br>
            <a:r>
              <a:rPr lang="en-US" dirty="0" smtClean="0"/>
              <a:t>Changes Since PDR</a:t>
            </a:r>
          </a:p>
        </p:txBody>
      </p:sp>
      <p:sp>
        <p:nvSpPr>
          <p:cNvPr id="32771" name="Content Placeholder 2"/>
          <p:cNvSpPr>
            <a:spLocks noGrp="1"/>
          </p:cNvSpPr>
          <p:nvPr>
            <p:ph idx="1"/>
          </p:nvPr>
        </p:nvSpPr>
        <p:spPr/>
        <p:txBody>
          <a:bodyPr/>
          <a:lstStyle/>
          <a:p>
            <a:pPr eaLnBrk="1" hangingPunct="1"/>
            <a:r>
              <a:rPr lang="en-US" dirty="0" smtClean="0"/>
              <a:t>Highlight mechanical changes since PDR.  Details should be discussed on subsequent slides</a:t>
            </a:r>
          </a:p>
        </p:txBody>
      </p:sp>
      <p:sp>
        <p:nvSpPr>
          <p:cNvPr id="3277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327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09FCDA-0C13-4908-A725-8D29BB28D7FA}" type="slidenum">
              <a:rPr lang="en-US" smtClean="0"/>
              <a:pPr eaLnBrk="1" hangingPunct="1"/>
              <a:t>30</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3174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319887-184A-4ED6-92C4-853B7189AE25}" type="slidenum">
              <a:rPr lang="en-US"/>
              <a:pPr eaLnBrk="1" hangingPunct="1"/>
              <a:t>31</a:t>
            </a:fld>
            <a:endParaRPr lang="en-US" dirty="0"/>
          </a:p>
        </p:txBody>
      </p:sp>
      <p:sp>
        <p:nvSpPr>
          <p:cNvPr id="31748" name="Rectangle 6"/>
          <p:cNvSpPr>
            <a:spLocks noGrp="1" noChangeArrowheads="1"/>
          </p:cNvSpPr>
          <p:nvPr>
            <p:ph type="title"/>
          </p:nvPr>
        </p:nvSpPr>
        <p:spPr/>
        <p:txBody>
          <a:bodyPr/>
          <a:lstStyle/>
          <a:p>
            <a:pPr eaLnBrk="1" hangingPunct="1"/>
            <a:r>
              <a:rPr lang="en-US" dirty="0" smtClean="0"/>
              <a:t>Mechanical Sub-System </a:t>
            </a:r>
            <a:br>
              <a:rPr lang="en-US" dirty="0" smtClean="0"/>
            </a:br>
            <a:r>
              <a:rPr lang="en-US" dirty="0" smtClean="0"/>
              <a:t>Requirements</a:t>
            </a:r>
          </a:p>
        </p:txBody>
      </p:sp>
      <p:sp>
        <p:nvSpPr>
          <p:cNvPr id="31751" name="Text Box 10"/>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Content Placeholder 1"/>
          <p:cNvSpPr>
            <a:spLocks noGrp="1"/>
          </p:cNvSpPr>
          <p:nvPr>
            <p:ph idx="1"/>
          </p:nvPr>
        </p:nvSpPr>
        <p:spPr>
          <a:xfrm>
            <a:off x="228600" y="1066800"/>
            <a:ext cx="8686800" cy="5181600"/>
          </a:xfrm>
        </p:spPr>
        <p:txBody>
          <a:bodyPr/>
          <a:lstStyle/>
          <a:p>
            <a:r>
              <a:rPr lang="en-US" dirty="0"/>
              <a:t>Overview of </a:t>
            </a:r>
            <a:r>
              <a:rPr lang="en-US" dirty="0" smtClean="0"/>
              <a:t>mechanical sub-system requirements</a:t>
            </a:r>
            <a:endParaRPr lang="en-US" dirty="0"/>
          </a:p>
          <a:p>
            <a:pPr lvl="1"/>
            <a:r>
              <a:rPr lang="en-US" dirty="0"/>
              <a:t>Use bullets or a table to demonstrate an understanding of the mission requirements</a:t>
            </a:r>
          </a:p>
          <a:p>
            <a:r>
              <a:rPr lang="en-US" dirty="0"/>
              <a:t>This chart may be expanded to multiple charts as needed</a:t>
            </a:r>
          </a:p>
          <a:p>
            <a:r>
              <a:rPr lang="en-US" dirty="0"/>
              <a:t>The purpose of the chart is to demonstrate </a:t>
            </a:r>
            <a:r>
              <a:rPr lang="en-US" dirty="0" smtClean="0"/>
              <a:t>to the judges that the team </a:t>
            </a:r>
            <a:r>
              <a:rPr lang="en-US" dirty="0"/>
              <a:t>understands the </a:t>
            </a:r>
            <a:r>
              <a:rPr lang="en-US" dirty="0" smtClean="0"/>
              <a:t>requirements that apply to this sub-system</a:t>
            </a:r>
          </a:p>
          <a:p>
            <a:r>
              <a:rPr lang="en-US" dirty="0"/>
              <a:t>Clearly indicate:</a:t>
            </a:r>
          </a:p>
          <a:p>
            <a:pPr lvl="1"/>
            <a:r>
              <a:rPr lang="en-US" dirty="0"/>
              <a:t>Which Competition Guide Requirements are allocated to this subsystem</a:t>
            </a:r>
          </a:p>
          <a:p>
            <a:pPr lvl="1"/>
            <a:r>
              <a:rPr lang="en-US" dirty="0"/>
              <a:t>Any derived requirements for the </a:t>
            </a:r>
            <a:r>
              <a:rPr lang="en-US" dirty="0" smtClean="0"/>
              <a:t>subsytem</a:t>
            </a:r>
            <a:endParaRPr lang="en-US" dirty="0"/>
          </a:p>
          <a:p>
            <a:endParaRPr lang="en-US" dirty="0"/>
          </a:p>
        </p:txBody>
      </p:sp>
    </p:spTree>
    <p:extLst>
      <p:ext uri="{BB962C8B-B14F-4D97-AF65-F5344CB8AC3E}">
        <p14:creationId xmlns:p14="http://schemas.microsoft.com/office/powerpoint/2010/main" val="1069372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3482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6CE0B7-6DD5-4B09-98D1-2A8447C1C597}" type="slidenum">
              <a:rPr lang="en-US" smtClean="0"/>
              <a:pPr eaLnBrk="1" hangingPunct="1"/>
              <a:t>32</a:t>
            </a:fld>
            <a:endParaRPr lang="en-US" smtClean="0"/>
          </a:p>
        </p:txBody>
      </p:sp>
      <p:sp>
        <p:nvSpPr>
          <p:cNvPr id="34821" name="Rectangle 2"/>
          <p:cNvSpPr>
            <a:spLocks noGrp="1" noChangeArrowheads="1"/>
          </p:cNvSpPr>
          <p:nvPr>
            <p:ph type="title"/>
          </p:nvPr>
        </p:nvSpPr>
        <p:spPr/>
        <p:txBody>
          <a:bodyPr/>
          <a:lstStyle/>
          <a:p>
            <a:pPr eaLnBrk="1" hangingPunct="1"/>
            <a:r>
              <a:rPr lang="en-US" dirty="0" smtClean="0"/>
              <a:t>Egg Protection Overview</a:t>
            </a:r>
          </a:p>
        </p:txBody>
      </p:sp>
      <p:sp>
        <p:nvSpPr>
          <p:cNvPr id="34822" name="Rectangle 3"/>
          <p:cNvSpPr>
            <a:spLocks noGrp="1" noChangeArrowheads="1"/>
          </p:cNvSpPr>
          <p:nvPr>
            <p:ph type="body" idx="1"/>
          </p:nvPr>
        </p:nvSpPr>
        <p:spPr/>
        <p:txBody>
          <a:bodyPr/>
          <a:lstStyle/>
          <a:p>
            <a:pPr eaLnBrk="1" hangingPunct="1"/>
            <a:r>
              <a:rPr lang="en-US" smtClean="0"/>
              <a:t>Details of how the egg will be protected during flight and landing</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Mechanical Layout of Components</a:t>
            </a:r>
          </a:p>
        </p:txBody>
      </p:sp>
      <p:sp>
        <p:nvSpPr>
          <p:cNvPr id="35843" name="Content Placeholder 2"/>
          <p:cNvSpPr>
            <a:spLocks noGrp="1"/>
          </p:cNvSpPr>
          <p:nvPr>
            <p:ph idx="1"/>
          </p:nvPr>
        </p:nvSpPr>
        <p:spPr/>
        <p:txBody>
          <a:bodyPr/>
          <a:lstStyle/>
          <a:p>
            <a:pPr eaLnBrk="1" hangingPunct="1"/>
            <a:r>
              <a:rPr lang="en-US" dirty="0" smtClean="0"/>
              <a:t>Dimensioned diagrams showing:</a:t>
            </a:r>
          </a:p>
          <a:p>
            <a:pPr lvl="1" eaLnBrk="1" hangingPunct="1"/>
            <a:r>
              <a:rPr lang="en-US" dirty="0" smtClean="0"/>
              <a:t>Major structural elements</a:t>
            </a:r>
          </a:p>
          <a:p>
            <a:pPr lvl="1" eaLnBrk="1" hangingPunct="1"/>
            <a:r>
              <a:rPr lang="en-US" dirty="0" smtClean="0"/>
              <a:t>Overall dimensions of the CanSat</a:t>
            </a:r>
          </a:p>
          <a:p>
            <a:pPr lvl="1" eaLnBrk="1" hangingPunct="1"/>
            <a:r>
              <a:rPr lang="en-US" dirty="0" smtClean="0"/>
              <a:t>Component presentation</a:t>
            </a:r>
          </a:p>
          <a:p>
            <a:pPr eaLnBrk="1" hangingPunct="1"/>
            <a:endParaRPr lang="en-US" dirty="0" smtClean="0"/>
          </a:p>
        </p:txBody>
      </p:sp>
      <p:sp>
        <p:nvSpPr>
          <p:cNvPr id="3584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3584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D1B209-3971-4035-B20B-D0ED32CC2524}" type="slidenum">
              <a:rPr lang="en-US" smtClean="0"/>
              <a:pPr eaLnBrk="1" hangingPunct="1"/>
              <a:t>33</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00200" y="12700"/>
            <a:ext cx="5943600" cy="838200"/>
          </a:xfrm>
        </p:spPr>
        <p:txBody>
          <a:bodyPr/>
          <a:lstStyle/>
          <a:p>
            <a:pPr eaLnBrk="1" hangingPunct="1"/>
            <a:r>
              <a:rPr lang="en-US" smtClean="0"/>
              <a:t>Material Selections</a:t>
            </a:r>
          </a:p>
        </p:txBody>
      </p:sp>
      <p:sp>
        <p:nvSpPr>
          <p:cNvPr id="36867" name="Content Placeholder 2"/>
          <p:cNvSpPr>
            <a:spLocks noGrp="1"/>
          </p:cNvSpPr>
          <p:nvPr>
            <p:ph idx="1"/>
          </p:nvPr>
        </p:nvSpPr>
        <p:spPr/>
        <p:txBody>
          <a:bodyPr/>
          <a:lstStyle/>
          <a:p>
            <a:pPr eaLnBrk="1" hangingPunct="1"/>
            <a:r>
              <a:rPr lang="en-US" smtClean="0"/>
              <a:t>Discussion of what materials will be used for the mechanical components and why</a:t>
            </a:r>
          </a:p>
        </p:txBody>
      </p:sp>
      <p:sp>
        <p:nvSpPr>
          <p:cNvPr id="3686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3687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6C2BB0-688C-4BC5-8241-711996056E76}" type="slidenum">
              <a:rPr lang="en-US" smtClean="0"/>
              <a:pPr eaLnBrk="1" hangingPunct="1"/>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3481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5F2F3-525F-4A52-99E0-B03EA7B79C81}" type="slidenum">
              <a:rPr lang="en-US"/>
              <a:pPr eaLnBrk="1" hangingPunct="1"/>
              <a:t>35</a:t>
            </a:fld>
            <a:endParaRPr lang="en-US" dirty="0"/>
          </a:p>
        </p:txBody>
      </p:sp>
      <p:sp>
        <p:nvSpPr>
          <p:cNvPr id="34820" name="Rectangle 2"/>
          <p:cNvSpPr>
            <a:spLocks noGrp="1" noChangeArrowheads="1"/>
          </p:cNvSpPr>
          <p:nvPr>
            <p:ph type="title"/>
          </p:nvPr>
        </p:nvSpPr>
        <p:spPr/>
        <p:txBody>
          <a:bodyPr/>
          <a:lstStyle/>
          <a:p>
            <a:pPr eaLnBrk="1" hangingPunct="1"/>
            <a:r>
              <a:rPr lang="en-US" dirty="0" smtClean="0"/>
              <a:t>Container - Payload Interface</a:t>
            </a:r>
          </a:p>
        </p:txBody>
      </p:sp>
      <p:sp>
        <p:nvSpPr>
          <p:cNvPr id="34821" name="Rectangle 3"/>
          <p:cNvSpPr>
            <a:spLocks noGrp="1" noChangeArrowheads="1"/>
          </p:cNvSpPr>
          <p:nvPr>
            <p:ph type="body" idx="1"/>
          </p:nvPr>
        </p:nvSpPr>
        <p:spPr/>
        <p:txBody>
          <a:bodyPr/>
          <a:lstStyle/>
          <a:p>
            <a:pPr eaLnBrk="1" hangingPunct="1"/>
            <a:r>
              <a:rPr lang="en-US" dirty="0" smtClean="0"/>
              <a:t>Describe how the Payload will be connected to and released (mechanically) from the Container</a:t>
            </a:r>
          </a:p>
          <a:p>
            <a:pPr lvl="1" eaLnBrk="1" hangingPunct="1"/>
            <a:r>
              <a:rPr lang="en-US" dirty="0" smtClean="0"/>
              <a:t>Include:</a:t>
            </a:r>
          </a:p>
          <a:p>
            <a:pPr lvl="2" eaLnBrk="1" hangingPunct="1"/>
            <a:r>
              <a:rPr lang="en-US" dirty="0" smtClean="0"/>
              <a:t>Discussion of how descent control apparatus will be accommodated</a:t>
            </a:r>
          </a:p>
          <a:p>
            <a:pPr lvl="2" eaLnBrk="1" hangingPunct="1"/>
            <a:r>
              <a:rPr lang="en-US" dirty="0" smtClean="0"/>
              <a:t>Diagrams</a:t>
            </a:r>
          </a:p>
          <a:p>
            <a:pPr lvl="2" eaLnBrk="1" hangingPunct="1"/>
            <a:r>
              <a:rPr lang="en-US" dirty="0" smtClean="0"/>
              <a:t>Method of operation</a:t>
            </a:r>
          </a:p>
        </p:txBody>
      </p:sp>
      <p:sp>
        <p:nvSpPr>
          <p:cNvPr id="34822"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76200"/>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447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Survivability</a:t>
            </a:r>
            <a:endParaRPr lang="en-US" dirty="0"/>
          </a:p>
        </p:txBody>
      </p:sp>
      <p:sp>
        <p:nvSpPr>
          <p:cNvPr id="3" name="Content Placeholder 2"/>
          <p:cNvSpPr>
            <a:spLocks noGrp="1"/>
          </p:cNvSpPr>
          <p:nvPr>
            <p:ph idx="1"/>
          </p:nvPr>
        </p:nvSpPr>
        <p:spPr/>
        <p:txBody>
          <a:bodyPr/>
          <a:lstStyle/>
          <a:p>
            <a:r>
              <a:rPr lang="en-US" dirty="0" smtClean="0"/>
              <a:t>As applicable for the Container and Payload, discuss:</a:t>
            </a:r>
          </a:p>
          <a:p>
            <a:pPr lvl="1"/>
            <a:r>
              <a:rPr lang="en-US" dirty="0" smtClean="0"/>
              <a:t>Electronic component mounting methods</a:t>
            </a:r>
          </a:p>
          <a:p>
            <a:pPr lvl="1"/>
            <a:r>
              <a:rPr lang="en-US" dirty="0" smtClean="0"/>
              <a:t>Electronic component enclosures</a:t>
            </a:r>
          </a:p>
          <a:p>
            <a:pPr lvl="1"/>
            <a:r>
              <a:rPr lang="en-US" dirty="0" smtClean="0"/>
              <a:t>Acceleration and shock force requirements and testing</a:t>
            </a:r>
          </a:p>
          <a:p>
            <a:pPr lvl="1"/>
            <a:r>
              <a:rPr lang="en-US" dirty="0" smtClean="0"/>
              <a:t>Securing electrical connections (glue, tape, etc.)</a:t>
            </a:r>
          </a:p>
          <a:p>
            <a:pPr lvl="2"/>
            <a:r>
              <a:rPr lang="en-US" dirty="0" smtClean="0"/>
              <a:t>Consider required judge verification during pre-flight check in</a:t>
            </a:r>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dirty="0"/>
          </a:p>
        </p:txBody>
      </p:sp>
      <p:sp>
        <p:nvSpPr>
          <p:cNvPr id="5" name="Slide Number Placeholder 4"/>
          <p:cNvSpPr>
            <a:spLocks noGrp="1"/>
          </p:cNvSpPr>
          <p:nvPr>
            <p:ph type="sldNum" sz="quarter" idx="12"/>
          </p:nvPr>
        </p:nvSpPr>
        <p:spPr/>
        <p:txBody>
          <a:bodyPr/>
          <a:lstStyle/>
          <a:p>
            <a:pPr>
              <a:defRPr/>
            </a:pPr>
            <a:fld id="{2D455A9B-6A32-48C0-82CD-4D1895E3425D}" type="slidenum">
              <a:rPr lang="en-US" smtClean="0"/>
              <a:pPr>
                <a:defRPr/>
              </a:pPr>
              <a:t>36</a:t>
            </a:fld>
            <a:endParaRPr lang="en-US" dirty="0"/>
          </a:p>
        </p:txBody>
      </p:sp>
    </p:spTree>
    <p:extLst>
      <p:ext uri="{BB962C8B-B14F-4D97-AF65-F5344CB8AC3E}">
        <p14:creationId xmlns:p14="http://schemas.microsoft.com/office/powerpoint/2010/main" val="1557368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3891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65AEA2-8FF9-42AE-9056-6C1C2CA34B08}" type="slidenum">
              <a:rPr lang="en-US" smtClean="0"/>
              <a:pPr eaLnBrk="1" hangingPunct="1"/>
              <a:t>37</a:t>
            </a:fld>
            <a:endParaRPr lang="en-US" smtClean="0"/>
          </a:p>
        </p:txBody>
      </p:sp>
      <p:sp>
        <p:nvSpPr>
          <p:cNvPr id="38917" name="Rectangle 2"/>
          <p:cNvSpPr>
            <a:spLocks noGrp="1" noChangeArrowheads="1"/>
          </p:cNvSpPr>
          <p:nvPr>
            <p:ph type="title"/>
          </p:nvPr>
        </p:nvSpPr>
        <p:spPr/>
        <p:txBody>
          <a:bodyPr/>
          <a:lstStyle/>
          <a:p>
            <a:pPr eaLnBrk="1" hangingPunct="1"/>
            <a:r>
              <a:rPr lang="en-US" smtClean="0"/>
              <a:t>Mass Budget</a:t>
            </a:r>
          </a:p>
        </p:txBody>
      </p:sp>
      <p:sp>
        <p:nvSpPr>
          <p:cNvPr id="38918" name="Rectangle 3"/>
          <p:cNvSpPr>
            <a:spLocks noGrp="1" noChangeArrowheads="1"/>
          </p:cNvSpPr>
          <p:nvPr>
            <p:ph type="body" idx="1"/>
          </p:nvPr>
        </p:nvSpPr>
        <p:spPr/>
        <p:txBody>
          <a:bodyPr/>
          <a:lstStyle/>
          <a:p>
            <a:r>
              <a:rPr lang="en-US" dirty="0" smtClean="0"/>
              <a:t>Table(s) providing the following:</a:t>
            </a:r>
          </a:p>
          <a:p>
            <a:pPr lvl="1"/>
            <a:r>
              <a:rPr lang="en-US" dirty="0" smtClean="0"/>
              <a:t>Mass of all components</a:t>
            </a:r>
          </a:p>
          <a:p>
            <a:pPr lvl="1"/>
            <a:r>
              <a:rPr lang="en-US" dirty="0" smtClean="0"/>
              <a:t>Mass of all structural elements</a:t>
            </a:r>
          </a:p>
          <a:p>
            <a:pPr lvl="1"/>
            <a:r>
              <a:rPr lang="en-US" dirty="0" smtClean="0"/>
              <a:t>Sources/uncertainties – whether the masses are estimates, from data sheets, measured values, etc.</a:t>
            </a:r>
          </a:p>
          <a:p>
            <a:pPr lvl="1"/>
            <a:r>
              <a:rPr lang="en-US" dirty="0" smtClean="0"/>
              <a:t>Total </a:t>
            </a:r>
            <a:r>
              <a:rPr lang="en-US" dirty="0" smtClean="0"/>
              <a:t>mass </a:t>
            </a:r>
            <a:r>
              <a:rPr lang="en-US" i="1" u="sng" dirty="0" smtClean="0"/>
              <a:t>compared to requirement(s)</a:t>
            </a:r>
            <a:endParaRPr lang="en-US" i="1" u="sng" dirty="0" smtClean="0"/>
          </a:p>
          <a:p>
            <a:pPr lvl="1"/>
            <a:r>
              <a:rPr lang="en-US" i="1" u="sng" dirty="0" smtClean="0"/>
              <a:t>Margins</a:t>
            </a:r>
          </a:p>
          <a:p>
            <a:r>
              <a:rPr lang="en-US" dirty="0" smtClean="0"/>
              <a:t>Must clearly distinguish between Container and Payload masses</a:t>
            </a:r>
          </a:p>
          <a:p>
            <a:pPr lvl="1"/>
            <a:r>
              <a:rPr lang="en-US" dirty="0" smtClean="0"/>
              <a:t>Include allocated mass for egg payload</a:t>
            </a:r>
          </a:p>
        </p:txBody>
      </p:sp>
      <p:sp>
        <p:nvSpPr>
          <p:cNvPr id="6" name="5-Point Star 5"/>
          <p:cNvSpPr/>
          <p:nvPr/>
        </p:nvSpPr>
        <p:spPr>
          <a:xfrm>
            <a:off x="8610600" y="76200"/>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39939"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ADF8A9-D2D1-4FB5-9A09-D643D804260D}" type="slidenum">
              <a:rPr lang="en-US" smtClean="0"/>
              <a:pPr eaLnBrk="1" hangingPunct="1"/>
              <a:t>38</a:t>
            </a:fld>
            <a:endParaRPr lang="en-US" smtClean="0"/>
          </a:p>
        </p:txBody>
      </p:sp>
      <p:sp>
        <p:nvSpPr>
          <p:cNvPr id="39940" name="Rectangle 4"/>
          <p:cNvSpPr>
            <a:spLocks noGrp="1" noChangeArrowheads="1"/>
          </p:cNvSpPr>
          <p:nvPr>
            <p:ph type="ctrTitle"/>
          </p:nvPr>
        </p:nvSpPr>
        <p:spPr/>
        <p:txBody>
          <a:bodyPr/>
          <a:lstStyle/>
          <a:p>
            <a:pPr eaLnBrk="1" hangingPunct="1"/>
            <a:r>
              <a:rPr lang="en-US" smtClean="0"/>
              <a:t>Communication and Data Handling Subsystem Design</a:t>
            </a:r>
          </a:p>
        </p:txBody>
      </p:sp>
      <p:sp>
        <p:nvSpPr>
          <p:cNvPr id="39941" name="Rectangle 5"/>
          <p:cNvSpPr>
            <a:spLocks noGrp="1" noChangeArrowheads="1"/>
          </p:cNvSpPr>
          <p:nvPr>
            <p:ph type="subTitle" idx="1"/>
          </p:nvPr>
        </p:nvSpPr>
        <p:spPr/>
        <p:txBody>
          <a:bodyPr/>
          <a:lstStyle/>
          <a:p>
            <a:r>
              <a:rPr lang="en-US" smtClean="0"/>
              <a:t>Presenter Name(s) Go Here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4096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C6B083-C237-4948-A5AC-A346640616D2}" type="slidenum">
              <a:rPr lang="en-US" smtClean="0"/>
              <a:pPr eaLnBrk="1" hangingPunct="1"/>
              <a:t>39</a:t>
            </a:fld>
            <a:endParaRPr lang="en-US" smtClean="0"/>
          </a:p>
        </p:txBody>
      </p:sp>
      <p:sp>
        <p:nvSpPr>
          <p:cNvPr id="40965" name="Rectangle 2"/>
          <p:cNvSpPr>
            <a:spLocks noGrp="1" noChangeArrowheads="1"/>
          </p:cNvSpPr>
          <p:nvPr>
            <p:ph type="title"/>
          </p:nvPr>
        </p:nvSpPr>
        <p:spPr/>
        <p:txBody>
          <a:bodyPr/>
          <a:lstStyle/>
          <a:p>
            <a:pPr eaLnBrk="1" hangingPunct="1"/>
            <a:r>
              <a:rPr lang="en-US" smtClean="0"/>
              <a:t>CDH Overview</a:t>
            </a:r>
          </a:p>
        </p:txBody>
      </p:sp>
      <p:sp>
        <p:nvSpPr>
          <p:cNvPr id="40966" name="Rectangle 3"/>
          <p:cNvSpPr>
            <a:spLocks noGrp="1" noChangeArrowheads="1"/>
          </p:cNvSpPr>
          <p:nvPr>
            <p:ph type="body" idx="1"/>
          </p:nvPr>
        </p:nvSpPr>
        <p:spPr/>
        <p:txBody>
          <a:bodyPr/>
          <a:lstStyle/>
          <a:p>
            <a:r>
              <a:rPr lang="en-US" dirty="0" smtClean="0"/>
              <a:t>One slide providing overview of the CDH subsystem</a:t>
            </a:r>
          </a:p>
          <a:p>
            <a:pPr lvl="1"/>
            <a:r>
              <a:rPr lang="en-US" dirty="0" smtClean="0"/>
              <a:t>Should include selected components (with brief mention of what each component is for)</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614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7FFB2A-F663-429A-B236-40EA5E47480B}" type="slidenum">
              <a:rPr lang="en-US"/>
              <a:pPr eaLnBrk="1" hangingPunct="1"/>
              <a:t>4</a:t>
            </a:fld>
            <a:endParaRPr lang="en-US" dirty="0"/>
          </a:p>
        </p:txBody>
      </p:sp>
      <p:sp>
        <p:nvSpPr>
          <p:cNvPr id="6148" name="Rectangle 2"/>
          <p:cNvSpPr>
            <a:spLocks noGrp="1" noChangeArrowheads="1"/>
          </p:cNvSpPr>
          <p:nvPr>
            <p:ph type="title"/>
          </p:nvPr>
        </p:nvSpPr>
        <p:spPr/>
        <p:txBody>
          <a:bodyPr/>
          <a:lstStyle/>
          <a:p>
            <a:pPr eaLnBrk="1" hangingPunct="1"/>
            <a:r>
              <a:rPr lang="en-US" dirty="0" smtClean="0"/>
              <a:t>Acronyms</a:t>
            </a:r>
          </a:p>
        </p:txBody>
      </p:sp>
      <p:sp>
        <p:nvSpPr>
          <p:cNvPr id="6149" name="Rectangle 3"/>
          <p:cNvSpPr>
            <a:spLocks noGrp="1" noChangeArrowheads="1"/>
          </p:cNvSpPr>
          <p:nvPr>
            <p:ph type="body" idx="1"/>
          </p:nvPr>
        </p:nvSpPr>
        <p:spPr/>
        <p:txBody>
          <a:bodyPr/>
          <a:lstStyle/>
          <a:p>
            <a:pPr eaLnBrk="1" hangingPunct="1"/>
            <a:r>
              <a:rPr lang="en-US" dirty="0" smtClean="0"/>
              <a:t>Provide a list of acronyms used throughout the presentation</a:t>
            </a:r>
          </a:p>
          <a:p>
            <a:pPr lvl="1" eaLnBrk="1" hangingPunct="1"/>
            <a:r>
              <a:rPr lang="en-US" dirty="0" smtClean="0"/>
              <a:t>During presentations, do not read through these acronyms</a:t>
            </a:r>
          </a:p>
          <a:p>
            <a:pPr lvl="2" eaLnBrk="1" hangingPunct="1"/>
            <a:r>
              <a:rPr lang="en-US" dirty="0" smtClean="0"/>
              <a:t>These are for reference only</a:t>
            </a:r>
          </a:p>
        </p:txBody>
      </p:sp>
      <p:sp>
        <p:nvSpPr>
          <p:cNvPr id="6150"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Tree>
    <p:extLst>
      <p:ext uri="{BB962C8B-B14F-4D97-AF65-F5344CB8AC3E}">
        <p14:creationId xmlns:p14="http://schemas.microsoft.com/office/powerpoint/2010/main" val="1934069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dirty="0" smtClean="0"/>
              <a:t>CDH Changes Since PDR</a:t>
            </a:r>
          </a:p>
        </p:txBody>
      </p:sp>
      <p:sp>
        <p:nvSpPr>
          <p:cNvPr id="41987" name="Content Placeholder 2"/>
          <p:cNvSpPr>
            <a:spLocks noGrp="1"/>
          </p:cNvSpPr>
          <p:nvPr>
            <p:ph idx="1"/>
          </p:nvPr>
        </p:nvSpPr>
        <p:spPr/>
        <p:txBody>
          <a:bodyPr/>
          <a:lstStyle/>
          <a:p>
            <a:pPr eaLnBrk="1" hangingPunct="1"/>
            <a:r>
              <a:rPr lang="en-US" dirty="0" smtClean="0"/>
              <a:t>List changes to the CDH since PDR.  Details of the changes should be discussed in subsequent slides.</a:t>
            </a:r>
          </a:p>
        </p:txBody>
      </p:sp>
      <p:sp>
        <p:nvSpPr>
          <p:cNvPr id="4198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4199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D9460C-4E27-41D4-946D-C53CCE6A31D7}" type="slidenum">
              <a:rPr lang="en-US" smtClean="0"/>
              <a:pPr eaLnBrk="1" hangingPunct="1"/>
              <a:t>40</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3891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36A9BF-3182-483B-AB8C-A833A549DC33}" type="slidenum">
              <a:rPr lang="en-US"/>
              <a:pPr eaLnBrk="1" hangingPunct="1"/>
              <a:t>41</a:t>
            </a:fld>
            <a:endParaRPr lang="en-US" dirty="0"/>
          </a:p>
        </p:txBody>
      </p:sp>
      <p:sp>
        <p:nvSpPr>
          <p:cNvPr id="38916" name="Rectangle 2"/>
          <p:cNvSpPr>
            <a:spLocks noGrp="1" noChangeArrowheads="1"/>
          </p:cNvSpPr>
          <p:nvPr>
            <p:ph type="title"/>
          </p:nvPr>
        </p:nvSpPr>
        <p:spPr/>
        <p:txBody>
          <a:bodyPr/>
          <a:lstStyle/>
          <a:p>
            <a:pPr eaLnBrk="1" hangingPunct="1"/>
            <a:r>
              <a:rPr lang="en-US" dirty="0" smtClean="0"/>
              <a:t>CDH Requirements</a:t>
            </a:r>
          </a:p>
        </p:txBody>
      </p:sp>
      <p:sp>
        <p:nvSpPr>
          <p:cNvPr id="38917"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Content Placeholder 1"/>
          <p:cNvSpPr>
            <a:spLocks noGrp="1"/>
          </p:cNvSpPr>
          <p:nvPr>
            <p:ph idx="1"/>
          </p:nvPr>
        </p:nvSpPr>
        <p:spPr>
          <a:xfrm>
            <a:off x="228600" y="1066800"/>
            <a:ext cx="8686800" cy="5181600"/>
          </a:xfrm>
        </p:spPr>
        <p:txBody>
          <a:bodyPr/>
          <a:lstStyle/>
          <a:p>
            <a:r>
              <a:rPr lang="en-US" dirty="0"/>
              <a:t>Overview of </a:t>
            </a:r>
            <a:r>
              <a:rPr lang="en-US" dirty="0" smtClean="0"/>
              <a:t>CDH sub-system </a:t>
            </a:r>
            <a:r>
              <a:rPr lang="en-US" dirty="0"/>
              <a:t>requirements</a:t>
            </a:r>
          </a:p>
          <a:p>
            <a:pPr lvl="1"/>
            <a:r>
              <a:rPr lang="en-US" dirty="0"/>
              <a:t>Use bullets or a table to demonstrate an understanding of the mission requirements</a:t>
            </a:r>
          </a:p>
          <a:p>
            <a:r>
              <a:rPr lang="en-US" dirty="0"/>
              <a:t>This chart may be expanded to multiple charts as needed</a:t>
            </a:r>
          </a:p>
          <a:p>
            <a:r>
              <a:rPr lang="en-US" dirty="0"/>
              <a:t>The purpose of the chart is to demonstrate to the judges that the team understands the requirements that apply to this </a:t>
            </a:r>
            <a:r>
              <a:rPr lang="en-US" dirty="0" smtClean="0"/>
              <a:t>sub-system</a:t>
            </a:r>
          </a:p>
          <a:p>
            <a:r>
              <a:rPr lang="en-US" dirty="0" smtClean="0"/>
              <a:t>Clearly </a:t>
            </a:r>
            <a:r>
              <a:rPr lang="en-US" dirty="0"/>
              <a:t>indicate:</a:t>
            </a:r>
          </a:p>
          <a:p>
            <a:pPr lvl="1"/>
            <a:r>
              <a:rPr lang="en-US" dirty="0"/>
              <a:t>Which Competition Guide Requirements are allocated to this subsystem</a:t>
            </a:r>
          </a:p>
          <a:p>
            <a:pPr lvl="1"/>
            <a:r>
              <a:rPr lang="en-US" dirty="0"/>
              <a:t>Any derived requirements for the </a:t>
            </a:r>
            <a:r>
              <a:rPr lang="en-US" dirty="0" smtClean="0"/>
              <a:t>subsystem</a:t>
            </a:r>
            <a:endParaRPr lang="en-US" dirty="0"/>
          </a:p>
          <a:p>
            <a:endParaRPr lang="en-US" dirty="0"/>
          </a:p>
          <a:p>
            <a:endParaRPr lang="en-US" dirty="0"/>
          </a:p>
        </p:txBody>
      </p:sp>
    </p:spTree>
    <p:extLst>
      <p:ext uri="{BB962C8B-B14F-4D97-AF65-F5344CB8AC3E}">
        <p14:creationId xmlns:p14="http://schemas.microsoft.com/office/powerpoint/2010/main" val="2905010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4403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3EBEF8-0962-45EB-BAEB-20A17F7F301D}" type="slidenum">
              <a:rPr lang="en-US" smtClean="0"/>
              <a:pPr eaLnBrk="1" hangingPunct="1"/>
              <a:t>42</a:t>
            </a:fld>
            <a:endParaRPr lang="en-US" smtClean="0"/>
          </a:p>
        </p:txBody>
      </p:sp>
      <p:sp>
        <p:nvSpPr>
          <p:cNvPr id="44037" name="Rectangle 2"/>
          <p:cNvSpPr>
            <a:spLocks noGrp="1" noChangeArrowheads="1"/>
          </p:cNvSpPr>
          <p:nvPr>
            <p:ph type="title"/>
          </p:nvPr>
        </p:nvSpPr>
        <p:spPr/>
        <p:txBody>
          <a:bodyPr/>
          <a:lstStyle/>
          <a:p>
            <a:pPr eaLnBrk="1" hangingPunct="1"/>
            <a:r>
              <a:rPr lang="en-US" smtClean="0"/>
              <a:t>Processor &amp; Memory Selection</a:t>
            </a:r>
          </a:p>
        </p:txBody>
      </p:sp>
      <p:sp>
        <p:nvSpPr>
          <p:cNvPr id="44038" name="Rectangle 3"/>
          <p:cNvSpPr>
            <a:spLocks noGrp="1" noChangeArrowheads="1"/>
          </p:cNvSpPr>
          <p:nvPr>
            <p:ph type="body" idx="1"/>
          </p:nvPr>
        </p:nvSpPr>
        <p:spPr/>
        <p:txBody>
          <a:bodyPr/>
          <a:lstStyle/>
          <a:p>
            <a:r>
              <a:rPr lang="en-US" dirty="0" smtClean="0"/>
              <a:t>Include processor speed</a:t>
            </a:r>
          </a:p>
          <a:p>
            <a:r>
              <a:rPr lang="en-US" dirty="0" smtClean="0"/>
              <a:t>Include data interfaces (types and numbers)</a:t>
            </a:r>
          </a:p>
          <a:p>
            <a:r>
              <a:rPr lang="en-US" dirty="0" smtClean="0"/>
              <a:t>Include memory storage requirements, if applicable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4506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68181A-7283-4C48-9888-1BD0C5D07493}" type="slidenum">
              <a:rPr lang="en-US" smtClean="0"/>
              <a:pPr eaLnBrk="1" hangingPunct="1"/>
              <a:t>43</a:t>
            </a:fld>
            <a:endParaRPr lang="en-US" smtClean="0"/>
          </a:p>
        </p:txBody>
      </p:sp>
      <p:sp>
        <p:nvSpPr>
          <p:cNvPr id="45061" name="Rectangle 2"/>
          <p:cNvSpPr>
            <a:spLocks noGrp="1" noChangeArrowheads="1"/>
          </p:cNvSpPr>
          <p:nvPr>
            <p:ph type="title"/>
          </p:nvPr>
        </p:nvSpPr>
        <p:spPr/>
        <p:txBody>
          <a:bodyPr/>
          <a:lstStyle/>
          <a:p>
            <a:pPr eaLnBrk="1" hangingPunct="1"/>
            <a:r>
              <a:rPr lang="en-US" dirty="0" smtClean="0"/>
              <a:t>Antenna Selection</a:t>
            </a:r>
          </a:p>
        </p:txBody>
      </p:sp>
      <p:sp>
        <p:nvSpPr>
          <p:cNvPr id="61446" name="Rectangle 3"/>
          <p:cNvSpPr>
            <a:spLocks noGrp="1" noChangeArrowheads="1"/>
          </p:cNvSpPr>
          <p:nvPr>
            <p:ph type="body" idx="1"/>
          </p:nvPr>
        </p:nvSpPr>
        <p:spPr/>
        <p:txBody>
          <a:bodyPr/>
          <a:lstStyle/>
          <a:p>
            <a:pPr eaLnBrk="1" hangingPunct="1">
              <a:defRPr/>
            </a:pPr>
            <a:r>
              <a:rPr lang="en-US" dirty="0" smtClean="0"/>
              <a:t>Description and characteristics of the antenna selected for the CanSat</a:t>
            </a:r>
          </a:p>
          <a:p>
            <a:pPr eaLnBrk="1" hangingPunct="1">
              <a:defRPr/>
            </a:pPr>
            <a:r>
              <a:rPr lang="en-US" dirty="0" smtClean="0"/>
              <a:t>Discuss:</a:t>
            </a:r>
          </a:p>
          <a:p>
            <a:pPr lvl="1" eaLnBrk="1" hangingPunct="1">
              <a:defRPr/>
            </a:pPr>
            <a:r>
              <a:rPr lang="en-US" dirty="0" smtClean="0"/>
              <a:t>Performance</a:t>
            </a:r>
          </a:p>
          <a:p>
            <a:pPr lvl="1" eaLnBrk="1" hangingPunct="1">
              <a:defRPr/>
            </a:pPr>
            <a:r>
              <a:rPr lang="en-US" dirty="0" smtClean="0"/>
              <a:t>Mass</a:t>
            </a:r>
          </a:p>
          <a:p>
            <a:pPr marL="457200" lvl="1" indent="0" eaLnBrk="1" hangingPunct="1">
              <a:buFontTx/>
              <a:buNone/>
              <a:defRPr/>
            </a:pPr>
            <a:endParaRPr lang="en-US" dirty="0"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4198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81D227-808C-49A6-B9E4-F2E325DBDF03}" type="slidenum">
              <a:rPr lang="en-US"/>
              <a:pPr eaLnBrk="1" hangingPunct="1"/>
              <a:t>44</a:t>
            </a:fld>
            <a:endParaRPr lang="en-US" dirty="0"/>
          </a:p>
        </p:txBody>
      </p:sp>
      <p:sp>
        <p:nvSpPr>
          <p:cNvPr id="41988" name="Rectangle 2"/>
          <p:cNvSpPr>
            <a:spLocks noGrp="1" noChangeArrowheads="1"/>
          </p:cNvSpPr>
          <p:nvPr>
            <p:ph type="title"/>
          </p:nvPr>
        </p:nvSpPr>
        <p:spPr/>
        <p:txBody>
          <a:bodyPr/>
          <a:lstStyle/>
          <a:p>
            <a:pPr eaLnBrk="1" hangingPunct="1"/>
            <a:r>
              <a:rPr lang="en-US" dirty="0" smtClean="0"/>
              <a:t>Radio Configuration</a:t>
            </a:r>
          </a:p>
        </p:txBody>
      </p:sp>
      <p:sp>
        <p:nvSpPr>
          <p:cNvPr id="41989" name="Rectangle 3"/>
          <p:cNvSpPr>
            <a:spLocks noGrp="1" noChangeArrowheads="1"/>
          </p:cNvSpPr>
          <p:nvPr>
            <p:ph type="body" idx="1"/>
          </p:nvPr>
        </p:nvSpPr>
        <p:spPr/>
        <p:txBody>
          <a:bodyPr/>
          <a:lstStyle/>
          <a:p>
            <a:pPr eaLnBrk="1" hangingPunct="1"/>
            <a:r>
              <a:rPr lang="en-US" sz="2000" dirty="0" smtClean="0"/>
              <a:t>Demonstrate an understanding of the protocol and configuration (e.g., mode and NETID) required to initialize and utilize the XBEE radio module</a:t>
            </a:r>
          </a:p>
          <a:p>
            <a:pPr eaLnBrk="1" hangingPunct="1"/>
            <a:r>
              <a:rPr lang="en-US" sz="2000" dirty="0" smtClean="0"/>
              <a:t>Provide description of the impact those requirements have on the CanSat design</a:t>
            </a:r>
          </a:p>
          <a:p>
            <a:pPr eaLnBrk="1" hangingPunct="1"/>
            <a:r>
              <a:rPr lang="en-US" sz="2000" dirty="0" smtClean="0"/>
              <a:t>Include transmission control</a:t>
            </a:r>
          </a:p>
          <a:p>
            <a:pPr lvl="1" eaLnBrk="1" hangingPunct="1"/>
            <a:r>
              <a:rPr lang="en-US" sz="2000" dirty="0" smtClean="0"/>
              <a:t>How is this managed during each mission phase?</a:t>
            </a:r>
          </a:p>
          <a:p>
            <a:pPr eaLnBrk="1" hangingPunct="1"/>
            <a:r>
              <a:rPr lang="en-US" sz="2000" dirty="0" smtClean="0"/>
              <a:t>Note:</a:t>
            </a:r>
          </a:p>
          <a:p>
            <a:pPr lvl="1" eaLnBrk="1" hangingPunct="1"/>
            <a:r>
              <a:rPr lang="en-US" sz="2000" dirty="0" smtClean="0"/>
              <a:t>Communications failures have occurred often over the past several years of the competition</a:t>
            </a:r>
          </a:p>
          <a:p>
            <a:pPr lvl="1" eaLnBrk="1" hangingPunct="1"/>
            <a:r>
              <a:rPr lang="en-US" sz="2000" dirty="0" smtClean="0"/>
              <a:t>You are encouraged to use your radios in all of your development and testing to better ensure mission success</a:t>
            </a:r>
          </a:p>
          <a:p>
            <a:pPr lvl="2" eaLnBrk="1" hangingPunct="1"/>
            <a:r>
              <a:rPr lang="en-US" sz="1800" dirty="0" smtClean="0"/>
              <a:t>Ideally you have started working with the radio and communications protocol</a:t>
            </a:r>
          </a:p>
        </p:txBody>
      </p:sp>
      <p:sp>
        <p:nvSpPr>
          <p:cNvPr id="41990"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Rectangle 1"/>
          <p:cNvSpPr/>
          <p:nvPr/>
        </p:nvSpPr>
        <p:spPr>
          <a:xfrm>
            <a:off x="228600" y="5715000"/>
            <a:ext cx="872358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Start Radio Prototyping and Testing Early!</a:t>
            </a:r>
            <a:endParaRPr lang="en-US" b="1" dirty="0">
              <a:solidFill>
                <a:schemeClr val="tx1"/>
              </a:solidFill>
            </a:endParaRPr>
          </a:p>
        </p:txBody>
      </p:sp>
    </p:spTree>
    <p:extLst>
      <p:ext uri="{BB962C8B-B14F-4D97-AF65-F5344CB8AC3E}">
        <p14:creationId xmlns:p14="http://schemas.microsoft.com/office/powerpoint/2010/main" val="26595438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4301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AB70CF-525F-4E66-B0AF-F0FA9378336F}" type="slidenum">
              <a:rPr lang="en-US"/>
              <a:pPr eaLnBrk="1" hangingPunct="1"/>
              <a:t>45</a:t>
            </a:fld>
            <a:endParaRPr lang="en-US" dirty="0"/>
          </a:p>
        </p:txBody>
      </p:sp>
      <p:sp>
        <p:nvSpPr>
          <p:cNvPr id="43012" name="Rectangle 2"/>
          <p:cNvSpPr>
            <a:spLocks noGrp="1" noChangeArrowheads="1"/>
          </p:cNvSpPr>
          <p:nvPr>
            <p:ph type="title"/>
          </p:nvPr>
        </p:nvSpPr>
        <p:spPr/>
        <p:txBody>
          <a:bodyPr/>
          <a:lstStyle/>
          <a:p>
            <a:pPr eaLnBrk="1" hangingPunct="1"/>
            <a:r>
              <a:rPr lang="en-US" dirty="0" smtClean="0"/>
              <a:t>Telemetry Format</a:t>
            </a:r>
          </a:p>
        </p:txBody>
      </p:sp>
      <p:sp>
        <p:nvSpPr>
          <p:cNvPr id="43013" name="Rectangle 3"/>
          <p:cNvSpPr>
            <a:spLocks noGrp="1" noChangeArrowheads="1"/>
          </p:cNvSpPr>
          <p:nvPr>
            <p:ph type="body" idx="1"/>
          </p:nvPr>
        </p:nvSpPr>
        <p:spPr/>
        <p:txBody>
          <a:bodyPr/>
          <a:lstStyle/>
          <a:p>
            <a:pPr eaLnBrk="1" hangingPunct="1"/>
            <a:r>
              <a:rPr lang="en-US" dirty="0" smtClean="0"/>
              <a:t>What data is included?</a:t>
            </a:r>
          </a:p>
          <a:p>
            <a:pPr eaLnBrk="1" hangingPunct="1"/>
            <a:r>
              <a:rPr lang="en-US" dirty="0" smtClean="0"/>
              <a:t>Data rate of packet?</a:t>
            </a:r>
          </a:p>
          <a:p>
            <a:pPr eaLnBrk="1" hangingPunct="1"/>
            <a:r>
              <a:rPr lang="en-US" dirty="0" smtClean="0"/>
              <a:t>How is data formatted?</a:t>
            </a:r>
          </a:p>
          <a:p>
            <a:pPr lvl="1" eaLnBrk="1" hangingPunct="1"/>
            <a:r>
              <a:rPr lang="en-US" dirty="0" smtClean="0"/>
              <a:t>Include example frames with complete </a:t>
            </a:r>
            <a:r>
              <a:rPr lang="en-US" dirty="0" smtClean="0"/>
              <a:t>descriptions</a:t>
            </a:r>
          </a:p>
          <a:p>
            <a:pPr lvl="1" eaLnBrk="1" hangingPunct="1"/>
            <a:r>
              <a:rPr lang="en-US" i="1" dirty="0" smtClean="0"/>
              <a:t>Does the presented format match the Competition Guide requirements?</a:t>
            </a:r>
            <a:endParaRPr lang="en-US" i="1" dirty="0" smtClean="0"/>
          </a:p>
          <a:p>
            <a:pPr eaLnBrk="1" hangingPunct="1"/>
            <a:endParaRPr lang="en-US" dirty="0" smtClean="0"/>
          </a:p>
        </p:txBody>
      </p:sp>
      <p:sp>
        <p:nvSpPr>
          <p:cNvPr id="43014"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6870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4915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2CFE4D-9440-4AF2-8080-BF58C40E66A7}" type="slidenum">
              <a:rPr lang="en-US" smtClean="0"/>
              <a:pPr eaLnBrk="1" hangingPunct="1"/>
              <a:t>46</a:t>
            </a:fld>
            <a:endParaRPr lang="en-US" smtClean="0"/>
          </a:p>
        </p:txBody>
      </p:sp>
      <p:sp>
        <p:nvSpPr>
          <p:cNvPr id="49156" name="Rectangle 2"/>
          <p:cNvSpPr>
            <a:spLocks noGrp="1" noChangeArrowheads="1"/>
          </p:cNvSpPr>
          <p:nvPr>
            <p:ph type="title"/>
          </p:nvPr>
        </p:nvSpPr>
        <p:spPr/>
        <p:txBody>
          <a:bodyPr/>
          <a:lstStyle/>
          <a:p>
            <a:r>
              <a:rPr lang="en-US" dirty="0" smtClean="0"/>
              <a:t>Activation of Telemetry Transmissions</a:t>
            </a:r>
          </a:p>
        </p:txBody>
      </p:sp>
      <p:sp>
        <p:nvSpPr>
          <p:cNvPr id="49157" name="Rectangle 3"/>
          <p:cNvSpPr>
            <a:spLocks noGrp="1" noChangeArrowheads="1"/>
          </p:cNvSpPr>
          <p:nvPr>
            <p:ph type="body" idx="1"/>
          </p:nvPr>
        </p:nvSpPr>
        <p:spPr/>
        <p:txBody>
          <a:bodyPr/>
          <a:lstStyle/>
          <a:p>
            <a:r>
              <a:rPr lang="en-US" dirty="0"/>
              <a:t>Discuss how telemetry transmissions are enabled via remote </a:t>
            </a:r>
            <a:r>
              <a:rPr lang="en-US" dirty="0" smtClean="0"/>
              <a:t>command on the launch pad</a:t>
            </a:r>
          </a:p>
        </p:txBody>
      </p:sp>
      <p:sp>
        <p:nvSpPr>
          <p:cNvPr id="4915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5018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4A3DBF-5543-4E49-9FF6-DC2EE62CBCA7}" type="slidenum">
              <a:rPr lang="en-US" smtClean="0"/>
              <a:pPr eaLnBrk="1" hangingPunct="1"/>
              <a:t>47</a:t>
            </a:fld>
            <a:endParaRPr lang="en-US" smtClean="0"/>
          </a:p>
        </p:txBody>
      </p:sp>
      <p:sp>
        <p:nvSpPr>
          <p:cNvPr id="50181" name="Rectangle 2"/>
          <p:cNvSpPr>
            <a:spLocks noGrp="1" noChangeArrowheads="1"/>
          </p:cNvSpPr>
          <p:nvPr>
            <p:ph type="title"/>
          </p:nvPr>
        </p:nvSpPr>
        <p:spPr/>
        <p:txBody>
          <a:bodyPr/>
          <a:lstStyle/>
          <a:p>
            <a:pPr eaLnBrk="1" hangingPunct="1"/>
            <a:r>
              <a:rPr lang="en-US" dirty="0"/>
              <a:t>Locator Device </a:t>
            </a:r>
            <a:r>
              <a:rPr lang="en-US" dirty="0" smtClean="0"/>
              <a:t>and Labeling</a:t>
            </a:r>
          </a:p>
        </p:txBody>
      </p:sp>
      <p:sp>
        <p:nvSpPr>
          <p:cNvPr id="50182" name="Rectangle 3"/>
          <p:cNvSpPr>
            <a:spLocks noGrp="1" noChangeArrowheads="1"/>
          </p:cNvSpPr>
          <p:nvPr>
            <p:ph type="body" idx="1"/>
          </p:nvPr>
        </p:nvSpPr>
        <p:spPr/>
        <p:txBody>
          <a:bodyPr/>
          <a:lstStyle/>
          <a:p>
            <a:pPr eaLnBrk="1" hangingPunct="1"/>
            <a:r>
              <a:rPr lang="en-US" dirty="0" smtClean="0"/>
              <a:t>How is the audible </a:t>
            </a:r>
            <a:r>
              <a:rPr lang="en-US" dirty="0"/>
              <a:t>locator </a:t>
            </a:r>
            <a:r>
              <a:rPr lang="en-US" dirty="0" smtClean="0"/>
              <a:t>device activated </a:t>
            </a:r>
            <a:r>
              <a:rPr lang="en-US" dirty="0"/>
              <a:t>and deactivated?</a:t>
            </a:r>
          </a:p>
          <a:p>
            <a:pPr lvl="1" eaLnBrk="1" hangingPunct="1"/>
            <a:r>
              <a:rPr lang="en-US" dirty="0"/>
              <a:t>(e.g. how and when </a:t>
            </a:r>
            <a:r>
              <a:rPr lang="en-US" dirty="0" smtClean="0"/>
              <a:t>is locator </a:t>
            </a:r>
            <a:r>
              <a:rPr lang="en-US" dirty="0"/>
              <a:t>activated and how </a:t>
            </a:r>
            <a:r>
              <a:rPr lang="en-US" dirty="0" smtClean="0"/>
              <a:t>will it be </a:t>
            </a:r>
            <a:r>
              <a:rPr lang="en-US" dirty="0"/>
              <a:t>deactivated upon recovery)</a:t>
            </a:r>
          </a:p>
          <a:p>
            <a:pPr eaLnBrk="1" hangingPunct="1"/>
            <a:r>
              <a:rPr lang="en-US" dirty="0" smtClean="0"/>
              <a:t>Include:</a:t>
            </a:r>
          </a:p>
          <a:p>
            <a:pPr lvl="1" eaLnBrk="1" hangingPunct="1"/>
            <a:r>
              <a:rPr lang="en-US" dirty="0" smtClean="0"/>
              <a:t>Power consumption</a:t>
            </a:r>
          </a:p>
          <a:p>
            <a:pPr lvl="1" eaLnBrk="1" hangingPunct="1"/>
            <a:r>
              <a:rPr lang="en-US" dirty="0" smtClean="0"/>
              <a:t>Audible </a:t>
            </a:r>
            <a:r>
              <a:rPr lang="en-US" dirty="0" smtClean="0"/>
              <a:t>volume </a:t>
            </a:r>
            <a:r>
              <a:rPr lang="en-US" i="1" u="sng" dirty="0" smtClean="0"/>
              <a:t>with comparison to requirements</a:t>
            </a:r>
            <a:endParaRPr lang="en-US" i="1" u="sng" dirty="0" smtClean="0"/>
          </a:p>
          <a:p>
            <a:pPr lvl="1" eaLnBrk="1" hangingPunct="1"/>
            <a:r>
              <a:rPr lang="en-US" dirty="0" smtClean="0"/>
              <a:t>Activation trigger</a:t>
            </a:r>
          </a:p>
          <a:p>
            <a:pPr lvl="1" eaLnBrk="1" hangingPunct="1"/>
            <a:r>
              <a:rPr lang="en-US" dirty="0" smtClean="0"/>
              <a:t>Switch</a:t>
            </a:r>
          </a:p>
          <a:p>
            <a:pPr eaLnBrk="1" hangingPunct="1"/>
            <a:r>
              <a:rPr lang="en-US" i="1" dirty="0" smtClean="0"/>
              <a:t>Describe labeling to facilitate return if the CanSat is not recovered on launch day</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51203"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CE3096-FC7C-4B4E-BA25-8CA86676B77F}" type="slidenum">
              <a:rPr lang="en-US" smtClean="0"/>
              <a:pPr eaLnBrk="1" hangingPunct="1"/>
              <a:t>48</a:t>
            </a:fld>
            <a:endParaRPr lang="en-US" smtClean="0"/>
          </a:p>
        </p:txBody>
      </p:sp>
      <p:sp>
        <p:nvSpPr>
          <p:cNvPr id="51204" name="Rectangle 4"/>
          <p:cNvSpPr>
            <a:spLocks noGrp="1" noChangeArrowheads="1"/>
          </p:cNvSpPr>
          <p:nvPr>
            <p:ph type="ctrTitle"/>
          </p:nvPr>
        </p:nvSpPr>
        <p:spPr/>
        <p:txBody>
          <a:bodyPr/>
          <a:lstStyle/>
          <a:p>
            <a:pPr eaLnBrk="1" hangingPunct="1"/>
            <a:r>
              <a:rPr lang="en-US" smtClean="0"/>
              <a:t>Electrical Power Subsystem Design</a:t>
            </a:r>
          </a:p>
        </p:txBody>
      </p:sp>
      <p:sp>
        <p:nvSpPr>
          <p:cNvPr id="51205" name="Rectangle 5"/>
          <p:cNvSpPr>
            <a:spLocks noGrp="1" noChangeArrowheads="1"/>
          </p:cNvSpPr>
          <p:nvPr>
            <p:ph type="subTitle" idx="1"/>
          </p:nvPr>
        </p:nvSpPr>
        <p:spPr/>
        <p:txBody>
          <a:bodyPr/>
          <a:lstStyle/>
          <a:p>
            <a:pPr eaLnBrk="1" hangingPunct="1"/>
            <a:r>
              <a:rPr lang="en-US" smtClean="0"/>
              <a:t>Presenter Name(s) Go Here</a:t>
            </a:r>
          </a:p>
          <a:p>
            <a:pPr eaLnBrk="1" hangingPunct="1"/>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5222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A3C6F5-8F70-45E4-8B97-EF6F0A92EBFF}" type="slidenum">
              <a:rPr lang="en-US" smtClean="0"/>
              <a:pPr eaLnBrk="1" hangingPunct="1"/>
              <a:t>49</a:t>
            </a:fld>
            <a:endParaRPr lang="en-US" smtClean="0"/>
          </a:p>
        </p:txBody>
      </p:sp>
      <p:sp>
        <p:nvSpPr>
          <p:cNvPr id="52229" name="Rectangle 2"/>
          <p:cNvSpPr>
            <a:spLocks noGrp="1" noChangeArrowheads="1"/>
          </p:cNvSpPr>
          <p:nvPr>
            <p:ph type="title"/>
          </p:nvPr>
        </p:nvSpPr>
        <p:spPr/>
        <p:txBody>
          <a:bodyPr/>
          <a:lstStyle/>
          <a:p>
            <a:pPr eaLnBrk="1" hangingPunct="1"/>
            <a:r>
              <a:rPr lang="en-US" smtClean="0"/>
              <a:t>EPS Overview</a:t>
            </a:r>
          </a:p>
        </p:txBody>
      </p:sp>
      <p:sp>
        <p:nvSpPr>
          <p:cNvPr id="52230" name="Rectangle 3"/>
          <p:cNvSpPr>
            <a:spLocks noGrp="1" noChangeArrowheads="1"/>
          </p:cNvSpPr>
          <p:nvPr>
            <p:ph type="body" idx="1"/>
          </p:nvPr>
        </p:nvSpPr>
        <p:spPr/>
        <p:txBody>
          <a:bodyPr/>
          <a:lstStyle/>
          <a:p>
            <a:pPr eaLnBrk="1" hangingPunct="1"/>
            <a:r>
              <a:rPr lang="en-US" dirty="0"/>
              <a:t>ONE slide providing overview of EPS components (with purposes)</a:t>
            </a:r>
          </a:p>
          <a:p>
            <a:pPr eaLnBrk="1" hangingPunct="1"/>
            <a:r>
              <a:rPr lang="en-US" dirty="0"/>
              <a:t>Consider a diagram</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ftr"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7171" name="Rectangle 6"/>
          <p:cNvSpPr>
            <a:spLocks noGrp="1" noChangeArrowheads="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8E8A40-1831-43ED-B772-5D6C0B7D917B}" type="slidenum">
              <a:rPr lang="en-US"/>
              <a:pPr eaLnBrk="1" hangingPunct="1"/>
              <a:t>5</a:t>
            </a:fld>
            <a:endParaRPr lang="en-US" dirty="0"/>
          </a:p>
        </p:txBody>
      </p:sp>
      <p:sp>
        <p:nvSpPr>
          <p:cNvPr id="7172" name="Rectangle 4"/>
          <p:cNvSpPr>
            <a:spLocks noGrp="1" noChangeArrowheads="1"/>
          </p:cNvSpPr>
          <p:nvPr>
            <p:ph type="ctrTitle"/>
          </p:nvPr>
        </p:nvSpPr>
        <p:spPr/>
        <p:txBody>
          <a:bodyPr/>
          <a:lstStyle/>
          <a:p>
            <a:pPr eaLnBrk="1" hangingPunct="1"/>
            <a:r>
              <a:rPr lang="en-US" dirty="0" smtClean="0"/>
              <a:t>System </a:t>
            </a:r>
            <a:r>
              <a:rPr lang="en-US" dirty="0" smtClean="0"/>
              <a:t>Overview</a:t>
            </a:r>
          </a:p>
        </p:txBody>
      </p:sp>
      <p:sp>
        <p:nvSpPr>
          <p:cNvPr id="7173" name="Rectangle 5"/>
          <p:cNvSpPr>
            <a:spLocks noGrp="1" noChangeArrowheads="1"/>
          </p:cNvSpPr>
          <p:nvPr>
            <p:ph type="subTitle" idx="1"/>
          </p:nvPr>
        </p:nvSpPr>
        <p:spPr/>
        <p:txBody>
          <a:bodyPr/>
          <a:lstStyle/>
          <a:p>
            <a:pPr eaLnBrk="1" hangingPunct="1"/>
            <a:r>
              <a:rPr lang="en-US" dirty="0" smtClean="0"/>
              <a:t>Presenter Name(s) Go Here</a:t>
            </a:r>
          </a:p>
        </p:txBody>
      </p:sp>
      <p:sp>
        <p:nvSpPr>
          <p:cNvPr id="7174" name="Text Box 9"/>
          <p:cNvSpPr txBox="1">
            <a:spLocks noChangeArrowheads="1"/>
          </p:cNvSpPr>
          <p:nvPr/>
        </p:nvSpPr>
        <p:spPr bwMode="auto">
          <a:xfrm>
            <a:off x="228600" y="1219200"/>
            <a:ext cx="8686800" cy="923330"/>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dirty="0"/>
              <a:t>The purpose of this section is to introduce the reviewer to </a:t>
            </a:r>
            <a:r>
              <a:rPr lang="en-US" i="1" dirty="0" smtClean="0"/>
              <a:t>the overall </a:t>
            </a:r>
            <a:r>
              <a:rPr lang="en-US" i="1" dirty="0"/>
              <a:t>requirements and configuration of the </a:t>
            </a:r>
            <a:r>
              <a:rPr lang="en-US" i="1" dirty="0" smtClean="0"/>
              <a:t>CanSat.  This </a:t>
            </a:r>
            <a:r>
              <a:rPr lang="en-US" i="1" dirty="0"/>
              <a:t>provides a basis for the details presented in </a:t>
            </a:r>
            <a:r>
              <a:rPr lang="en-US" i="1" dirty="0" smtClean="0"/>
              <a:t>the subsystem </a:t>
            </a:r>
            <a:r>
              <a:rPr lang="en-US" i="1" dirty="0"/>
              <a:t>sections.</a:t>
            </a:r>
          </a:p>
        </p:txBody>
      </p:sp>
    </p:spTree>
    <p:extLst>
      <p:ext uri="{BB962C8B-B14F-4D97-AF65-F5344CB8AC3E}">
        <p14:creationId xmlns:p14="http://schemas.microsoft.com/office/powerpoint/2010/main" val="1271684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EPS Changes Since PDR</a:t>
            </a:r>
          </a:p>
        </p:txBody>
      </p:sp>
      <p:sp>
        <p:nvSpPr>
          <p:cNvPr id="53251" name="Content Placeholder 2"/>
          <p:cNvSpPr>
            <a:spLocks noGrp="1"/>
          </p:cNvSpPr>
          <p:nvPr>
            <p:ph idx="1"/>
          </p:nvPr>
        </p:nvSpPr>
        <p:spPr/>
        <p:txBody>
          <a:bodyPr/>
          <a:lstStyle/>
          <a:p>
            <a:r>
              <a:rPr lang="en-US" dirty="0" smtClean="0"/>
              <a:t>List changes to the EPS subsystem since PDR.  Details of changes should be discussed in subsequent slides.</a:t>
            </a:r>
          </a:p>
        </p:txBody>
      </p:sp>
      <p:sp>
        <p:nvSpPr>
          <p:cNvPr id="5325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5325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B3D4E1-FC8F-463D-A1A4-5B06B0D46290}" type="slidenum">
              <a:rPr lang="en-US" smtClean="0"/>
              <a:pPr eaLnBrk="1" hangingPunct="1"/>
              <a:t>50</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4813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DB97CD-AC81-498E-AA89-677F50444914}" type="slidenum">
              <a:rPr lang="en-US"/>
              <a:pPr eaLnBrk="1" hangingPunct="1"/>
              <a:t>51</a:t>
            </a:fld>
            <a:endParaRPr lang="en-US" dirty="0"/>
          </a:p>
        </p:txBody>
      </p:sp>
      <p:sp>
        <p:nvSpPr>
          <p:cNvPr id="48132" name="Rectangle 2"/>
          <p:cNvSpPr>
            <a:spLocks noGrp="1" noChangeArrowheads="1"/>
          </p:cNvSpPr>
          <p:nvPr>
            <p:ph type="title"/>
          </p:nvPr>
        </p:nvSpPr>
        <p:spPr/>
        <p:txBody>
          <a:bodyPr/>
          <a:lstStyle/>
          <a:p>
            <a:pPr eaLnBrk="1" hangingPunct="1"/>
            <a:r>
              <a:rPr lang="en-US" dirty="0" smtClean="0"/>
              <a:t>EPS Requirements</a:t>
            </a:r>
          </a:p>
        </p:txBody>
      </p:sp>
      <p:sp>
        <p:nvSpPr>
          <p:cNvPr id="48133"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Content Placeholder 1"/>
          <p:cNvSpPr>
            <a:spLocks noGrp="1"/>
          </p:cNvSpPr>
          <p:nvPr>
            <p:ph idx="1"/>
          </p:nvPr>
        </p:nvSpPr>
        <p:spPr>
          <a:xfrm>
            <a:off x="228600" y="1066800"/>
            <a:ext cx="8686800" cy="5181600"/>
          </a:xfrm>
        </p:spPr>
        <p:txBody>
          <a:bodyPr/>
          <a:lstStyle/>
          <a:p>
            <a:r>
              <a:rPr lang="en-US" dirty="0"/>
              <a:t>Overview of </a:t>
            </a:r>
            <a:r>
              <a:rPr lang="en-US" dirty="0" smtClean="0"/>
              <a:t>EPS subsystem </a:t>
            </a:r>
            <a:r>
              <a:rPr lang="en-US" dirty="0"/>
              <a:t>requirements</a:t>
            </a:r>
          </a:p>
          <a:p>
            <a:r>
              <a:rPr lang="en-US" dirty="0"/>
              <a:t>Use bullets or a table to demonstrate an understanding of the mission requirements</a:t>
            </a:r>
          </a:p>
          <a:p>
            <a:r>
              <a:rPr lang="en-US" dirty="0"/>
              <a:t>This chart may be expanded to multiple charts as needed</a:t>
            </a:r>
          </a:p>
          <a:p>
            <a:r>
              <a:rPr lang="en-US" dirty="0"/>
              <a:t>The purpose of the chart is to demonstrate to the judges that the team understands the requirements that apply to this </a:t>
            </a:r>
            <a:r>
              <a:rPr lang="en-US" dirty="0" smtClean="0"/>
              <a:t>sub-system</a:t>
            </a:r>
          </a:p>
          <a:p>
            <a:r>
              <a:rPr lang="en-US" dirty="0" smtClean="0"/>
              <a:t>Clearly </a:t>
            </a:r>
            <a:r>
              <a:rPr lang="en-US" dirty="0"/>
              <a:t>indicate:</a:t>
            </a:r>
          </a:p>
          <a:p>
            <a:pPr lvl="1"/>
            <a:r>
              <a:rPr lang="en-US" dirty="0"/>
              <a:t>Which Competition Guide Requirements are allocated to this subsystem</a:t>
            </a:r>
          </a:p>
          <a:p>
            <a:pPr lvl="1"/>
            <a:r>
              <a:rPr lang="en-US" dirty="0"/>
              <a:t>Any derived requirements for the </a:t>
            </a:r>
            <a:r>
              <a:rPr lang="en-US" dirty="0" smtClean="0"/>
              <a:t>subsystem</a:t>
            </a:r>
            <a:endParaRPr lang="en-US" dirty="0"/>
          </a:p>
          <a:p>
            <a:endParaRPr lang="en-US" dirty="0"/>
          </a:p>
          <a:p>
            <a:endParaRPr lang="en-US" dirty="0"/>
          </a:p>
        </p:txBody>
      </p:sp>
    </p:spTree>
    <p:extLst>
      <p:ext uri="{BB962C8B-B14F-4D97-AF65-F5344CB8AC3E}">
        <p14:creationId xmlns:p14="http://schemas.microsoft.com/office/powerpoint/2010/main" val="32560121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4915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2E1F49-7A53-4114-9C98-8B94DF941F83}" type="slidenum">
              <a:rPr lang="en-US"/>
              <a:pPr eaLnBrk="1" hangingPunct="1"/>
              <a:t>52</a:t>
            </a:fld>
            <a:endParaRPr lang="en-US" dirty="0"/>
          </a:p>
        </p:txBody>
      </p:sp>
      <p:sp>
        <p:nvSpPr>
          <p:cNvPr id="49156" name="Rectangle 2"/>
          <p:cNvSpPr>
            <a:spLocks noGrp="1" noChangeArrowheads="1"/>
          </p:cNvSpPr>
          <p:nvPr>
            <p:ph type="title"/>
          </p:nvPr>
        </p:nvSpPr>
        <p:spPr/>
        <p:txBody>
          <a:bodyPr/>
          <a:lstStyle/>
          <a:p>
            <a:pPr eaLnBrk="1" hangingPunct="1"/>
            <a:r>
              <a:rPr lang="en-US" dirty="0" smtClean="0"/>
              <a:t>Electrical Block Diagram</a:t>
            </a:r>
          </a:p>
        </p:txBody>
      </p:sp>
      <p:sp>
        <p:nvSpPr>
          <p:cNvPr id="49157" name="Rectangle 3"/>
          <p:cNvSpPr>
            <a:spLocks noGrp="1" noChangeArrowheads="1"/>
          </p:cNvSpPr>
          <p:nvPr>
            <p:ph type="body" idx="1"/>
          </p:nvPr>
        </p:nvSpPr>
        <p:spPr/>
        <p:txBody>
          <a:bodyPr/>
          <a:lstStyle/>
          <a:p>
            <a:pPr eaLnBrk="1" hangingPunct="1"/>
            <a:r>
              <a:rPr lang="en-US" dirty="0" smtClean="0"/>
              <a:t>High-level schematic (not down to the resistor level) showing power connections</a:t>
            </a:r>
          </a:p>
          <a:p>
            <a:pPr lvl="1" eaLnBrk="1" hangingPunct="1"/>
            <a:r>
              <a:rPr lang="en-US" dirty="0" smtClean="0"/>
              <a:t>Include required voltages</a:t>
            </a:r>
          </a:p>
          <a:p>
            <a:pPr lvl="1" eaLnBrk="1" hangingPunct="1"/>
            <a:r>
              <a:rPr lang="en-US" dirty="0" smtClean="0"/>
              <a:t>Include all major components</a:t>
            </a:r>
          </a:p>
          <a:p>
            <a:pPr eaLnBrk="1" hangingPunct="1"/>
            <a:r>
              <a:rPr lang="en-US" dirty="0" smtClean="0"/>
              <a:t>Include overview of how power will be controlled and verified externally without disassembling the CanSat</a:t>
            </a:r>
          </a:p>
          <a:p>
            <a:pPr lvl="1" eaLnBrk="1" hangingPunct="1"/>
            <a:r>
              <a:rPr lang="en-US" dirty="0" smtClean="0"/>
              <a:t>I.e., an easily accessible external switch</a:t>
            </a:r>
          </a:p>
        </p:txBody>
      </p:sp>
      <p:sp>
        <p:nvSpPr>
          <p:cNvPr id="49158"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87964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51203"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BA4F6F-0EDB-436B-8289-FF93FDA91274}" type="slidenum">
              <a:rPr lang="en-US"/>
              <a:pPr eaLnBrk="1" hangingPunct="1"/>
              <a:t>53</a:t>
            </a:fld>
            <a:endParaRPr lang="en-US" dirty="0"/>
          </a:p>
        </p:txBody>
      </p:sp>
      <p:sp>
        <p:nvSpPr>
          <p:cNvPr id="51204" name="Rectangle 2"/>
          <p:cNvSpPr>
            <a:spLocks noGrp="1" noChangeArrowheads="1"/>
          </p:cNvSpPr>
          <p:nvPr>
            <p:ph type="title"/>
          </p:nvPr>
        </p:nvSpPr>
        <p:spPr/>
        <p:txBody>
          <a:bodyPr/>
          <a:lstStyle/>
          <a:p>
            <a:pPr eaLnBrk="1" hangingPunct="1"/>
            <a:r>
              <a:rPr lang="en-US" dirty="0" smtClean="0"/>
              <a:t>Power Budget</a:t>
            </a:r>
          </a:p>
        </p:txBody>
      </p:sp>
      <p:sp>
        <p:nvSpPr>
          <p:cNvPr id="51205" name="Rectangle 3"/>
          <p:cNvSpPr>
            <a:spLocks noGrp="1" noChangeArrowheads="1"/>
          </p:cNvSpPr>
          <p:nvPr>
            <p:ph type="body" idx="1"/>
          </p:nvPr>
        </p:nvSpPr>
        <p:spPr/>
        <p:txBody>
          <a:bodyPr/>
          <a:lstStyle/>
          <a:p>
            <a:pPr eaLnBrk="1" hangingPunct="1"/>
            <a:r>
              <a:rPr lang="en-US" dirty="0" smtClean="0"/>
              <a:t>Power budget in tabular format which includes:</a:t>
            </a:r>
          </a:p>
          <a:p>
            <a:pPr lvl="1" eaLnBrk="1" hangingPunct="1"/>
            <a:r>
              <a:rPr lang="en-US" dirty="0" smtClean="0"/>
              <a:t>Power consumption (W) of all components</a:t>
            </a:r>
          </a:p>
          <a:p>
            <a:pPr lvl="1" eaLnBrk="1" hangingPunct="1"/>
            <a:r>
              <a:rPr lang="en-US" dirty="0" smtClean="0"/>
              <a:t>Expected duty cycles for all components</a:t>
            </a:r>
          </a:p>
          <a:p>
            <a:pPr lvl="1" eaLnBrk="1" hangingPunct="1"/>
            <a:r>
              <a:rPr lang="en-US" dirty="0" smtClean="0"/>
              <a:t>Source/uncertainty for each line item</a:t>
            </a:r>
          </a:p>
          <a:p>
            <a:pPr lvl="2" eaLnBrk="1" hangingPunct="1"/>
            <a:r>
              <a:rPr lang="en-US" dirty="0" smtClean="0"/>
              <a:t>Estimate, data sheet, measurement, etc.</a:t>
            </a:r>
          </a:p>
          <a:p>
            <a:pPr lvl="1" eaLnBrk="1" hangingPunct="1"/>
            <a:r>
              <a:rPr lang="en-US" dirty="0" smtClean="0"/>
              <a:t>Total power consumed (mAh)</a:t>
            </a:r>
          </a:p>
          <a:p>
            <a:pPr lvl="1" eaLnBrk="1" hangingPunct="1"/>
            <a:r>
              <a:rPr lang="en-US" dirty="0" smtClean="0"/>
              <a:t>Power available/ battery capacity (mAh)</a:t>
            </a:r>
          </a:p>
          <a:p>
            <a:pPr lvl="1" eaLnBrk="1" hangingPunct="1"/>
            <a:r>
              <a:rPr lang="en-US" dirty="0" smtClean="0"/>
              <a:t>Margins</a:t>
            </a:r>
          </a:p>
          <a:p>
            <a:pPr lvl="2" eaLnBrk="1" hangingPunct="1"/>
            <a:r>
              <a:rPr lang="en-US" b="1" dirty="0" smtClean="0"/>
              <a:t>Include potential </a:t>
            </a:r>
            <a:r>
              <a:rPr lang="en-US" b="1" dirty="0" smtClean="0">
                <a:solidFill>
                  <a:srgbClr val="FF0000"/>
                </a:solidFill>
              </a:rPr>
              <a:t>one hour wait </a:t>
            </a:r>
            <a:r>
              <a:rPr lang="en-US" b="1" dirty="0" smtClean="0"/>
              <a:t>on the launch pad</a:t>
            </a:r>
          </a:p>
        </p:txBody>
      </p:sp>
      <p:sp>
        <p:nvSpPr>
          <p:cNvPr id="51206"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12759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5939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684732-606B-450A-8A9F-0FF35DA1C1D5}" type="slidenum">
              <a:rPr lang="en-US" smtClean="0"/>
              <a:pPr eaLnBrk="1" hangingPunct="1"/>
              <a:t>54</a:t>
            </a:fld>
            <a:endParaRPr lang="en-US" smtClean="0"/>
          </a:p>
        </p:txBody>
      </p:sp>
      <p:sp>
        <p:nvSpPr>
          <p:cNvPr id="59396" name="Rectangle 2"/>
          <p:cNvSpPr>
            <a:spLocks noGrp="1" noChangeArrowheads="1"/>
          </p:cNvSpPr>
          <p:nvPr>
            <p:ph type="title"/>
          </p:nvPr>
        </p:nvSpPr>
        <p:spPr/>
        <p:txBody>
          <a:bodyPr/>
          <a:lstStyle/>
          <a:p>
            <a:r>
              <a:rPr lang="en-US" smtClean="0"/>
              <a:t>Power Source Summary</a:t>
            </a:r>
          </a:p>
        </p:txBody>
      </p:sp>
      <p:sp>
        <p:nvSpPr>
          <p:cNvPr id="59397" name="Rectangle 3"/>
          <p:cNvSpPr>
            <a:spLocks noGrp="1" noChangeArrowheads="1"/>
          </p:cNvSpPr>
          <p:nvPr>
            <p:ph type="body" idx="1"/>
          </p:nvPr>
        </p:nvSpPr>
        <p:spPr/>
        <p:txBody>
          <a:bodyPr/>
          <a:lstStyle/>
          <a:p>
            <a:r>
              <a:rPr lang="en-US" dirty="0" smtClean="0"/>
              <a:t>Discussion of power source selection</a:t>
            </a:r>
          </a:p>
          <a:p>
            <a:pPr eaLnBrk="1" hangingPunct="1"/>
            <a:r>
              <a:rPr lang="en-US" i="1" dirty="0">
                <a:solidFill>
                  <a:srgbClr val="FF0000"/>
                </a:solidFill>
              </a:rPr>
              <a:t>Do not consider or select lithium polymer (</a:t>
            </a:r>
            <a:r>
              <a:rPr lang="en-US" i="1" dirty="0" err="1">
                <a:solidFill>
                  <a:srgbClr val="FF0000"/>
                </a:solidFill>
              </a:rPr>
              <a:t>LiPo</a:t>
            </a:r>
            <a:r>
              <a:rPr lang="en-US" i="1" dirty="0">
                <a:solidFill>
                  <a:srgbClr val="FF0000"/>
                </a:solidFill>
              </a:rPr>
              <a:t>) batteries, which are not allowed because of fire risk</a:t>
            </a:r>
          </a:p>
        </p:txBody>
      </p:sp>
      <p:sp>
        <p:nvSpPr>
          <p:cNvPr id="59398"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6042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CD1F2F-122B-4EC9-8AEB-B976E0DA574F}" type="slidenum">
              <a:rPr lang="en-US" smtClean="0"/>
              <a:pPr eaLnBrk="1" hangingPunct="1"/>
              <a:t>55</a:t>
            </a:fld>
            <a:endParaRPr lang="en-US" smtClean="0"/>
          </a:p>
        </p:txBody>
      </p:sp>
      <p:sp>
        <p:nvSpPr>
          <p:cNvPr id="60421" name="Rectangle 2"/>
          <p:cNvSpPr>
            <a:spLocks noGrp="1" noChangeArrowheads="1"/>
          </p:cNvSpPr>
          <p:nvPr>
            <p:ph type="title"/>
          </p:nvPr>
        </p:nvSpPr>
        <p:spPr/>
        <p:txBody>
          <a:bodyPr/>
          <a:lstStyle/>
          <a:p>
            <a:pPr eaLnBrk="1" hangingPunct="1"/>
            <a:r>
              <a:rPr lang="en-US" smtClean="0"/>
              <a:t>Battery Voltage Measurement</a:t>
            </a:r>
          </a:p>
        </p:txBody>
      </p:sp>
      <p:sp>
        <p:nvSpPr>
          <p:cNvPr id="60422" name="Rectangle 3"/>
          <p:cNvSpPr>
            <a:spLocks noGrp="1" noChangeArrowheads="1"/>
          </p:cNvSpPr>
          <p:nvPr>
            <p:ph type="body" idx="1"/>
          </p:nvPr>
        </p:nvSpPr>
        <p:spPr/>
        <p:txBody>
          <a:bodyPr/>
          <a:lstStyle/>
          <a:p>
            <a:pPr eaLnBrk="1" hangingPunct="1"/>
            <a:r>
              <a:rPr lang="en-US" dirty="0" smtClean="0"/>
              <a:t>Details of how the battery voltage is measured.  </a:t>
            </a:r>
          </a:p>
          <a:p>
            <a:pPr eaLnBrk="1" hangingPunct="1"/>
            <a:r>
              <a:rPr lang="en-US" dirty="0" smtClean="0"/>
              <a:t>This should include a discussion of the measurement range and resolution, data conversions, etc.</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61443"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8E532A-8B81-4EE8-B413-0703A6B052C5}" type="slidenum">
              <a:rPr lang="en-US" smtClean="0"/>
              <a:pPr eaLnBrk="1" hangingPunct="1"/>
              <a:t>56</a:t>
            </a:fld>
            <a:endParaRPr lang="en-US" smtClean="0"/>
          </a:p>
        </p:txBody>
      </p:sp>
      <p:sp>
        <p:nvSpPr>
          <p:cNvPr id="61444" name="Rectangle 4"/>
          <p:cNvSpPr>
            <a:spLocks noGrp="1" noChangeArrowheads="1"/>
          </p:cNvSpPr>
          <p:nvPr>
            <p:ph type="ctrTitle"/>
          </p:nvPr>
        </p:nvSpPr>
        <p:spPr/>
        <p:txBody>
          <a:bodyPr/>
          <a:lstStyle/>
          <a:p>
            <a:pPr eaLnBrk="1" hangingPunct="1"/>
            <a:r>
              <a:rPr lang="en-US" smtClean="0"/>
              <a:t>Flight Software Design</a:t>
            </a:r>
          </a:p>
        </p:txBody>
      </p:sp>
      <p:sp>
        <p:nvSpPr>
          <p:cNvPr id="61445" name="Rectangle 5"/>
          <p:cNvSpPr>
            <a:spLocks noGrp="1" noChangeArrowheads="1"/>
          </p:cNvSpPr>
          <p:nvPr>
            <p:ph type="subTitle" idx="1"/>
          </p:nvPr>
        </p:nvSpPr>
        <p:spPr/>
        <p:txBody>
          <a:bodyPr/>
          <a:lstStyle/>
          <a:p>
            <a:pPr eaLnBrk="1" hangingPunct="1"/>
            <a:r>
              <a:rPr lang="en-US" smtClean="0"/>
              <a:t>Presenter Name(s) Go Here</a:t>
            </a:r>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56323"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EC2461-1163-4215-91BE-02033FC01087}" type="slidenum">
              <a:rPr lang="en-US"/>
              <a:pPr eaLnBrk="1" hangingPunct="1"/>
              <a:t>57</a:t>
            </a:fld>
            <a:endParaRPr lang="en-US" dirty="0"/>
          </a:p>
        </p:txBody>
      </p:sp>
      <p:sp>
        <p:nvSpPr>
          <p:cNvPr id="56324" name="Rectangle 2"/>
          <p:cNvSpPr>
            <a:spLocks noGrp="1" noChangeArrowheads="1"/>
          </p:cNvSpPr>
          <p:nvPr>
            <p:ph type="title"/>
          </p:nvPr>
        </p:nvSpPr>
        <p:spPr/>
        <p:txBody>
          <a:bodyPr/>
          <a:lstStyle/>
          <a:p>
            <a:pPr eaLnBrk="1" hangingPunct="1"/>
            <a:r>
              <a:rPr lang="en-US" dirty="0" smtClean="0"/>
              <a:t>FSW Overview</a:t>
            </a:r>
          </a:p>
        </p:txBody>
      </p:sp>
      <p:sp>
        <p:nvSpPr>
          <p:cNvPr id="56325" name="Rectangle 3"/>
          <p:cNvSpPr>
            <a:spLocks noGrp="1" noChangeArrowheads="1"/>
          </p:cNvSpPr>
          <p:nvPr>
            <p:ph type="body" idx="1"/>
          </p:nvPr>
        </p:nvSpPr>
        <p:spPr/>
        <p:txBody>
          <a:bodyPr/>
          <a:lstStyle/>
          <a:p>
            <a:pPr eaLnBrk="1" hangingPunct="1"/>
            <a:r>
              <a:rPr lang="en-US" dirty="0" smtClean="0"/>
              <a:t>Overview of the CanSat FSW design</a:t>
            </a:r>
          </a:p>
          <a:p>
            <a:pPr eaLnBrk="1" hangingPunct="1"/>
            <a:r>
              <a:rPr lang="en-US" dirty="0" smtClean="0"/>
              <a:t>Should discuss </a:t>
            </a:r>
          </a:p>
          <a:p>
            <a:pPr lvl="1" eaLnBrk="1" hangingPunct="1"/>
            <a:r>
              <a:rPr lang="en-US" dirty="0" smtClean="0"/>
              <a:t>Basic FSW architecture</a:t>
            </a:r>
          </a:p>
          <a:p>
            <a:pPr lvl="1" eaLnBrk="1" hangingPunct="1"/>
            <a:r>
              <a:rPr lang="en-US" dirty="0" smtClean="0"/>
              <a:t>Programming languages</a:t>
            </a:r>
          </a:p>
          <a:p>
            <a:pPr lvl="1" eaLnBrk="1" hangingPunct="1"/>
            <a:r>
              <a:rPr lang="en-US" dirty="0" smtClean="0"/>
              <a:t>Development environments</a:t>
            </a:r>
          </a:p>
          <a:p>
            <a:pPr lvl="1" eaLnBrk="1" hangingPunct="1"/>
            <a:r>
              <a:rPr lang="en-US" dirty="0" smtClean="0"/>
              <a:t>Brief summary of what the FSW has to do</a:t>
            </a:r>
          </a:p>
          <a:p>
            <a:pPr eaLnBrk="1" hangingPunct="1"/>
            <a:endParaRPr lang="en-US" dirty="0" smtClean="0"/>
          </a:p>
        </p:txBody>
      </p:sp>
      <p:sp>
        <p:nvSpPr>
          <p:cNvPr id="56326"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6418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t>FSW Changes Since PDR</a:t>
            </a:r>
          </a:p>
        </p:txBody>
      </p:sp>
      <p:sp>
        <p:nvSpPr>
          <p:cNvPr id="63491" name="Content Placeholder 2"/>
          <p:cNvSpPr>
            <a:spLocks noGrp="1"/>
          </p:cNvSpPr>
          <p:nvPr>
            <p:ph idx="1"/>
          </p:nvPr>
        </p:nvSpPr>
        <p:spPr/>
        <p:txBody>
          <a:bodyPr/>
          <a:lstStyle/>
          <a:p>
            <a:r>
              <a:rPr lang="en-US" dirty="0" smtClean="0"/>
              <a:t>Overview of the CanSat FSW changes since the PDR.  Details of the changes should be discussed in subsequent slides.</a:t>
            </a:r>
          </a:p>
        </p:txBody>
      </p:sp>
      <p:sp>
        <p:nvSpPr>
          <p:cNvPr id="6349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634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664309-656E-4768-8D95-48B464FD8957}" type="slidenum">
              <a:rPr lang="en-US" smtClean="0"/>
              <a:pPr eaLnBrk="1" hangingPunct="1"/>
              <a:t>58</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5734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D99DE8-3FE0-4F1D-AE6E-2E378D995B32}" type="slidenum">
              <a:rPr lang="en-US"/>
              <a:pPr eaLnBrk="1" hangingPunct="1"/>
              <a:t>59</a:t>
            </a:fld>
            <a:endParaRPr lang="en-US" dirty="0"/>
          </a:p>
        </p:txBody>
      </p:sp>
      <p:sp>
        <p:nvSpPr>
          <p:cNvPr id="57348" name="Rectangle 2"/>
          <p:cNvSpPr>
            <a:spLocks noGrp="1" noChangeArrowheads="1"/>
          </p:cNvSpPr>
          <p:nvPr>
            <p:ph type="title"/>
          </p:nvPr>
        </p:nvSpPr>
        <p:spPr/>
        <p:txBody>
          <a:bodyPr/>
          <a:lstStyle/>
          <a:p>
            <a:pPr eaLnBrk="1" hangingPunct="1"/>
            <a:r>
              <a:rPr lang="en-US" dirty="0" smtClean="0"/>
              <a:t>FSW Requirements</a:t>
            </a:r>
          </a:p>
        </p:txBody>
      </p:sp>
      <p:sp>
        <p:nvSpPr>
          <p:cNvPr id="57349"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2" name="Content Placeholder 1"/>
          <p:cNvSpPr>
            <a:spLocks noGrp="1"/>
          </p:cNvSpPr>
          <p:nvPr>
            <p:ph idx="1"/>
          </p:nvPr>
        </p:nvSpPr>
        <p:spPr>
          <a:xfrm>
            <a:off x="228600" y="1066800"/>
            <a:ext cx="8686800" cy="5257800"/>
          </a:xfrm>
        </p:spPr>
        <p:txBody>
          <a:bodyPr/>
          <a:lstStyle/>
          <a:p>
            <a:r>
              <a:rPr lang="en-US" dirty="0"/>
              <a:t>Overview of mechanical sub-system requirements</a:t>
            </a:r>
          </a:p>
          <a:p>
            <a:r>
              <a:rPr lang="en-US" dirty="0"/>
              <a:t>Use bullets or a table to demonstrate an understanding of the mission requirements</a:t>
            </a:r>
          </a:p>
          <a:p>
            <a:r>
              <a:rPr lang="en-US" dirty="0"/>
              <a:t>This chart may be expanded to multiple charts as needed</a:t>
            </a:r>
          </a:p>
          <a:p>
            <a:r>
              <a:rPr lang="en-US" dirty="0"/>
              <a:t>The purpose of the chart is to demonstrate to the judges that the team understands the requirements that apply to this </a:t>
            </a:r>
            <a:r>
              <a:rPr lang="en-US" dirty="0" smtClean="0"/>
              <a:t>sub-system</a:t>
            </a:r>
          </a:p>
          <a:p>
            <a:r>
              <a:rPr lang="en-US" dirty="0"/>
              <a:t>Clearly indicate:</a:t>
            </a:r>
          </a:p>
          <a:p>
            <a:pPr lvl="1"/>
            <a:r>
              <a:rPr lang="en-US" dirty="0"/>
              <a:t>Which Competition Guide Requirements are allocated to this subsystem</a:t>
            </a:r>
          </a:p>
          <a:p>
            <a:pPr lvl="1"/>
            <a:r>
              <a:rPr lang="en-US" dirty="0"/>
              <a:t>Any derived requirements for the </a:t>
            </a:r>
            <a:r>
              <a:rPr lang="en-US" dirty="0" smtClean="0"/>
              <a:t>subsytem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578240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819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86E9C3-27DF-4FCF-9446-9EFE5076C6D6}" type="slidenum">
              <a:rPr lang="en-US"/>
              <a:pPr eaLnBrk="1" hangingPunct="1"/>
              <a:t>6</a:t>
            </a:fld>
            <a:endParaRPr lang="en-US" dirty="0"/>
          </a:p>
        </p:txBody>
      </p:sp>
      <p:sp>
        <p:nvSpPr>
          <p:cNvPr id="8196" name="Rectangle 2"/>
          <p:cNvSpPr>
            <a:spLocks noGrp="1" noChangeArrowheads="1"/>
          </p:cNvSpPr>
          <p:nvPr>
            <p:ph type="title"/>
          </p:nvPr>
        </p:nvSpPr>
        <p:spPr/>
        <p:txBody>
          <a:bodyPr/>
          <a:lstStyle/>
          <a:p>
            <a:pPr eaLnBrk="1" hangingPunct="1"/>
            <a:r>
              <a:rPr lang="en-US" dirty="0" smtClean="0"/>
              <a:t>Mission Summary</a:t>
            </a:r>
          </a:p>
        </p:txBody>
      </p:sp>
      <p:sp>
        <p:nvSpPr>
          <p:cNvPr id="8197" name="Rectangle 3"/>
          <p:cNvSpPr>
            <a:spLocks noGrp="1" noChangeArrowheads="1"/>
          </p:cNvSpPr>
          <p:nvPr>
            <p:ph type="body" idx="1"/>
          </p:nvPr>
        </p:nvSpPr>
        <p:spPr/>
        <p:txBody>
          <a:bodyPr/>
          <a:lstStyle/>
          <a:p>
            <a:pPr eaLnBrk="1" hangingPunct="1"/>
            <a:r>
              <a:rPr lang="en-US" dirty="0" smtClean="0"/>
              <a:t>Overview of the mission objectives</a:t>
            </a:r>
          </a:p>
          <a:p>
            <a:pPr eaLnBrk="1" hangingPunct="1"/>
            <a:r>
              <a:rPr lang="en-US" dirty="0" smtClean="0"/>
              <a:t>Indicate which one (1) selectable objective is being attempted</a:t>
            </a:r>
          </a:p>
          <a:p>
            <a:pPr lvl="1" eaLnBrk="1" hangingPunct="1"/>
            <a:r>
              <a:rPr lang="en-US" dirty="0" smtClean="0"/>
              <a:t>Describe selection rationale</a:t>
            </a:r>
          </a:p>
          <a:p>
            <a:pPr eaLnBrk="1" hangingPunct="1"/>
            <a:r>
              <a:rPr lang="en-US" dirty="0" smtClean="0"/>
              <a:t>Include any external objectives (personal, laboratory or sponsor, class, etc.) relevant to the design</a:t>
            </a:r>
          </a:p>
        </p:txBody>
      </p:sp>
      <p:sp>
        <p:nvSpPr>
          <p:cNvPr id="8198"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63179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5939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2562CA8-55F8-4718-B87C-6AFF26525269}" type="slidenum">
              <a:rPr lang="en-US"/>
              <a:pPr eaLnBrk="1" hangingPunct="1"/>
              <a:t>60</a:t>
            </a:fld>
            <a:endParaRPr lang="en-US" dirty="0"/>
          </a:p>
        </p:txBody>
      </p:sp>
      <p:sp>
        <p:nvSpPr>
          <p:cNvPr id="59396" name="Rectangle 2"/>
          <p:cNvSpPr>
            <a:spLocks noGrp="1" noChangeArrowheads="1"/>
          </p:cNvSpPr>
          <p:nvPr>
            <p:ph type="title"/>
          </p:nvPr>
        </p:nvSpPr>
        <p:spPr/>
        <p:txBody>
          <a:bodyPr/>
          <a:lstStyle/>
          <a:p>
            <a:pPr eaLnBrk="1" hangingPunct="1"/>
            <a:r>
              <a:rPr lang="en-US" dirty="0" smtClean="0"/>
              <a:t>CanSat FSW State Diagram</a:t>
            </a:r>
          </a:p>
        </p:txBody>
      </p:sp>
      <p:sp>
        <p:nvSpPr>
          <p:cNvPr id="59397" name="Rectangle 3"/>
          <p:cNvSpPr>
            <a:spLocks noGrp="1" noChangeArrowheads="1"/>
          </p:cNvSpPr>
          <p:nvPr>
            <p:ph type="body" idx="1"/>
          </p:nvPr>
        </p:nvSpPr>
        <p:spPr/>
        <p:txBody>
          <a:bodyPr/>
          <a:lstStyle/>
          <a:p>
            <a:pPr eaLnBrk="1" hangingPunct="1"/>
            <a:r>
              <a:rPr lang="en-US" dirty="0" smtClean="0"/>
              <a:t>Software state diagram defining the </a:t>
            </a:r>
            <a:r>
              <a:rPr lang="en-US" i="1" dirty="0" smtClean="0"/>
              <a:t>states</a:t>
            </a:r>
            <a:r>
              <a:rPr lang="en-US" dirty="0" smtClean="0"/>
              <a:t> and </a:t>
            </a:r>
            <a:r>
              <a:rPr lang="en-US" i="1" dirty="0" smtClean="0"/>
              <a:t>transition conditions </a:t>
            </a:r>
            <a:r>
              <a:rPr lang="en-US" dirty="0" smtClean="0"/>
              <a:t>of the flight software</a:t>
            </a:r>
          </a:p>
          <a:p>
            <a:pPr eaLnBrk="1" hangingPunct="1"/>
            <a:r>
              <a:rPr lang="en-US" dirty="0" smtClean="0"/>
              <a:t>Things to include:</a:t>
            </a:r>
          </a:p>
          <a:p>
            <a:pPr lvl="1" eaLnBrk="1" hangingPunct="1"/>
            <a:r>
              <a:rPr lang="en-US" dirty="0" smtClean="0"/>
              <a:t>Sampling of sensors (including rates)</a:t>
            </a:r>
          </a:p>
          <a:p>
            <a:pPr lvl="1" eaLnBrk="1" hangingPunct="1"/>
            <a:r>
              <a:rPr lang="en-US" dirty="0" smtClean="0"/>
              <a:t>Communications (command and telemetry)</a:t>
            </a:r>
          </a:p>
          <a:p>
            <a:pPr lvl="1" eaLnBrk="1" hangingPunct="1"/>
            <a:r>
              <a:rPr lang="en-US" dirty="0" smtClean="0"/>
              <a:t>Data storage (if applicable)</a:t>
            </a:r>
          </a:p>
          <a:p>
            <a:pPr lvl="1" eaLnBrk="1" hangingPunct="1"/>
            <a:r>
              <a:rPr lang="en-US" dirty="0" smtClean="0"/>
              <a:t>Mechanism activations</a:t>
            </a:r>
          </a:p>
          <a:p>
            <a:pPr lvl="1" eaLnBrk="1" hangingPunct="1"/>
            <a:r>
              <a:rPr lang="en-US" dirty="0" smtClean="0"/>
              <a:t>Major decision points in the logic</a:t>
            </a:r>
          </a:p>
          <a:p>
            <a:pPr eaLnBrk="1" hangingPunct="1"/>
            <a:r>
              <a:rPr lang="en-US" dirty="0" smtClean="0"/>
              <a:t>FSW recovery to correct state after processor reset during flight</a:t>
            </a:r>
          </a:p>
          <a:p>
            <a:pPr lvl="1" eaLnBrk="1" hangingPunct="1"/>
            <a:r>
              <a:rPr lang="en-US" dirty="0" smtClean="0"/>
              <a:t>What data is used to recover?</a:t>
            </a:r>
          </a:p>
          <a:p>
            <a:pPr eaLnBrk="1" hangingPunct="1"/>
            <a:endParaRPr lang="en-US" dirty="0" smtClean="0"/>
          </a:p>
        </p:txBody>
      </p:sp>
      <p:sp>
        <p:nvSpPr>
          <p:cNvPr id="59398"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7" name="5-Point Star 6"/>
          <p:cNvSpPr/>
          <p:nvPr/>
        </p:nvSpPr>
        <p:spPr>
          <a:xfrm>
            <a:off x="8610600" y="152400"/>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9508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59395"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2562CA8-55F8-4718-B87C-6AFF26525269}" type="slidenum">
              <a:rPr lang="en-US"/>
              <a:pPr eaLnBrk="1" hangingPunct="1"/>
              <a:t>61</a:t>
            </a:fld>
            <a:endParaRPr lang="en-US"/>
          </a:p>
        </p:txBody>
      </p:sp>
      <p:sp>
        <p:nvSpPr>
          <p:cNvPr id="59396" name="Rectangle 2"/>
          <p:cNvSpPr>
            <a:spLocks noGrp="1" noChangeArrowheads="1"/>
          </p:cNvSpPr>
          <p:nvPr>
            <p:ph type="title"/>
          </p:nvPr>
        </p:nvSpPr>
        <p:spPr/>
        <p:txBody>
          <a:bodyPr/>
          <a:lstStyle/>
          <a:p>
            <a:pPr eaLnBrk="1" hangingPunct="1"/>
            <a:r>
              <a:rPr lang="en-US" dirty="0" smtClean="0"/>
              <a:t>Software Development Plan</a:t>
            </a:r>
          </a:p>
        </p:txBody>
      </p:sp>
      <p:sp>
        <p:nvSpPr>
          <p:cNvPr id="59397" name="Rectangle 3"/>
          <p:cNvSpPr>
            <a:spLocks noGrp="1" noChangeArrowheads="1"/>
          </p:cNvSpPr>
          <p:nvPr>
            <p:ph type="body" idx="1"/>
          </p:nvPr>
        </p:nvSpPr>
        <p:spPr/>
        <p:txBody>
          <a:bodyPr/>
          <a:lstStyle/>
          <a:p>
            <a:pPr eaLnBrk="1" hangingPunct="1"/>
            <a:r>
              <a:rPr lang="en-US" dirty="0" smtClean="0"/>
              <a:t>A common CanSat problem is late software development</a:t>
            </a:r>
          </a:p>
          <a:p>
            <a:pPr eaLnBrk="1" hangingPunct="1"/>
            <a:r>
              <a:rPr lang="en-US" dirty="0" smtClean="0"/>
              <a:t>Present a slide describing the plan for software development and plans to reduce the risk of late software development</a:t>
            </a:r>
          </a:p>
          <a:p>
            <a:pPr eaLnBrk="1" hangingPunct="1"/>
            <a:r>
              <a:rPr lang="en-US" dirty="0" smtClean="0"/>
              <a:t>Include:</a:t>
            </a:r>
          </a:p>
          <a:p>
            <a:pPr lvl="1" eaLnBrk="1" hangingPunct="1"/>
            <a:r>
              <a:rPr lang="en-US" dirty="0" smtClean="0"/>
              <a:t>Prototyping and prototyping environments</a:t>
            </a:r>
          </a:p>
          <a:p>
            <a:pPr lvl="1" eaLnBrk="1" hangingPunct="1"/>
            <a:r>
              <a:rPr lang="en-US" dirty="0" smtClean="0"/>
              <a:t>Software subsystem development sequence</a:t>
            </a:r>
          </a:p>
          <a:p>
            <a:pPr lvl="1" eaLnBrk="1" hangingPunct="1"/>
            <a:r>
              <a:rPr lang="en-US" dirty="0" smtClean="0"/>
              <a:t>Development team</a:t>
            </a:r>
          </a:p>
          <a:p>
            <a:pPr lvl="1" eaLnBrk="1" hangingPunct="1"/>
            <a:r>
              <a:rPr lang="en-US" dirty="0" smtClean="0"/>
              <a:t>Test methodology</a:t>
            </a:r>
          </a:p>
          <a:p>
            <a:pPr eaLnBrk="1" hangingPunct="1"/>
            <a:r>
              <a:rPr lang="en-US" dirty="0" smtClean="0"/>
              <a:t>Discuss progress since PDR</a:t>
            </a:r>
          </a:p>
          <a:p>
            <a:pPr eaLnBrk="1" hangingPunct="1"/>
            <a:endParaRPr lang="en-US" dirty="0" smtClean="0"/>
          </a:p>
        </p:txBody>
      </p:sp>
      <p:sp>
        <p:nvSpPr>
          <p:cNvPr id="59398"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Tree>
    <p:extLst>
      <p:ext uri="{BB962C8B-B14F-4D97-AF65-F5344CB8AC3E}">
        <p14:creationId xmlns:p14="http://schemas.microsoft.com/office/powerpoint/2010/main" val="24657804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69635"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46C41A-094C-418B-817E-058964E56200}" type="slidenum">
              <a:rPr lang="en-US" smtClean="0"/>
              <a:pPr eaLnBrk="1" hangingPunct="1"/>
              <a:t>62</a:t>
            </a:fld>
            <a:endParaRPr lang="en-US" smtClean="0"/>
          </a:p>
        </p:txBody>
      </p:sp>
      <p:sp>
        <p:nvSpPr>
          <p:cNvPr id="69636" name="Rectangle 4"/>
          <p:cNvSpPr>
            <a:spLocks noGrp="1" noChangeArrowheads="1"/>
          </p:cNvSpPr>
          <p:nvPr>
            <p:ph type="ctrTitle"/>
          </p:nvPr>
        </p:nvSpPr>
        <p:spPr/>
        <p:txBody>
          <a:bodyPr/>
          <a:lstStyle/>
          <a:p>
            <a:pPr eaLnBrk="1" hangingPunct="1"/>
            <a:r>
              <a:rPr lang="en-US" dirty="0" smtClean="0"/>
              <a:t>Ground Control System (GCS) Design</a:t>
            </a:r>
          </a:p>
        </p:txBody>
      </p:sp>
      <p:sp>
        <p:nvSpPr>
          <p:cNvPr id="69637" name="Rectangle 5"/>
          <p:cNvSpPr>
            <a:spLocks noGrp="1" noChangeArrowheads="1"/>
          </p:cNvSpPr>
          <p:nvPr>
            <p:ph type="subTitle" idx="1"/>
          </p:nvPr>
        </p:nvSpPr>
        <p:spPr/>
        <p:txBody>
          <a:bodyPr/>
          <a:lstStyle/>
          <a:p>
            <a:pPr eaLnBrk="1" hangingPunct="1"/>
            <a:r>
              <a:rPr lang="en-US" smtClean="0"/>
              <a:t>Presenter Name(s) Go Here</a:t>
            </a:r>
          </a:p>
          <a:p>
            <a:pPr eaLnBrk="1" hangingPunct="1"/>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066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F57FBA-B363-451D-A4CE-2B665703DCE2}" type="slidenum">
              <a:rPr lang="en-US" smtClean="0"/>
              <a:pPr eaLnBrk="1" hangingPunct="1"/>
              <a:t>63</a:t>
            </a:fld>
            <a:endParaRPr lang="en-US" smtClean="0"/>
          </a:p>
        </p:txBody>
      </p:sp>
      <p:sp>
        <p:nvSpPr>
          <p:cNvPr id="70661" name="Rectangle 2"/>
          <p:cNvSpPr>
            <a:spLocks noGrp="1" noChangeArrowheads="1"/>
          </p:cNvSpPr>
          <p:nvPr>
            <p:ph type="title"/>
          </p:nvPr>
        </p:nvSpPr>
        <p:spPr/>
        <p:txBody>
          <a:bodyPr/>
          <a:lstStyle/>
          <a:p>
            <a:pPr eaLnBrk="1" hangingPunct="1"/>
            <a:r>
              <a:rPr lang="en-US" smtClean="0"/>
              <a:t>GCS Overview</a:t>
            </a:r>
          </a:p>
        </p:txBody>
      </p:sp>
      <p:sp>
        <p:nvSpPr>
          <p:cNvPr id="70662" name="Rectangle 3"/>
          <p:cNvSpPr>
            <a:spLocks noGrp="1" noChangeArrowheads="1"/>
          </p:cNvSpPr>
          <p:nvPr>
            <p:ph type="body" idx="1"/>
          </p:nvPr>
        </p:nvSpPr>
        <p:spPr/>
        <p:txBody>
          <a:bodyPr/>
          <a:lstStyle/>
          <a:p>
            <a:pPr eaLnBrk="1" hangingPunct="1"/>
            <a:r>
              <a:rPr lang="en-US" smtClean="0"/>
              <a:t>Include a simple context diagram showing major components (computers, antenna, adaptors, etc.)</a:t>
            </a:r>
          </a:p>
          <a:p>
            <a:pPr eaLnBrk="1" hangingPunct="1"/>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62467"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C22D56-E530-4B62-B690-EC68C80C107A}" type="slidenum">
              <a:rPr lang="en-US"/>
              <a:pPr eaLnBrk="1" hangingPunct="1"/>
              <a:t>64</a:t>
            </a:fld>
            <a:endParaRPr lang="en-US" dirty="0"/>
          </a:p>
        </p:txBody>
      </p:sp>
      <p:sp>
        <p:nvSpPr>
          <p:cNvPr id="62468" name="Rectangle 2"/>
          <p:cNvSpPr>
            <a:spLocks noGrp="1" noChangeArrowheads="1"/>
          </p:cNvSpPr>
          <p:nvPr>
            <p:ph type="title"/>
          </p:nvPr>
        </p:nvSpPr>
        <p:spPr/>
        <p:txBody>
          <a:bodyPr/>
          <a:lstStyle/>
          <a:p>
            <a:pPr eaLnBrk="1" hangingPunct="1"/>
            <a:r>
              <a:rPr lang="en-US" dirty="0" smtClean="0"/>
              <a:t>GCS Requirements</a:t>
            </a:r>
          </a:p>
        </p:txBody>
      </p:sp>
      <p:sp>
        <p:nvSpPr>
          <p:cNvPr id="62469"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
        <p:nvSpPr>
          <p:cNvPr id="62471" name="Text Box 7"/>
          <p:cNvSpPr txBox="1">
            <a:spLocks noChangeArrowheads="1"/>
          </p:cNvSpPr>
          <p:nvPr/>
        </p:nvSpPr>
        <p:spPr bwMode="auto">
          <a:xfrm>
            <a:off x="228600" y="4724400"/>
            <a:ext cx="8686800" cy="1474788"/>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dirty="0"/>
              <a:t>Examples </a:t>
            </a:r>
            <a:r>
              <a:rPr lang="en-US" i="1" dirty="0" smtClean="0"/>
              <a:t>of requirements to include</a:t>
            </a:r>
            <a:r>
              <a:rPr lang="en-US" i="1" dirty="0"/>
              <a:t>:</a:t>
            </a:r>
          </a:p>
          <a:p>
            <a:pPr eaLnBrk="1" hangingPunct="1">
              <a:buFontTx/>
              <a:buChar char="•"/>
            </a:pPr>
            <a:r>
              <a:rPr lang="en-US" i="1" dirty="0"/>
              <a:t>Antenna placement (field-of-view requirements)</a:t>
            </a:r>
          </a:p>
          <a:p>
            <a:pPr eaLnBrk="1" hangingPunct="1">
              <a:buFontTx/>
              <a:buChar char="•"/>
            </a:pPr>
            <a:r>
              <a:rPr lang="en-US" i="1" dirty="0"/>
              <a:t>Computational requirements</a:t>
            </a:r>
          </a:p>
          <a:p>
            <a:pPr eaLnBrk="1" hangingPunct="1">
              <a:buFontTx/>
              <a:buChar char="•"/>
            </a:pPr>
            <a:r>
              <a:rPr lang="en-US" i="1" dirty="0"/>
              <a:t>Analysis SW requirements</a:t>
            </a:r>
          </a:p>
          <a:p>
            <a:pPr eaLnBrk="1" hangingPunct="1">
              <a:buFontTx/>
              <a:buChar char="•"/>
            </a:pPr>
            <a:r>
              <a:rPr lang="en-US" i="1" dirty="0"/>
              <a:t>Mission operations sequence of events</a:t>
            </a:r>
          </a:p>
        </p:txBody>
      </p:sp>
      <p:sp>
        <p:nvSpPr>
          <p:cNvPr id="2" name="Content Placeholder 1"/>
          <p:cNvSpPr>
            <a:spLocks noGrp="1"/>
          </p:cNvSpPr>
          <p:nvPr>
            <p:ph idx="1"/>
          </p:nvPr>
        </p:nvSpPr>
        <p:spPr>
          <a:xfrm>
            <a:off x="228600" y="1066800"/>
            <a:ext cx="8686800" cy="3276600"/>
          </a:xfrm>
        </p:spPr>
        <p:txBody>
          <a:bodyPr/>
          <a:lstStyle/>
          <a:p>
            <a:r>
              <a:rPr lang="en-US" dirty="0"/>
              <a:t>Overview of </a:t>
            </a:r>
            <a:r>
              <a:rPr lang="en-US" dirty="0" smtClean="0"/>
              <a:t>GCS requirements</a:t>
            </a:r>
            <a:endParaRPr lang="en-US" dirty="0"/>
          </a:p>
          <a:p>
            <a:r>
              <a:rPr lang="en-US" dirty="0"/>
              <a:t>Use bullets or a table to demonstrate an understanding of the </a:t>
            </a:r>
            <a:r>
              <a:rPr lang="en-US" dirty="0" smtClean="0"/>
              <a:t>requirements for the GCS</a:t>
            </a:r>
            <a:endParaRPr lang="en-US" dirty="0"/>
          </a:p>
          <a:p>
            <a:r>
              <a:rPr lang="en-US" dirty="0"/>
              <a:t>This chart may be expanded to multiple charts as needed</a:t>
            </a:r>
          </a:p>
          <a:p>
            <a:r>
              <a:rPr lang="en-US" dirty="0"/>
              <a:t>The purpose of the chart is to demonstrate to the judges that the team understands the requirements that apply to </a:t>
            </a:r>
            <a:r>
              <a:rPr lang="en-US" dirty="0" smtClean="0"/>
              <a:t>the GCS</a:t>
            </a:r>
            <a:endParaRPr lang="en-US" dirty="0"/>
          </a:p>
          <a:p>
            <a:endParaRPr lang="en-US" dirty="0"/>
          </a:p>
        </p:txBody>
      </p:sp>
    </p:spTree>
    <p:extLst>
      <p:ext uri="{BB962C8B-B14F-4D97-AF65-F5344CB8AC3E}">
        <p14:creationId xmlns:p14="http://schemas.microsoft.com/office/powerpoint/2010/main" val="40705714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270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E858A8-D1B5-4DE4-B30A-D9CA98848783}" type="slidenum">
              <a:rPr lang="en-US" smtClean="0"/>
              <a:pPr eaLnBrk="1" hangingPunct="1"/>
              <a:t>65</a:t>
            </a:fld>
            <a:endParaRPr lang="en-US" smtClean="0"/>
          </a:p>
        </p:txBody>
      </p:sp>
      <p:sp>
        <p:nvSpPr>
          <p:cNvPr id="72709" name="Rectangle 2"/>
          <p:cNvSpPr>
            <a:spLocks noGrp="1" noChangeArrowheads="1"/>
          </p:cNvSpPr>
          <p:nvPr>
            <p:ph type="title"/>
          </p:nvPr>
        </p:nvSpPr>
        <p:spPr/>
        <p:txBody>
          <a:bodyPr/>
          <a:lstStyle/>
          <a:p>
            <a:pPr eaLnBrk="1" hangingPunct="1"/>
            <a:r>
              <a:rPr lang="en-US" smtClean="0"/>
              <a:t>GCS Antenna Selection</a:t>
            </a:r>
          </a:p>
        </p:txBody>
      </p:sp>
      <p:sp>
        <p:nvSpPr>
          <p:cNvPr id="72710" name="Rectangle 3"/>
          <p:cNvSpPr>
            <a:spLocks noGrp="1" noChangeArrowheads="1"/>
          </p:cNvSpPr>
          <p:nvPr>
            <p:ph type="body" idx="1"/>
          </p:nvPr>
        </p:nvSpPr>
        <p:spPr/>
        <p:txBody>
          <a:bodyPr/>
          <a:lstStyle/>
          <a:p>
            <a:pPr eaLnBrk="1" hangingPunct="1"/>
            <a:r>
              <a:rPr lang="en-US" dirty="0" smtClean="0"/>
              <a:t>Discussion of the selection of the GCS antenna</a:t>
            </a:r>
          </a:p>
          <a:p>
            <a:pPr eaLnBrk="1" hangingPunct="1"/>
            <a:r>
              <a:rPr lang="en-US" dirty="0" smtClean="0"/>
              <a:t>Include:</a:t>
            </a:r>
          </a:p>
          <a:p>
            <a:pPr lvl="1"/>
            <a:r>
              <a:rPr lang="en-US" dirty="0" smtClean="0"/>
              <a:t>Antenna placement and coverage</a:t>
            </a:r>
          </a:p>
          <a:p>
            <a:pPr lvl="2"/>
            <a:r>
              <a:rPr lang="en-US" dirty="0" smtClean="0"/>
              <a:t>Diagram is recommended</a:t>
            </a:r>
          </a:p>
          <a:p>
            <a:pPr lvl="1"/>
            <a:r>
              <a:rPr lang="en-US" dirty="0" smtClean="0"/>
              <a:t>Antenna height and mounting strategy</a:t>
            </a:r>
          </a:p>
          <a:p>
            <a:pPr lvl="2"/>
            <a:r>
              <a:rPr lang="en-US" dirty="0" smtClean="0"/>
              <a:t>Launch day construction</a:t>
            </a:r>
          </a:p>
          <a:p>
            <a:pPr lvl="1"/>
            <a:r>
              <a:rPr lang="en-US" dirty="0" smtClean="0"/>
              <a:t>Distance link predictions and margins</a:t>
            </a:r>
          </a:p>
          <a:p>
            <a:pPr lvl="1"/>
            <a:r>
              <a:rPr lang="en-US" dirty="0" smtClean="0"/>
              <a:t>Screen shot of ground control software in operation</a:t>
            </a:r>
          </a:p>
          <a:p>
            <a:pPr lvl="1" eaLnBrk="1" hangingPunct="1"/>
            <a:endParaRPr lang="en-US" dirty="0"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GCS Software</a:t>
            </a:r>
            <a:endParaRPr lang="en-US" dirty="0"/>
          </a:p>
        </p:txBody>
      </p:sp>
      <p:sp>
        <p:nvSpPr>
          <p:cNvPr id="3" name="Content Placeholder 2"/>
          <p:cNvSpPr>
            <a:spLocks noGrp="1"/>
          </p:cNvSpPr>
          <p:nvPr>
            <p:ph idx="1"/>
          </p:nvPr>
        </p:nvSpPr>
        <p:spPr/>
        <p:txBody>
          <a:bodyPr/>
          <a:lstStyle/>
          <a:p>
            <a:r>
              <a:rPr lang="en-US" dirty="0" smtClean="0"/>
              <a:t>Telemetry display screen shots</a:t>
            </a:r>
          </a:p>
          <a:p>
            <a:r>
              <a:rPr lang="en-US" dirty="0" smtClean="0"/>
              <a:t>Commercial off the shelf (COTS) software packages used</a:t>
            </a:r>
          </a:p>
          <a:p>
            <a:r>
              <a:rPr lang="en-US" dirty="0" smtClean="0"/>
              <a:t>Real-time plotting software design</a:t>
            </a:r>
          </a:p>
          <a:p>
            <a:r>
              <a:rPr lang="en-US" dirty="0" smtClean="0"/>
              <a:t>Data archiving and retrieval approach</a:t>
            </a:r>
          </a:p>
          <a:p>
            <a:r>
              <a:rPr lang="en-US" dirty="0" smtClean="0"/>
              <a:t>Command software and interface</a:t>
            </a:r>
          </a:p>
          <a:p>
            <a:r>
              <a:rPr lang="en-US" dirty="0" smtClean="0"/>
              <a:t>Progress since PDR</a:t>
            </a:r>
          </a:p>
          <a:p>
            <a:r>
              <a:rPr lang="en-US" dirty="0" smtClean="0"/>
              <a:t>Testing</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dirty="0"/>
          </a:p>
        </p:txBody>
      </p:sp>
      <p:sp>
        <p:nvSpPr>
          <p:cNvPr id="5" name="Slide Number Placeholder 4"/>
          <p:cNvSpPr>
            <a:spLocks noGrp="1"/>
          </p:cNvSpPr>
          <p:nvPr>
            <p:ph type="sldNum" sz="quarter" idx="12"/>
          </p:nvPr>
        </p:nvSpPr>
        <p:spPr/>
        <p:txBody>
          <a:bodyPr/>
          <a:lstStyle/>
          <a:p>
            <a:pPr>
              <a:defRPr/>
            </a:pPr>
            <a:fld id="{2D455A9B-6A32-48C0-82CD-4D1895E3425D}" type="slidenum">
              <a:rPr lang="en-US" smtClean="0"/>
              <a:pPr>
                <a:defRPr/>
              </a:pPr>
              <a:t>66</a:t>
            </a:fld>
            <a:endParaRPr lang="en-US"/>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7633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73731"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68C2F3-3617-4307-9896-DA3B0A214940}" type="slidenum">
              <a:rPr lang="en-US" smtClean="0"/>
              <a:pPr eaLnBrk="1" hangingPunct="1"/>
              <a:t>67</a:t>
            </a:fld>
            <a:endParaRPr lang="en-US" smtClean="0"/>
          </a:p>
        </p:txBody>
      </p:sp>
      <p:sp>
        <p:nvSpPr>
          <p:cNvPr id="73732" name="Rectangle 4"/>
          <p:cNvSpPr>
            <a:spLocks noGrp="1" noChangeArrowheads="1"/>
          </p:cNvSpPr>
          <p:nvPr>
            <p:ph type="ctrTitle"/>
          </p:nvPr>
        </p:nvSpPr>
        <p:spPr/>
        <p:txBody>
          <a:bodyPr/>
          <a:lstStyle/>
          <a:p>
            <a:pPr eaLnBrk="1" hangingPunct="1"/>
            <a:r>
              <a:rPr lang="en-US" smtClean="0"/>
              <a:t>CanSat Integration and Test</a:t>
            </a:r>
          </a:p>
        </p:txBody>
      </p:sp>
      <p:sp>
        <p:nvSpPr>
          <p:cNvPr id="73733" name="Rectangle 5"/>
          <p:cNvSpPr>
            <a:spLocks noGrp="1" noChangeArrowheads="1"/>
          </p:cNvSpPr>
          <p:nvPr>
            <p:ph type="subTitle" idx="1"/>
          </p:nvPr>
        </p:nvSpPr>
        <p:spPr/>
        <p:txBody>
          <a:bodyPr/>
          <a:lstStyle/>
          <a:p>
            <a:pPr eaLnBrk="1" hangingPunct="1"/>
            <a:r>
              <a:rPr lang="en-US" dirty="0"/>
              <a:t>Presenter Name(s) Go Here</a:t>
            </a:r>
          </a:p>
          <a:p>
            <a:pPr eaLnBrk="1" hangingPunct="1"/>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65539"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08A407-DFE8-4BDD-BEA6-55992853028D}" type="slidenum">
              <a:rPr lang="en-US"/>
              <a:pPr eaLnBrk="1" hangingPunct="1"/>
              <a:t>68</a:t>
            </a:fld>
            <a:endParaRPr lang="en-US"/>
          </a:p>
        </p:txBody>
      </p:sp>
      <p:sp>
        <p:nvSpPr>
          <p:cNvPr id="65540" name="Rectangle 2"/>
          <p:cNvSpPr>
            <a:spLocks noGrp="1" noChangeArrowheads="1"/>
          </p:cNvSpPr>
          <p:nvPr>
            <p:ph type="title"/>
          </p:nvPr>
        </p:nvSpPr>
        <p:spPr/>
        <p:txBody>
          <a:bodyPr/>
          <a:lstStyle/>
          <a:p>
            <a:pPr eaLnBrk="1" hangingPunct="1"/>
            <a:r>
              <a:rPr lang="en-US" dirty="0" smtClean="0"/>
              <a:t>CanSat Integration and Test Overview</a:t>
            </a:r>
          </a:p>
        </p:txBody>
      </p:sp>
      <p:sp>
        <p:nvSpPr>
          <p:cNvPr id="65541" name="Rectangle 3"/>
          <p:cNvSpPr>
            <a:spLocks noGrp="1" noChangeArrowheads="1"/>
          </p:cNvSpPr>
          <p:nvPr>
            <p:ph type="body" idx="1"/>
          </p:nvPr>
        </p:nvSpPr>
        <p:spPr/>
        <p:txBody>
          <a:bodyPr/>
          <a:lstStyle/>
          <a:p>
            <a:pPr eaLnBrk="1" hangingPunct="1"/>
            <a:r>
              <a:rPr lang="en-US" sz="2000" dirty="0" smtClean="0"/>
              <a:t>3-5 slides</a:t>
            </a:r>
          </a:p>
          <a:p>
            <a:pPr eaLnBrk="1" hangingPunct="1"/>
            <a:r>
              <a:rPr lang="en-US" sz="2000" dirty="0" smtClean="0"/>
              <a:t>Discussion of how the CanSat subsystems will be integrated</a:t>
            </a:r>
          </a:p>
          <a:p>
            <a:pPr eaLnBrk="1" hangingPunct="1"/>
            <a:r>
              <a:rPr lang="en-US" sz="2000" dirty="0" smtClean="0"/>
              <a:t>Discussion of system-level tests to be performed on the integrated CanSat</a:t>
            </a:r>
          </a:p>
          <a:p>
            <a:pPr eaLnBrk="1" hangingPunct="1"/>
            <a:r>
              <a:rPr lang="en-US" sz="2000" dirty="0" smtClean="0"/>
              <a:t>Discuss subsystem integration</a:t>
            </a:r>
          </a:p>
          <a:p>
            <a:pPr lvl="1" eaLnBrk="1" hangingPunct="1"/>
            <a:r>
              <a:rPr lang="en-US" sz="2000" dirty="0" smtClean="0"/>
              <a:t>Sequence (which subsystems are needed prior to others)</a:t>
            </a:r>
          </a:p>
          <a:p>
            <a:pPr lvl="1" eaLnBrk="1" hangingPunct="1"/>
            <a:r>
              <a:rPr lang="en-US" sz="2000" dirty="0" smtClean="0"/>
              <a:t>Test equipment necessary</a:t>
            </a:r>
          </a:p>
          <a:p>
            <a:pPr lvl="1" eaLnBrk="1" hangingPunct="1"/>
            <a:r>
              <a:rPr lang="en-US" sz="2000" dirty="0" smtClean="0"/>
              <a:t>Test environments necessary</a:t>
            </a:r>
          </a:p>
          <a:p>
            <a:pPr eaLnBrk="1" hangingPunct="1"/>
            <a:r>
              <a:rPr lang="en-US" sz="2000" dirty="0" smtClean="0"/>
              <a:t>The goal(s) at CDR are</a:t>
            </a:r>
          </a:p>
          <a:p>
            <a:pPr lvl="1" eaLnBrk="1" hangingPunct="1"/>
            <a:r>
              <a:rPr lang="en-US" sz="2000" dirty="0" smtClean="0"/>
              <a:t>Convey integration plans</a:t>
            </a:r>
          </a:p>
          <a:p>
            <a:pPr lvl="1" eaLnBrk="1" hangingPunct="1"/>
            <a:r>
              <a:rPr lang="en-US" sz="2000" dirty="0" smtClean="0"/>
              <a:t>Convey plans of how the CanSat is tested as a unit</a:t>
            </a:r>
          </a:p>
        </p:txBody>
      </p:sp>
      <p:sp>
        <p:nvSpPr>
          <p:cNvPr id="65542"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0759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t>Sensor Subsystem Testing Overview</a:t>
            </a:r>
          </a:p>
        </p:txBody>
      </p:sp>
      <p:sp>
        <p:nvSpPr>
          <p:cNvPr id="75779" name="Content Placeholder 2"/>
          <p:cNvSpPr>
            <a:spLocks noGrp="1"/>
          </p:cNvSpPr>
          <p:nvPr>
            <p:ph idx="1"/>
          </p:nvPr>
        </p:nvSpPr>
        <p:spPr/>
        <p:txBody>
          <a:bodyPr/>
          <a:lstStyle/>
          <a:p>
            <a:pPr eaLnBrk="1" hangingPunct="1"/>
            <a:r>
              <a:rPr lang="en-US" dirty="0" smtClean="0"/>
              <a:t>Discuss tests being performed in order to verify the sensor subsystem.  </a:t>
            </a:r>
          </a:p>
          <a:p>
            <a:pPr eaLnBrk="1" hangingPunct="1"/>
            <a:r>
              <a:rPr lang="en-US" dirty="0" smtClean="0"/>
              <a:t>The test selection should demonstrate an understanding of what is important for testing each sensor at the subsystem and system levels.  </a:t>
            </a:r>
          </a:p>
          <a:p>
            <a:pPr eaLnBrk="1" hangingPunct="1"/>
            <a:r>
              <a:rPr lang="en-US" dirty="0" smtClean="0"/>
              <a:t>It is not necessary to go through each test in detail, but provide:</a:t>
            </a:r>
          </a:p>
          <a:p>
            <a:pPr lvl="1" eaLnBrk="1" hangingPunct="1"/>
            <a:r>
              <a:rPr lang="en-US" sz="2000" dirty="0" smtClean="0"/>
              <a:t>What each test is to accomplish?</a:t>
            </a:r>
          </a:p>
          <a:p>
            <a:pPr lvl="1" eaLnBrk="1" hangingPunct="1"/>
            <a:r>
              <a:rPr lang="en-US" sz="2000" dirty="0" smtClean="0"/>
              <a:t>Constraints on testing (necessary operational subsystems, ground support equipment, etc.)</a:t>
            </a:r>
          </a:p>
          <a:p>
            <a:pPr lvl="1" eaLnBrk="1" hangingPunct="1"/>
            <a:r>
              <a:rPr lang="en-US" sz="2000" dirty="0" smtClean="0"/>
              <a:t>Pass/fail criteria and expected results – what are you looking for? (not just “it works” – discuss how you know it works)</a:t>
            </a:r>
          </a:p>
        </p:txBody>
      </p:sp>
      <p:sp>
        <p:nvSpPr>
          <p:cNvPr id="7578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578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F6342DA-B232-455C-8EBD-A06641C506E0}"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Summary of Changes Since PDR</a:t>
            </a:r>
          </a:p>
        </p:txBody>
      </p:sp>
      <p:sp>
        <p:nvSpPr>
          <p:cNvPr id="9219" name="Content Placeholder 2"/>
          <p:cNvSpPr>
            <a:spLocks noGrp="1"/>
          </p:cNvSpPr>
          <p:nvPr>
            <p:ph idx="1"/>
          </p:nvPr>
        </p:nvSpPr>
        <p:spPr/>
        <p:txBody>
          <a:bodyPr/>
          <a:lstStyle/>
          <a:p>
            <a:pPr eaLnBrk="1" hangingPunct="1"/>
            <a:r>
              <a:rPr lang="en-US" dirty="0" smtClean="0"/>
              <a:t>Overview design changes since PDR</a:t>
            </a:r>
          </a:p>
          <a:p>
            <a:pPr eaLnBrk="1" hangingPunct="1"/>
            <a:r>
              <a:rPr lang="en-US" dirty="0" smtClean="0"/>
              <a:t>Details of the changes are discussed in subsequent sections</a:t>
            </a:r>
          </a:p>
          <a:p>
            <a:pPr eaLnBrk="1" hangingPunct="1"/>
            <a:endParaRPr lang="en-US" dirty="0" smtClean="0"/>
          </a:p>
        </p:txBody>
      </p:sp>
      <p:sp>
        <p:nvSpPr>
          <p:cNvPr id="922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922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BFA64D-6BEA-4A48-8C74-2C0A7CEEBEE6}" type="slidenum">
              <a:rPr lang="en-US" smtClean="0"/>
              <a:pPr eaLnBrk="1" hangingPunct="1"/>
              <a:t>7</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782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E15FD8-66AF-414A-AE8D-B66488E1F21B}" type="slidenum">
              <a:rPr lang="en-US" smtClean="0"/>
              <a:pPr eaLnBrk="1" hangingPunct="1"/>
              <a:t>70</a:t>
            </a:fld>
            <a:endParaRPr lang="en-US" smtClean="0"/>
          </a:p>
        </p:txBody>
      </p:sp>
      <p:sp>
        <p:nvSpPr>
          <p:cNvPr id="77829" name="Rectangle 2"/>
          <p:cNvSpPr>
            <a:spLocks noGrp="1" noChangeArrowheads="1"/>
          </p:cNvSpPr>
          <p:nvPr>
            <p:ph type="title"/>
          </p:nvPr>
        </p:nvSpPr>
        <p:spPr/>
        <p:txBody>
          <a:bodyPr/>
          <a:lstStyle/>
          <a:p>
            <a:pPr eaLnBrk="1" hangingPunct="1"/>
            <a:r>
              <a:rPr lang="en-US" dirty="0" smtClean="0">
                <a:solidFill>
                  <a:srgbClr val="FF0000"/>
                </a:solidFill>
              </a:rPr>
              <a:t>Video Camera Testing Overview</a:t>
            </a:r>
          </a:p>
        </p:txBody>
      </p:sp>
      <p:sp>
        <p:nvSpPr>
          <p:cNvPr id="77830" name="Rectangle 3"/>
          <p:cNvSpPr>
            <a:spLocks noGrp="1" noChangeArrowheads="1"/>
          </p:cNvSpPr>
          <p:nvPr>
            <p:ph type="body" idx="1"/>
          </p:nvPr>
        </p:nvSpPr>
        <p:spPr/>
        <p:txBody>
          <a:bodyPr/>
          <a:lstStyle/>
          <a:p>
            <a:pPr eaLnBrk="1" hangingPunct="1"/>
            <a:r>
              <a:rPr lang="en-US" dirty="0" smtClean="0">
                <a:solidFill>
                  <a:srgbClr val="FF0000"/>
                </a:solidFill>
              </a:rPr>
              <a:t>SELECTABLE OBJECTIVE </a:t>
            </a:r>
            <a:r>
              <a:rPr lang="en-US" dirty="0" smtClean="0"/>
              <a:t>– ONLY REQUIRED IF SELECTED</a:t>
            </a:r>
          </a:p>
          <a:p>
            <a:pPr eaLnBrk="1" hangingPunct="1"/>
            <a:r>
              <a:rPr lang="en-US" dirty="0" smtClean="0"/>
              <a:t>Include:</a:t>
            </a:r>
          </a:p>
          <a:p>
            <a:pPr lvl="1" eaLnBrk="1" hangingPunct="1"/>
            <a:r>
              <a:rPr lang="en-US" sz="2000" dirty="0" smtClean="0"/>
              <a:t>Overview of camera testing and results, including pass/fail criteria, etc.</a:t>
            </a:r>
          </a:p>
          <a:p>
            <a:pPr lvl="1" eaLnBrk="1" hangingPunct="1"/>
            <a:r>
              <a:rPr lang="en-US" sz="2000" dirty="0" smtClean="0"/>
              <a:t>Include sample pictures, triggering mechanism, and diagrams of camera location and test setup</a:t>
            </a:r>
          </a:p>
          <a:p>
            <a:pPr lvl="1" eaLnBrk="1" hangingPunct="1"/>
            <a:r>
              <a:rPr lang="en-US" sz="2000" dirty="0" smtClean="0"/>
              <a:t>Test through put results</a:t>
            </a:r>
          </a:p>
          <a:p>
            <a:pPr lvl="1" eaLnBrk="1" hangingPunct="1"/>
            <a:r>
              <a:rPr lang="en-US" sz="2000" dirty="0" smtClean="0"/>
              <a:t>Image recovery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680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C7BAF7-DAE6-4F6D-9A01-42D23FBBC32A}" type="slidenum">
              <a:rPr lang="en-US" smtClean="0"/>
              <a:pPr eaLnBrk="1" hangingPunct="1"/>
              <a:t>71</a:t>
            </a:fld>
            <a:endParaRPr lang="en-US" smtClean="0"/>
          </a:p>
        </p:txBody>
      </p:sp>
      <p:sp>
        <p:nvSpPr>
          <p:cNvPr id="76805" name="Rectangle 2"/>
          <p:cNvSpPr>
            <a:spLocks noGrp="1" noChangeArrowheads="1"/>
          </p:cNvSpPr>
          <p:nvPr>
            <p:ph type="title"/>
          </p:nvPr>
        </p:nvSpPr>
        <p:spPr/>
        <p:txBody>
          <a:bodyPr/>
          <a:lstStyle/>
          <a:p>
            <a:pPr eaLnBrk="1" hangingPunct="1"/>
            <a:r>
              <a:rPr lang="en-US" dirty="0" smtClean="0">
                <a:solidFill>
                  <a:srgbClr val="FF0000"/>
                </a:solidFill>
              </a:rPr>
              <a:t>Impact Force Sensor Testing</a:t>
            </a:r>
          </a:p>
        </p:txBody>
      </p:sp>
      <p:sp>
        <p:nvSpPr>
          <p:cNvPr id="76806" name="Rectangle 3"/>
          <p:cNvSpPr>
            <a:spLocks noGrp="1" noChangeArrowheads="1"/>
          </p:cNvSpPr>
          <p:nvPr>
            <p:ph type="body" idx="1"/>
          </p:nvPr>
        </p:nvSpPr>
        <p:spPr/>
        <p:txBody>
          <a:bodyPr/>
          <a:lstStyle/>
          <a:p>
            <a:pPr eaLnBrk="1" hangingPunct="1"/>
            <a:r>
              <a:rPr lang="en-US" dirty="0" smtClean="0">
                <a:solidFill>
                  <a:srgbClr val="FF0000"/>
                </a:solidFill>
              </a:rPr>
              <a:t>SELECTABLE OBJECTIVE </a:t>
            </a:r>
            <a:r>
              <a:rPr lang="en-US" dirty="0" smtClean="0"/>
              <a:t>– ONLY REQUIRED IF SELECTED</a:t>
            </a:r>
          </a:p>
          <a:p>
            <a:pPr eaLnBrk="1" hangingPunct="1"/>
            <a:r>
              <a:rPr lang="en-US" dirty="0" smtClean="0"/>
              <a:t>Overview of impact force sensor testing and results, including pass/fail criteria, etc.</a:t>
            </a:r>
          </a:p>
          <a:p>
            <a:pPr eaLnBrk="1" hangingPunct="1"/>
            <a:r>
              <a:rPr lang="en-US" dirty="0" smtClean="0"/>
              <a:t>Data storage sizing and format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t>DCS Subsystem Testing Overview</a:t>
            </a:r>
          </a:p>
        </p:txBody>
      </p:sp>
      <p:sp>
        <p:nvSpPr>
          <p:cNvPr id="78851" name="Content Placeholder 2"/>
          <p:cNvSpPr>
            <a:spLocks noGrp="1"/>
          </p:cNvSpPr>
          <p:nvPr>
            <p:ph idx="1"/>
          </p:nvPr>
        </p:nvSpPr>
        <p:spPr/>
        <p:txBody>
          <a:bodyPr/>
          <a:lstStyle/>
          <a:p>
            <a:pPr eaLnBrk="1" hangingPunct="1"/>
            <a:r>
              <a:rPr lang="en-US" dirty="0" smtClean="0"/>
              <a:t>Discuss tests being performed in order to verify the DCS </a:t>
            </a:r>
          </a:p>
          <a:p>
            <a:pPr eaLnBrk="1" hangingPunct="1"/>
            <a:r>
              <a:rPr lang="en-US" dirty="0" smtClean="0"/>
              <a:t>Demonstrate an understanding of what is important for testing each components at the subsystem and system levels</a:t>
            </a:r>
          </a:p>
          <a:p>
            <a:pPr eaLnBrk="1" hangingPunct="1"/>
            <a:r>
              <a:rPr lang="en-US" dirty="0" smtClean="0"/>
              <a:t>It is not necessary to go through each test in detail, but provide:</a:t>
            </a:r>
          </a:p>
          <a:p>
            <a:pPr lvl="1" eaLnBrk="1" hangingPunct="1"/>
            <a:r>
              <a:rPr lang="en-US" sz="2000" dirty="0" smtClean="0"/>
              <a:t>What each test is to accomplish?</a:t>
            </a:r>
          </a:p>
          <a:p>
            <a:pPr lvl="1" eaLnBrk="1" hangingPunct="1"/>
            <a:r>
              <a:rPr lang="en-US" sz="2000" dirty="0" smtClean="0"/>
              <a:t>Constraints on testing (necessary operational subsystems, ground support equipment, etc.)</a:t>
            </a:r>
          </a:p>
          <a:p>
            <a:pPr lvl="1" eaLnBrk="1" hangingPunct="1"/>
            <a:r>
              <a:rPr lang="en-US" sz="2000" dirty="0" smtClean="0"/>
              <a:t>Pass/fail criteria and expected results – what are you looking for? (not just “it works” – discuss how you know it works)</a:t>
            </a:r>
          </a:p>
          <a:p>
            <a:pPr lvl="1" eaLnBrk="1" hangingPunct="1"/>
            <a:r>
              <a:rPr lang="en-US" sz="2000" dirty="0" smtClean="0"/>
              <a:t>Drop testing / simulation</a:t>
            </a:r>
          </a:p>
        </p:txBody>
      </p:sp>
      <p:sp>
        <p:nvSpPr>
          <p:cNvPr id="7885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885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C29711-C0DE-48E8-8971-A7B82091FA2E}" type="slidenum">
              <a:rPr lang="en-US" smtClean="0"/>
              <a:pPr eaLnBrk="1" hangingPunct="1"/>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t>Mechanical Subsystem Testing Overview</a:t>
            </a:r>
          </a:p>
        </p:txBody>
      </p:sp>
      <p:sp>
        <p:nvSpPr>
          <p:cNvPr id="79875" name="Content Placeholder 2"/>
          <p:cNvSpPr>
            <a:spLocks noGrp="1"/>
          </p:cNvSpPr>
          <p:nvPr>
            <p:ph idx="1"/>
          </p:nvPr>
        </p:nvSpPr>
        <p:spPr/>
        <p:txBody>
          <a:bodyPr/>
          <a:lstStyle/>
          <a:p>
            <a:pPr eaLnBrk="1" hangingPunct="1"/>
            <a:r>
              <a:rPr lang="en-US" dirty="0" smtClean="0"/>
              <a:t>Discuss tests being performed in order to verify the Mechanical Subsystem.  </a:t>
            </a:r>
          </a:p>
          <a:p>
            <a:pPr eaLnBrk="1" hangingPunct="1"/>
            <a:r>
              <a:rPr lang="en-US" dirty="0" smtClean="0"/>
              <a:t>Demonstrate an understanding of what is important for mechanical testing at the subsystem and system levels. What each test is to accomplish?</a:t>
            </a:r>
          </a:p>
          <a:p>
            <a:pPr lvl="1" eaLnBrk="1" hangingPunct="1"/>
            <a:r>
              <a:rPr lang="en-US" dirty="0" smtClean="0"/>
              <a:t>Constraints on testing (necessary operational subsystems, ground support equipment, etc.)</a:t>
            </a:r>
          </a:p>
          <a:p>
            <a:pPr lvl="1" eaLnBrk="1" hangingPunct="1"/>
            <a:r>
              <a:rPr lang="en-US" dirty="0" smtClean="0"/>
              <a:t>Pass/fail criteria and expected results – what are you looking for? (not just “it works” – discuss how you know it works)</a:t>
            </a:r>
          </a:p>
          <a:p>
            <a:pPr lvl="1" eaLnBrk="1" hangingPunct="1"/>
            <a:r>
              <a:rPr lang="en-US" dirty="0" smtClean="0"/>
              <a:t>Deployment / separation testing</a:t>
            </a:r>
          </a:p>
          <a:p>
            <a:pPr lvl="1" eaLnBrk="1" hangingPunct="1"/>
            <a:r>
              <a:rPr lang="en-US" dirty="0" smtClean="0"/>
              <a:t>Acceleration / shock / survivability requirement testing</a:t>
            </a:r>
          </a:p>
        </p:txBody>
      </p:sp>
      <p:sp>
        <p:nvSpPr>
          <p:cNvPr id="7987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7987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3D5497-2756-4818-B3C6-1541B1CC7BFF}" type="slidenum">
              <a:rPr lang="en-US" smtClean="0"/>
              <a:pPr eaLnBrk="1" hangingPunct="1"/>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dirty="0" smtClean="0"/>
              <a:t>CDH Subsystem Testing Overview</a:t>
            </a:r>
          </a:p>
        </p:txBody>
      </p:sp>
      <p:sp>
        <p:nvSpPr>
          <p:cNvPr id="80899" name="Content Placeholder 2"/>
          <p:cNvSpPr>
            <a:spLocks noGrp="1"/>
          </p:cNvSpPr>
          <p:nvPr>
            <p:ph idx="1"/>
          </p:nvPr>
        </p:nvSpPr>
        <p:spPr/>
        <p:txBody>
          <a:bodyPr/>
          <a:lstStyle/>
          <a:p>
            <a:pPr eaLnBrk="1" hangingPunct="1"/>
            <a:r>
              <a:rPr lang="en-US" dirty="0" smtClean="0"/>
              <a:t>Discuss tests being performed in order to verify the CDH Subsystem</a:t>
            </a:r>
          </a:p>
          <a:p>
            <a:pPr eaLnBrk="1" hangingPunct="1"/>
            <a:r>
              <a:rPr lang="en-US" dirty="0" smtClean="0"/>
              <a:t>Demonstrate an understanding of what is important for testing each component at the subsystem and system levels</a:t>
            </a:r>
          </a:p>
          <a:p>
            <a:pPr eaLnBrk="1" hangingPunct="1"/>
            <a:r>
              <a:rPr lang="en-US" dirty="0" smtClean="0"/>
              <a:t>It is not necessary to go through each test in detail, but provide:</a:t>
            </a:r>
          </a:p>
          <a:p>
            <a:pPr lvl="1" eaLnBrk="1" hangingPunct="1"/>
            <a:r>
              <a:rPr lang="en-US" sz="2000" dirty="0" smtClean="0"/>
              <a:t>What each test is to accomplish?</a:t>
            </a:r>
          </a:p>
          <a:p>
            <a:pPr lvl="1" eaLnBrk="1" hangingPunct="1"/>
            <a:r>
              <a:rPr lang="en-US" sz="2000" dirty="0" smtClean="0"/>
              <a:t>Constraints on testing (necessary operational subsystems, ground support equipment, etc.)</a:t>
            </a:r>
          </a:p>
          <a:p>
            <a:pPr lvl="1" eaLnBrk="1" hangingPunct="1"/>
            <a:r>
              <a:rPr lang="en-US" sz="2000" dirty="0" smtClean="0"/>
              <a:t>Pass/fail criteria and expected results – what are you looking for? (not just “it works” – discuss how you know it works)</a:t>
            </a:r>
          </a:p>
          <a:p>
            <a:pPr lvl="1" eaLnBrk="1" hangingPunct="1"/>
            <a:r>
              <a:rPr lang="en-US" sz="2000" dirty="0" smtClean="0"/>
              <a:t>Simulation test beds / ground system checkout tests</a:t>
            </a:r>
          </a:p>
        </p:txBody>
      </p:sp>
      <p:sp>
        <p:nvSpPr>
          <p:cNvPr id="8090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090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EA8BA17-FACF-4C78-AAD2-40B023E6993D}" type="slidenum">
              <a:rPr lang="en-US" smtClean="0"/>
              <a:pPr eaLnBrk="1" hangingPunct="1"/>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t>EPS Testing Overview</a:t>
            </a:r>
          </a:p>
        </p:txBody>
      </p:sp>
      <p:sp>
        <p:nvSpPr>
          <p:cNvPr id="81923" name="Content Placeholder 2"/>
          <p:cNvSpPr>
            <a:spLocks noGrp="1"/>
          </p:cNvSpPr>
          <p:nvPr>
            <p:ph idx="1"/>
          </p:nvPr>
        </p:nvSpPr>
        <p:spPr/>
        <p:txBody>
          <a:bodyPr/>
          <a:lstStyle/>
          <a:p>
            <a:pPr eaLnBrk="1" hangingPunct="1"/>
            <a:r>
              <a:rPr lang="en-US" dirty="0" smtClean="0"/>
              <a:t>Discuss the test being performed to verify the EPS</a:t>
            </a:r>
          </a:p>
          <a:p>
            <a:pPr eaLnBrk="1" hangingPunct="1"/>
            <a:r>
              <a:rPr lang="en-US" dirty="0" smtClean="0"/>
              <a:t>Demonstrate an understanding of what is important for testing each component at the subsystem and system levels</a:t>
            </a:r>
          </a:p>
          <a:p>
            <a:pPr eaLnBrk="1" hangingPunct="1"/>
            <a:r>
              <a:rPr lang="en-US" dirty="0" smtClean="0"/>
              <a:t>It is not necessary to go through each test in detail, but provide:</a:t>
            </a:r>
          </a:p>
          <a:p>
            <a:pPr lvl="1" eaLnBrk="1" hangingPunct="1"/>
            <a:r>
              <a:rPr lang="en-US" sz="2000" dirty="0" smtClean="0"/>
              <a:t>What each test is to accomplish?</a:t>
            </a:r>
          </a:p>
          <a:p>
            <a:pPr lvl="1" eaLnBrk="1" hangingPunct="1"/>
            <a:r>
              <a:rPr lang="en-US" sz="2000" dirty="0" smtClean="0"/>
              <a:t>Constraints on testing (necessary operational subsystems, ground support equipment, etc.)</a:t>
            </a:r>
          </a:p>
          <a:p>
            <a:pPr lvl="1" eaLnBrk="1" hangingPunct="1"/>
            <a:r>
              <a:rPr lang="en-US" sz="2000" dirty="0" smtClean="0"/>
              <a:t>Voltage sensor testing</a:t>
            </a:r>
          </a:p>
          <a:p>
            <a:pPr lvl="1" eaLnBrk="1" hangingPunct="1"/>
            <a:r>
              <a:rPr lang="en-US" sz="2000" dirty="0" smtClean="0"/>
              <a:t>Pass/fail criteria and expected results – what are you looking for? (not just “it works” – discuss how you know it works)</a:t>
            </a:r>
          </a:p>
        </p:txBody>
      </p:sp>
      <p:sp>
        <p:nvSpPr>
          <p:cNvPr id="81925"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192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F69ABC-213B-42F9-93DB-75D1D3117AE6}"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FSW Testing Overview</a:t>
            </a:r>
          </a:p>
        </p:txBody>
      </p:sp>
      <p:sp>
        <p:nvSpPr>
          <p:cNvPr id="82947" name="Content Placeholder 2"/>
          <p:cNvSpPr>
            <a:spLocks noGrp="1"/>
          </p:cNvSpPr>
          <p:nvPr>
            <p:ph idx="1"/>
          </p:nvPr>
        </p:nvSpPr>
        <p:spPr/>
        <p:txBody>
          <a:bodyPr/>
          <a:lstStyle/>
          <a:p>
            <a:pPr eaLnBrk="1" hangingPunct="1"/>
            <a:r>
              <a:rPr lang="en-US" dirty="0" smtClean="0"/>
              <a:t>Discuss tests being performed in order to verify the flight software  </a:t>
            </a:r>
          </a:p>
          <a:p>
            <a:pPr eaLnBrk="1" hangingPunct="1"/>
            <a:r>
              <a:rPr lang="en-US" dirty="0" smtClean="0"/>
              <a:t>Test selection should demonstrate an understanding of what is important for software at subsystem and system levels</a:t>
            </a:r>
          </a:p>
          <a:p>
            <a:pPr eaLnBrk="1" hangingPunct="1"/>
            <a:r>
              <a:rPr lang="en-US" dirty="0" smtClean="0"/>
              <a:t>It is not necessary to go through each test in detail, but provide:</a:t>
            </a:r>
          </a:p>
          <a:p>
            <a:pPr lvl="1" eaLnBrk="1" hangingPunct="1"/>
            <a:r>
              <a:rPr lang="en-US" sz="2000" dirty="0" smtClean="0"/>
              <a:t>What each test is to accomplish?</a:t>
            </a:r>
          </a:p>
          <a:p>
            <a:pPr lvl="1" eaLnBrk="1" hangingPunct="1"/>
            <a:r>
              <a:rPr lang="en-US" sz="2000" dirty="0" smtClean="0"/>
              <a:t>Constraints on testing (necessary operational subsystems, ground support equipment, etc.)</a:t>
            </a:r>
          </a:p>
          <a:p>
            <a:pPr lvl="1" eaLnBrk="1" hangingPunct="1"/>
            <a:r>
              <a:rPr lang="en-US" sz="2000" dirty="0" smtClean="0"/>
              <a:t>Pass/fail criteria and expected results – what are you looking for? (not just “it works” – discuss how you know it works)</a:t>
            </a:r>
          </a:p>
          <a:p>
            <a:pPr lvl="1" eaLnBrk="1" hangingPunct="1"/>
            <a:r>
              <a:rPr lang="en-US" sz="2000" dirty="0" smtClean="0"/>
              <a:t>Simulation test beds / ground system checkout tests</a:t>
            </a:r>
          </a:p>
          <a:p>
            <a:endParaRPr lang="en-US" dirty="0" smtClean="0"/>
          </a:p>
        </p:txBody>
      </p:sp>
      <p:sp>
        <p:nvSpPr>
          <p:cNvPr id="8294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29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0F1479-07FE-4631-B66E-DD31D7A02246}"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GCS Testing Overview</a:t>
            </a:r>
          </a:p>
        </p:txBody>
      </p:sp>
      <p:sp>
        <p:nvSpPr>
          <p:cNvPr id="83971" name="Content Placeholder 2"/>
          <p:cNvSpPr>
            <a:spLocks noGrp="1"/>
          </p:cNvSpPr>
          <p:nvPr>
            <p:ph idx="1"/>
          </p:nvPr>
        </p:nvSpPr>
        <p:spPr/>
        <p:txBody>
          <a:bodyPr/>
          <a:lstStyle/>
          <a:p>
            <a:pPr eaLnBrk="1" hangingPunct="1"/>
            <a:r>
              <a:rPr lang="en-US" dirty="0" smtClean="0"/>
              <a:t>Discuss tests being performed in order to verify the GCS.  </a:t>
            </a:r>
          </a:p>
          <a:p>
            <a:pPr eaLnBrk="1" hangingPunct="1"/>
            <a:r>
              <a:rPr lang="en-US" dirty="0" smtClean="0"/>
              <a:t>Demonstrate an understanding of what is important for testing each sensor at the subsystem and system levels</a:t>
            </a:r>
          </a:p>
          <a:p>
            <a:pPr eaLnBrk="1" hangingPunct="1"/>
            <a:r>
              <a:rPr lang="en-US" dirty="0"/>
              <a:t>I</a:t>
            </a:r>
            <a:r>
              <a:rPr lang="en-US" dirty="0" smtClean="0"/>
              <a:t>t is not necessary to go through each test in detail, but provide:</a:t>
            </a:r>
          </a:p>
          <a:p>
            <a:pPr lvl="1" eaLnBrk="1" hangingPunct="1"/>
            <a:r>
              <a:rPr lang="en-US" sz="2000" dirty="0" smtClean="0"/>
              <a:t>What each test is to accomplish?</a:t>
            </a:r>
          </a:p>
          <a:p>
            <a:pPr lvl="1" eaLnBrk="1" hangingPunct="1"/>
            <a:r>
              <a:rPr lang="en-US" sz="2000" dirty="0" smtClean="0"/>
              <a:t>Constraints on testing (necessary operational subsystems, ground support equipment, etc.)</a:t>
            </a:r>
          </a:p>
          <a:p>
            <a:pPr lvl="1" eaLnBrk="1" hangingPunct="1"/>
            <a:r>
              <a:rPr lang="en-US" sz="2000" dirty="0" smtClean="0"/>
              <a:t>Pass/fail criteria and expected results – what are you looking for? (not just “it works” – discuss how you know it works)</a:t>
            </a:r>
          </a:p>
          <a:p>
            <a:pPr lvl="1" eaLnBrk="1" hangingPunct="1"/>
            <a:r>
              <a:rPr lang="en-US" sz="2000" dirty="0" smtClean="0"/>
              <a:t>Simulation test beds / ground system checkout tests</a:t>
            </a:r>
          </a:p>
          <a:p>
            <a:endParaRPr lang="en-US" sz="2000" dirty="0" smtClean="0"/>
          </a:p>
        </p:txBody>
      </p:sp>
      <p:sp>
        <p:nvSpPr>
          <p:cNvPr id="8397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39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2F4947-B758-41E4-B717-2D618CECFA2A}" type="slidenum">
              <a:rPr lang="en-US" smtClean="0"/>
              <a:pPr eaLnBrk="1" hangingPunct="1"/>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ftr" sz="quarter" idx="10"/>
          </p:nvPr>
        </p:nvSpPr>
        <p:spPr>
          <a:xfrm>
            <a:off x="2286000" y="6477001"/>
            <a:ext cx="4648200" cy="228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smtClean="0"/>
              <a:t>CanSat 2013 CDR:  Team ### (Team Name)</a:t>
            </a:r>
            <a:endParaRPr lang="en-US" sz="1400" dirty="0"/>
          </a:p>
        </p:txBody>
      </p:sp>
      <p:sp>
        <p:nvSpPr>
          <p:cNvPr id="84995"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246DC0-3163-401F-AC05-74CF08768052}" type="slidenum">
              <a:rPr lang="en-US" sz="1400" smtClean="0"/>
              <a:pPr eaLnBrk="1" hangingPunct="1"/>
              <a:t>78</a:t>
            </a:fld>
            <a:endParaRPr lang="en-US" smtClean="0"/>
          </a:p>
        </p:txBody>
      </p:sp>
      <p:sp>
        <p:nvSpPr>
          <p:cNvPr id="84996" name="Rectangle 2"/>
          <p:cNvSpPr>
            <a:spLocks noGrp="1" noChangeArrowheads="1"/>
          </p:cNvSpPr>
          <p:nvPr>
            <p:ph type="ctrTitle"/>
          </p:nvPr>
        </p:nvSpPr>
        <p:spPr/>
        <p:txBody>
          <a:bodyPr/>
          <a:lstStyle/>
          <a:p>
            <a:r>
              <a:rPr lang="en-US" smtClean="0"/>
              <a:t>Mission Operations &amp; Analysis</a:t>
            </a:r>
          </a:p>
        </p:txBody>
      </p:sp>
      <p:sp>
        <p:nvSpPr>
          <p:cNvPr id="84997" name="Rectangle 3"/>
          <p:cNvSpPr>
            <a:spLocks noGrp="1" noChangeArrowheads="1"/>
          </p:cNvSpPr>
          <p:nvPr>
            <p:ph type="subTitle" idx="1"/>
          </p:nvPr>
        </p:nvSpPr>
        <p:spPr/>
        <p:txBody>
          <a:bodyPr/>
          <a:lstStyle/>
          <a:p>
            <a:r>
              <a:rPr lang="en-US" smtClean="0"/>
              <a:t>Presenter Name(s) Go Here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601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98A086-912A-483B-B792-18B3FF5CC629}" type="slidenum">
              <a:rPr lang="en-US" smtClean="0"/>
              <a:pPr eaLnBrk="1" hangingPunct="1"/>
              <a:t>79</a:t>
            </a:fld>
            <a:endParaRPr lang="en-US" smtClean="0"/>
          </a:p>
        </p:txBody>
      </p:sp>
      <p:sp>
        <p:nvSpPr>
          <p:cNvPr id="86020" name="Rectangle 2"/>
          <p:cNvSpPr>
            <a:spLocks noGrp="1" noChangeArrowheads="1"/>
          </p:cNvSpPr>
          <p:nvPr>
            <p:ph type="title"/>
          </p:nvPr>
        </p:nvSpPr>
        <p:spPr/>
        <p:txBody>
          <a:bodyPr/>
          <a:lstStyle/>
          <a:p>
            <a:r>
              <a:rPr lang="en-US" smtClean="0"/>
              <a:t>Overview of Mission Sequence of Events</a:t>
            </a:r>
          </a:p>
        </p:txBody>
      </p:sp>
      <p:sp>
        <p:nvSpPr>
          <p:cNvPr id="86021" name="Rectangle 3"/>
          <p:cNvSpPr>
            <a:spLocks noGrp="1" noChangeArrowheads="1"/>
          </p:cNvSpPr>
          <p:nvPr>
            <p:ph type="body" idx="1"/>
          </p:nvPr>
        </p:nvSpPr>
        <p:spPr/>
        <p:txBody>
          <a:bodyPr/>
          <a:lstStyle/>
          <a:p>
            <a:r>
              <a:rPr lang="en-US" dirty="0" smtClean="0"/>
              <a:t>Launch-day sequence of events</a:t>
            </a:r>
          </a:p>
          <a:p>
            <a:pPr lvl="1"/>
            <a:r>
              <a:rPr lang="en-US" dirty="0" smtClean="0"/>
              <a:t>Should start with arrival at the launch site and proceed through recovery and data analysis</a:t>
            </a:r>
          </a:p>
          <a:p>
            <a:r>
              <a:rPr lang="en-US" dirty="0" smtClean="0"/>
              <a:t>Include</a:t>
            </a:r>
          </a:p>
          <a:p>
            <a:pPr lvl="1"/>
            <a:r>
              <a:rPr lang="en-US" dirty="0" smtClean="0"/>
              <a:t>Flow chart of events</a:t>
            </a:r>
          </a:p>
          <a:p>
            <a:pPr lvl="1"/>
            <a:r>
              <a:rPr lang="en-US" dirty="0" smtClean="0"/>
              <a:t>Team member roles and responsibilities</a:t>
            </a:r>
          </a:p>
          <a:p>
            <a:pPr lvl="1"/>
            <a:r>
              <a:rPr lang="en-US" dirty="0" smtClean="0"/>
              <a:t>Antenna construction and ground system setup</a:t>
            </a:r>
          </a:p>
          <a:p>
            <a:pPr lvl="1"/>
            <a:r>
              <a:rPr lang="en-US" dirty="0" smtClean="0"/>
              <a:t>CanSat assembly and test</a:t>
            </a:r>
          </a:p>
          <a:p>
            <a:pPr lvl="1"/>
            <a:r>
              <a:rPr lang="en-US" dirty="0" smtClean="0"/>
              <a:t>Delivery of telemetry data file to field judge for review</a:t>
            </a:r>
          </a:p>
          <a:p>
            <a:pPr lvl="1"/>
            <a:endParaRPr lang="en-US" dirty="0" smtClean="0"/>
          </a:p>
          <a:p>
            <a:pPr lvl="1"/>
            <a:endParaRPr lang="en-US" dirty="0" smtClean="0"/>
          </a:p>
          <a:p>
            <a:endParaRPr lang="en-US" dirty="0" smtClean="0"/>
          </a:p>
        </p:txBody>
      </p:sp>
      <p:sp>
        <p:nvSpPr>
          <p:cNvPr id="8602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System Requirement Summary</a:t>
            </a:r>
          </a:p>
        </p:txBody>
      </p:sp>
      <p:sp>
        <p:nvSpPr>
          <p:cNvPr id="7" name="Content Placeholder 6"/>
          <p:cNvSpPr>
            <a:spLocks noGrp="1"/>
          </p:cNvSpPr>
          <p:nvPr>
            <p:ph sz="half" idx="1"/>
          </p:nvPr>
        </p:nvSpPr>
        <p:spPr>
          <a:xfrm>
            <a:off x="228600" y="1066800"/>
            <a:ext cx="8686800" cy="5105400"/>
          </a:xfrm>
        </p:spPr>
        <p:txBody>
          <a:bodyPr/>
          <a:lstStyle/>
          <a:p>
            <a:r>
              <a:rPr lang="en-US" dirty="0" smtClean="0"/>
              <a:t>Overview of </a:t>
            </a:r>
            <a:r>
              <a:rPr lang="en-US" dirty="0"/>
              <a:t>system (mission) level </a:t>
            </a:r>
            <a:r>
              <a:rPr lang="en-US" dirty="0" smtClean="0"/>
              <a:t>requirements</a:t>
            </a:r>
          </a:p>
          <a:p>
            <a:pPr lvl="1"/>
            <a:r>
              <a:rPr lang="en-US" dirty="0" smtClean="0"/>
              <a:t>Use bullets or a table to demonstrate an understanding of the mission requirements</a:t>
            </a:r>
            <a:endParaRPr lang="en-US" dirty="0"/>
          </a:p>
          <a:p>
            <a:r>
              <a:rPr lang="en-US" dirty="0"/>
              <a:t>This chart may be expanded to multiple charts as </a:t>
            </a:r>
            <a:r>
              <a:rPr lang="en-US" dirty="0" smtClean="0"/>
              <a:t>needed</a:t>
            </a:r>
            <a:endParaRPr lang="en-US" dirty="0"/>
          </a:p>
          <a:p>
            <a:r>
              <a:rPr lang="en-US" dirty="0" smtClean="0"/>
              <a:t>The purpose of the chart is to demonstrate the team understands the system-level requirements</a:t>
            </a:r>
            <a:endParaRPr lang="en-US" dirty="0"/>
          </a:p>
        </p:txBody>
      </p:sp>
      <p:sp>
        <p:nvSpPr>
          <p:cNvPr id="9218" name="Footer Placeholder 5"/>
          <p:cNvSpPr>
            <a:spLocks noGrp="1"/>
          </p:cNvSpPr>
          <p:nvPr>
            <p:ph type="ftr"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CanSat 2013 CDR:  Team ### (Team Name)</a:t>
            </a:r>
            <a:endParaRPr lang="en-US" dirty="0"/>
          </a:p>
        </p:txBody>
      </p:sp>
      <p:sp>
        <p:nvSpPr>
          <p:cNvPr id="9219" name="Slide Number Placeholder 6"/>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0E53B2-0A8D-4DC0-81F6-46BB9C982D10}" type="slidenum">
              <a:rPr lang="en-US" smtClean="0"/>
              <a:pPr/>
              <a:t>8</a:t>
            </a:fld>
            <a:endParaRPr lang="en-US" dirty="0"/>
          </a:p>
        </p:txBody>
      </p:sp>
      <p:sp>
        <p:nvSpPr>
          <p:cNvPr id="9223"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t>Presenter:  Name goes here</a:t>
            </a:r>
          </a:p>
        </p:txBody>
      </p:sp>
    </p:spTree>
    <p:extLst>
      <p:ext uri="{BB962C8B-B14F-4D97-AF65-F5344CB8AC3E}">
        <p14:creationId xmlns:p14="http://schemas.microsoft.com/office/powerpoint/2010/main" val="42582634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68611"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9A74F8-9BCE-4667-B861-4EDEE666EF4E}" type="slidenum">
              <a:rPr lang="en-US"/>
              <a:pPr eaLnBrk="1" hangingPunct="1"/>
              <a:t>80</a:t>
            </a:fld>
            <a:endParaRPr lang="en-US"/>
          </a:p>
        </p:txBody>
      </p:sp>
      <p:sp>
        <p:nvSpPr>
          <p:cNvPr id="68612" name="Rectangle 2"/>
          <p:cNvSpPr>
            <a:spLocks noGrp="1" noChangeArrowheads="1"/>
          </p:cNvSpPr>
          <p:nvPr>
            <p:ph type="title"/>
          </p:nvPr>
        </p:nvSpPr>
        <p:spPr/>
        <p:txBody>
          <a:bodyPr/>
          <a:lstStyle/>
          <a:p>
            <a:pPr eaLnBrk="1" hangingPunct="1"/>
            <a:r>
              <a:rPr lang="en-US" dirty="0" smtClean="0"/>
              <a:t>Field Safety Rules Compliance</a:t>
            </a:r>
          </a:p>
        </p:txBody>
      </p:sp>
      <p:sp>
        <p:nvSpPr>
          <p:cNvPr id="68613" name="Rectangle 3"/>
          <p:cNvSpPr>
            <a:spLocks noGrp="1" noChangeArrowheads="1"/>
          </p:cNvSpPr>
          <p:nvPr>
            <p:ph type="body" idx="1"/>
          </p:nvPr>
        </p:nvSpPr>
        <p:spPr/>
        <p:txBody>
          <a:bodyPr/>
          <a:lstStyle/>
          <a:p>
            <a:pPr eaLnBrk="1" hangingPunct="1"/>
            <a:r>
              <a:rPr lang="en-US" dirty="0"/>
              <a:t>Discuss development and content of the Missions Operations Manual for your </a:t>
            </a:r>
            <a:r>
              <a:rPr lang="en-US" dirty="0" smtClean="0"/>
              <a:t>CanSat</a:t>
            </a:r>
          </a:p>
          <a:p>
            <a:pPr lvl="1" eaLnBrk="1" hangingPunct="1"/>
            <a:r>
              <a:rPr lang="en-US" dirty="0" smtClean="0">
                <a:solidFill>
                  <a:srgbClr val="FF0000"/>
                </a:solidFill>
              </a:rPr>
              <a:t>Two copies of the Mission Operations Manual are due at the Flight Readiness Review the day before launch</a:t>
            </a:r>
          </a:p>
          <a:p>
            <a:pPr lvl="2" eaLnBrk="1" hangingPunct="1"/>
            <a:r>
              <a:rPr lang="en-US" dirty="0" smtClean="0">
                <a:solidFill>
                  <a:srgbClr val="FF0000"/>
                </a:solidFill>
              </a:rPr>
              <a:t>Assemble in three ring binders (the Texas launch site may be windy)</a:t>
            </a:r>
          </a:p>
          <a:p>
            <a:pPr lvl="2" eaLnBrk="1" hangingPunct="1"/>
            <a:r>
              <a:rPr lang="en-US" dirty="0" smtClean="0">
                <a:solidFill>
                  <a:srgbClr val="FF0000"/>
                </a:solidFill>
              </a:rPr>
              <a:t>One copy is for the Flight Coordinator </a:t>
            </a:r>
          </a:p>
          <a:p>
            <a:pPr eaLnBrk="1" hangingPunct="1"/>
            <a:r>
              <a:rPr lang="en-US" dirty="0" smtClean="0"/>
              <a:t>Discuss development status</a:t>
            </a:r>
            <a:endParaRPr lang="en-US" dirty="0"/>
          </a:p>
        </p:txBody>
      </p:sp>
      <p:sp>
        <p:nvSpPr>
          <p:cNvPr id="68614" name="Text Box 4"/>
          <p:cNvSpPr txBox="1">
            <a:spLocks noChangeArrowheads="1"/>
          </p:cNvSpPr>
          <p:nvPr/>
        </p:nvSpPr>
        <p:spPr bwMode="auto">
          <a:xfrm>
            <a:off x="228600" y="6477000"/>
            <a:ext cx="2286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3894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80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C8CC89-3AF9-442A-ABB0-2A8DCD201A42}" type="slidenum">
              <a:rPr lang="en-US" smtClean="0"/>
              <a:pPr eaLnBrk="1" hangingPunct="1"/>
              <a:t>81</a:t>
            </a:fld>
            <a:endParaRPr lang="en-US" smtClean="0"/>
          </a:p>
        </p:txBody>
      </p:sp>
      <p:sp>
        <p:nvSpPr>
          <p:cNvPr id="88068" name="Rectangle 2"/>
          <p:cNvSpPr>
            <a:spLocks noGrp="1" noChangeArrowheads="1"/>
          </p:cNvSpPr>
          <p:nvPr>
            <p:ph type="title"/>
          </p:nvPr>
        </p:nvSpPr>
        <p:spPr/>
        <p:txBody>
          <a:bodyPr/>
          <a:lstStyle/>
          <a:p>
            <a:r>
              <a:rPr lang="en-US" dirty="0" smtClean="0"/>
              <a:t>CanSat Location and Recovery</a:t>
            </a:r>
          </a:p>
        </p:txBody>
      </p:sp>
      <p:sp>
        <p:nvSpPr>
          <p:cNvPr id="88069" name="Rectangle 3"/>
          <p:cNvSpPr>
            <a:spLocks noGrp="1" noChangeArrowheads="1"/>
          </p:cNvSpPr>
          <p:nvPr>
            <p:ph type="body" idx="1"/>
          </p:nvPr>
        </p:nvSpPr>
        <p:spPr/>
        <p:txBody>
          <a:bodyPr/>
          <a:lstStyle/>
          <a:p>
            <a:r>
              <a:rPr lang="en-US" dirty="0" smtClean="0"/>
              <a:t>Discuss how you will find your CanSats in the field</a:t>
            </a:r>
          </a:p>
          <a:p>
            <a:endParaRPr lang="en-US" dirty="0" smtClean="0"/>
          </a:p>
        </p:txBody>
      </p:sp>
      <p:sp>
        <p:nvSpPr>
          <p:cNvPr id="88070"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Mission Rehearsal Activities</a:t>
            </a:r>
          </a:p>
        </p:txBody>
      </p:sp>
      <p:sp>
        <p:nvSpPr>
          <p:cNvPr id="89091" name="Content Placeholder 2"/>
          <p:cNvSpPr>
            <a:spLocks noGrp="1"/>
          </p:cNvSpPr>
          <p:nvPr>
            <p:ph idx="1"/>
          </p:nvPr>
        </p:nvSpPr>
        <p:spPr/>
        <p:txBody>
          <a:bodyPr/>
          <a:lstStyle/>
          <a:p>
            <a:r>
              <a:rPr lang="en-US" smtClean="0"/>
              <a:t>Description of mission operations rehearsal activities including:</a:t>
            </a:r>
          </a:p>
          <a:p>
            <a:pPr lvl="1"/>
            <a:r>
              <a:rPr lang="en-US" smtClean="0"/>
              <a:t>Details of activities rehearsed to date</a:t>
            </a:r>
          </a:p>
          <a:p>
            <a:pPr lvl="2"/>
            <a:r>
              <a:rPr lang="en-US" smtClean="0"/>
              <a:t>Ground system radio link check procedures</a:t>
            </a:r>
          </a:p>
          <a:p>
            <a:pPr lvl="2"/>
            <a:r>
              <a:rPr lang="en-US" smtClean="0"/>
              <a:t>Loading the egg payload</a:t>
            </a:r>
          </a:p>
          <a:p>
            <a:pPr lvl="2"/>
            <a:r>
              <a:rPr lang="en-US" smtClean="0"/>
              <a:t>Powering on/off the CanSat</a:t>
            </a:r>
          </a:p>
          <a:p>
            <a:pPr lvl="2"/>
            <a:r>
              <a:rPr lang="en-US" smtClean="0"/>
              <a:t>Launch configuration preparations (e.g., final assembly and stowing appendages)</a:t>
            </a:r>
          </a:p>
          <a:p>
            <a:pPr lvl="2"/>
            <a:r>
              <a:rPr lang="en-US" smtClean="0"/>
              <a:t>Loading the CanSat in the launch vehicle</a:t>
            </a:r>
          </a:p>
          <a:p>
            <a:pPr lvl="2"/>
            <a:r>
              <a:rPr lang="en-US" smtClean="0"/>
              <a:t>Telemetry processing, archiving, and analysis</a:t>
            </a:r>
          </a:p>
          <a:p>
            <a:pPr lvl="2"/>
            <a:r>
              <a:rPr lang="en-US" smtClean="0"/>
              <a:t>Recovery</a:t>
            </a:r>
          </a:p>
          <a:p>
            <a:r>
              <a:rPr lang="en-US" smtClean="0"/>
              <a:t>Description of written procedures developed/required</a:t>
            </a:r>
          </a:p>
          <a:p>
            <a:pPr lvl="2"/>
            <a:endParaRPr lang="en-US" smtClean="0"/>
          </a:p>
        </p:txBody>
      </p:sp>
      <p:sp>
        <p:nvSpPr>
          <p:cNvPr id="8909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890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88F850-228C-4E24-BE6F-6714D270EE16}" type="slidenum">
              <a:rPr lang="en-US" smtClean="0"/>
              <a:pPr eaLnBrk="1" hangingPunct="1"/>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ftr"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7171" name="Rectangle 6"/>
          <p:cNvSpPr>
            <a:spLocks noGrp="1" noChangeArrowheads="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8E8A40-1831-43ED-B772-5D6C0B7D917B}" type="slidenum">
              <a:rPr lang="en-US"/>
              <a:pPr eaLnBrk="1" hangingPunct="1"/>
              <a:t>83</a:t>
            </a:fld>
            <a:endParaRPr lang="en-US" dirty="0"/>
          </a:p>
        </p:txBody>
      </p:sp>
      <p:sp>
        <p:nvSpPr>
          <p:cNvPr id="7172" name="Rectangle 4"/>
          <p:cNvSpPr>
            <a:spLocks noGrp="1" noChangeArrowheads="1"/>
          </p:cNvSpPr>
          <p:nvPr>
            <p:ph type="ctrTitle"/>
          </p:nvPr>
        </p:nvSpPr>
        <p:spPr/>
        <p:txBody>
          <a:bodyPr/>
          <a:lstStyle/>
          <a:p>
            <a:pPr eaLnBrk="1" hangingPunct="1"/>
            <a:r>
              <a:rPr lang="en-US" dirty="0" smtClean="0"/>
              <a:t>Requirements Compliance</a:t>
            </a:r>
          </a:p>
        </p:txBody>
      </p:sp>
      <p:sp>
        <p:nvSpPr>
          <p:cNvPr id="7173" name="Rectangle 5"/>
          <p:cNvSpPr>
            <a:spLocks noGrp="1" noChangeArrowheads="1"/>
          </p:cNvSpPr>
          <p:nvPr>
            <p:ph type="subTitle" idx="1"/>
          </p:nvPr>
        </p:nvSpPr>
        <p:spPr/>
        <p:txBody>
          <a:bodyPr/>
          <a:lstStyle/>
          <a:p>
            <a:pPr eaLnBrk="1" hangingPunct="1"/>
            <a:r>
              <a:rPr lang="en-US" dirty="0" smtClean="0"/>
              <a:t>Presenter Name(s) Go Here</a:t>
            </a:r>
          </a:p>
        </p:txBody>
      </p:sp>
      <p:sp>
        <p:nvSpPr>
          <p:cNvPr id="7174" name="Text Box 9"/>
          <p:cNvSpPr txBox="1">
            <a:spLocks noChangeArrowheads="1"/>
          </p:cNvSpPr>
          <p:nvPr/>
        </p:nvSpPr>
        <p:spPr bwMode="auto">
          <a:xfrm>
            <a:off x="228600" y="1219200"/>
            <a:ext cx="8686800" cy="646331"/>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dirty="0"/>
              <a:t>The purpose of this section is to </a:t>
            </a:r>
            <a:r>
              <a:rPr lang="en-US" i="1" dirty="0" smtClean="0"/>
              <a:t>summarize and cross reference the compliance to the CanSat Competition Mission Guide requirements.</a:t>
            </a:r>
            <a:endParaRPr lang="en-US" i="1" dirty="0"/>
          </a:p>
        </p:txBody>
      </p:sp>
    </p:spTree>
    <p:extLst>
      <p:ext uri="{BB962C8B-B14F-4D97-AF65-F5344CB8AC3E}">
        <p14:creationId xmlns:p14="http://schemas.microsoft.com/office/powerpoint/2010/main" val="35619889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Compliance Overview</a:t>
            </a:r>
            <a:endParaRPr lang="en-US" dirty="0"/>
          </a:p>
        </p:txBody>
      </p:sp>
      <p:sp>
        <p:nvSpPr>
          <p:cNvPr id="3" name="Content Placeholder 2"/>
          <p:cNvSpPr>
            <a:spLocks noGrp="1"/>
          </p:cNvSpPr>
          <p:nvPr>
            <p:ph idx="1"/>
          </p:nvPr>
        </p:nvSpPr>
        <p:spPr/>
        <p:txBody>
          <a:bodyPr/>
          <a:lstStyle/>
          <a:p>
            <a:r>
              <a:rPr lang="en-US" dirty="0" smtClean="0"/>
              <a:t>State current design compliance to requirements</a:t>
            </a:r>
          </a:p>
          <a:p>
            <a:r>
              <a:rPr lang="en-US" dirty="0" smtClean="0"/>
              <a:t>Summarize content of the detailed slides that follow</a:t>
            </a:r>
          </a:p>
          <a:p>
            <a:r>
              <a:rPr lang="en-US" dirty="0" smtClean="0"/>
              <a:t>If the design does not comply to the requirements, that is a </a:t>
            </a:r>
            <a:r>
              <a:rPr lang="en-US" dirty="0" smtClean="0">
                <a:solidFill>
                  <a:srgbClr val="FF0000"/>
                </a:solidFill>
              </a:rPr>
              <a:t>serious issue </a:t>
            </a:r>
            <a:r>
              <a:rPr lang="en-US" dirty="0" smtClean="0"/>
              <a:t>– why?</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84</a:t>
            </a:fld>
            <a:endParaRPr lang="en-US"/>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0676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Compliance (1 of 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85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61109993"/>
              </p:ext>
            </p:extLst>
          </p:nvPr>
        </p:nvGraphicFramePr>
        <p:xfrm>
          <a:off x="228600" y="1160124"/>
          <a:ext cx="8686800" cy="4478676"/>
        </p:xfrm>
        <a:graphic>
          <a:graphicData uri="http://schemas.openxmlformats.org/drawingml/2006/table">
            <a:tbl>
              <a:tblPr firstRow="1">
                <a:tableStyleId>{8A107856-5554-42FB-B03E-39F5DBC370BA}</a:tableStyleId>
              </a:tblPr>
              <a:tblGrid>
                <a:gridCol w="533400"/>
                <a:gridCol w="4302550"/>
                <a:gridCol w="1014953"/>
                <a:gridCol w="1134359"/>
                <a:gridCol w="1701538"/>
              </a:tblGrid>
              <a:tr h="298515">
                <a:tc>
                  <a:txBody>
                    <a:bodyPr/>
                    <a:lstStyle/>
                    <a:p>
                      <a:pPr algn="ctr" fontAlgn="ctr"/>
                      <a:r>
                        <a:rPr lang="en-US" sz="1200" u="none" strike="noStrike" dirty="0" err="1">
                          <a:effectLst/>
                        </a:rPr>
                        <a:t>Req</a:t>
                      </a:r>
                      <a:r>
                        <a:rPr lang="en-US" sz="1200"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u="none" strike="noStrike" dirty="0">
                          <a:effectLst/>
                        </a:rPr>
                        <a:t>Comply / No </a:t>
                      </a:r>
                      <a:r>
                        <a:rPr lang="en-US" sz="1200" u="none" strike="noStrike" dirty="0" smtClean="0">
                          <a:effectLst/>
                        </a:rPr>
                        <a:t>Comply /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u="none" strike="noStrike" dirty="0">
                          <a:effectLst/>
                        </a:rPr>
                        <a:t>Slide(s) Demonstrating </a:t>
                      </a:r>
                      <a:r>
                        <a:rPr lang="en-US" sz="1200"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u="none" strike="noStrike" dirty="0">
                          <a:effectLst/>
                        </a:rPr>
                        <a:t>Team </a:t>
                      </a:r>
                      <a:r>
                        <a:rPr lang="en-US" sz="1200" u="none" strike="noStrike" dirty="0" smtClean="0">
                          <a:effectLst/>
                        </a:rPr>
                        <a:t>Comments</a:t>
                      </a:r>
                    </a:p>
                    <a:p>
                      <a:pPr algn="ctr" fontAlgn="ctr"/>
                      <a:r>
                        <a:rPr lang="en-US" sz="1200" u="none" strike="noStrike" dirty="0" smtClean="0">
                          <a:effectLst/>
                        </a:rPr>
                        <a:t>or </a:t>
                      </a:r>
                      <a:r>
                        <a:rPr lang="en-US" sz="1200"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149258">
                <a:tc>
                  <a:txBody>
                    <a:bodyPr/>
                    <a:lstStyle/>
                    <a:p>
                      <a:pPr algn="l" fontAlgn="ctr"/>
                      <a:r>
                        <a:rPr lang="en-US" sz="1200" u="none" strike="noStrike">
                          <a:effectLst/>
                        </a:rPr>
                        <a:t>3.1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Base Requirements</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Total mass of </a:t>
                      </a:r>
                      <a:r>
                        <a:rPr lang="en-US" sz="1200" u="none" strike="noStrike" dirty="0" err="1">
                          <a:effectLst/>
                        </a:rPr>
                        <a:t>cansat</a:t>
                      </a:r>
                      <a:r>
                        <a:rPr lang="en-US" sz="1200" u="none" strike="noStrike" dirty="0">
                          <a:effectLst/>
                        </a:rPr>
                        <a:t>, container, and all descent control devices shall be 700 grams. Mass shall not vary more than +/-10 grams.</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b="1" i="0" u="none" strike="noStrike" dirty="0" smtClean="0">
                          <a:solidFill>
                            <a:schemeClr val="bg1"/>
                          </a:solidFill>
                          <a:effectLst/>
                          <a:latin typeface="Calibri"/>
                        </a:rPr>
                        <a:t>Comply</a:t>
                      </a:r>
                      <a:endParaRPr lang="en-US" sz="1200" b="1" i="0" u="none" strike="noStrike" dirty="0">
                        <a:solidFill>
                          <a:schemeClr val="bg1"/>
                        </a:solidFill>
                        <a:effectLst/>
                        <a:latin typeface="Calibri"/>
                      </a:endParaRPr>
                    </a:p>
                  </a:txBody>
                  <a:tcPr marL="7463" marR="7463" marT="7463" marB="0" anchor="ctr">
                    <a:solidFill>
                      <a:srgbClr val="00B050"/>
                    </a:solidFill>
                  </a:tcPr>
                </a:tc>
                <a:tc>
                  <a:txBody>
                    <a:bodyPr/>
                    <a:lstStyle/>
                    <a:p>
                      <a:pPr marL="0" algn="ctr" defTabSz="914400" rtl="0" eaLnBrk="1" fontAlgn="b" latinLnBrk="0" hangingPunct="1"/>
                      <a:r>
                        <a:rPr lang="en-US" sz="1200" b="0" i="0" u="none" strike="noStrike" dirty="0" smtClean="0">
                          <a:solidFill>
                            <a:schemeClr val="bg1"/>
                          </a:solidFill>
                          <a:effectLst/>
                          <a:latin typeface="Calibri"/>
                        </a:rPr>
                        <a:t> </a:t>
                      </a:r>
                      <a:r>
                        <a:rPr lang="en-US" sz="1200" b="1" i="0" u="none" strike="noStrike" kern="1200" dirty="0" smtClean="0">
                          <a:solidFill>
                            <a:schemeClr val="bg1"/>
                          </a:solidFill>
                          <a:effectLst/>
                          <a:latin typeface="Calibri"/>
                          <a:ea typeface="+mn-ea"/>
                          <a:cs typeface="+mn-cs"/>
                        </a:rPr>
                        <a:t>x, y, z</a:t>
                      </a:r>
                      <a:endParaRPr lang="en-US" sz="1200" b="1" i="0" u="none" strike="noStrike" kern="1200" dirty="0">
                        <a:solidFill>
                          <a:schemeClr val="bg1"/>
                        </a:solidFill>
                        <a:effectLst/>
                        <a:latin typeface="Calibri"/>
                        <a:ea typeface="+mn-ea"/>
                        <a:cs typeface="+mn-cs"/>
                      </a:endParaRPr>
                    </a:p>
                  </a:txBody>
                  <a:tcPr marL="7463" marR="7463" marT="7463" marB="0" anchor="ctr">
                    <a:solidFill>
                      <a:srgbClr val="00B050"/>
                    </a:solidFill>
                  </a:tcPr>
                </a:tc>
                <a:tc>
                  <a:txBody>
                    <a:bodyPr/>
                    <a:lstStyle/>
                    <a:p>
                      <a:pPr algn="l" fontAlgn="b"/>
                      <a:r>
                        <a:rPr lang="en-US" sz="1200" b="1" i="0" u="none" strike="noStrike" dirty="0" smtClean="0">
                          <a:solidFill>
                            <a:srgbClr val="00B050"/>
                          </a:solidFill>
                          <a:effectLst/>
                          <a:latin typeface="Calibri"/>
                        </a:rPr>
                        <a:t>Everything should be green by CDR.</a:t>
                      </a:r>
                      <a:endParaRPr lang="en-US" sz="1200" b="1" i="0" u="none" strike="noStrike" dirty="0">
                        <a:solidFill>
                          <a:srgbClr val="00B050"/>
                        </a:solidFill>
                        <a:effectLst/>
                        <a:latin typeface="Calibri"/>
                      </a:endParaRPr>
                    </a:p>
                  </a:txBody>
                  <a:tcPr marL="7463" marR="7463" marT="7463" marB="0" anchor="ctr"/>
                </a:tc>
              </a:tr>
              <a:tr h="149258">
                <a:tc>
                  <a:txBody>
                    <a:bodyPr/>
                    <a:lstStyle/>
                    <a:p>
                      <a:pPr algn="l" fontAlgn="ctr"/>
                      <a:r>
                        <a:rPr lang="en-US" sz="1200" u="none" strike="noStrike" dirty="0">
                          <a:effectLst/>
                        </a:rPr>
                        <a:t>3.1.2</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a:t>
                      </a:r>
                      <a:r>
                        <a:rPr lang="en-US" sz="1200" u="none" strike="noStrike" dirty="0" err="1">
                          <a:effectLst/>
                        </a:rPr>
                        <a:t>cansat</a:t>
                      </a:r>
                      <a:r>
                        <a:rPr lang="en-US" sz="1200" u="none" strike="noStrike" dirty="0">
                          <a:effectLst/>
                        </a:rPr>
                        <a:t> must be installed in a container to protect it from deployment out of the rocket.</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ctr"/>
                </a:tc>
              </a:tr>
              <a:tr h="380607">
                <a:tc>
                  <a:txBody>
                    <a:bodyPr/>
                    <a:lstStyle/>
                    <a:p>
                      <a:pPr algn="l" fontAlgn="ctr"/>
                      <a:r>
                        <a:rPr lang="en-US" sz="1200" u="none" strike="noStrike" dirty="0">
                          <a:effectLst/>
                        </a:rPr>
                        <a:t>3.1.2.1</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container shall fit inside the cylindrical payload section of the rocket defined by the cylindrical payload envelope of 130 mm x 250 mm length control </a:t>
                      </a:r>
                      <a:r>
                        <a:rPr lang="en-US" sz="1200" u="none" strike="noStrike" dirty="0" smtClean="0">
                          <a:effectLst/>
                        </a:rPr>
                        <a:t>system</a:t>
                      </a:r>
                      <a:r>
                        <a:rPr lang="en-US" sz="1200" u="none" strike="noStrike" baseline="0" dirty="0" smtClean="0">
                          <a:effectLst/>
                        </a:rPr>
                        <a:t> </a:t>
                      </a:r>
                      <a:r>
                        <a:rPr lang="en-US" sz="1200" u="none" strike="noStrike" dirty="0" smtClean="0">
                          <a:effectLst/>
                        </a:rPr>
                        <a:t>including </a:t>
                      </a:r>
                      <a:r>
                        <a:rPr lang="en-US" sz="1200" u="none" strike="noStrike" dirty="0">
                          <a:effectLst/>
                        </a:rPr>
                        <a:t>the descent</a:t>
                      </a:r>
                      <a:endParaRPr lang="en-US" sz="1200" b="0" i="0" u="none" strike="noStrike" dirty="0">
                        <a:solidFill>
                          <a:srgbClr val="000000"/>
                        </a:solidFill>
                        <a:effectLst/>
                        <a:latin typeface="Calibri"/>
                      </a:endParaRPr>
                    </a:p>
                  </a:txBody>
                  <a:tcPr marL="7463" marR="7463" marT="7463" marB="0" anchor="ctr"/>
                </a:tc>
                <a:tc>
                  <a:txBody>
                    <a:bodyPr/>
                    <a:lstStyle/>
                    <a:p>
                      <a:pPr marL="0" algn="ctr" defTabSz="914400" rtl="0" eaLnBrk="1" fontAlgn="b" latinLnBrk="0" hangingPunct="1"/>
                      <a:r>
                        <a:rPr lang="en-US" sz="1200" b="1" i="0" u="none" strike="noStrike" kern="1200" dirty="0" smtClean="0">
                          <a:solidFill>
                            <a:schemeClr val="bg1"/>
                          </a:solidFill>
                          <a:effectLst/>
                          <a:latin typeface="Calibri"/>
                          <a:ea typeface="+mn-ea"/>
                          <a:cs typeface="+mn-cs"/>
                        </a:rPr>
                        <a:t>Partial</a:t>
                      </a:r>
                      <a:endParaRPr lang="en-US" sz="1200" b="1" i="0" u="none" strike="noStrike" kern="1200" dirty="0">
                        <a:solidFill>
                          <a:schemeClr val="bg1"/>
                        </a:solidFill>
                        <a:effectLst/>
                        <a:latin typeface="Calibri"/>
                        <a:ea typeface="+mn-ea"/>
                        <a:cs typeface="+mn-cs"/>
                      </a:endParaRPr>
                    </a:p>
                  </a:txBody>
                  <a:tcPr marL="7463" marR="7463" marT="7463" marB="0" anchor="ctr">
                    <a:solidFill>
                      <a:srgbClr val="FFFF00"/>
                    </a:solidFill>
                  </a:tcPr>
                </a:tc>
                <a:tc>
                  <a:txBody>
                    <a:bodyPr/>
                    <a:lstStyle/>
                    <a:p>
                      <a:pPr algn="l" fontAlgn="b"/>
                      <a:endParaRPr lang="en-US" sz="1200" b="0" i="0" u="none" strike="noStrike" dirty="0">
                        <a:solidFill>
                          <a:schemeClr val="bg1"/>
                        </a:solidFill>
                        <a:effectLst/>
                        <a:latin typeface="Calibri"/>
                      </a:endParaRPr>
                    </a:p>
                  </a:txBody>
                  <a:tcPr marL="7463" marR="7463" marT="7463" marB="0" anchor="b">
                    <a:solidFill>
                      <a:srgbClr val="FFFF00"/>
                    </a:solidFill>
                  </a:tcPr>
                </a:tc>
                <a:tc>
                  <a:txBody>
                    <a:bodyPr/>
                    <a:lstStyle/>
                    <a:p>
                      <a:pPr algn="l" fontAlgn="b"/>
                      <a:r>
                        <a:rPr lang="en-US" sz="1200" b="0" i="0" u="none" strike="noStrike" dirty="0" smtClean="0">
                          <a:solidFill>
                            <a:srgbClr val="000000"/>
                          </a:solidFill>
                          <a:effectLst/>
                          <a:latin typeface="Calibri"/>
                        </a:rPr>
                        <a:t>Medium</a:t>
                      </a:r>
                      <a:r>
                        <a:rPr lang="en-US" sz="1200" b="0" i="0" u="none" strike="noStrike" baseline="0" dirty="0" smtClean="0">
                          <a:solidFill>
                            <a:srgbClr val="000000"/>
                          </a:solidFill>
                          <a:effectLst/>
                          <a:latin typeface="Calibri"/>
                        </a:rPr>
                        <a:t> problem:  why?</a:t>
                      </a:r>
                      <a:endParaRPr lang="en-US" sz="1200" b="0" i="0" u="none" strike="noStrike" dirty="0">
                        <a:solidFill>
                          <a:srgbClr val="000000"/>
                        </a:solidFill>
                        <a:effectLst/>
                        <a:latin typeface="Calibri"/>
                      </a:endParaRPr>
                    </a:p>
                  </a:txBody>
                  <a:tcPr marL="7463" marR="7463" marT="7463" marB="0" anchor="ctr"/>
                </a:tc>
              </a:tr>
              <a:tr h="149258">
                <a:tc>
                  <a:txBody>
                    <a:bodyPr/>
                    <a:lstStyle/>
                    <a:p>
                      <a:pPr algn="l" fontAlgn="ctr"/>
                      <a:r>
                        <a:rPr lang="en-US" sz="1200" u="none" strike="noStrike" dirty="0">
                          <a:effectLst/>
                        </a:rPr>
                        <a:t>3.1.2.2</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container must use a descent control system. It cannot free fall.</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b="1" i="0" u="none" strike="noStrike" dirty="0" smtClean="0">
                          <a:solidFill>
                            <a:schemeClr val="bg1"/>
                          </a:solidFill>
                          <a:effectLst/>
                          <a:latin typeface="Calibri"/>
                        </a:rPr>
                        <a:t>No Comply</a:t>
                      </a:r>
                      <a:endParaRPr lang="en-US" sz="1200" b="1" i="0" u="none" strike="noStrike" dirty="0">
                        <a:solidFill>
                          <a:schemeClr val="bg1"/>
                        </a:solidFill>
                        <a:effectLst/>
                        <a:latin typeface="Calibri"/>
                      </a:endParaRPr>
                    </a:p>
                  </a:txBody>
                  <a:tcPr marL="7463" marR="7463" marT="7463" marB="0" anchor="ctr">
                    <a:solidFill>
                      <a:srgbClr val="FF0000"/>
                    </a:solidFill>
                  </a:tcPr>
                </a:tc>
                <a:tc>
                  <a:txBody>
                    <a:bodyPr/>
                    <a:lstStyle/>
                    <a:p>
                      <a:pPr algn="l" fontAlgn="b"/>
                      <a:endParaRPr lang="en-US" sz="1200" b="0" i="0" u="none" strike="noStrike" dirty="0">
                        <a:solidFill>
                          <a:schemeClr val="bg1"/>
                        </a:solidFill>
                        <a:effectLst/>
                        <a:latin typeface="Calibri"/>
                      </a:endParaRPr>
                    </a:p>
                  </a:txBody>
                  <a:tcPr marL="7463" marR="7463" marT="7463" marB="0" anchor="b">
                    <a:solidFill>
                      <a:srgbClr val="FF0000"/>
                    </a:solidFill>
                  </a:tcPr>
                </a:tc>
                <a:tc>
                  <a:txBody>
                    <a:bodyPr/>
                    <a:lstStyle/>
                    <a:p>
                      <a:pPr algn="l" fontAlgn="b"/>
                      <a:r>
                        <a:rPr lang="en-US" sz="1200" b="1" i="1" u="none" strike="noStrike" dirty="0" smtClean="0">
                          <a:solidFill>
                            <a:srgbClr val="FF0000"/>
                          </a:solidFill>
                          <a:effectLst/>
                          <a:latin typeface="Calibri"/>
                        </a:rPr>
                        <a:t>Big</a:t>
                      </a:r>
                      <a:r>
                        <a:rPr lang="en-US" sz="1200" b="1" i="1" u="none" strike="noStrike" baseline="0" dirty="0" smtClean="0">
                          <a:solidFill>
                            <a:srgbClr val="FF0000"/>
                          </a:solidFill>
                          <a:effectLst/>
                          <a:latin typeface="Calibri"/>
                        </a:rPr>
                        <a:t> problem:  why?</a:t>
                      </a:r>
                      <a:endParaRPr lang="en-US" sz="1200" b="1" i="1" u="none" strike="noStrike" dirty="0">
                        <a:solidFill>
                          <a:srgbClr val="FF0000"/>
                        </a:solidFill>
                        <a:effectLst/>
                        <a:latin typeface="Calibri"/>
                      </a:endParaRPr>
                    </a:p>
                  </a:txBody>
                  <a:tcPr marL="7463" marR="7463" marT="7463" marB="0" anchor="ctr"/>
                </a:tc>
              </a:tr>
              <a:tr h="298515">
                <a:tc>
                  <a:txBody>
                    <a:bodyPr/>
                    <a:lstStyle/>
                    <a:p>
                      <a:pPr algn="l" fontAlgn="ctr"/>
                      <a:r>
                        <a:rPr lang="en-US" sz="1200" u="none" strike="noStrike">
                          <a:effectLst/>
                        </a:rPr>
                        <a:t>3.1.2.3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container shall not have any sharp edges that could cause it to get stuck in the rocket payload section.</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3.1.2.4</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container must be a florescent color, pink or orange.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3.1.2.5</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No protrusions beyond the envelope defined are allowed while stowed in the rocket.</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3.1.2.6</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rocket airframe cannot be used to restrain any deployable parts of the cansat.</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3.1.2.7</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rocket airframe and payload section shall not be used as part of the cansat operations.</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3.1.2.8</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shall deploy from the rocket payload section.</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
        <p:nvSpPr>
          <p:cNvPr id="7" name="Text Box 9"/>
          <p:cNvSpPr txBox="1">
            <a:spLocks noChangeArrowheads="1"/>
          </p:cNvSpPr>
          <p:nvPr/>
        </p:nvSpPr>
        <p:spPr bwMode="auto">
          <a:xfrm>
            <a:off x="228600" y="5754469"/>
            <a:ext cx="8686800" cy="646331"/>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dirty="0" smtClean="0"/>
              <a:t>Use the Green (Comply), Yellow (Partial Compliance), and Red (No Comply) color codes as shown in the examples above for each requirement</a:t>
            </a:r>
            <a:endParaRPr lang="en-US" i="1" dirty="0"/>
          </a:p>
        </p:txBody>
      </p:sp>
    </p:spTree>
    <p:extLst>
      <p:ext uri="{BB962C8B-B14F-4D97-AF65-F5344CB8AC3E}">
        <p14:creationId xmlns:p14="http://schemas.microsoft.com/office/powerpoint/2010/main" val="165499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Compliance (2 </a:t>
            </a:r>
            <a:r>
              <a:rPr lang="en-US" dirty="0"/>
              <a:t>of </a:t>
            </a:r>
            <a:r>
              <a:rPr lang="en-US" dirty="0" smtClean="0"/>
              <a:t>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86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92685884"/>
              </p:ext>
            </p:extLst>
          </p:nvPr>
        </p:nvGraphicFramePr>
        <p:xfrm>
          <a:off x="228600" y="1143000"/>
          <a:ext cx="8686800" cy="3717304"/>
        </p:xfrm>
        <a:graphic>
          <a:graphicData uri="http://schemas.openxmlformats.org/drawingml/2006/table">
            <a:tbl>
              <a:tblPr>
                <a:tableStyleId>{8A107856-5554-42FB-B03E-39F5DBC370BA}</a:tableStyleId>
              </a:tblPr>
              <a:tblGrid>
                <a:gridCol w="685800"/>
                <a:gridCol w="4150150"/>
                <a:gridCol w="1014953"/>
                <a:gridCol w="1134359"/>
                <a:gridCol w="1701538"/>
              </a:tblGrid>
              <a:tr h="149258">
                <a:tc>
                  <a:txBody>
                    <a:bodyPr/>
                    <a:lstStyle/>
                    <a:p>
                      <a:pPr algn="ctr" fontAlgn="ctr"/>
                      <a:r>
                        <a:rPr lang="en-US" sz="1200" b="1" u="none" strike="noStrike" dirty="0" err="1">
                          <a:effectLst/>
                        </a:rPr>
                        <a:t>Req</a:t>
                      </a:r>
                      <a:r>
                        <a:rPr lang="en-US" sz="1200" b="1"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Comply / No </a:t>
                      </a:r>
                      <a:r>
                        <a:rPr lang="en-US" sz="1200" b="1" u="none" strike="noStrike" dirty="0" smtClean="0">
                          <a:effectLst/>
                        </a:rPr>
                        <a:t>Comply /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Slide(s) Demonstrating </a:t>
                      </a:r>
                      <a:r>
                        <a:rPr lang="en-US" sz="1200" b="1"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Team </a:t>
                      </a:r>
                      <a:r>
                        <a:rPr lang="en-US" sz="1200" b="1" u="none" strike="noStrike" dirty="0" smtClean="0">
                          <a:effectLst/>
                        </a:rPr>
                        <a:t>Comments</a:t>
                      </a:r>
                    </a:p>
                    <a:p>
                      <a:pPr algn="ctr" fontAlgn="ctr"/>
                      <a:r>
                        <a:rPr lang="en-US" sz="1200" b="1" u="none" strike="noStrike" dirty="0" smtClean="0">
                          <a:effectLst/>
                        </a:rPr>
                        <a:t>or </a:t>
                      </a:r>
                      <a:r>
                        <a:rPr lang="en-US" sz="1200" b="1"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149258">
                <a:tc>
                  <a:txBody>
                    <a:bodyPr/>
                    <a:lstStyle/>
                    <a:p>
                      <a:pPr algn="l" fontAlgn="ctr"/>
                      <a:r>
                        <a:rPr lang="en-US" sz="1200" u="none" strike="noStrike" dirty="0">
                          <a:effectLst/>
                        </a:rPr>
                        <a:t>3.1.3</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a:t>
                      </a:r>
                      <a:r>
                        <a:rPr lang="en-US" sz="1200" u="none" strike="noStrike" dirty="0" err="1">
                          <a:effectLst/>
                        </a:rPr>
                        <a:t>Cansat</a:t>
                      </a:r>
                      <a:r>
                        <a:rPr lang="en-US" sz="1200" u="none" strike="noStrike" dirty="0">
                          <a:effectLst/>
                        </a:rPr>
                        <a:t> shall comply with the following descent and recovery requirements.</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3.1.3.1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descent control system shall not use any flammable or pyrotechnic devices.</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447773">
                <a:tc>
                  <a:txBody>
                    <a:bodyPr/>
                    <a:lstStyle/>
                    <a:p>
                      <a:pPr algn="l" fontAlgn="ctr"/>
                      <a:r>
                        <a:rPr lang="en-US" sz="1200" u="none" strike="noStrike">
                          <a:effectLst/>
                        </a:rPr>
                        <a:t>3.1.3.2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a:t>
                      </a:r>
                      <a:r>
                        <a:rPr lang="en-US" sz="1200" u="none" strike="noStrike" dirty="0" err="1">
                          <a:effectLst/>
                        </a:rPr>
                        <a:t>cansat</a:t>
                      </a:r>
                      <a:r>
                        <a:rPr lang="en-US" sz="1200" u="none" strike="noStrike" dirty="0">
                          <a:effectLst/>
                        </a:rPr>
                        <a:t> descent rate shall be 20 meters per second +/- 1 meter per second after being deployed while 400 meters above the ground using a passive descent control device such as a parachute or streamer.</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3.1.3.3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When the </a:t>
                      </a:r>
                      <a:r>
                        <a:rPr lang="en-US" sz="1200" u="none" strike="noStrike" dirty="0" err="1">
                          <a:effectLst/>
                        </a:rPr>
                        <a:t>cansat</a:t>
                      </a:r>
                      <a:r>
                        <a:rPr lang="en-US" sz="1200" u="none" strike="noStrike" dirty="0">
                          <a:effectLst/>
                        </a:rPr>
                        <a:t> goes below 400 meters, the </a:t>
                      </a:r>
                      <a:r>
                        <a:rPr lang="en-US" sz="1200" u="none" strike="noStrike" dirty="0" err="1">
                          <a:effectLst/>
                        </a:rPr>
                        <a:t>cansat</a:t>
                      </a:r>
                      <a:r>
                        <a:rPr lang="en-US" sz="1200" u="none" strike="noStrike" dirty="0">
                          <a:effectLst/>
                        </a:rPr>
                        <a:t> shall deploy aero-braking structure to reduce the descent rate to 20 m/s or less.</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3.1.3.4</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All </a:t>
                      </a:r>
                      <a:r>
                        <a:rPr lang="en-US" sz="1200" u="none" strike="noStrike" dirty="0" err="1">
                          <a:effectLst/>
                        </a:rPr>
                        <a:t>cansats</a:t>
                      </a:r>
                      <a:r>
                        <a:rPr lang="en-US" sz="1200" u="none" strike="noStrike" dirty="0">
                          <a:effectLst/>
                        </a:rPr>
                        <a:t> must include a audible locating device rated above 80 dB and operate for at least three hours. It may be activated at launch or at landing.</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3.1.3.5</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All descent control device attachments must survive 30 Gees of shock.</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dirty="0">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3.1.3.6</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All descent control devices must survive 30 Gees of shock.</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Tree>
    <p:extLst>
      <p:ext uri="{BB962C8B-B14F-4D97-AF65-F5344CB8AC3E}">
        <p14:creationId xmlns:p14="http://schemas.microsoft.com/office/powerpoint/2010/main" val="25129689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Compliance (3 </a:t>
            </a:r>
            <a:r>
              <a:rPr lang="en-US" dirty="0"/>
              <a:t>of </a:t>
            </a:r>
            <a:r>
              <a:rPr lang="en-US" dirty="0" smtClean="0"/>
              <a:t>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87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1454754"/>
              </p:ext>
            </p:extLst>
          </p:nvPr>
        </p:nvGraphicFramePr>
        <p:xfrm>
          <a:off x="228600" y="1143000"/>
          <a:ext cx="8686800" cy="3534424"/>
        </p:xfrm>
        <a:graphic>
          <a:graphicData uri="http://schemas.openxmlformats.org/drawingml/2006/table">
            <a:tbl>
              <a:tblPr>
                <a:tableStyleId>{8A107856-5554-42FB-B03E-39F5DBC370BA}</a:tableStyleId>
              </a:tblPr>
              <a:tblGrid>
                <a:gridCol w="685800"/>
                <a:gridCol w="4150150"/>
                <a:gridCol w="1014953"/>
                <a:gridCol w="1134359"/>
                <a:gridCol w="1701538"/>
              </a:tblGrid>
              <a:tr h="149258">
                <a:tc>
                  <a:txBody>
                    <a:bodyPr/>
                    <a:lstStyle/>
                    <a:p>
                      <a:pPr algn="ctr" fontAlgn="ctr"/>
                      <a:r>
                        <a:rPr lang="en-US" sz="1200" b="1" u="none" strike="noStrike" dirty="0" err="1">
                          <a:effectLst/>
                        </a:rPr>
                        <a:t>Req</a:t>
                      </a:r>
                      <a:r>
                        <a:rPr lang="en-US" sz="1200" b="1"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Comply / No </a:t>
                      </a:r>
                      <a:r>
                        <a:rPr lang="en-US" sz="1200" b="1" u="none" strike="noStrike" dirty="0" smtClean="0">
                          <a:effectLst/>
                        </a:rPr>
                        <a:t>Comply /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Slide(s) Demonstrating </a:t>
                      </a:r>
                      <a:r>
                        <a:rPr lang="en-US" sz="1200" b="1"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Team </a:t>
                      </a:r>
                      <a:r>
                        <a:rPr lang="en-US" sz="1200" b="1" u="none" strike="noStrike" dirty="0" smtClean="0">
                          <a:effectLst/>
                        </a:rPr>
                        <a:t>Comments</a:t>
                      </a:r>
                    </a:p>
                    <a:p>
                      <a:pPr algn="ctr" fontAlgn="ctr"/>
                      <a:r>
                        <a:rPr lang="en-US" sz="1200" b="1" u="none" strike="noStrike" dirty="0" smtClean="0">
                          <a:effectLst/>
                        </a:rPr>
                        <a:t>or </a:t>
                      </a:r>
                      <a:r>
                        <a:rPr lang="en-US" sz="1200" b="1"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149258">
                <a:tc>
                  <a:txBody>
                    <a:bodyPr/>
                    <a:lstStyle/>
                    <a:p>
                      <a:pPr algn="l" fontAlgn="ctr"/>
                      <a:r>
                        <a:rPr lang="en-US" sz="1200" u="none" strike="noStrike" dirty="0">
                          <a:effectLst/>
                        </a:rPr>
                        <a:t>3.1.4</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a:t>
                      </a:r>
                      <a:r>
                        <a:rPr lang="en-US" sz="1200" u="none" strike="noStrike" dirty="0" err="1">
                          <a:effectLst/>
                        </a:rPr>
                        <a:t>Cansat</a:t>
                      </a:r>
                      <a:r>
                        <a:rPr lang="en-US" sz="1200" u="none" strike="noStrike" dirty="0">
                          <a:effectLst/>
                        </a:rPr>
                        <a:t> shall comply with the following communications requirements</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3.1.4.1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communications radio shall be the XBEE radio series 1 or 2.</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3.1.4.2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XBEE radios shall have their NETID set to the team number.</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3.1.4.3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XBEE radio shall not use the broadcast mode.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447773">
                <a:tc>
                  <a:txBody>
                    <a:bodyPr/>
                    <a:lstStyle/>
                    <a:p>
                      <a:pPr algn="l" fontAlgn="ctr"/>
                      <a:r>
                        <a:rPr lang="en-US" sz="1200" u="none" strike="noStrike">
                          <a:effectLst/>
                        </a:rPr>
                        <a:t>3.1.4.4</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ground control station antenna shall be elevated a minimum of 3.5 meters (11.5 feet) from ground level to ensure adequate coverage and range. It must be secured so it cannot fall.</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3.1.4.5</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shall not transmit telemetry until commanded by the team ground station. Commanding can be executed while the cansat is in the rocket on the launch pad.</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3.1.4.6</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XBEE radio can operate in any mode as long as it does not interfere with other XBEE radios.</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Tree>
    <p:extLst>
      <p:ext uri="{BB962C8B-B14F-4D97-AF65-F5344CB8AC3E}">
        <p14:creationId xmlns:p14="http://schemas.microsoft.com/office/powerpoint/2010/main" val="29368615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Compliance (4 of 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88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79752266"/>
              </p:ext>
            </p:extLst>
          </p:nvPr>
        </p:nvGraphicFramePr>
        <p:xfrm>
          <a:off x="228600" y="1143000"/>
          <a:ext cx="8686800" cy="4822047"/>
        </p:xfrm>
        <a:graphic>
          <a:graphicData uri="http://schemas.openxmlformats.org/drawingml/2006/table">
            <a:tbl>
              <a:tblPr>
                <a:tableStyleId>{8A107856-5554-42FB-B03E-39F5DBC370BA}</a:tableStyleId>
              </a:tblPr>
              <a:tblGrid>
                <a:gridCol w="609600"/>
                <a:gridCol w="4226350"/>
                <a:gridCol w="1014953"/>
                <a:gridCol w="1134359"/>
                <a:gridCol w="1701538"/>
              </a:tblGrid>
              <a:tr h="149258">
                <a:tc>
                  <a:txBody>
                    <a:bodyPr/>
                    <a:lstStyle/>
                    <a:p>
                      <a:pPr algn="ctr" fontAlgn="ctr"/>
                      <a:r>
                        <a:rPr lang="en-US" sz="1200" b="1" u="none" strike="noStrike" dirty="0" err="1">
                          <a:effectLst/>
                        </a:rPr>
                        <a:t>Req</a:t>
                      </a:r>
                      <a:r>
                        <a:rPr lang="en-US" sz="1200" b="1"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Comply / No </a:t>
                      </a:r>
                      <a:r>
                        <a:rPr lang="en-US" sz="1200" b="1" u="none" strike="noStrike" dirty="0" smtClean="0">
                          <a:effectLst/>
                        </a:rPr>
                        <a:t>Comply /</a:t>
                      </a:r>
                      <a:r>
                        <a:rPr lang="en-US" sz="1200" b="1" u="none" strike="noStrike" baseline="0" dirty="0" smtClean="0">
                          <a:effectLst/>
                        </a:rPr>
                        <a:t>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Slide(s) Demonstrating </a:t>
                      </a:r>
                      <a:r>
                        <a:rPr lang="en-US" sz="1200" b="1"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Team </a:t>
                      </a:r>
                      <a:r>
                        <a:rPr lang="en-US" sz="1200" b="1" u="none" strike="noStrike" dirty="0" smtClean="0">
                          <a:effectLst/>
                        </a:rPr>
                        <a:t>Comments</a:t>
                      </a:r>
                    </a:p>
                    <a:p>
                      <a:pPr algn="ctr" fontAlgn="ctr"/>
                      <a:r>
                        <a:rPr lang="en-US" sz="1200" b="1" u="none" strike="noStrike" dirty="0" smtClean="0">
                          <a:effectLst/>
                        </a:rPr>
                        <a:t>or </a:t>
                      </a:r>
                      <a:r>
                        <a:rPr lang="en-US" sz="1200" b="1"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149258">
                <a:tc>
                  <a:txBody>
                    <a:bodyPr/>
                    <a:lstStyle/>
                    <a:p>
                      <a:pPr algn="l" fontAlgn="ctr"/>
                      <a:r>
                        <a:rPr lang="en-US" sz="1200" u="none" strike="noStrike" dirty="0">
                          <a:effectLst/>
                        </a:rPr>
                        <a:t>3.1.5</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shall comply with the following power requirements:</a:t>
                      </a:r>
                      <a:endParaRPr lang="en-US" sz="1200" b="0" i="0" u="none" strike="noStrike">
                        <a:solidFill>
                          <a:srgbClr val="000000"/>
                        </a:solidFill>
                        <a:effectLst/>
                        <a:latin typeface="Calibri"/>
                      </a:endParaRPr>
                    </a:p>
                  </a:txBody>
                  <a:tcPr marL="7463" marR="7463" marT="7463" marB="0" anchor="ctr"/>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r>
              <a:tr h="447773">
                <a:tc>
                  <a:txBody>
                    <a:bodyPr/>
                    <a:lstStyle/>
                    <a:p>
                      <a:pPr algn="l" fontAlgn="ctr"/>
                      <a:r>
                        <a:rPr lang="en-US" sz="1200" u="none" strike="noStrike">
                          <a:effectLst/>
                        </a:rPr>
                        <a:t>3.1.5.1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shall have an external power control such as a power switch and some indication of being turned on or off. The idea is to keep teams from dis-assembling their cansat to turn it on or off which has led to many failures in the past.</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3.1.5.2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a:t>
                      </a:r>
                      <a:r>
                        <a:rPr lang="en-US" sz="1200" u="none" strike="noStrike" dirty="0" err="1">
                          <a:effectLst/>
                        </a:rPr>
                        <a:t>cansat</a:t>
                      </a:r>
                      <a:r>
                        <a:rPr lang="en-US" sz="1200" u="none" strike="noStrike" dirty="0">
                          <a:effectLst/>
                        </a:rPr>
                        <a:t> shall have battery capacity to support up to a one hour wait on the launch pad plus time for flight operations.</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447773">
                <a:tc>
                  <a:txBody>
                    <a:bodyPr/>
                    <a:lstStyle/>
                    <a:p>
                      <a:pPr algn="l" fontAlgn="ctr"/>
                      <a:r>
                        <a:rPr lang="en-US" sz="1200" u="none" strike="noStrike">
                          <a:effectLst/>
                        </a:rPr>
                        <a:t>3.1.5.3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a:t>
                      </a:r>
                      <a:r>
                        <a:rPr lang="en-US" sz="1200" u="none" strike="noStrike" dirty="0" err="1">
                          <a:effectLst/>
                        </a:rPr>
                        <a:t>cansat</a:t>
                      </a:r>
                      <a:r>
                        <a:rPr lang="en-US" sz="1200" u="none" strike="noStrike" dirty="0">
                          <a:effectLst/>
                        </a:rPr>
                        <a:t> shall not utilize lithium polymer (</a:t>
                      </a:r>
                      <a:r>
                        <a:rPr lang="en-US" sz="1200" u="none" strike="noStrike" dirty="0" err="1">
                          <a:effectLst/>
                        </a:rPr>
                        <a:t>LiPo</a:t>
                      </a:r>
                      <a:r>
                        <a:rPr lang="en-US" sz="1200" u="none" strike="noStrike" dirty="0">
                          <a:effectLst/>
                        </a:rPr>
                        <a:t>) batteries. Lithium Ion batteries, LiFePO4 cylindrical cells, NiMH, </a:t>
                      </a:r>
                      <a:r>
                        <a:rPr lang="en-US" sz="1200" u="none" strike="noStrike" dirty="0" err="1">
                          <a:effectLst/>
                        </a:rPr>
                        <a:t>NiCd</a:t>
                      </a:r>
                      <a:r>
                        <a:rPr lang="en-US" sz="1200" u="none" strike="noStrike" dirty="0">
                          <a:effectLst/>
                        </a:rPr>
                        <a:t>, and alkaline batteries are allowed. Other types must be approved before use.</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3.1.6</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shall comply with the following flight software requirements:</a:t>
                      </a:r>
                      <a:endParaRPr lang="en-US" sz="1200" b="0" i="0" u="none" strike="noStrike">
                        <a:solidFill>
                          <a:srgbClr val="000000"/>
                        </a:solidFill>
                        <a:effectLst/>
                        <a:latin typeface="Calibri"/>
                      </a:endParaRPr>
                    </a:p>
                  </a:txBody>
                  <a:tcPr marL="7463" marR="7463" marT="7463" marB="0" anchor="ctr"/>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r>
              <a:tr h="447773">
                <a:tc>
                  <a:txBody>
                    <a:bodyPr/>
                    <a:lstStyle/>
                    <a:p>
                      <a:pPr algn="l" fontAlgn="ctr"/>
                      <a:r>
                        <a:rPr lang="en-US" sz="1200" u="none" strike="noStrike">
                          <a:effectLst/>
                        </a:rPr>
                        <a:t>3.1.6.1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flight software shall maintain and telemeter an indicator of the cansat flight software state. An example set of states is 0 (BOOT), 1 (TEST_MODE), 2 (LAUNCH_PAD), 3 (ASCENT), 4 (ROCKET_DEPLOY), 5 (DESCENT), 6 (CANSAT_RELEASE), and 7 (IMPACT).</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3.1.6.2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In the event of a processor reset during the mission, the flight software shall be able to determine the correct state.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3.1.6.3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The states shall be described in the PDR and CDR presentations.</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Tree>
    <p:extLst>
      <p:ext uri="{BB962C8B-B14F-4D97-AF65-F5344CB8AC3E}">
        <p14:creationId xmlns:p14="http://schemas.microsoft.com/office/powerpoint/2010/main" val="40208465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Compliance (5 of 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89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56100648"/>
              </p:ext>
            </p:extLst>
          </p:nvPr>
        </p:nvGraphicFramePr>
        <p:xfrm>
          <a:off x="228600" y="1143000"/>
          <a:ext cx="8686800" cy="1851189"/>
        </p:xfrm>
        <a:graphic>
          <a:graphicData uri="http://schemas.openxmlformats.org/drawingml/2006/table">
            <a:tbl>
              <a:tblPr>
                <a:tableStyleId>{8A107856-5554-42FB-B03E-39F5DBC370BA}</a:tableStyleId>
              </a:tblPr>
              <a:tblGrid>
                <a:gridCol w="467674"/>
                <a:gridCol w="4368276"/>
                <a:gridCol w="1014953"/>
                <a:gridCol w="1134359"/>
                <a:gridCol w="1701538"/>
              </a:tblGrid>
              <a:tr h="149258">
                <a:tc>
                  <a:txBody>
                    <a:bodyPr/>
                    <a:lstStyle/>
                    <a:p>
                      <a:pPr algn="ctr" fontAlgn="ctr"/>
                      <a:r>
                        <a:rPr lang="en-US" sz="1200" b="1" u="none" strike="noStrike" dirty="0" err="1">
                          <a:effectLst/>
                        </a:rPr>
                        <a:t>Req</a:t>
                      </a:r>
                      <a:r>
                        <a:rPr lang="en-US" sz="1200" b="1"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Comply / No </a:t>
                      </a:r>
                      <a:r>
                        <a:rPr lang="en-US" sz="1200" b="1" u="none" strike="noStrike" dirty="0" smtClean="0">
                          <a:effectLst/>
                        </a:rPr>
                        <a:t>Comply /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Slide(s) Demonstrating </a:t>
                      </a:r>
                      <a:r>
                        <a:rPr lang="en-US" sz="1200" b="1"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Team </a:t>
                      </a:r>
                      <a:r>
                        <a:rPr lang="en-US" sz="1200" b="1" u="none" strike="noStrike" dirty="0" smtClean="0">
                          <a:effectLst/>
                        </a:rPr>
                        <a:t>Comments</a:t>
                      </a:r>
                    </a:p>
                    <a:p>
                      <a:pPr algn="ctr" fontAlgn="ctr"/>
                      <a:r>
                        <a:rPr lang="en-US" sz="1200" b="1" u="none" strike="noStrike" dirty="0" smtClean="0">
                          <a:effectLst/>
                        </a:rPr>
                        <a:t>or </a:t>
                      </a:r>
                      <a:r>
                        <a:rPr lang="en-US" sz="1200" b="1"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298515">
                <a:tc>
                  <a:txBody>
                    <a:bodyPr/>
                    <a:lstStyle/>
                    <a:p>
                      <a:pPr algn="l" fontAlgn="ctr"/>
                      <a:r>
                        <a:rPr lang="en-US" sz="1200" u="none" strike="noStrike" dirty="0">
                          <a:effectLst/>
                        </a:rPr>
                        <a:t>3.1.7</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a:effectLst/>
                        </a:rPr>
                        <a:t>The cost of the cansat flight hardware shall be under $1000 (USD). Ground support and analysis tools are excluded.</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492551">
                <a:tc>
                  <a:txBody>
                    <a:bodyPr/>
                    <a:lstStyle/>
                    <a:p>
                      <a:pPr algn="l" fontAlgn="ctr"/>
                      <a:r>
                        <a:rPr lang="en-US" sz="1200" u="none" strike="noStrike">
                          <a:effectLst/>
                        </a:rPr>
                        <a:t>3.1.8</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Each team shall develop and use their own ground station. All telemetry shall be displayed in real-time during launch and descent. All telemetry shall be displayed in engineering units (meters, meters per second, Celsius, etc.). Teams shall plot data in real-time during flight.</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Tree>
    <p:extLst>
      <p:ext uri="{BB962C8B-B14F-4D97-AF65-F5344CB8AC3E}">
        <p14:creationId xmlns:p14="http://schemas.microsoft.com/office/powerpoint/2010/main" val="587834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1126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64E455-08F9-4929-A23E-E1FC6FAF7FAA}" type="slidenum">
              <a:rPr lang="en-US" smtClean="0"/>
              <a:pPr eaLnBrk="1" hangingPunct="1"/>
              <a:t>9</a:t>
            </a:fld>
            <a:endParaRPr lang="en-US" smtClean="0"/>
          </a:p>
        </p:txBody>
      </p:sp>
      <p:sp>
        <p:nvSpPr>
          <p:cNvPr id="11269" name="Rectangle 2"/>
          <p:cNvSpPr>
            <a:spLocks noGrp="1" noChangeArrowheads="1"/>
          </p:cNvSpPr>
          <p:nvPr>
            <p:ph type="title"/>
          </p:nvPr>
        </p:nvSpPr>
        <p:spPr/>
        <p:txBody>
          <a:bodyPr/>
          <a:lstStyle/>
          <a:p>
            <a:pPr eaLnBrk="1" hangingPunct="1"/>
            <a:r>
              <a:rPr lang="en-US" smtClean="0"/>
              <a:t>System Concept of Operations</a:t>
            </a:r>
          </a:p>
        </p:txBody>
      </p:sp>
      <p:sp>
        <p:nvSpPr>
          <p:cNvPr id="11270" name="Rectangle 3"/>
          <p:cNvSpPr>
            <a:spLocks noGrp="1" noChangeArrowheads="1"/>
          </p:cNvSpPr>
          <p:nvPr>
            <p:ph type="body" idx="1"/>
          </p:nvPr>
        </p:nvSpPr>
        <p:spPr/>
        <p:txBody>
          <a:bodyPr/>
          <a:lstStyle/>
          <a:p>
            <a:pPr eaLnBrk="1" hangingPunct="1"/>
            <a:r>
              <a:rPr lang="en-US" dirty="0" smtClean="0"/>
              <a:t>1 to 3 slides providing overview of CanSat operations</a:t>
            </a:r>
          </a:p>
          <a:p>
            <a:pPr eaLnBrk="1" hangingPunct="1"/>
            <a:r>
              <a:rPr lang="en-US" dirty="0" smtClean="0"/>
              <a:t>Should include</a:t>
            </a:r>
          </a:p>
          <a:p>
            <a:pPr lvl="1" eaLnBrk="1" hangingPunct="1"/>
            <a:r>
              <a:rPr lang="en-US" dirty="0" smtClean="0"/>
              <a:t>Pre-launch activities</a:t>
            </a:r>
          </a:p>
          <a:p>
            <a:pPr lvl="1" eaLnBrk="1" hangingPunct="1"/>
            <a:r>
              <a:rPr lang="en-US" dirty="0" smtClean="0"/>
              <a:t>Launch and descent operations</a:t>
            </a:r>
          </a:p>
          <a:p>
            <a:pPr lvl="1" eaLnBrk="1" hangingPunct="1"/>
            <a:r>
              <a:rPr lang="en-US" dirty="0" smtClean="0"/>
              <a:t>Post-launch recovery and data reduction</a:t>
            </a:r>
          </a:p>
          <a:p>
            <a:pPr eaLnBrk="1" hangingPunct="1"/>
            <a:r>
              <a:rPr lang="en-US" dirty="0" smtClean="0"/>
              <a:t>Focus on launch day activities</a:t>
            </a:r>
          </a:p>
          <a:p>
            <a:pPr eaLnBrk="1" hangingPunct="1"/>
            <a:r>
              <a:rPr lang="en-US" dirty="0" smtClean="0"/>
              <a:t>Team member roles and responsibilities on launch day</a:t>
            </a:r>
          </a:p>
          <a:p>
            <a:pPr eaLnBrk="1" hangingPunct="1"/>
            <a:r>
              <a:rPr lang="en-US" dirty="0" smtClean="0"/>
              <a:t>Simple flow diagrams and cartoons are a good way to present the CONOPS</a:t>
            </a:r>
          </a:p>
        </p:txBody>
      </p:sp>
      <p:sp>
        <p:nvSpPr>
          <p:cNvPr id="7" name="5-Point Star 6"/>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Compliance </a:t>
            </a:r>
            <a:r>
              <a:rPr lang="en-US" dirty="0" smtClean="0"/>
              <a:t>(6 </a:t>
            </a:r>
            <a:r>
              <a:rPr lang="en-US" dirty="0"/>
              <a:t>of </a:t>
            </a:r>
            <a:r>
              <a:rPr lang="en-US" dirty="0" smtClean="0"/>
              <a:t>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90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70597538"/>
              </p:ext>
            </p:extLst>
          </p:nvPr>
        </p:nvGraphicFramePr>
        <p:xfrm>
          <a:off x="228600" y="1143000"/>
          <a:ext cx="8686800" cy="4105453"/>
        </p:xfrm>
        <a:graphic>
          <a:graphicData uri="http://schemas.openxmlformats.org/drawingml/2006/table">
            <a:tbl>
              <a:tblPr>
                <a:tableStyleId>{8A107856-5554-42FB-B03E-39F5DBC370BA}</a:tableStyleId>
              </a:tblPr>
              <a:tblGrid>
                <a:gridCol w="609600"/>
                <a:gridCol w="4226350"/>
                <a:gridCol w="1014953"/>
                <a:gridCol w="1134359"/>
                <a:gridCol w="1701538"/>
              </a:tblGrid>
              <a:tr h="149258">
                <a:tc>
                  <a:txBody>
                    <a:bodyPr/>
                    <a:lstStyle/>
                    <a:p>
                      <a:pPr algn="ctr" fontAlgn="ctr"/>
                      <a:r>
                        <a:rPr lang="en-US" sz="1200" b="1" u="none" strike="noStrike" dirty="0" err="1">
                          <a:effectLst/>
                        </a:rPr>
                        <a:t>Req</a:t>
                      </a:r>
                      <a:r>
                        <a:rPr lang="en-US" sz="1200" b="1"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Comply / No </a:t>
                      </a:r>
                      <a:r>
                        <a:rPr lang="en-US" sz="1200" b="1" u="none" strike="noStrike" dirty="0" smtClean="0">
                          <a:effectLst/>
                        </a:rPr>
                        <a:t>Comply /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Slide(s) Demonstrating </a:t>
                      </a:r>
                      <a:r>
                        <a:rPr lang="en-US" sz="1200" b="1"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Team </a:t>
                      </a:r>
                      <a:r>
                        <a:rPr lang="en-US" sz="1200" b="1" u="none" strike="noStrike" dirty="0" smtClean="0">
                          <a:effectLst/>
                        </a:rPr>
                        <a:t>Comments</a:t>
                      </a:r>
                    </a:p>
                    <a:p>
                      <a:pPr algn="ctr" fontAlgn="ctr"/>
                      <a:r>
                        <a:rPr lang="en-US" sz="1200" b="1" u="none" strike="noStrike" dirty="0" smtClean="0">
                          <a:effectLst/>
                        </a:rPr>
                        <a:t>or </a:t>
                      </a:r>
                      <a:r>
                        <a:rPr lang="en-US" sz="1200" b="1"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149258">
                <a:tc>
                  <a:txBody>
                    <a:bodyPr/>
                    <a:lstStyle/>
                    <a:p>
                      <a:pPr algn="l" fontAlgn="ctr"/>
                      <a:r>
                        <a:rPr lang="en-US" sz="1200" u="none" strike="noStrike" dirty="0">
                          <a:effectLst/>
                        </a:rPr>
                        <a:t>3.1.9</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dirty="0">
                          <a:effectLst/>
                        </a:rPr>
                        <a:t>Structure Requirements</a:t>
                      </a:r>
                      <a:endParaRPr lang="en-US" sz="1200" b="0" i="0" u="none" strike="noStrike" dirty="0">
                        <a:solidFill>
                          <a:srgbClr val="000000"/>
                        </a:solidFill>
                        <a:effectLst/>
                        <a:latin typeface="Calibri"/>
                      </a:endParaRPr>
                    </a:p>
                  </a:txBody>
                  <a:tcPr marL="7463" marR="7463" marT="7463" marB="0" anchor="ctr"/>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c>
                  <a:txBody>
                    <a:bodyPr/>
                    <a:lstStyle/>
                    <a:p>
                      <a:pPr algn="ctr" fontAlgn="b"/>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3.1.9.1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All electronics shall be enclosed and shielded from the environment. No electronics can be exposed except for sensors. There must be a structural enclosure.</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3.1.9.2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structure must support 10 Gees acceleration.</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3.1.9.3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structure must survive 30 Gees shock force.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3.1.9.4</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Electronic circuit boards must be hard mounted using proper mounts such as standoffs and screws. High performance adhesives are acceptable.</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3.1.9.5</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Team number, email address and a phone number must be placed on the structure to aid in recovery.</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3.1.10</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Mechanisms Requirements</a:t>
                      </a:r>
                      <a:endParaRPr lang="en-US" sz="1200" b="0" i="0" u="none" strike="noStrike">
                        <a:solidFill>
                          <a:srgbClr val="000000"/>
                        </a:solidFill>
                        <a:effectLst/>
                        <a:latin typeface="Calibri"/>
                      </a:endParaRPr>
                    </a:p>
                  </a:txBody>
                  <a:tcPr marL="7463" marR="7463" marT="7463" marB="0" anchor="ctr"/>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c>
                  <a:txBody>
                    <a:bodyPr/>
                    <a:lstStyle/>
                    <a:p>
                      <a:pPr algn="ctr" fontAlgn="b"/>
                      <a:r>
                        <a:rPr lang="en-US" sz="1200" u="none" strike="noStrike">
                          <a:effectLst/>
                        </a:rPr>
                        <a:t>--</a:t>
                      </a:r>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3.1.10.1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Mechanisms must be capable of maintaining their configuration or states under all forces such as acceleration and shock forces.</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3.1.10.2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Mechanisms must not use pyrotechnics or chemicals.</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3.1.10.3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Mechanisms that use heat (e.g. nichrome wire) must not be exposed to the outside environment to reduce potential risk of setting vegetation on fire.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Tree>
    <p:extLst>
      <p:ext uri="{BB962C8B-B14F-4D97-AF65-F5344CB8AC3E}">
        <p14:creationId xmlns:p14="http://schemas.microsoft.com/office/powerpoint/2010/main" val="21022919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Compliance </a:t>
            </a:r>
            <a:r>
              <a:rPr lang="en-US" dirty="0" smtClean="0"/>
              <a:t>(7 </a:t>
            </a:r>
            <a:r>
              <a:rPr lang="en-US" dirty="0"/>
              <a:t>of </a:t>
            </a:r>
            <a:r>
              <a:rPr lang="en-US" dirty="0" smtClean="0"/>
              <a:t>7)</a:t>
            </a:r>
            <a:endParaRPr lang="en-US" dirty="0"/>
          </a:p>
        </p:txBody>
      </p:sp>
      <p:sp>
        <p:nvSpPr>
          <p:cNvPr id="4" name="Footer Placeholder 3"/>
          <p:cNvSpPr>
            <a:spLocks noGrp="1"/>
          </p:cNvSpPr>
          <p:nvPr>
            <p:ph type="ftr" sz="quarter" idx="11"/>
          </p:nvPr>
        </p:nvSpPr>
        <p:spPr/>
        <p:txBody>
          <a:bodyPr/>
          <a:lstStyle/>
          <a:p>
            <a:pPr>
              <a:defRPr/>
            </a:pPr>
            <a:r>
              <a:rPr lang="en-US" smtClean="0"/>
              <a:t>CanSat 2013 CDR:  Team ### (Team Name)</a:t>
            </a:r>
            <a:endParaRPr lang="en-US"/>
          </a:p>
        </p:txBody>
      </p:sp>
      <p:sp>
        <p:nvSpPr>
          <p:cNvPr id="5" name="Slide Number Placeholder 4"/>
          <p:cNvSpPr>
            <a:spLocks noGrp="1"/>
          </p:cNvSpPr>
          <p:nvPr>
            <p:ph type="sldNum" sz="quarter" idx="12"/>
          </p:nvPr>
        </p:nvSpPr>
        <p:spPr/>
        <p:txBody>
          <a:bodyPr/>
          <a:lstStyle/>
          <a:p>
            <a:pPr>
              <a:defRPr/>
            </a:pPr>
            <a:fld id="{D3431158-55EB-497C-A23F-E6DF68CD4133}" type="slidenum">
              <a:rPr lang="en-US" smtClean="0"/>
              <a:pPr>
                <a:defRPr/>
              </a:pPr>
              <a:t>91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99839689"/>
              </p:ext>
            </p:extLst>
          </p:nvPr>
        </p:nvGraphicFramePr>
        <p:xfrm>
          <a:off x="152400" y="1143000"/>
          <a:ext cx="8839200" cy="3922573"/>
        </p:xfrm>
        <a:graphic>
          <a:graphicData uri="http://schemas.openxmlformats.org/drawingml/2006/table">
            <a:tbl>
              <a:tblPr>
                <a:tableStyleId>{8A107856-5554-42FB-B03E-39F5DBC370BA}</a:tableStyleId>
              </a:tblPr>
              <a:tblGrid>
                <a:gridCol w="620295"/>
                <a:gridCol w="4300496"/>
                <a:gridCol w="1032759"/>
                <a:gridCol w="1154260"/>
                <a:gridCol w="1731390"/>
              </a:tblGrid>
              <a:tr h="298515">
                <a:tc>
                  <a:txBody>
                    <a:bodyPr/>
                    <a:lstStyle/>
                    <a:p>
                      <a:pPr algn="ctr" fontAlgn="ctr"/>
                      <a:r>
                        <a:rPr lang="en-US" sz="1200" b="1" u="none" strike="noStrike" dirty="0" err="1">
                          <a:effectLst/>
                        </a:rPr>
                        <a:t>Req</a:t>
                      </a:r>
                      <a:r>
                        <a:rPr lang="en-US" sz="1200" b="1" u="none" strike="noStrike" dirty="0">
                          <a:effectLst/>
                        </a:rPr>
                        <a:t> ID</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Requirement</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Comply / No </a:t>
                      </a:r>
                      <a:r>
                        <a:rPr lang="en-US" sz="1200" b="1" u="none" strike="noStrike" dirty="0" smtClean="0">
                          <a:effectLst/>
                        </a:rPr>
                        <a:t>Comply /</a:t>
                      </a:r>
                      <a:r>
                        <a:rPr lang="en-US" sz="1200" b="1" u="none" strike="noStrike" baseline="0" dirty="0" smtClean="0">
                          <a:effectLst/>
                        </a:rPr>
                        <a:t> Partial</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Slide(s) Demonstrating </a:t>
                      </a:r>
                      <a:r>
                        <a:rPr lang="en-US" sz="1200" b="1" u="none" strike="noStrike" dirty="0" smtClean="0">
                          <a:effectLst/>
                        </a:rPr>
                        <a:t>Compliance</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c>
                  <a:txBody>
                    <a:bodyPr/>
                    <a:lstStyle/>
                    <a:p>
                      <a:pPr algn="ctr" fontAlgn="ctr"/>
                      <a:r>
                        <a:rPr lang="en-US" sz="1200" b="1" u="none" strike="noStrike" dirty="0">
                          <a:effectLst/>
                        </a:rPr>
                        <a:t>Team </a:t>
                      </a:r>
                      <a:r>
                        <a:rPr lang="en-US" sz="1200" b="1" u="none" strike="noStrike" dirty="0" smtClean="0">
                          <a:effectLst/>
                        </a:rPr>
                        <a:t>Comments</a:t>
                      </a:r>
                    </a:p>
                    <a:p>
                      <a:pPr algn="ctr" fontAlgn="ctr"/>
                      <a:r>
                        <a:rPr lang="en-US" sz="1200" b="1" u="none" strike="noStrike" dirty="0" smtClean="0">
                          <a:effectLst/>
                        </a:rPr>
                        <a:t>or </a:t>
                      </a:r>
                      <a:r>
                        <a:rPr lang="en-US" sz="1200" b="1" u="none" strike="noStrike" dirty="0">
                          <a:effectLst/>
                        </a:rPr>
                        <a:t>Notes</a:t>
                      </a:r>
                      <a:endParaRPr lang="en-US" sz="1200" b="1" i="0" u="none" strike="noStrike" dirty="0">
                        <a:solidFill>
                          <a:srgbClr val="000000"/>
                        </a:solidFill>
                        <a:effectLst/>
                        <a:latin typeface="Calibri"/>
                      </a:endParaRPr>
                    </a:p>
                  </a:txBody>
                  <a:tcPr marL="7463" marR="7463" marT="7463" marB="0" anchor="ctr">
                    <a:solidFill>
                      <a:schemeClr val="accent2">
                        <a:lumMod val="40000"/>
                        <a:lumOff val="60000"/>
                      </a:schemeClr>
                    </a:solidFill>
                  </a:tcPr>
                </a:tc>
              </a:tr>
              <a:tr h="298515">
                <a:tc>
                  <a:txBody>
                    <a:bodyPr/>
                    <a:lstStyle/>
                    <a:p>
                      <a:pPr algn="l" fontAlgn="ctr"/>
                      <a:r>
                        <a:rPr lang="en-US" sz="1200" u="none" strike="noStrike" dirty="0">
                          <a:effectLst/>
                        </a:rPr>
                        <a:t>3.1.11</a:t>
                      </a:r>
                      <a:endParaRPr lang="en-US" sz="1200" b="0" i="0" u="none" strike="noStrike" dirty="0">
                        <a:solidFill>
                          <a:srgbClr val="000000"/>
                        </a:solidFill>
                        <a:effectLst/>
                        <a:latin typeface="Calibri"/>
                      </a:endParaRPr>
                    </a:p>
                  </a:txBody>
                  <a:tcPr marL="7463" marR="7463" marT="7463" marB="0" anchor="ctr"/>
                </a:tc>
                <a:tc>
                  <a:txBody>
                    <a:bodyPr/>
                    <a:lstStyle/>
                    <a:p>
                      <a:pPr algn="l" fontAlgn="ctr"/>
                      <a:r>
                        <a:rPr lang="en-US" sz="1200" u="none" strike="noStrike">
                          <a:effectLst/>
                        </a:rPr>
                        <a:t>During descent, the payload shall transmit the following telemetry data once every two (2) seconds:</a:t>
                      </a:r>
                      <a:endParaRPr lang="en-US" sz="1200" b="0" i="0" u="none" strike="noStrike">
                        <a:solidFill>
                          <a:srgbClr val="000000"/>
                        </a:solidFill>
                        <a:effectLst/>
                        <a:latin typeface="Calibri"/>
                      </a:endParaRPr>
                    </a:p>
                  </a:txBody>
                  <a:tcPr marL="7463" marR="7463" marT="7463" marB="0" anchor="ctr"/>
                </a:tc>
                <a:tc>
                  <a:txBody>
                    <a:bodyPr/>
                    <a:lstStyle/>
                    <a:p>
                      <a:pPr algn="ctr" fontAlgn="ctr"/>
                      <a:r>
                        <a:rPr lang="en-US" sz="1200" u="none" strike="noStrike">
                          <a:effectLst/>
                        </a:rPr>
                        <a:t>--</a:t>
                      </a:r>
                      <a:endParaRPr lang="en-US" sz="1200" b="0" i="0" u="none" strike="noStrike">
                        <a:solidFill>
                          <a:srgbClr val="000000"/>
                        </a:solidFill>
                        <a:effectLst/>
                        <a:latin typeface="Calibri"/>
                      </a:endParaRPr>
                    </a:p>
                  </a:txBody>
                  <a:tcPr marL="7463" marR="7463" marT="7463" marB="0" anchor="ctr"/>
                </a:tc>
                <a:tc>
                  <a:txBody>
                    <a:bodyPr/>
                    <a:lstStyle/>
                    <a:p>
                      <a:pPr algn="ctr" fontAlgn="ctr"/>
                      <a:r>
                        <a:rPr lang="en-US" sz="1200" u="none" strike="noStrike">
                          <a:effectLst/>
                        </a:rPr>
                        <a:t>--</a:t>
                      </a:r>
                      <a:endParaRPr lang="en-US" sz="1200" b="0" i="0" u="none" strike="noStrike">
                        <a:solidFill>
                          <a:srgbClr val="000000"/>
                        </a:solidFill>
                        <a:effectLst/>
                        <a:latin typeface="Calibri"/>
                      </a:endParaRPr>
                    </a:p>
                  </a:txBody>
                  <a:tcPr marL="7463" marR="7463" marT="7463"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ctr"/>
                </a:tc>
              </a:tr>
              <a:tr h="298515">
                <a:tc>
                  <a:txBody>
                    <a:bodyPr/>
                    <a:lstStyle/>
                    <a:p>
                      <a:pPr algn="l" fontAlgn="ctr"/>
                      <a:r>
                        <a:rPr lang="en-US" sz="1200" u="none" strike="noStrike">
                          <a:effectLst/>
                        </a:rPr>
                        <a:t>3.1.11.1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GPS data including UTC time, latitude, longitude, mean sea level altitude, and number of satellites tracked.</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3.1.11.2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Altitude in meters above sea level via a non GPS sensor.</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3.1.11.3</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Air temperature.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3.1.11.4</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Battery voltage in volts.</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3.1.11.5</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Flight software state.</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149258">
                <a:tc>
                  <a:txBody>
                    <a:bodyPr/>
                    <a:lstStyle/>
                    <a:p>
                      <a:pPr algn="l" fontAlgn="ctr"/>
                      <a:r>
                        <a:rPr lang="en-US" sz="1200" u="none" strike="noStrike">
                          <a:effectLst/>
                        </a:rPr>
                        <a:t>3.1.11.6</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Flight software maintained mission time.</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298515">
                <a:tc>
                  <a:txBody>
                    <a:bodyPr/>
                    <a:lstStyle/>
                    <a:p>
                      <a:pPr algn="l" fontAlgn="ctr"/>
                      <a:r>
                        <a:rPr lang="en-US" sz="1200" u="none" strike="noStrike">
                          <a:effectLst/>
                        </a:rPr>
                        <a:t>3.2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Selectable Objective Requirements.  Each team shall select one of the following options as part of their mission design:</a:t>
                      </a:r>
                      <a:endParaRPr lang="en-US" sz="1200" b="0" i="0" u="none" strike="noStrike">
                        <a:solidFill>
                          <a:srgbClr val="000000"/>
                        </a:solidFill>
                        <a:effectLst/>
                        <a:latin typeface="Calibri"/>
                      </a:endParaRPr>
                    </a:p>
                  </a:txBody>
                  <a:tcPr marL="7463" marR="7463" marT="7463" marB="0" anchor="ctr"/>
                </a:tc>
                <a:tc>
                  <a:txBody>
                    <a:bodyPr/>
                    <a:lstStyle/>
                    <a:p>
                      <a:pPr algn="ctr" fontAlgn="ctr"/>
                      <a:r>
                        <a:rPr lang="en-US" sz="1200" u="none" strike="noStrike">
                          <a:effectLst/>
                        </a:rPr>
                        <a:t>--</a:t>
                      </a:r>
                      <a:endParaRPr lang="en-US" sz="1200" b="0" i="0" u="none" strike="noStrike">
                        <a:solidFill>
                          <a:srgbClr val="000000"/>
                        </a:solidFill>
                        <a:effectLst/>
                        <a:latin typeface="Calibri"/>
                      </a:endParaRPr>
                    </a:p>
                  </a:txBody>
                  <a:tcPr marL="7463" marR="7463" marT="7463" marB="0" anchor="ctr"/>
                </a:tc>
                <a:tc>
                  <a:txBody>
                    <a:bodyPr/>
                    <a:lstStyle/>
                    <a:p>
                      <a:pPr algn="ctr" fontAlgn="ctr"/>
                      <a:r>
                        <a:rPr lang="en-US" sz="1200" u="none" strike="noStrike">
                          <a:effectLst/>
                        </a:rPr>
                        <a:t>--</a:t>
                      </a:r>
                      <a:endParaRPr lang="en-US" sz="1200" b="0" i="0" u="none" strike="noStrike">
                        <a:solidFill>
                          <a:srgbClr val="000000"/>
                        </a:solidFill>
                        <a:effectLst/>
                        <a:latin typeface="Calibri"/>
                      </a:endParaRPr>
                    </a:p>
                  </a:txBody>
                  <a:tcPr marL="7463" marR="7463" marT="7463" marB="0" anchor="ctr"/>
                </a:tc>
                <a:tc>
                  <a:txBody>
                    <a:bodyPr/>
                    <a:lstStyle/>
                    <a:p>
                      <a:pPr algn="ctr" fontAlgn="ctr"/>
                      <a:r>
                        <a:rPr lang="en-US" sz="1200" u="none" strike="noStrike">
                          <a:effectLst/>
                        </a:rPr>
                        <a:t>--</a:t>
                      </a:r>
                      <a:endParaRPr lang="en-US" sz="1200" b="0" i="0" u="none" strike="noStrike">
                        <a:solidFill>
                          <a:srgbClr val="000000"/>
                        </a:solidFill>
                        <a:effectLst/>
                        <a:latin typeface="Calibri"/>
                      </a:endParaRPr>
                    </a:p>
                  </a:txBody>
                  <a:tcPr marL="7463" marR="7463" marT="7463" marB="0" anchor="ctr"/>
                </a:tc>
              </a:tr>
              <a:tr h="298515">
                <a:tc>
                  <a:txBody>
                    <a:bodyPr/>
                    <a:lstStyle/>
                    <a:p>
                      <a:pPr algn="l" fontAlgn="ctr"/>
                      <a:r>
                        <a:rPr lang="en-US" sz="1200" u="none" strike="noStrike">
                          <a:effectLst/>
                        </a:rPr>
                        <a:t>3.2.1</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a:effectLst/>
                        </a:rPr>
                        <a:t>The Cansat shall measure the impact force with the ground. Data shall be collected at a rate of at least 100 samples/second and stored on board for post processing.</a:t>
                      </a:r>
                      <a:endParaRPr lang="en-US" sz="1200" b="0" i="0" u="none" strike="noStrike">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r>
              <a:tr h="447773">
                <a:tc>
                  <a:txBody>
                    <a:bodyPr/>
                    <a:lstStyle/>
                    <a:p>
                      <a:pPr algn="l" fontAlgn="ctr"/>
                      <a:r>
                        <a:rPr lang="en-US" sz="1200" u="none" strike="noStrike">
                          <a:effectLst/>
                        </a:rPr>
                        <a:t>3.2.2</a:t>
                      </a:r>
                      <a:endParaRPr lang="en-US" sz="1200" b="0" i="0" u="none" strike="noStrike">
                        <a:solidFill>
                          <a:srgbClr val="000000"/>
                        </a:solidFill>
                        <a:effectLst/>
                        <a:latin typeface="Calibri"/>
                      </a:endParaRPr>
                    </a:p>
                  </a:txBody>
                  <a:tcPr marL="7463" marR="7463" marT="7463" marB="0" anchor="ctr"/>
                </a:tc>
                <a:tc>
                  <a:txBody>
                    <a:bodyPr/>
                    <a:lstStyle/>
                    <a:p>
                      <a:pPr algn="l" fontAlgn="ctr"/>
                      <a:r>
                        <a:rPr lang="en-US" sz="1200" u="none" strike="noStrike" dirty="0">
                          <a:effectLst/>
                        </a:rPr>
                        <a:t>A video camera shall be activated at the time of release and capture video of the descent to landing with the camera facing toward the ground. The video can be downloaded after retrieving the </a:t>
                      </a:r>
                      <a:r>
                        <a:rPr lang="en-US" sz="1200" u="none" strike="noStrike" dirty="0" err="1">
                          <a:effectLst/>
                        </a:rPr>
                        <a:t>cansat</a:t>
                      </a:r>
                      <a:r>
                        <a:rPr lang="en-US" sz="1200" u="none" strike="noStrike" dirty="0">
                          <a:effectLst/>
                        </a:rPr>
                        <a:t>.</a:t>
                      </a:r>
                      <a:endParaRPr lang="en-US" sz="1200" b="0" i="0" u="none" strike="noStrike" dirty="0">
                        <a:solidFill>
                          <a:srgbClr val="000000"/>
                        </a:solidFill>
                        <a:effectLst/>
                        <a:latin typeface="Calibri"/>
                      </a:endParaRPr>
                    </a:p>
                  </a:txBody>
                  <a:tcPr marL="7463" marR="7463" marT="7463" marB="0" anchor="ctr"/>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a:solidFill>
                          <a:srgbClr val="000000"/>
                        </a:solidFill>
                        <a:effectLst/>
                        <a:latin typeface="Calibri"/>
                      </a:endParaRPr>
                    </a:p>
                  </a:txBody>
                  <a:tcPr marL="7463" marR="7463" marT="7463" marB="0" anchor="b"/>
                </a:tc>
                <a:tc>
                  <a:txBody>
                    <a:bodyPr/>
                    <a:lstStyle/>
                    <a:p>
                      <a:pPr algn="l" fontAlgn="b"/>
                      <a:endParaRPr lang="en-US" sz="1200" b="0" i="0" u="none" strike="noStrike" dirty="0">
                        <a:solidFill>
                          <a:srgbClr val="000000"/>
                        </a:solidFill>
                        <a:effectLst/>
                        <a:latin typeface="Calibri"/>
                      </a:endParaRPr>
                    </a:p>
                  </a:txBody>
                  <a:tcPr marL="7463" marR="7463" marT="7463" marB="0" anchor="b"/>
                </a:tc>
              </a:tr>
            </a:tbl>
          </a:graphicData>
        </a:graphic>
      </p:graphicFrame>
    </p:spTree>
    <p:extLst>
      <p:ext uri="{BB962C8B-B14F-4D97-AF65-F5344CB8AC3E}">
        <p14:creationId xmlns:p14="http://schemas.microsoft.com/office/powerpoint/2010/main" val="24575374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a:p>
        </p:txBody>
      </p:sp>
      <p:sp>
        <p:nvSpPr>
          <p:cNvPr id="90115" name="Rectangle 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44AC5D-2127-4E78-B98E-A396BCD451D5}" type="slidenum">
              <a:rPr lang="en-US" smtClean="0"/>
              <a:pPr eaLnBrk="1" hangingPunct="1"/>
              <a:t>92</a:t>
            </a:fld>
            <a:endParaRPr lang="en-US" smtClean="0"/>
          </a:p>
        </p:txBody>
      </p:sp>
      <p:sp>
        <p:nvSpPr>
          <p:cNvPr id="90116" name="Rectangle 4"/>
          <p:cNvSpPr>
            <a:spLocks noGrp="1" noChangeArrowheads="1"/>
          </p:cNvSpPr>
          <p:nvPr>
            <p:ph type="ctrTitle"/>
          </p:nvPr>
        </p:nvSpPr>
        <p:spPr/>
        <p:txBody>
          <a:bodyPr/>
          <a:lstStyle/>
          <a:p>
            <a:pPr eaLnBrk="1" hangingPunct="1"/>
            <a:r>
              <a:rPr lang="en-US" smtClean="0"/>
              <a:t>Management</a:t>
            </a:r>
          </a:p>
        </p:txBody>
      </p:sp>
      <p:sp>
        <p:nvSpPr>
          <p:cNvPr id="90117" name="Rectangle 5"/>
          <p:cNvSpPr>
            <a:spLocks noGrp="1" noChangeArrowheads="1"/>
          </p:cNvSpPr>
          <p:nvPr>
            <p:ph type="subTitle" idx="1"/>
          </p:nvPr>
        </p:nvSpPr>
        <p:spPr/>
        <p:txBody>
          <a:bodyPr/>
          <a:lstStyle/>
          <a:p>
            <a:pPr eaLnBrk="1" hangingPunct="1"/>
            <a:r>
              <a:rPr lang="en-US" dirty="0"/>
              <a:t>Presenter Name(s) Go Here</a:t>
            </a:r>
          </a:p>
          <a:p>
            <a:pPr eaLnBrk="1" hangingPunct="1"/>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9113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DA8FF7-DB6E-4CE6-B26E-7C21C83D5AF0}" type="slidenum">
              <a:rPr lang="en-US" smtClean="0"/>
              <a:pPr eaLnBrk="1" hangingPunct="1"/>
              <a:t>93</a:t>
            </a:fld>
            <a:endParaRPr lang="en-US" smtClean="0"/>
          </a:p>
        </p:txBody>
      </p:sp>
      <p:sp>
        <p:nvSpPr>
          <p:cNvPr id="91140" name="Rectangle 2"/>
          <p:cNvSpPr>
            <a:spLocks noGrp="1" noChangeArrowheads="1"/>
          </p:cNvSpPr>
          <p:nvPr>
            <p:ph type="title"/>
          </p:nvPr>
        </p:nvSpPr>
        <p:spPr/>
        <p:txBody>
          <a:bodyPr/>
          <a:lstStyle/>
          <a:p>
            <a:r>
              <a:rPr lang="en-US" smtClean="0"/>
              <a:t>Status of Procurements</a:t>
            </a:r>
          </a:p>
        </p:txBody>
      </p:sp>
      <p:sp>
        <p:nvSpPr>
          <p:cNvPr id="91141" name="Rectangle 3"/>
          <p:cNvSpPr>
            <a:spLocks noGrp="1" noChangeArrowheads="1"/>
          </p:cNvSpPr>
          <p:nvPr>
            <p:ph type="body" idx="1"/>
          </p:nvPr>
        </p:nvSpPr>
        <p:spPr/>
        <p:txBody>
          <a:bodyPr/>
          <a:lstStyle/>
          <a:p>
            <a:r>
              <a:rPr lang="en-US" smtClean="0"/>
              <a:t>Provide status of sensor and component procurements</a:t>
            </a:r>
          </a:p>
          <a:p>
            <a:pPr lvl="1"/>
            <a:r>
              <a:rPr lang="en-US" smtClean="0"/>
              <a:t>What has been ordered, when it arrives, etc.</a:t>
            </a:r>
          </a:p>
          <a:p>
            <a:pPr lvl="1"/>
            <a:r>
              <a:rPr lang="en-US" smtClean="0"/>
              <a:t>This should include flight and GCS hardware (and software if being ordered)</a:t>
            </a:r>
          </a:p>
          <a:p>
            <a:r>
              <a:rPr lang="en-US" smtClean="0"/>
              <a:t>This information should be reflected in the overall schedule</a:t>
            </a:r>
          </a:p>
        </p:txBody>
      </p:sp>
      <p:sp>
        <p:nvSpPr>
          <p:cNvPr id="91142" name="Text Box 4"/>
          <p:cNvSpPr txBox="1">
            <a:spLocks noChangeArrowheads="1"/>
          </p:cNvSpPr>
          <p:nvPr/>
        </p:nvSpPr>
        <p:spPr bwMode="auto">
          <a:xfrm>
            <a:off x="228600" y="6477000"/>
            <a:ext cx="228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Presenter:  Name goes here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9216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6847B5-EA2C-454D-BE48-72DBE76E26E7}" type="slidenum">
              <a:rPr lang="en-US" smtClean="0"/>
              <a:pPr eaLnBrk="1" hangingPunct="1"/>
              <a:t>94</a:t>
            </a:fld>
            <a:endParaRPr lang="en-US" smtClean="0"/>
          </a:p>
        </p:txBody>
      </p:sp>
      <p:sp>
        <p:nvSpPr>
          <p:cNvPr id="92165" name="Rectangle 2"/>
          <p:cNvSpPr>
            <a:spLocks noGrp="1" noChangeArrowheads="1"/>
          </p:cNvSpPr>
          <p:nvPr>
            <p:ph type="title"/>
          </p:nvPr>
        </p:nvSpPr>
        <p:spPr/>
        <p:txBody>
          <a:bodyPr/>
          <a:lstStyle/>
          <a:p>
            <a:pPr eaLnBrk="1" hangingPunct="1"/>
            <a:r>
              <a:rPr lang="en-US" dirty="0" smtClean="0"/>
              <a:t>CanSat Budget – Hardware</a:t>
            </a:r>
          </a:p>
        </p:txBody>
      </p:sp>
      <p:sp>
        <p:nvSpPr>
          <p:cNvPr id="92166" name="Rectangle 3"/>
          <p:cNvSpPr>
            <a:spLocks noGrp="1" noChangeArrowheads="1"/>
          </p:cNvSpPr>
          <p:nvPr>
            <p:ph type="body" idx="1"/>
          </p:nvPr>
        </p:nvSpPr>
        <p:spPr/>
        <p:txBody>
          <a:bodyPr/>
          <a:lstStyle/>
          <a:p>
            <a:pPr eaLnBrk="1" hangingPunct="1"/>
            <a:r>
              <a:rPr lang="en-US" dirty="0" smtClean="0"/>
              <a:t>Provide a table listing the costs of the CanSat flight hardware</a:t>
            </a:r>
          </a:p>
          <a:p>
            <a:pPr eaLnBrk="1" hangingPunct="1"/>
            <a:r>
              <a:rPr lang="en-US" dirty="0" smtClean="0"/>
              <a:t>Table should include</a:t>
            </a:r>
          </a:p>
          <a:p>
            <a:pPr lvl="1" eaLnBrk="1" hangingPunct="1"/>
            <a:r>
              <a:rPr lang="en-US" dirty="0" smtClean="0"/>
              <a:t>Cost of major components and hardware</a:t>
            </a:r>
          </a:p>
          <a:p>
            <a:pPr lvl="1" eaLnBrk="1" hangingPunct="1"/>
            <a:r>
              <a:rPr lang="en-US" dirty="0" smtClean="0"/>
              <a:t>Indication of whether these costs are actual, estimates, or budgeted values</a:t>
            </a:r>
          </a:p>
          <a:p>
            <a:pPr lvl="1" eaLnBrk="1" hangingPunct="1"/>
            <a:r>
              <a:rPr lang="en-US" dirty="0" smtClean="0"/>
              <a:t>Indication of hardware re-use from previous years</a:t>
            </a:r>
          </a:p>
          <a:p>
            <a:pPr lvl="2" eaLnBrk="1" hangingPunct="1"/>
            <a:r>
              <a:rPr lang="en-US" dirty="0" smtClean="0"/>
              <a:t>The current market value for re-used components should be </a:t>
            </a:r>
            <a:r>
              <a:rPr lang="en-US" dirty="0" smtClean="0"/>
              <a:t>included</a:t>
            </a:r>
          </a:p>
          <a:p>
            <a:pPr lvl="1" eaLnBrk="1" hangingPunct="1"/>
            <a:r>
              <a:rPr lang="en-US" i="1" u="sng" dirty="0" smtClean="0"/>
              <a:t>Total expenses and compare to requirement(s)</a:t>
            </a:r>
            <a:endParaRPr lang="en-US" i="1" u="sng"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9318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1B022B-8A0F-45B0-B053-FF4770F109AF}" type="slidenum">
              <a:rPr lang="en-US" smtClean="0"/>
              <a:pPr eaLnBrk="1" hangingPunct="1"/>
              <a:t>95</a:t>
            </a:fld>
            <a:endParaRPr lang="en-US" smtClean="0"/>
          </a:p>
        </p:txBody>
      </p:sp>
      <p:sp>
        <p:nvSpPr>
          <p:cNvPr id="93189" name="Rectangle 2"/>
          <p:cNvSpPr>
            <a:spLocks noGrp="1" noChangeArrowheads="1"/>
          </p:cNvSpPr>
          <p:nvPr>
            <p:ph type="title"/>
          </p:nvPr>
        </p:nvSpPr>
        <p:spPr/>
        <p:txBody>
          <a:bodyPr/>
          <a:lstStyle/>
          <a:p>
            <a:pPr eaLnBrk="1" hangingPunct="1"/>
            <a:r>
              <a:rPr lang="en-US" dirty="0" smtClean="0"/>
              <a:t>CanSat Budget – Other Costs</a:t>
            </a:r>
          </a:p>
        </p:txBody>
      </p:sp>
      <p:sp>
        <p:nvSpPr>
          <p:cNvPr id="93190" name="Rectangle 3"/>
          <p:cNvSpPr>
            <a:spLocks noGrp="1" noChangeArrowheads="1"/>
          </p:cNvSpPr>
          <p:nvPr>
            <p:ph type="body" idx="1"/>
          </p:nvPr>
        </p:nvSpPr>
        <p:spPr/>
        <p:txBody>
          <a:bodyPr/>
          <a:lstStyle/>
          <a:p>
            <a:pPr eaLnBrk="1" hangingPunct="1">
              <a:lnSpc>
                <a:spcPct val="80000"/>
              </a:lnSpc>
            </a:pPr>
            <a:r>
              <a:rPr lang="en-US" sz="1800" smtClean="0"/>
              <a:t>Table(s) (same format as Hardware Budget) showing</a:t>
            </a:r>
          </a:p>
          <a:p>
            <a:pPr lvl="1" eaLnBrk="1" hangingPunct="1">
              <a:lnSpc>
                <a:spcPct val="80000"/>
              </a:lnSpc>
            </a:pPr>
            <a:r>
              <a:rPr lang="en-US" sz="1800" smtClean="0"/>
              <a:t>Ground control station costs</a:t>
            </a:r>
          </a:p>
          <a:p>
            <a:pPr lvl="1" eaLnBrk="1" hangingPunct="1">
              <a:lnSpc>
                <a:spcPct val="80000"/>
              </a:lnSpc>
            </a:pPr>
            <a:r>
              <a:rPr lang="en-US" sz="1800" smtClean="0"/>
              <a:t>Other costs</a:t>
            </a:r>
          </a:p>
          <a:p>
            <a:pPr lvl="2" eaLnBrk="1" hangingPunct="1">
              <a:lnSpc>
                <a:spcPct val="80000"/>
              </a:lnSpc>
            </a:pPr>
            <a:r>
              <a:rPr lang="en-US" sz="1600" smtClean="0"/>
              <a:t>Prototyping</a:t>
            </a:r>
          </a:p>
          <a:p>
            <a:pPr lvl="2" eaLnBrk="1" hangingPunct="1">
              <a:lnSpc>
                <a:spcPct val="80000"/>
              </a:lnSpc>
            </a:pPr>
            <a:r>
              <a:rPr lang="en-US" sz="1600" smtClean="0"/>
              <a:t>Test facilities and equipment</a:t>
            </a:r>
          </a:p>
          <a:p>
            <a:pPr lvl="2" eaLnBrk="1" hangingPunct="1">
              <a:lnSpc>
                <a:spcPct val="80000"/>
              </a:lnSpc>
            </a:pPr>
            <a:r>
              <a:rPr lang="en-US" sz="1600" smtClean="0"/>
              <a:t>Rentals</a:t>
            </a:r>
          </a:p>
          <a:p>
            <a:pPr lvl="2" eaLnBrk="1" hangingPunct="1">
              <a:lnSpc>
                <a:spcPct val="80000"/>
              </a:lnSpc>
            </a:pPr>
            <a:r>
              <a:rPr lang="en-US" sz="1600" smtClean="0"/>
              <a:t>Computers</a:t>
            </a:r>
          </a:p>
          <a:p>
            <a:pPr lvl="2" eaLnBrk="1" hangingPunct="1">
              <a:lnSpc>
                <a:spcPct val="80000"/>
              </a:lnSpc>
            </a:pPr>
            <a:r>
              <a:rPr lang="en-US" sz="1600" smtClean="0"/>
              <a:t>Travel</a:t>
            </a:r>
          </a:p>
          <a:p>
            <a:pPr lvl="1" eaLnBrk="1" hangingPunct="1">
              <a:lnSpc>
                <a:spcPct val="80000"/>
              </a:lnSpc>
            </a:pPr>
            <a:r>
              <a:rPr lang="en-US" sz="1800" smtClean="0"/>
              <a:t>Income</a:t>
            </a:r>
          </a:p>
          <a:p>
            <a:pPr lvl="2" eaLnBrk="1" hangingPunct="1">
              <a:lnSpc>
                <a:spcPct val="80000"/>
              </a:lnSpc>
            </a:pPr>
            <a:r>
              <a:rPr lang="en-US" sz="1600" smtClean="0"/>
              <a:t>Sources of project income</a:t>
            </a:r>
          </a:p>
          <a:p>
            <a:pPr eaLnBrk="1" hangingPunct="1">
              <a:lnSpc>
                <a:spcPct val="80000"/>
              </a:lnSpc>
            </a:pPr>
            <a:r>
              <a:rPr lang="en-US" sz="1800" smtClean="0"/>
              <a:t>The goal(s) of this budget are</a:t>
            </a:r>
          </a:p>
          <a:p>
            <a:pPr lvl="1" eaLnBrk="1" hangingPunct="1">
              <a:lnSpc>
                <a:spcPct val="80000"/>
              </a:lnSpc>
            </a:pPr>
            <a:r>
              <a:rPr lang="en-US" sz="1800" smtClean="0"/>
              <a:t>To provide an understanding of the overall design and development costs</a:t>
            </a:r>
          </a:p>
          <a:p>
            <a:pPr lvl="1" eaLnBrk="1" hangingPunct="1">
              <a:lnSpc>
                <a:spcPct val="80000"/>
              </a:lnSpc>
            </a:pPr>
            <a:r>
              <a:rPr lang="en-US" sz="1800" smtClean="0"/>
              <a:t>Get the teams thinking about the overall costs including necessary funds for travel</a:t>
            </a:r>
          </a:p>
          <a:p>
            <a:pPr lvl="1" eaLnBrk="1" hangingPunct="1">
              <a:lnSpc>
                <a:spcPct val="80000"/>
              </a:lnSpc>
            </a:pPr>
            <a:r>
              <a:rPr lang="en-US" sz="1800" smtClean="0"/>
              <a:t>Identify shortfalls in the budget that require attention</a:t>
            </a:r>
          </a:p>
          <a:p>
            <a:pPr lvl="2" eaLnBrk="1" hangingPunct="1">
              <a:lnSpc>
                <a:spcPct val="80000"/>
              </a:lnSpc>
            </a:pPr>
            <a:r>
              <a:rPr lang="en-US" sz="1600" smtClean="0"/>
              <a:t>In the past some teams have not been able to attend the competition due to a lack of funds</a:t>
            </a:r>
          </a:p>
          <a:p>
            <a:pPr lvl="2" eaLnBrk="1" hangingPunct="1">
              <a:lnSpc>
                <a:spcPct val="80000"/>
              </a:lnSpc>
            </a:pPr>
            <a:r>
              <a:rPr lang="en-US" sz="1600" smtClean="0"/>
              <a:t>If caught early enough, there are a number of resources for funding that may available to teams</a:t>
            </a:r>
          </a:p>
          <a:p>
            <a:pPr lvl="3" eaLnBrk="1" hangingPunct="1">
              <a:lnSpc>
                <a:spcPct val="80000"/>
              </a:lnSpc>
            </a:pPr>
            <a:r>
              <a:rPr lang="en-US" sz="1400" b="1" smtClean="0">
                <a:solidFill>
                  <a:schemeClr val="accent2"/>
                </a:solidFill>
              </a:rPr>
              <a:t>THE COMPEITION DOES NOT PROVIDE ANY DEVELOPMENT FUNDING OR DONORS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9421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A6968D-ADEC-4B61-99BD-47D88B424931}" type="slidenum">
              <a:rPr lang="en-US" smtClean="0"/>
              <a:pPr eaLnBrk="1" hangingPunct="1"/>
              <a:t>96</a:t>
            </a:fld>
            <a:endParaRPr lang="en-US" smtClean="0"/>
          </a:p>
        </p:txBody>
      </p:sp>
      <p:sp>
        <p:nvSpPr>
          <p:cNvPr id="94213" name="Rectangle 2"/>
          <p:cNvSpPr>
            <a:spLocks noGrp="1" noChangeArrowheads="1"/>
          </p:cNvSpPr>
          <p:nvPr>
            <p:ph type="title"/>
          </p:nvPr>
        </p:nvSpPr>
        <p:spPr/>
        <p:txBody>
          <a:bodyPr/>
          <a:lstStyle/>
          <a:p>
            <a:pPr eaLnBrk="1" hangingPunct="1"/>
            <a:r>
              <a:rPr lang="en-US" smtClean="0"/>
              <a:t>Program Schedule</a:t>
            </a:r>
          </a:p>
        </p:txBody>
      </p:sp>
      <p:sp>
        <p:nvSpPr>
          <p:cNvPr id="94214" name="Rectangle 3"/>
          <p:cNvSpPr>
            <a:spLocks noGrp="1" noChangeArrowheads="1"/>
          </p:cNvSpPr>
          <p:nvPr>
            <p:ph type="body" idx="1"/>
          </p:nvPr>
        </p:nvSpPr>
        <p:spPr/>
        <p:txBody>
          <a:bodyPr/>
          <a:lstStyle/>
          <a:p>
            <a:pPr eaLnBrk="1" hangingPunct="1">
              <a:lnSpc>
                <a:spcPct val="80000"/>
              </a:lnSpc>
            </a:pPr>
            <a:r>
              <a:rPr lang="en-US" sz="1600" u="sng" dirty="0" smtClean="0">
                <a:solidFill>
                  <a:schemeClr val="accent2"/>
                </a:solidFill>
              </a:rPr>
              <a:t>Overview </a:t>
            </a:r>
            <a:r>
              <a:rPr lang="en-US" sz="1600" dirty="0" smtClean="0"/>
              <a:t>of development schedule to include</a:t>
            </a:r>
          </a:p>
          <a:p>
            <a:pPr lvl="1" eaLnBrk="1" hangingPunct="1">
              <a:lnSpc>
                <a:spcPct val="80000"/>
              </a:lnSpc>
            </a:pPr>
            <a:r>
              <a:rPr lang="en-US" sz="1600" dirty="0" smtClean="0"/>
              <a:t>Competition milestones</a:t>
            </a:r>
          </a:p>
          <a:p>
            <a:pPr lvl="1" eaLnBrk="1" hangingPunct="1">
              <a:lnSpc>
                <a:spcPct val="80000"/>
              </a:lnSpc>
            </a:pPr>
            <a:r>
              <a:rPr lang="en-US" sz="1600" dirty="0" smtClean="0"/>
              <a:t>Academic milestones and holidays</a:t>
            </a:r>
          </a:p>
          <a:p>
            <a:pPr lvl="1" eaLnBrk="1" hangingPunct="1">
              <a:lnSpc>
                <a:spcPct val="80000"/>
              </a:lnSpc>
            </a:pPr>
            <a:r>
              <a:rPr lang="en-US" sz="1600" dirty="0" smtClean="0"/>
              <a:t>Major development activities</a:t>
            </a:r>
          </a:p>
          <a:p>
            <a:pPr lvl="1" eaLnBrk="1" hangingPunct="1">
              <a:lnSpc>
                <a:spcPct val="80000"/>
              </a:lnSpc>
            </a:pPr>
            <a:r>
              <a:rPr lang="en-US" sz="1600" dirty="0" smtClean="0"/>
              <a:t>Component/hardware deliveries</a:t>
            </a:r>
          </a:p>
          <a:p>
            <a:pPr lvl="1" eaLnBrk="1" hangingPunct="1">
              <a:lnSpc>
                <a:spcPct val="80000"/>
              </a:lnSpc>
            </a:pPr>
            <a:r>
              <a:rPr lang="en-US" sz="1600" dirty="0" smtClean="0"/>
              <a:t>Major integration and test activities and milestones</a:t>
            </a:r>
          </a:p>
          <a:p>
            <a:pPr eaLnBrk="1" hangingPunct="1">
              <a:lnSpc>
                <a:spcPct val="80000"/>
              </a:lnSpc>
            </a:pPr>
            <a:r>
              <a:rPr lang="en-US" sz="1600" dirty="0" smtClean="0"/>
              <a:t>The schedule should be “wrapped up” to 1-2 levels</a:t>
            </a:r>
          </a:p>
          <a:p>
            <a:pPr lvl="1" eaLnBrk="1" hangingPunct="1">
              <a:lnSpc>
                <a:spcPct val="80000"/>
              </a:lnSpc>
            </a:pPr>
            <a:r>
              <a:rPr lang="en-US" sz="1600" dirty="0" smtClean="0"/>
              <a:t>Show high-level tasks only in order to make the schedule readable</a:t>
            </a:r>
          </a:p>
          <a:p>
            <a:pPr lvl="1" eaLnBrk="1" hangingPunct="1">
              <a:lnSpc>
                <a:spcPct val="80000"/>
              </a:lnSpc>
            </a:pPr>
            <a:r>
              <a:rPr lang="en-US" sz="1600" dirty="0" smtClean="0"/>
              <a:t>It is recommended a schedule at lower levels is developed in order to provide the team with tools for tracking progress and assessing trouble areas</a:t>
            </a:r>
          </a:p>
          <a:p>
            <a:pPr eaLnBrk="1" hangingPunct="1">
              <a:lnSpc>
                <a:spcPct val="80000"/>
              </a:lnSpc>
            </a:pPr>
            <a:r>
              <a:rPr lang="en-US" sz="1600" dirty="0" smtClean="0"/>
              <a:t>The goals of this schedule are to</a:t>
            </a:r>
          </a:p>
          <a:p>
            <a:pPr lvl="1" eaLnBrk="1" hangingPunct="1">
              <a:lnSpc>
                <a:spcPct val="80000"/>
              </a:lnSpc>
            </a:pPr>
            <a:r>
              <a:rPr lang="en-US" sz="1600" dirty="0" smtClean="0"/>
              <a:t>Provide a tool for the team to track progress of CanSat design and development</a:t>
            </a:r>
          </a:p>
          <a:p>
            <a:pPr lvl="1" eaLnBrk="1" hangingPunct="1">
              <a:lnSpc>
                <a:spcPct val="80000"/>
              </a:lnSpc>
            </a:pPr>
            <a:r>
              <a:rPr lang="en-US" sz="1600" dirty="0" smtClean="0"/>
              <a:t>Provide tool for judges to assess trouble areas and offer ways for the team to best meet the objectives of the competition</a:t>
            </a:r>
          </a:p>
          <a:p>
            <a:pPr eaLnBrk="1" hangingPunct="1">
              <a:lnSpc>
                <a:spcPct val="80000"/>
              </a:lnSpc>
            </a:pPr>
            <a:r>
              <a:rPr lang="en-US" sz="1600" dirty="0" smtClean="0">
                <a:solidFill>
                  <a:srgbClr val="FF0000"/>
                </a:solidFill>
              </a:rPr>
              <a:t>A Gantt chart </a:t>
            </a:r>
            <a:r>
              <a:rPr lang="en-US" sz="1600" u="sng" dirty="0" smtClean="0">
                <a:solidFill>
                  <a:srgbClr val="FF0000"/>
                </a:solidFill>
              </a:rPr>
              <a:t>on one slide </a:t>
            </a:r>
            <a:r>
              <a:rPr lang="en-US" sz="1600" dirty="0" smtClean="0">
                <a:solidFill>
                  <a:srgbClr val="FF0000"/>
                </a:solidFill>
              </a:rPr>
              <a:t>showing task start and stop dates and durations is recommended</a:t>
            </a:r>
          </a:p>
          <a:p>
            <a:pPr lvl="1" eaLnBrk="1" hangingPunct="1">
              <a:lnSpc>
                <a:spcPct val="80000"/>
              </a:lnSpc>
            </a:pPr>
            <a:r>
              <a:rPr lang="en-US" sz="1600" dirty="0" smtClean="0"/>
              <a:t>Schedule should include linkages between tasks to provide the team with an idea of what happens in the overall flow when milestones are not met on time</a:t>
            </a:r>
          </a:p>
          <a:p>
            <a:pPr>
              <a:lnSpc>
                <a:spcPct val="80000"/>
              </a:lnSpc>
            </a:pPr>
            <a:r>
              <a:rPr lang="en-US" sz="1600" dirty="0" smtClean="0"/>
              <a:t>Make sure the schedule is readable in the presentation</a:t>
            </a:r>
          </a:p>
          <a:p>
            <a:pPr lvl="1">
              <a:lnSpc>
                <a:spcPct val="80000"/>
              </a:lnSpc>
            </a:pPr>
            <a:r>
              <a:rPr lang="en-US" sz="1600" dirty="0" smtClean="0"/>
              <a:t>This may require the schedule to be broken between multiple slides</a:t>
            </a:r>
          </a:p>
          <a:p>
            <a:pPr lvl="2">
              <a:lnSpc>
                <a:spcPct val="80000"/>
              </a:lnSpc>
            </a:pPr>
            <a:r>
              <a:rPr lang="en-US" sz="1400" dirty="0" smtClean="0"/>
              <a:t>Failure to do so will result in a loss of points</a:t>
            </a:r>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p:cNvSpPr>
            <a:spLocks noGrp="1" noChangeArrowheads="1"/>
          </p:cNvSpPr>
          <p:nvPr>
            <p:ph type="title"/>
          </p:nvPr>
        </p:nvSpPr>
        <p:spPr/>
        <p:txBody>
          <a:bodyPr/>
          <a:lstStyle/>
          <a:p>
            <a:r>
              <a:rPr lang="en-US" smtClean="0"/>
              <a:t>Shipping and Transportation</a:t>
            </a:r>
            <a:endParaRPr lang="en-US" dirty="0" smtClean="0"/>
          </a:p>
        </p:txBody>
      </p:sp>
      <p:sp>
        <p:nvSpPr>
          <p:cNvPr id="5" name="Content Placeholder 4"/>
          <p:cNvSpPr>
            <a:spLocks noGrp="1"/>
          </p:cNvSpPr>
          <p:nvPr>
            <p:ph idx="1"/>
          </p:nvPr>
        </p:nvSpPr>
        <p:spPr/>
        <p:txBody>
          <a:bodyPr/>
          <a:lstStyle/>
          <a:p>
            <a:r>
              <a:rPr lang="en-US" dirty="0" smtClean="0"/>
              <a:t>Discuss plans for shipping/transporting the CanSat hardware to the launch site</a:t>
            </a:r>
          </a:p>
          <a:p>
            <a:r>
              <a:rPr lang="en-US" dirty="0" smtClean="0"/>
              <a:t>In past competitions, CanSat hardware checked with airlines was </a:t>
            </a:r>
            <a:r>
              <a:rPr lang="en-US" i="1" u="sng" dirty="0" smtClean="0">
                <a:solidFill>
                  <a:schemeClr val="accent2">
                    <a:lumMod val="60000"/>
                    <a:lumOff val="40000"/>
                  </a:schemeClr>
                </a:solidFill>
              </a:rPr>
              <a:t>lost</a:t>
            </a:r>
          </a:p>
          <a:p>
            <a:pPr lvl="1"/>
            <a:r>
              <a:rPr lang="en-US" dirty="0" smtClean="0"/>
              <a:t>Consider options for shipping hardware to the launch site (typical for a satellite and ground system program)</a:t>
            </a:r>
          </a:p>
          <a:p>
            <a:pPr lvl="1"/>
            <a:r>
              <a:rPr lang="en-US" dirty="0" smtClean="0"/>
              <a:t>Consider carry-on restrictions</a:t>
            </a:r>
          </a:p>
          <a:p>
            <a:r>
              <a:rPr lang="en-US" dirty="0" smtClean="0"/>
              <a:t>Consider shipping/transportation of tools and equipment</a:t>
            </a:r>
          </a:p>
          <a:p>
            <a:pPr lvl="1"/>
            <a:r>
              <a:rPr lang="en-US" dirty="0" smtClean="0"/>
              <a:t>Antenna mast and assembly</a:t>
            </a:r>
          </a:p>
          <a:p>
            <a:pPr lvl="1"/>
            <a:endParaRPr lang="en-US" dirty="0">
              <a:solidFill>
                <a:srgbClr val="FF0000"/>
              </a:solidFill>
            </a:endParaRPr>
          </a:p>
        </p:txBody>
      </p:sp>
      <p:sp>
        <p:nvSpPr>
          <p:cNvPr id="94211" name="Footer Placeholder 4"/>
          <p:cNvSpPr>
            <a:spLocks noGrp="1"/>
          </p:cNvSpPr>
          <p:nvPr>
            <p:ph type="ftr"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t>CanSat 2013 CDR:  Team ### (Team Name)</a:t>
            </a:r>
          </a:p>
        </p:txBody>
      </p:sp>
      <p:sp>
        <p:nvSpPr>
          <p:cNvPr id="94212"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A6968D-ADEC-4B61-99BD-47D88B424931}" type="slidenum">
              <a:rPr lang="en-US" smtClean="0"/>
              <a:pPr/>
              <a:t>97</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83256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Conclusions</a:t>
            </a:r>
          </a:p>
        </p:txBody>
      </p:sp>
      <p:sp>
        <p:nvSpPr>
          <p:cNvPr id="95235" name="Content Placeholder 2"/>
          <p:cNvSpPr>
            <a:spLocks noGrp="1"/>
          </p:cNvSpPr>
          <p:nvPr>
            <p:ph idx="1"/>
          </p:nvPr>
        </p:nvSpPr>
        <p:spPr/>
        <p:txBody>
          <a:bodyPr/>
          <a:lstStyle/>
          <a:p>
            <a:r>
              <a:rPr lang="en-US" smtClean="0"/>
              <a:t>Presentation summary and conclusions</a:t>
            </a:r>
          </a:p>
          <a:p>
            <a:r>
              <a:rPr lang="en-US" smtClean="0"/>
              <a:t>In general include the following:</a:t>
            </a:r>
          </a:p>
          <a:p>
            <a:pPr lvl="1"/>
            <a:r>
              <a:rPr lang="en-US" smtClean="0"/>
              <a:t>Major accomplishments</a:t>
            </a:r>
          </a:p>
          <a:p>
            <a:pPr lvl="1"/>
            <a:r>
              <a:rPr lang="en-US" smtClean="0"/>
              <a:t>Major unfinished work</a:t>
            </a:r>
          </a:p>
          <a:p>
            <a:pPr lvl="1"/>
            <a:r>
              <a:rPr lang="en-US" smtClean="0"/>
              <a:t>Testing to complete</a:t>
            </a:r>
          </a:p>
          <a:p>
            <a:pPr lvl="1"/>
            <a:r>
              <a:rPr lang="en-US" smtClean="0"/>
              <a:t>Flight software status</a:t>
            </a:r>
          </a:p>
          <a:p>
            <a:endParaRPr lang="en-US" smtClean="0"/>
          </a:p>
        </p:txBody>
      </p:sp>
      <p:sp>
        <p:nvSpPr>
          <p:cNvPr id="9523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p>
        </p:txBody>
      </p:sp>
      <p:sp>
        <p:nvSpPr>
          <p:cNvPr id="9523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E69BDC-90E6-4E68-8A17-B0434D3A4172}" type="slidenum">
              <a:rPr lang="en-US" smtClean="0"/>
              <a:pPr eaLnBrk="1" hangingPunct="1"/>
              <a:t>98</a:t>
            </a:fld>
            <a:endParaRPr lang="en-US" smtClean="0"/>
          </a:p>
        </p:txBody>
      </p:sp>
      <p:sp>
        <p:nvSpPr>
          <p:cNvPr id="6" name="5-Point Star 5"/>
          <p:cNvSpPr/>
          <p:nvPr/>
        </p:nvSpPr>
        <p:spPr>
          <a:xfrm>
            <a:off x="8610600" y="60434"/>
            <a:ext cx="4572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ftr"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CanSat 2013 CDR:  Team ### (Team Name)</a:t>
            </a:r>
            <a:endParaRPr lang="en-US" dirty="0"/>
          </a:p>
        </p:txBody>
      </p:sp>
      <p:sp>
        <p:nvSpPr>
          <p:cNvPr id="75779" name="Rectangle 6"/>
          <p:cNvSpPr>
            <a:spLocks noGrp="1" noChangeArrowheads="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AFC64F-C511-4DEC-A1FE-696D627F0741}" type="slidenum">
              <a:rPr lang="en-US"/>
              <a:pPr eaLnBrk="1" hangingPunct="1"/>
              <a:t>99</a:t>
            </a:fld>
            <a:endParaRPr lang="en-US" dirty="0"/>
          </a:p>
        </p:txBody>
      </p:sp>
      <p:sp>
        <p:nvSpPr>
          <p:cNvPr id="75780" name="Rectangle 4"/>
          <p:cNvSpPr>
            <a:spLocks noGrp="1" noChangeArrowheads="1"/>
          </p:cNvSpPr>
          <p:nvPr>
            <p:ph type="ctrTitle"/>
          </p:nvPr>
        </p:nvSpPr>
        <p:spPr>
          <a:xfrm>
            <a:off x="685800" y="2130425"/>
            <a:ext cx="4800600" cy="1470025"/>
          </a:xfrm>
        </p:spPr>
        <p:txBody>
          <a:bodyPr/>
          <a:lstStyle/>
          <a:p>
            <a:pPr eaLnBrk="1" hangingPunct="1"/>
            <a:r>
              <a:rPr lang="en-US" dirty="0" smtClean="0"/>
              <a:t>Presentation Scoring &amp; Additional Information</a:t>
            </a:r>
          </a:p>
        </p:txBody>
      </p:sp>
      <p:sp>
        <p:nvSpPr>
          <p:cNvPr id="75781" name="Rectangle 5"/>
          <p:cNvSpPr>
            <a:spLocks noGrp="1" noChangeArrowheads="1"/>
          </p:cNvSpPr>
          <p:nvPr>
            <p:ph type="subTitle" idx="1"/>
          </p:nvPr>
        </p:nvSpPr>
        <p:spPr/>
        <p:txBody>
          <a:bodyPr/>
          <a:lstStyle/>
          <a:p>
            <a:pPr eaLnBrk="1" hangingPunct="1"/>
            <a:r>
              <a:rPr lang="en-US" sz="2000" i="1" dirty="0" smtClean="0"/>
              <a:t>The following slides provide additional information regarding presentation scoring, as well as recommendations for the presentations and slides</a:t>
            </a:r>
          </a:p>
        </p:txBody>
      </p:sp>
      <p:sp>
        <p:nvSpPr>
          <p:cNvPr id="2" name="Octagon 1"/>
          <p:cNvSpPr/>
          <p:nvPr/>
        </p:nvSpPr>
        <p:spPr>
          <a:xfrm>
            <a:off x="5660409" y="1178257"/>
            <a:ext cx="3200400" cy="3048000"/>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smtClean="0">
                <a:solidFill>
                  <a:srgbClr val="FF0000"/>
                </a:solidFill>
              </a:rPr>
              <a:t>Do Not Include the Following Charts in the Presentations</a:t>
            </a:r>
            <a:endParaRPr lang="en-US" sz="2400" dirty="0">
              <a:solidFill>
                <a:srgbClr val="FF0000"/>
              </a:solidFill>
            </a:endParaRPr>
          </a:p>
        </p:txBody>
      </p:sp>
    </p:spTree>
    <p:extLst>
      <p:ext uri="{BB962C8B-B14F-4D97-AF65-F5344CB8AC3E}">
        <p14:creationId xmlns:p14="http://schemas.microsoft.com/office/powerpoint/2010/main" val="1088545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1849</TotalTime>
  <Words>7130</Words>
  <Application>Microsoft Office PowerPoint</Application>
  <PresentationFormat>On-screen Show (4:3)</PresentationFormat>
  <Paragraphs>1037</Paragraphs>
  <Slides>102</Slides>
  <Notes>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Default Design</vt:lpstr>
      <vt:lpstr>CanSat 2013  Critical Design Review (CDR) Outline Version 6</vt:lpstr>
      <vt:lpstr>Presentation Outline</vt:lpstr>
      <vt:lpstr>Team Organization</vt:lpstr>
      <vt:lpstr>Acronyms</vt:lpstr>
      <vt:lpstr>System Overview</vt:lpstr>
      <vt:lpstr>Mission Summary</vt:lpstr>
      <vt:lpstr>Summary of Changes Since PDR</vt:lpstr>
      <vt:lpstr>System Requirement Summary</vt:lpstr>
      <vt:lpstr>System Concept of Operations</vt:lpstr>
      <vt:lpstr>Physical Layout</vt:lpstr>
      <vt:lpstr>Launch Vehicle Compatibility</vt:lpstr>
      <vt:lpstr>Sensor Subsystem Design</vt:lpstr>
      <vt:lpstr>Sensor Subsystem Overview</vt:lpstr>
      <vt:lpstr>Sensor Subsystem Requirements</vt:lpstr>
      <vt:lpstr>Sensor Changes Since PDR</vt:lpstr>
      <vt:lpstr>GPS Summary</vt:lpstr>
      <vt:lpstr>Non-GPS Altitude Sensor Summary</vt:lpstr>
      <vt:lpstr>Air Temperature Summary</vt:lpstr>
      <vt:lpstr>Video Camera Summary</vt:lpstr>
      <vt:lpstr>Impact Force Sensor Summary</vt:lpstr>
      <vt:lpstr>Descent Control Design</vt:lpstr>
      <vt:lpstr>Descent Control Overview</vt:lpstr>
      <vt:lpstr>Descent Control Changes Since PDR</vt:lpstr>
      <vt:lpstr>Descent Control Requirements</vt:lpstr>
      <vt:lpstr>Container Descent Control Hardware Summary</vt:lpstr>
      <vt:lpstr>Payload Descent Control Hardware Summary</vt:lpstr>
      <vt:lpstr>Descent Rate Estimates</vt:lpstr>
      <vt:lpstr>Mechanical Subsystem Design</vt:lpstr>
      <vt:lpstr>Mechanical Subsystem Overview</vt:lpstr>
      <vt:lpstr>Mechanical Subsystem  Changes Since PDR</vt:lpstr>
      <vt:lpstr>Mechanical Sub-System  Requirements</vt:lpstr>
      <vt:lpstr>Egg Protection Overview</vt:lpstr>
      <vt:lpstr>Mechanical Layout of Components</vt:lpstr>
      <vt:lpstr>Material Selections</vt:lpstr>
      <vt:lpstr>Container - Payload Interface</vt:lpstr>
      <vt:lpstr>Structure Survivability</vt:lpstr>
      <vt:lpstr>Mass Budget</vt:lpstr>
      <vt:lpstr>Communication and Data Handling Subsystem Design</vt:lpstr>
      <vt:lpstr>CDH Overview</vt:lpstr>
      <vt:lpstr>CDH Changes Since PDR</vt:lpstr>
      <vt:lpstr>CDH Requirements</vt:lpstr>
      <vt:lpstr>Processor &amp; Memory Selection</vt:lpstr>
      <vt:lpstr>Antenna Selection</vt:lpstr>
      <vt:lpstr>Radio Configuration</vt:lpstr>
      <vt:lpstr>Telemetry Format</vt:lpstr>
      <vt:lpstr>Activation of Telemetry Transmissions</vt:lpstr>
      <vt:lpstr>Locator Device and Labeling</vt:lpstr>
      <vt:lpstr>Electrical Power Subsystem Design</vt:lpstr>
      <vt:lpstr>EPS Overview</vt:lpstr>
      <vt:lpstr>EPS Changes Since PDR</vt:lpstr>
      <vt:lpstr>EPS Requirements</vt:lpstr>
      <vt:lpstr>Electrical Block Diagram</vt:lpstr>
      <vt:lpstr>Power Budget</vt:lpstr>
      <vt:lpstr>Power Source Summary</vt:lpstr>
      <vt:lpstr>Battery Voltage Measurement</vt:lpstr>
      <vt:lpstr>Flight Software Design</vt:lpstr>
      <vt:lpstr>FSW Overview</vt:lpstr>
      <vt:lpstr>FSW Changes Since PDR</vt:lpstr>
      <vt:lpstr>FSW Requirements</vt:lpstr>
      <vt:lpstr>CanSat FSW State Diagram</vt:lpstr>
      <vt:lpstr>Software Development Plan</vt:lpstr>
      <vt:lpstr>Ground Control System (GCS) Design</vt:lpstr>
      <vt:lpstr>GCS Overview</vt:lpstr>
      <vt:lpstr>GCS Requirements</vt:lpstr>
      <vt:lpstr>GCS Antenna Selection</vt:lpstr>
      <vt:lpstr>GCS Software</vt:lpstr>
      <vt:lpstr>CanSat Integration and Test</vt:lpstr>
      <vt:lpstr>CanSat Integration and Test Overview</vt:lpstr>
      <vt:lpstr>Sensor Subsystem Testing Overview</vt:lpstr>
      <vt:lpstr>Video Camera Testing Overview</vt:lpstr>
      <vt:lpstr>Impact Force Sensor Testing</vt:lpstr>
      <vt:lpstr>DCS Subsystem Testing Overview</vt:lpstr>
      <vt:lpstr>Mechanical Subsystem Testing Overview</vt:lpstr>
      <vt:lpstr>CDH Subsystem Testing Overview</vt:lpstr>
      <vt:lpstr>EPS Testing Overview</vt:lpstr>
      <vt:lpstr>FSW Testing Overview</vt:lpstr>
      <vt:lpstr>GCS Testing Overview</vt:lpstr>
      <vt:lpstr>Mission Operations &amp; Analysis</vt:lpstr>
      <vt:lpstr>Overview of Mission Sequence of Events</vt:lpstr>
      <vt:lpstr>Field Safety Rules Compliance</vt:lpstr>
      <vt:lpstr>CanSat Location and Recovery</vt:lpstr>
      <vt:lpstr>Mission Rehearsal Activities</vt:lpstr>
      <vt:lpstr>Requirements Compliance</vt:lpstr>
      <vt:lpstr>Requirements Compliance Overview</vt:lpstr>
      <vt:lpstr>Requirements Compliance (1 of 7)</vt:lpstr>
      <vt:lpstr>Requirements Compliance (2 of 7)</vt:lpstr>
      <vt:lpstr>Requirements Compliance (3 of 7)</vt:lpstr>
      <vt:lpstr>Requirements Compliance (4 of 7)</vt:lpstr>
      <vt:lpstr>Requirements Compliance (5 of 7)</vt:lpstr>
      <vt:lpstr>Requirements Compliance (6 of 7)</vt:lpstr>
      <vt:lpstr>Requirements Compliance (7 of 7)</vt:lpstr>
      <vt:lpstr>Management</vt:lpstr>
      <vt:lpstr>Status of Procurements</vt:lpstr>
      <vt:lpstr>CanSat Budget – Hardware</vt:lpstr>
      <vt:lpstr>CanSat Budget – Other Costs</vt:lpstr>
      <vt:lpstr>Program Schedule</vt:lpstr>
      <vt:lpstr>Shipping and Transportation</vt:lpstr>
      <vt:lpstr>Conclusions</vt:lpstr>
      <vt:lpstr>Presentation Scoring &amp; Additional Information</vt:lpstr>
      <vt:lpstr>Presentation Scoring</vt:lpstr>
      <vt:lpstr>PPT Template Use</vt:lpstr>
      <vt:lpstr>Presentation Template Update Log  (Do not include in presentation) </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Reedy</dc:creator>
  <cp:lastModifiedBy>Mark</cp:lastModifiedBy>
  <cp:revision>138</cp:revision>
  <dcterms:created xsi:type="dcterms:W3CDTF">2010-11-29T00:52:01Z</dcterms:created>
  <dcterms:modified xsi:type="dcterms:W3CDTF">2013-02-16T22:40:32Z</dcterms:modified>
</cp:coreProperties>
</file>