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300" r:id="rId9"/>
    <p:sldId id="264" r:id="rId10"/>
    <p:sldId id="263" r:id="rId11"/>
    <p:sldId id="288" r:id="rId12"/>
    <p:sldId id="265" r:id="rId13"/>
    <p:sldId id="266" r:id="rId14"/>
    <p:sldId id="331" r:id="rId15"/>
    <p:sldId id="323" r:id="rId16"/>
    <p:sldId id="324" r:id="rId17"/>
    <p:sldId id="325" r:id="rId18"/>
    <p:sldId id="348" r:id="rId19"/>
    <p:sldId id="326" r:id="rId20"/>
    <p:sldId id="267" r:id="rId21"/>
    <p:sldId id="268" r:id="rId22"/>
    <p:sldId id="313" r:id="rId23"/>
    <p:sldId id="317" r:id="rId24"/>
    <p:sldId id="343" r:id="rId25"/>
    <p:sldId id="315" r:id="rId26"/>
    <p:sldId id="269" r:id="rId27"/>
    <p:sldId id="270" r:id="rId28"/>
    <p:sldId id="329" r:id="rId29"/>
    <p:sldId id="310" r:id="rId30"/>
    <p:sldId id="346" r:id="rId31"/>
    <p:sldId id="354" r:id="rId32"/>
    <p:sldId id="312" r:id="rId33"/>
    <p:sldId id="350" r:id="rId34"/>
    <p:sldId id="309" r:id="rId35"/>
    <p:sldId id="271" r:id="rId36"/>
    <p:sldId id="303" r:id="rId37"/>
    <p:sldId id="272" r:id="rId38"/>
    <p:sldId id="304" r:id="rId39"/>
    <p:sldId id="305" r:id="rId40"/>
    <p:sldId id="308" r:id="rId41"/>
    <p:sldId id="328" r:id="rId42"/>
    <p:sldId id="334" r:id="rId43"/>
    <p:sldId id="344" r:id="rId44"/>
    <p:sldId id="273" r:id="rId45"/>
    <p:sldId id="291" r:id="rId46"/>
    <p:sldId id="292" r:id="rId47"/>
    <p:sldId id="274" r:id="rId48"/>
    <p:sldId id="295" r:id="rId49"/>
    <p:sldId id="294" r:id="rId50"/>
    <p:sldId id="332" r:id="rId51"/>
    <p:sldId id="275" r:id="rId52"/>
    <p:sldId id="284" r:id="rId53"/>
    <p:sldId id="285" r:id="rId54"/>
    <p:sldId id="276" r:id="rId55"/>
    <p:sldId id="353" r:id="rId56"/>
    <p:sldId id="277" r:id="rId57"/>
    <p:sldId id="278" r:id="rId58"/>
    <p:sldId id="306" r:id="rId59"/>
    <p:sldId id="307" r:id="rId60"/>
    <p:sldId id="347" r:id="rId61"/>
    <p:sldId id="286" r:id="rId62"/>
    <p:sldId id="287" r:id="rId63"/>
    <p:sldId id="337" r:id="rId64"/>
    <p:sldId id="342" r:id="rId65"/>
    <p:sldId id="335" r:id="rId66"/>
    <p:sldId id="339" r:id="rId67"/>
    <p:sldId id="279" r:id="rId68"/>
    <p:sldId id="280" r:id="rId69"/>
    <p:sldId id="281" r:id="rId70"/>
    <p:sldId id="282" r:id="rId71"/>
    <p:sldId id="345" r:id="rId72"/>
    <p:sldId id="296" r:id="rId73"/>
    <p:sldId id="298" r:id="rId74"/>
    <p:sldId id="330" r:id="rId75"/>
    <p:sldId id="297" r:id="rId76"/>
    <p:sldId id="355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00" autoAdjust="0"/>
    <p:restoredTop sz="94590" autoAdjust="0"/>
  </p:normalViewPr>
  <p:slideViewPr>
    <p:cSldViewPr>
      <p:cViewPr>
        <p:scale>
          <a:sx n="70" d="100"/>
          <a:sy n="70" d="100"/>
        </p:scale>
        <p:origin x="-2022" y="-210"/>
      </p:cViewPr>
      <p:guideLst>
        <p:guide orient="horz" pos="72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EA91F83-514E-463A-8471-50DA73ACF3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17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4CEB6-E4CA-4556-94C2-5FA65978E7A7}" type="slidenum">
              <a:rPr lang="en-US"/>
              <a:pPr eaLnBrk="1" hangingPunct="1"/>
              <a:t>56</a:t>
            </a:fld>
            <a:endParaRPr lang="en-US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/>
              <a:t>Team Logo</a:t>
            </a:r>
          </a:p>
          <a:p>
            <a:pPr algn="ctr" eaLnBrk="1" hangingPunct="1"/>
            <a:r>
              <a:rPr lang="en-US" sz="1200" dirty="0"/>
              <a:t>Here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77000"/>
            <a:ext cx="685800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4A752C-1B91-4DBD-8A41-F5C80105EA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0"/>
            <a:ext cx="1955275" cy="9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2310D-1CE7-45C8-9301-9220DDD8AB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541AE-9BA4-4FC3-9A67-C73637D198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35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B5CD-6744-4325-87AC-A96E6A5A69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9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A4957-7AB6-40F0-A5A2-E6253374DC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6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626A-AF37-4CEB-83A2-B6A9D9CADF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55A9B-6A32-48C0-82CD-4D1895E342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8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8BBA5-49F0-417F-BCDA-F8F960CA7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5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47916-7E76-401D-8110-B71D89D42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3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2787E-B3A5-4FF2-AFDE-9585626937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0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84B8A-DA55-4921-BFE0-C435B4006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1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194AF-2F2B-4D73-914C-3205BB6B8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F9FA-C6FC-45D9-B4B6-CFE568801C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D509E-1355-426C-B128-82A6CA8F57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76200"/>
            <a:ext cx="5943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smtClean="0"/>
              <a:t>Presenter: Presenter's Name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77000"/>
            <a:ext cx="3657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61125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9289B60D-236E-4D20-89A0-4DBC474BD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/>
              <a:t>Team Logo</a:t>
            </a:r>
          </a:p>
          <a:p>
            <a:pPr algn="ctr" eaLnBrk="1" hangingPunct="1"/>
            <a:r>
              <a:rPr lang="en-US" sz="1200" dirty="0"/>
              <a:t>Here</a:t>
            </a:r>
          </a:p>
          <a:p>
            <a:pPr algn="ctr" eaLnBrk="1" hangingPunct="1"/>
            <a:r>
              <a:rPr lang="en-US" sz="1200" dirty="0"/>
              <a:t>(If You Want)</a:t>
            </a:r>
          </a:p>
        </p:txBody>
      </p:sp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7" y="9525"/>
            <a:ext cx="19478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</a:t>
            </a:r>
            <a:r>
              <a:rPr lang="en-US" dirty="0"/>
              <a:t>PDR:  Team ### (Team Name)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9396BD-7866-4D77-B6D6-1AA17BB1DF4F}" type="slidenum">
              <a:rPr lang="en-US"/>
              <a:pPr eaLnBrk="1" hangingPunct="1"/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CanSat 2013 PDR Outline </a:t>
            </a:r>
            <a:br>
              <a:rPr lang="en-US" dirty="0" smtClean="0"/>
            </a:br>
            <a:r>
              <a:rPr lang="en-US" dirty="0" smtClean="0"/>
              <a:t>Version </a:t>
            </a:r>
            <a:r>
              <a:rPr lang="en-US" dirty="0" smtClean="0"/>
              <a:t>0.2</a:t>
            </a:r>
            <a:endParaRPr lang="en-US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Your Team # Here</a:t>
            </a:r>
          </a:p>
          <a:p>
            <a:pPr eaLnBrk="1" hangingPunct="1"/>
            <a:r>
              <a:rPr lang="en-US" dirty="0" smtClean="0"/>
              <a:t>Your Team Name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670C37-AC20-4364-AA8E-C42FB74B461E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Layout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Diagram(s) showing physical layout of selected CanSat configuration</a:t>
            </a:r>
          </a:p>
          <a:p>
            <a:pPr eaLnBrk="1" hangingPunct="1"/>
            <a:r>
              <a:rPr lang="en-US" dirty="0" smtClean="0"/>
              <a:t>Make sure to include:</a:t>
            </a:r>
          </a:p>
          <a:p>
            <a:pPr lvl="1" eaLnBrk="1" hangingPunct="1"/>
            <a:r>
              <a:rPr lang="en-US" dirty="0" smtClean="0"/>
              <a:t>Dimensions</a:t>
            </a:r>
          </a:p>
          <a:p>
            <a:pPr lvl="1" eaLnBrk="1" hangingPunct="1"/>
            <a:r>
              <a:rPr lang="en-US" dirty="0" smtClean="0"/>
              <a:t>Placement of major components</a:t>
            </a:r>
          </a:p>
          <a:p>
            <a:pPr lvl="1" eaLnBrk="1" hangingPunct="1"/>
            <a:r>
              <a:rPr lang="en-US" dirty="0" smtClean="0"/>
              <a:t>Relevant configurations</a:t>
            </a:r>
          </a:p>
          <a:p>
            <a:pPr lvl="2" eaLnBrk="1" hangingPunct="1"/>
            <a:r>
              <a:rPr lang="en-US" dirty="0" smtClean="0"/>
              <a:t>Container, Payload, launch configuration, deployed, etc.</a:t>
            </a:r>
          </a:p>
          <a:p>
            <a:pPr eaLnBrk="1" hangingPunct="1"/>
            <a:r>
              <a:rPr lang="en-US" dirty="0" smtClean="0"/>
              <a:t>The goal is to present the physical idea of what the CanSat will look like for reference prior to getting into details of the design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66D8CC-71C7-418A-B8AD-ADB2F8A52D07}" type="slidenum">
              <a:rPr lang="en-US"/>
              <a:pPr eaLnBrk="1" hangingPunct="1"/>
              <a:t>11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Launch Vehicle Compatibility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Discussion of how the CanSats are integrated into the rocket payload section</a:t>
            </a:r>
          </a:p>
          <a:p>
            <a:pPr eaLnBrk="1" hangingPunct="1"/>
            <a:r>
              <a:rPr lang="en-US" sz="2000" dirty="0" smtClean="0"/>
              <a:t>Discussion of how the rocket payload section compatibility will be verified prior to launch day</a:t>
            </a:r>
          </a:p>
          <a:p>
            <a:pPr eaLnBrk="1" hangingPunct="1"/>
            <a:r>
              <a:rPr lang="en-US" sz="2000" dirty="0" smtClean="0"/>
              <a:t>Include a dimensioned drawing that shows clearances with the payload section</a:t>
            </a:r>
          </a:p>
          <a:p>
            <a:pPr lvl="1" eaLnBrk="1" hangingPunct="1"/>
            <a:r>
              <a:rPr lang="en-US" sz="2000" dirty="0" smtClean="0"/>
              <a:t>Focus on launch configuration (Container + Payload)</a:t>
            </a:r>
          </a:p>
          <a:p>
            <a:pPr lvl="1" eaLnBrk="1" hangingPunct="1"/>
            <a:r>
              <a:rPr lang="en-US" sz="2000" dirty="0" smtClean="0"/>
              <a:t>Include all descent control apparatus</a:t>
            </a:r>
          </a:p>
          <a:p>
            <a:pPr lvl="1" eaLnBrk="1" hangingPunct="1"/>
            <a:r>
              <a:rPr lang="en-US" sz="2000" dirty="0" smtClean="0"/>
              <a:t>At PDR this may be allocated dimensions (if this is the case, these should be requirements at the system and subsystem levels)</a:t>
            </a:r>
          </a:p>
          <a:p>
            <a:pPr eaLnBrk="1" hangingPunct="1"/>
            <a:r>
              <a:rPr lang="en-US" sz="2000" dirty="0" smtClean="0"/>
              <a:t>Note:</a:t>
            </a:r>
          </a:p>
          <a:p>
            <a:pPr lvl="1" eaLnBrk="1" hangingPunct="1"/>
            <a:r>
              <a:rPr lang="en-US" sz="2000" dirty="0" smtClean="0"/>
              <a:t>In past years there were a large number of CanSats that did not deploy from the payload sections of the rocket because of protrusions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A2767E-5579-455F-BE8F-C19EA886D6CA}" type="slidenum">
              <a:rPr lang="en-US"/>
              <a:pPr eaLnBrk="1" hangingPunct="1"/>
              <a:t>12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Sensor Subsystem Design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ABF86E-ECB0-444C-AF38-AD01AAEF0839}" type="slidenum">
              <a:rPr lang="en-US"/>
              <a:pPr eaLnBrk="1" hangingPunct="1"/>
              <a:t>13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Sensor Subsystem Overview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slide providing an overview of the CanSat sensor system</a:t>
            </a:r>
          </a:p>
          <a:p>
            <a:pPr lvl="1" eaLnBrk="1" hangingPunct="1"/>
            <a:r>
              <a:rPr lang="en-US" dirty="0" smtClean="0"/>
              <a:t>Include summary of the selected sensors (type &amp; models)</a:t>
            </a:r>
          </a:p>
          <a:p>
            <a:pPr lvl="1" eaLnBrk="1" hangingPunct="1"/>
            <a:r>
              <a:rPr lang="en-US" dirty="0" smtClean="0"/>
              <a:t>Include brief discussion of what the sensors are used for</a:t>
            </a:r>
          </a:p>
          <a:p>
            <a:pPr lvl="1" eaLnBrk="1" hangingPunct="1"/>
            <a:r>
              <a:rPr lang="en-US" dirty="0" smtClean="0"/>
              <a:t>Focus on selected component (not all components trades)</a:t>
            </a:r>
          </a:p>
          <a:p>
            <a:pPr lvl="1" eaLnBrk="1" hangingPunct="1"/>
            <a:r>
              <a:rPr lang="en-US" dirty="0" smtClean="0"/>
              <a:t>Include overview of both Container and Payload sensors, as applicable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762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B6CC4D-10E7-468A-A210-AD5E79E417DE}" type="slidenum">
              <a:rPr lang="en-US"/>
              <a:pPr eaLnBrk="1" hangingPunct="1"/>
              <a:t>14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Sensor Subsystem Requirements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sensor subsystem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Use bullets or a table to demonstrate an understanding of the </a:t>
            </a:r>
            <a:r>
              <a:rPr lang="en-US" dirty="0" smtClean="0"/>
              <a:t>requirements for this subsystem</a:t>
            </a:r>
            <a:endParaRPr lang="en-US" dirty="0"/>
          </a:p>
          <a:p>
            <a:r>
              <a:rPr lang="en-US" dirty="0"/>
              <a:t>This chart may be expanded to multiple charts as needed</a:t>
            </a:r>
          </a:p>
          <a:p>
            <a:r>
              <a:rPr lang="en-US" dirty="0"/>
              <a:t>The purpose of the chart is to demonstrate </a:t>
            </a:r>
            <a:r>
              <a:rPr lang="en-US" dirty="0" smtClean="0"/>
              <a:t>to the judges an understanding of the requirements that apply to the subsystem</a:t>
            </a:r>
          </a:p>
          <a:p>
            <a:r>
              <a:rPr lang="en-US" dirty="0" smtClean="0"/>
              <a:t>Clearly indicate:</a:t>
            </a:r>
          </a:p>
          <a:p>
            <a:pPr lvl="1"/>
            <a:r>
              <a:rPr lang="en-US" dirty="0" smtClean="0"/>
              <a:t>Which Competition Guide Requirements are allocated to this subsystem</a:t>
            </a:r>
          </a:p>
          <a:p>
            <a:pPr lvl="1"/>
            <a:r>
              <a:rPr lang="en-US" dirty="0" smtClean="0"/>
              <a:t>Any derived requirements for the subsysytem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91E79A-2C25-4A4B-A972-41F2F8FC3420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GPS Trade &amp; Selection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 of GPS sensor </a:t>
            </a:r>
            <a:r>
              <a:rPr lang="en-US" dirty="0" smtClean="0"/>
              <a:t>trade studies and selection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17415" name="WordArt 5"/>
          <p:cNvSpPr>
            <a:spLocks noChangeArrowheads="1" noChangeShapeType="1" noTextEdit="1"/>
          </p:cNvSpPr>
          <p:nvPr/>
        </p:nvSpPr>
        <p:spPr bwMode="auto">
          <a:xfrm>
            <a:off x="1333500" y="314325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C4EC1E-11D0-4659-AF15-745136F5B5B7}" type="slidenum">
              <a:rPr lang="en-US"/>
              <a:pPr eaLnBrk="1" hangingPunct="1"/>
              <a:t>16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Non-GPS Altitude Sensor </a:t>
            </a:r>
            <a:br>
              <a:rPr lang="en-US" dirty="0" smtClean="0"/>
            </a:br>
            <a:r>
              <a:rPr lang="en-US" dirty="0" smtClean="0"/>
              <a:t>Trade &amp; Selection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 of altitude sensor </a:t>
            </a:r>
            <a:r>
              <a:rPr lang="en-US" dirty="0" smtClean="0"/>
              <a:t>trade study and selection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18439" name="WordArt 5"/>
          <p:cNvSpPr>
            <a:spLocks noChangeArrowheads="1" noChangeShapeType="1" noTextEdit="1"/>
          </p:cNvSpPr>
          <p:nvPr/>
        </p:nvSpPr>
        <p:spPr bwMode="auto">
          <a:xfrm>
            <a:off x="1333500" y="314325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C98EFE-31BB-4AB4-8DBD-22B42B0D1221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Air Temperature Trade &amp; Selection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 of air temperature sensor </a:t>
            </a:r>
            <a:r>
              <a:rPr lang="en-US" dirty="0" smtClean="0"/>
              <a:t>trade study and selection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19463" name="WordArt 5"/>
          <p:cNvSpPr>
            <a:spLocks noChangeArrowheads="1" noChangeShapeType="1" noTextEdit="1"/>
          </p:cNvSpPr>
          <p:nvPr/>
        </p:nvSpPr>
        <p:spPr bwMode="auto">
          <a:xfrm>
            <a:off x="1333500" y="314325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FF6A93-A832-4EF8-A990-43A7FCA85528}" type="slidenum">
              <a:rPr lang="en-US"/>
              <a:pPr eaLnBrk="1" hangingPunct="1"/>
              <a:t>18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Video Camera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Trade &amp; Selection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SELECTABLE OBJECTIVE </a:t>
            </a:r>
            <a:r>
              <a:rPr lang="en-US" dirty="0" smtClean="0"/>
              <a:t>– ONLY REQUIRED IF SELECTED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22535" name="WordArt 5"/>
          <p:cNvSpPr>
            <a:spLocks noChangeArrowheads="1" noChangeShapeType="1" noTextEdit="1"/>
          </p:cNvSpPr>
          <p:nvPr/>
        </p:nvSpPr>
        <p:spPr bwMode="auto">
          <a:xfrm>
            <a:off x="1333500" y="314325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FA8BBA-4030-49C5-9558-65D7458C9AD7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Impact Force Sensor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Trade &amp; Selection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SELECTABLE OBJECTIVE </a:t>
            </a:r>
            <a:r>
              <a:rPr lang="en-US" dirty="0" smtClean="0"/>
              <a:t>– ONLY REQUIRED IF SELECTED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21511" name="WordArt 6"/>
          <p:cNvSpPr>
            <a:spLocks noChangeArrowheads="1" noChangeShapeType="1" noTextEdit="1"/>
          </p:cNvSpPr>
          <p:nvPr/>
        </p:nvSpPr>
        <p:spPr bwMode="auto">
          <a:xfrm>
            <a:off x="1333500" y="314325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28600" y="4419600"/>
            <a:ext cx="86868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10000"/>
                  </a:schemeClr>
                </a:solidFill>
              </a:rPr>
              <a:t>IMPORTANT PRESENTATION GUIDELINE FOR CANSAT </a:t>
            </a:r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</a:rPr>
              <a:t>2013:</a:t>
            </a:r>
            <a:endParaRPr lang="en-US" b="1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10000"/>
                  </a:schemeClr>
                </a:solidFill>
              </a:rPr>
              <a:t>Teams should focus on charts with this star icon during the presentation.  Other charts should be skipped to save </a:t>
            </a:r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</a:rPr>
              <a:t>time; they </a:t>
            </a:r>
            <a:r>
              <a:rPr lang="en-US" b="1" dirty="0">
                <a:solidFill>
                  <a:schemeClr val="accent1">
                    <a:lumMod val="10000"/>
                  </a:schemeClr>
                </a:solidFill>
              </a:rPr>
              <a:t>will be reviewed by the judges off line</a:t>
            </a:r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</a:rPr>
              <a:t>. </a:t>
            </a:r>
          </a:p>
          <a:p>
            <a:pPr algn="ctr"/>
            <a:endParaRPr lang="en-US" b="1" dirty="0">
              <a:solidFill>
                <a:schemeClr val="accent1">
                  <a:lumMod val="1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>
                    <a:lumMod val="10000"/>
                  </a:schemeClr>
                </a:solidFill>
              </a:rPr>
              <a:t>Presentations are to be 30 minutes in length.</a:t>
            </a:r>
            <a:endParaRPr lang="en-US" b="1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553852-4729-4836-8D65-1754C07912F4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Presentation Outline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Provide a simple outline of the presentation</a:t>
            </a:r>
          </a:p>
          <a:p>
            <a:pPr eaLnBrk="1" hangingPunct="1"/>
            <a:r>
              <a:rPr lang="en-US" dirty="0" smtClean="0"/>
              <a:t>If possible, indicate the team member(s) who will be presenting each section</a:t>
            </a:r>
          </a:p>
          <a:p>
            <a:pPr eaLnBrk="1" hangingPunct="1"/>
            <a:r>
              <a:rPr lang="en-US" dirty="0" smtClean="0"/>
              <a:t>Terms:</a:t>
            </a:r>
          </a:p>
          <a:p>
            <a:pPr lvl="1" eaLnBrk="1" hangingPunct="1"/>
            <a:r>
              <a:rPr lang="en-US" b="1" i="1" dirty="0" smtClean="0"/>
              <a:t>Container</a:t>
            </a:r>
            <a:r>
              <a:rPr lang="en-US" dirty="0" smtClean="0"/>
              <a:t> refers to the </a:t>
            </a:r>
            <a:r>
              <a:rPr lang="en-US" b="1" i="1" dirty="0" smtClean="0"/>
              <a:t>Re-entry Container </a:t>
            </a:r>
            <a:r>
              <a:rPr lang="en-US" dirty="0" smtClean="0"/>
              <a:t>component of the CanSat</a:t>
            </a:r>
          </a:p>
          <a:p>
            <a:pPr lvl="1" eaLnBrk="1" hangingPunct="1"/>
            <a:r>
              <a:rPr lang="en-US" b="1" i="1" dirty="0" smtClean="0"/>
              <a:t>Payload</a:t>
            </a:r>
            <a:r>
              <a:rPr lang="en-US" dirty="0" smtClean="0"/>
              <a:t> refers to the </a:t>
            </a:r>
            <a:r>
              <a:rPr lang="en-US" b="1" i="1" dirty="0" smtClean="0"/>
              <a:t>Science Payload </a:t>
            </a:r>
            <a:r>
              <a:rPr lang="en-US" dirty="0" smtClean="0"/>
              <a:t>component of the CanSat</a:t>
            </a: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686800" y="517634"/>
            <a:ext cx="152400" cy="3901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154E91-0C0E-488A-914A-FBE2829FE9EE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Descent Control Design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71F1F1-72B1-4E47-9078-6FE21A05F1AD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Descent Control Overview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slide providing an overview of the Container and Payload descent control system(s)</a:t>
            </a:r>
          </a:p>
          <a:p>
            <a:pPr eaLnBrk="1" hangingPunct="1"/>
            <a:r>
              <a:rPr lang="en-US" dirty="0" smtClean="0"/>
              <a:t>Include overview of the selected configurations and components necessary</a:t>
            </a:r>
          </a:p>
          <a:p>
            <a:pPr eaLnBrk="1" hangingPunct="1"/>
            <a:r>
              <a:rPr lang="en-US" dirty="0" smtClean="0"/>
              <a:t>Include diagrams outlining descent control strategy for various flight altitude ranges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D94621-DDE5-49B6-BD23-0B7FF8A15A2E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Descent Control Requirements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276600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subsystem requirements</a:t>
            </a:r>
            <a:endParaRPr lang="en-US" dirty="0"/>
          </a:p>
          <a:p>
            <a:r>
              <a:rPr lang="en-US" dirty="0"/>
              <a:t>Use bullets or a table to demonstrate an understanding of the </a:t>
            </a:r>
            <a:r>
              <a:rPr lang="en-US" dirty="0" smtClean="0"/>
              <a:t>DCS requirements</a:t>
            </a:r>
            <a:endParaRPr lang="en-US" dirty="0"/>
          </a:p>
          <a:p>
            <a:r>
              <a:rPr lang="en-US" dirty="0"/>
              <a:t>This chart may be expanded to multiple charts as needed</a:t>
            </a:r>
          </a:p>
          <a:p>
            <a:r>
              <a:rPr lang="en-US" dirty="0"/>
              <a:t>The purpose of the chart is to demonstrate </a:t>
            </a:r>
            <a:r>
              <a:rPr lang="en-US" dirty="0" smtClean="0"/>
              <a:t>to the judges that the </a:t>
            </a:r>
            <a:r>
              <a:rPr lang="en-US" dirty="0"/>
              <a:t>team understands the system-level </a:t>
            </a:r>
            <a:r>
              <a:rPr lang="en-US" dirty="0" smtClean="0"/>
              <a:t>requirements</a:t>
            </a:r>
          </a:p>
          <a:p>
            <a:r>
              <a:rPr lang="en-US" dirty="0"/>
              <a:t>Clearly indicate:</a:t>
            </a:r>
          </a:p>
          <a:p>
            <a:pPr lvl="1"/>
            <a:r>
              <a:rPr lang="en-US" dirty="0"/>
              <a:t>Which Competition Guide Requirements are allocated to this subsystem</a:t>
            </a:r>
          </a:p>
          <a:p>
            <a:pPr lvl="1"/>
            <a:r>
              <a:rPr lang="en-US" dirty="0"/>
              <a:t>Any derived requirements for the </a:t>
            </a:r>
            <a:r>
              <a:rPr lang="en-US" dirty="0" smtClean="0"/>
              <a:t>subsystem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E3DF19-673D-4A72-A4B4-10586BC582F0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Container Descent Control Strategy Selection and Trade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3200400"/>
          </a:xfrm>
        </p:spPr>
        <p:txBody>
          <a:bodyPr/>
          <a:lstStyle/>
          <a:p>
            <a:pPr eaLnBrk="1" hangingPunct="1"/>
            <a:r>
              <a:rPr lang="en-US" dirty="0"/>
              <a:t>Summary of </a:t>
            </a:r>
            <a:r>
              <a:rPr lang="en-US" dirty="0" smtClean="0"/>
              <a:t>container DCS strategy trade studies and selection</a:t>
            </a:r>
          </a:p>
          <a:p>
            <a:pPr eaLnBrk="1" hangingPunct="1"/>
            <a:r>
              <a:rPr lang="en-US" dirty="0" smtClean="0"/>
              <a:t>Include:</a:t>
            </a:r>
          </a:p>
          <a:p>
            <a:pPr lvl="1" eaLnBrk="1" hangingPunct="1"/>
            <a:r>
              <a:rPr lang="en-US" dirty="0" smtClean="0"/>
              <a:t>Color selection</a:t>
            </a:r>
          </a:p>
          <a:p>
            <a:pPr lvl="1" eaLnBrk="1" hangingPunct="1"/>
            <a:r>
              <a:rPr lang="en-US" dirty="0" smtClean="0"/>
              <a:t>Shock force survival</a:t>
            </a:r>
          </a:p>
          <a:p>
            <a:pPr lvl="1" eaLnBrk="1" hangingPunct="1"/>
            <a:r>
              <a:rPr lang="en-US" dirty="0" smtClean="0"/>
              <a:t>DCS connections</a:t>
            </a:r>
          </a:p>
          <a:p>
            <a:pPr lvl="1" eaLnBrk="1" hangingPunct="1"/>
            <a:r>
              <a:rPr lang="en-US" dirty="0" smtClean="0"/>
              <a:t>Preflight review testability</a:t>
            </a:r>
            <a:endParaRPr lang="en-US" dirty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1320362" y="541020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F93495-85B5-42C4-8AD1-113D894573E5}" type="slidenum">
              <a:rPr lang="en-US"/>
              <a:pPr eaLnBrk="1" hangingPunct="1"/>
              <a:t>24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Payload Descent Control Strategy Selection and Trade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3352800"/>
          </a:xfrm>
        </p:spPr>
        <p:txBody>
          <a:bodyPr/>
          <a:lstStyle/>
          <a:p>
            <a:pPr eaLnBrk="1" hangingPunct="1"/>
            <a:r>
              <a:rPr lang="en-US" dirty="0"/>
              <a:t>Summary of </a:t>
            </a:r>
            <a:r>
              <a:rPr lang="en-US" dirty="0" smtClean="0"/>
              <a:t>Science Payload DCS strategy trade studies and selection</a:t>
            </a:r>
          </a:p>
          <a:p>
            <a:pPr lvl="1" eaLnBrk="1" hangingPunct="1"/>
            <a:r>
              <a:rPr lang="en-US" dirty="0" smtClean="0"/>
              <a:t>Include color selection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1376855" y="563880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9E5967-92B9-41A9-A329-B6FD888013FF}" type="slidenum">
              <a:rPr lang="en-US"/>
              <a:pPr eaLnBrk="1" hangingPunct="1"/>
              <a:t>25</a:t>
            </a:fld>
            <a:endParaRPr lang="en-U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Descent Rate Estimates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 estimates for the following CanSat configurations</a:t>
            </a:r>
          </a:p>
          <a:p>
            <a:pPr lvl="1" eaLnBrk="1" hangingPunct="1"/>
            <a:r>
              <a:rPr lang="en-US" dirty="0" smtClean="0"/>
              <a:t>Container + Payload post separation (prior to deployment of the Payload)</a:t>
            </a:r>
          </a:p>
          <a:p>
            <a:pPr lvl="1" eaLnBrk="1" hangingPunct="1"/>
            <a:r>
              <a:rPr lang="en-US" dirty="0" smtClean="0"/>
              <a:t>Container following deployment of the Payload</a:t>
            </a:r>
          </a:p>
          <a:p>
            <a:pPr lvl="1" eaLnBrk="1" hangingPunct="1"/>
            <a:r>
              <a:rPr lang="en-US" dirty="0" smtClean="0"/>
              <a:t>Payload following separation from the Container</a:t>
            </a:r>
          </a:p>
          <a:p>
            <a:pPr eaLnBrk="1" hangingPunct="1"/>
            <a:r>
              <a:rPr lang="en-US" dirty="0" smtClean="0"/>
              <a:t>Include discussion of </a:t>
            </a:r>
          </a:p>
          <a:p>
            <a:pPr lvl="1" eaLnBrk="1" hangingPunct="1"/>
            <a:r>
              <a:rPr lang="en-US" dirty="0" smtClean="0"/>
              <a:t>Calculations used </a:t>
            </a:r>
          </a:p>
          <a:p>
            <a:pPr lvl="1" eaLnBrk="1" hangingPunct="1"/>
            <a:r>
              <a:rPr lang="en-US" dirty="0" smtClean="0"/>
              <a:t>Assumptions</a:t>
            </a:r>
          </a:p>
          <a:p>
            <a:pPr eaLnBrk="1" hangingPunct="1"/>
            <a:r>
              <a:rPr lang="en-US" dirty="0" smtClean="0"/>
              <a:t>This discussion can carry over to multiple slides if necessary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DD9253-69CA-4C96-B9FC-1681AD4A0982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Mechanical Subsystem Design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EDDF39-1CCB-4945-893D-4E1B17348638}" type="slidenum">
              <a:rPr lang="en-US"/>
              <a:pPr eaLnBrk="1" hangingPunct="1"/>
              <a:t>27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Mechanical Subsystem Overview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slide providing overview of the mechanical subsystem</a:t>
            </a:r>
          </a:p>
          <a:p>
            <a:pPr lvl="1" eaLnBrk="1" hangingPunct="1"/>
            <a:r>
              <a:rPr lang="en-US" dirty="0" smtClean="0"/>
              <a:t>Include overview of major structural elements, material selection, and interface definitions</a:t>
            </a:r>
          </a:p>
          <a:p>
            <a:pPr lvl="1" eaLnBrk="1" hangingPunct="1"/>
            <a:r>
              <a:rPr lang="en-US" dirty="0" smtClean="0"/>
              <a:t>Include Container and Payload mechanical configurations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319887-184A-4ED6-92C4-853B7189AE25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Mechanical Sub-System </a:t>
            </a:r>
            <a:br>
              <a:rPr lang="en-US" dirty="0" smtClean="0"/>
            </a:br>
            <a:r>
              <a:rPr lang="en-US" dirty="0" smtClean="0"/>
              <a:t>Requirements</a:t>
            </a:r>
          </a:p>
        </p:txBody>
      </p:sp>
      <p:sp>
        <p:nvSpPr>
          <p:cNvPr id="31751" name="Text Box 10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mechanical sub-system requirements</a:t>
            </a:r>
            <a:endParaRPr lang="en-US" dirty="0"/>
          </a:p>
          <a:p>
            <a:pPr lvl="1"/>
            <a:r>
              <a:rPr lang="en-US" dirty="0"/>
              <a:t>Use bullets or a table to demonstrate an understanding of the mission requirements</a:t>
            </a:r>
          </a:p>
          <a:p>
            <a:r>
              <a:rPr lang="en-US" dirty="0"/>
              <a:t>This chart may be expanded to multiple charts as needed</a:t>
            </a:r>
          </a:p>
          <a:p>
            <a:r>
              <a:rPr lang="en-US" dirty="0"/>
              <a:t>The purpose of the chart is to demonstrate </a:t>
            </a:r>
            <a:r>
              <a:rPr lang="en-US" dirty="0" smtClean="0"/>
              <a:t>to the judges that the team </a:t>
            </a:r>
            <a:r>
              <a:rPr lang="en-US" dirty="0"/>
              <a:t>understands the </a:t>
            </a:r>
            <a:r>
              <a:rPr lang="en-US" dirty="0" smtClean="0"/>
              <a:t>requirements that apply to this sub-system</a:t>
            </a:r>
          </a:p>
          <a:p>
            <a:r>
              <a:rPr lang="en-US" dirty="0"/>
              <a:t>Clearly indicate:</a:t>
            </a:r>
          </a:p>
          <a:p>
            <a:pPr lvl="1"/>
            <a:r>
              <a:rPr lang="en-US" dirty="0"/>
              <a:t>Which Competition Guide Requirements are allocated to this subsystem</a:t>
            </a:r>
          </a:p>
          <a:p>
            <a:pPr lvl="1"/>
            <a:r>
              <a:rPr lang="en-US" dirty="0"/>
              <a:t>Any derived requirements for the </a:t>
            </a:r>
            <a:r>
              <a:rPr lang="en-US" dirty="0" smtClean="0"/>
              <a:t>subsytem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3AA532-EB8F-45DB-BBB2-8B68BF500833}" type="slidenum">
              <a:rPr lang="en-US"/>
              <a:pPr eaLnBrk="1" hangingPunct="1"/>
              <a:t>29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Egg Protection Trade &amp; Selection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Egg protection system trade studies and selection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32775" name="WordArt 5"/>
          <p:cNvSpPr>
            <a:spLocks noChangeArrowheads="1" noChangeShapeType="1" noTextEdit="1"/>
          </p:cNvSpPr>
          <p:nvPr/>
        </p:nvSpPr>
        <p:spPr bwMode="auto">
          <a:xfrm>
            <a:off x="1333500" y="314325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3CCA14-2333-4D38-801E-9B1AD88B591E}" type="slidenum">
              <a:rPr lang="en-US"/>
              <a:pPr eaLnBrk="1" hangingPunct="1"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Team Organization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Single slide listing the team members and their roles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If possible, please include year (freshman, sophomore, etc.) for 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This only needs to be provided once for team members showing up multiple times on the org chart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Good format is the use of an organization chart, such as below: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pic>
        <p:nvPicPr>
          <p:cNvPr id="5127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5500" y="2882900"/>
            <a:ext cx="4953000" cy="3073400"/>
          </a:xfrm>
          <a:noFill/>
        </p:spPr>
      </p:pic>
      <p:sp>
        <p:nvSpPr>
          <p:cNvPr id="5128" name="WordArt 9"/>
          <p:cNvSpPr>
            <a:spLocks noChangeArrowheads="1" noChangeShapeType="1" noTextEdit="1"/>
          </p:cNvSpPr>
          <p:nvPr/>
        </p:nvSpPr>
        <p:spPr bwMode="auto">
          <a:xfrm>
            <a:off x="1828800" y="3429000"/>
            <a:ext cx="141922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C15273-08FD-498C-8D9D-CA99F7838483}" type="slidenum">
              <a:rPr lang="en-US"/>
              <a:pPr eaLnBrk="1" hangingPunct="1"/>
              <a:t>30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Mechanical Layout of Components Trade &amp; Selection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trade issues related to mechanical layout and component selection</a:t>
            </a:r>
          </a:p>
          <a:p>
            <a:pPr eaLnBrk="1" hangingPunct="1"/>
            <a:r>
              <a:rPr lang="en-US" dirty="0" smtClean="0"/>
              <a:t>Structural material selection(s)</a:t>
            </a:r>
          </a:p>
        </p:txBody>
      </p:sp>
      <p:sp>
        <p:nvSpPr>
          <p:cNvPr id="33798" name="WordArt 4"/>
          <p:cNvSpPr>
            <a:spLocks noChangeArrowheads="1" noChangeShapeType="1" noTextEdit="1"/>
          </p:cNvSpPr>
          <p:nvPr/>
        </p:nvSpPr>
        <p:spPr bwMode="auto">
          <a:xfrm>
            <a:off x="1333500" y="314325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600200" y="12700"/>
            <a:ext cx="5943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Material Selections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Discussion of what materials will be used for the mechanical components and why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6C2BB0-688C-4BC5-8241-711996056E76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8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15F2F3-525F-4A52-99E0-B03EA7B79C81}" type="slidenum">
              <a:rPr lang="en-US"/>
              <a:pPr eaLnBrk="1" hangingPunct="1"/>
              <a:t>32</a:t>
            </a:fld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Container - Payload Interface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how the Payload will be connected to and released (mechanically) from the Container</a:t>
            </a:r>
          </a:p>
          <a:p>
            <a:pPr lvl="1" eaLnBrk="1" hangingPunct="1"/>
            <a:r>
              <a:rPr lang="en-US" dirty="0" smtClean="0"/>
              <a:t>Include:</a:t>
            </a:r>
          </a:p>
          <a:p>
            <a:pPr lvl="2" eaLnBrk="1" hangingPunct="1"/>
            <a:r>
              <a:rPr lang="en-US" dirty="0" smtClean="0"/>
              <a:t>Discussion of how descent control apparatus will be accommodated</a:t>
            </a:r>
          </a:p>
          <a:p>
            <a:pPr lvl="2" eaLnBrk="1" hangingPunct="1"/>
            <a:r>
              <a:rPr lang="en-US" dirty="0" smtClean="0"/>
              <a:t>Diagrams</a:t>
            </a:r>
          </a:p>
          <a:p>
            <a:pPr lvl="2" eaLnBrk="1" hangingPunct="1"/>
            <a:r>
              <a:rPr lang="en-US" dirty="0" smtClean="0"/>
              <a:t>Method of operation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762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Survivability Trades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Container and Payload discuss:</a:t>
            </a:r>
          </a:p>
          <a:p>
            <a:pPr lvl="1"/>
            <a:r>
              <a:rPr lang="en-US" dirty="0" smtClean="0"/>
              <a:t>Electronic component mounting methods</a:t>
            </a:r>
          </a:p>
          <a:p>
            <a:pPr lvl="1"/>
            <a:r>
              <a:rPr lang="en-US" dirty="0" smtClean="0"/>
              <a:t>Electronic component enclosures</a:t>
            </a:r>
          </a:p>
          <a:p>
            <a:pPr lvl="1"/>
            <a:r>
              <a:rPr lang="en-US" dirty="0" smtClean="0"/>
              <a:t>Acceleration and shock force requirements and testing</a:t>
            </a:r>
          </a:p>
          <a:p>
            <a:pPr lvl="1"/>
            <a:r>
              <a:rPr lang="en-US" dirty="0" smtClean="0"/>
              <a:t>Securing electrical connections (glue, tape, etc.)</a:t>
            </a:r>
          </a:p>
          <a:p>
            <a:pPr lvl="2"/>
            <a:r>
              <a:rPr lang="en-US" dirty="0" smtClean="0"/>
              <a:t>Consider required judge verification during pre-flight check 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55A9B-6A32-48C0-82CD-4D1895E3425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1333500" y="563880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762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328527-BE72-4921-8FD8-BA35AF2B7D3A}" type="slidenum">
              <a:rPr lang="en-US"/>
              <a:pPr eaLnBrk="1" hangingPunct="1"/>
              <a:t>34</a:t>
            </a:fld>
            <a:endParaRPr lang="en-US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Mass Budget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Table(s) providing the following:</a:t>
            </a:r>
          </a:p>
          <a:p>
            <a:pPr lvl="1" eaLnBrk="1" hangingPunct="1"/>
            <a:r>
              <a:rPr lang="en-US" dirty="0" smtClean="0"/>
              <a:t>Mass of all components</a:t>
            </a:r>
          </a:p>
          <a:p>
            <a:pPr lvl="1" eaLnBrk="1" hangingPunct="1"/>
            <a:r>
              <a:rPr lang="en-US" dirty="0" smtClean="0"/>
              <a:t>Mass of all structural elements</a:t>
            </a:r>
          </a:p>
          <a:p>
            <a:pPr lvl="1" eaLnBrk="1" hangingPunct="1"/>
            <a:r>
              <a:rPr lang="en-US" dirty="0" smtClean="0"/>
              <a:t>Sources/uncertainties – whether the masses are estimates, from data sheets, measured values, etc.</a:t>
            </a:r>
          </a:p>
          <a:p>
            <a:pPr lvl="1" eaLnBrk="1" hangingPunct="1"/>
            <a:r>
              <a:rPr lang="en-US" dirty="0" smtClean="0"/>
              <a:t>Total mass</a:t>
            </a:r>
          </a:p>
          <a:p>
            <a:pPr lvl="1" eaLnBrk="1" hangingPunct="1"/>
            <a:r>
              <a:rPr lang="en-US" dirty="0" smtClean="0"/>
              <a:t>Margin</a:t>
            </a:r>
          </a:p>
          <a:p>
            <a:pPr eaLnBrk="1" hangingPunct="1"/>
            <a:r>
              <a:rPr lang="en-US" dirty="0" smtClean="0"/>
              <a:t>Must clearly distinguish between Container and Payload masses</a:t>
            </a:r>
          </a:p>
          <a:p>
            <a:pPr lvl="1" eaLnBrk="1" hangingPunct="1"/>
            <a:r>
              <a:rPr lang="en-US" dirty="0" smtClean="0"/>
              <a:t>Include allocated mass for egg payload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762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03302D-34AA-4674-BB9A-5A251A4EE181}" type="slidenum">
              <a:rPr lang="en-US"/>
              <a:pPr eaLnBrk="1" hangingPunct="1"/>
              <a:t>35</a:t>
            </a:fld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and Data Handling (CDH) Subsystem Design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556AB0-979B-44E3-A9B3-DA579646FDB4}" type="slidenum">
              <a:rPr lang="en-US"/>
              <a:pPr eaLnBrk="1" hangingPunct="1"/>
              <a:t>36</a:t>
            </a:fld>
            <a:endParaRPr lang="en-US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CDH Overview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slide providing overview of the CDH subsystem</a:t>
            </a:r>
          </a:p>
          <a:p>
            <a:pPr lvl="1" eaLnBrk="1" hangingPunct="1"/>
            <a:r>
              <a:rPr lang="en-US" dirty="0" smtClean="0"/>
              <a:t>Should include selected components (with brief mention of what each component is for)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36A9BF-3182-483B-AB8C-A833A549DC33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CDH Requirements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CDH sub-system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Use bullets or a table to demonstrate an understanding of the mission requirements</a:t>
            </a:r>
          </a:p>
          <a:p>
            <a:r>
              <a:rPr lang="en-US" dirty="0"/>
              <a:t>This chart may be expanded to multiple charts as needed</a:t>
            </a:r>
          </a:p>
          <a:p>
            <a:r>
              <a:rPr lang="en-US" dirty="0"/>
              <a:t>The purpose of the chart is to demonstrate to the judges that the team understands the requirements that apply to this </a:t>
            </a:r>
            <a:r>
              <a:rPr lang="en-US" dirty="0" smtClean="0"/>
              <a:t>sub-system</a:t>
            </a:r>
          </a:p>
          <a:p>
            <a:r>
              <a:rPr lang="en-US" dirty="0" smtClean="0"/>
              <a:t>Clearly </a:t>
            </a:r>
            <a:r>
              <a:rPr lang="en-US" dirty="0"/>
              <a:t>indicate:</a:t>
            </a:r>
          </a:p>
          <a:p>
            <a:pPr lvl="1"/>
            <a:r>
              <a:rPr lang="en-US" dirty="0"/>
              <a:t>Which Competition Guide Requirements are allocated to this subsystem</a:t>
            </a:r>
          </a:p>
          <a:p>
            <a:pPr lvl="1"/>
            <a:r>
              <a:rPr lang="en-US" dirty="0"/>
              <a:t>Any derived requirements for the </a:t>
            </a:r>
            <a:r>
              <a:rPr lang="en-US" dirty="0" smtClean="0"/>
              <a:t>subsystem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B019AF-0A40-47E7-A7D3-96C2EC241E92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&amp; Memory </a:t>
            </a:r>
            <a:br>
              <a:rPr lang="en-US" dirty="0" smtClean="0"/>
            </a:br>
            <a:r>
              <a:rPr lang="en-US" dirty="0" smtClean="0"/>
              <a:t>Trade &amp; Selection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Include processor speed</a:t>
            </a:r>
          </a:p>
          <a:p>
            <a:pPr eaLnBrk="1" hangingPunct="1"/>
            <a:r>
              <a:rPr lang="en-US" dirty="0" smtClean="0"/>
              <a:t>Include data interfaces (types and numbers)</a:t>
            </a:r>
          </a:p>
          <a:p>
            <a:pPr eaLnBrk="1" hangingPunct="1"/>
            <a:r>
              <a:rPr lang="en-US" dirty="0" smtClean="0"/>
              <a:t>Include memory storage requirements, if applicable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1333500" y="563880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E8513B-189A-4B3E-A0F4-F821236182AF}" type="slidenum">
              <a:rPr lang="en-US"/>
              <a:pPr eaLnBrk="1" hangingPunct="1"/>
              <a:t>39</a:t>
            </a:fld>
            <a:endParaRPr lang="en-US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Antenna Trade </a:t>
            </a:r>
            <a:r>
              <a:rPr lang="en-US" dirty="0" smtClean="0"/>
              <a:t>&amp; Selection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Antenna selection criteria</a:t>
            </a:r>
          </a:p>
          <a:p>
            <a:pPr eaLnBrk="1" hangingPunct="1"/>
            <a:r>
              <a:rPr lang="en-US" dirty="0" smtClean="0"/>
              <a:t>Antenna range and patterns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40967" name="WordArt 5"/>
          <p:cNvSpPr>
            <a:spLocks noChangeArrowheads="1" noChangeShapeType="1" noTextEdit="1"/>
          </p:cNvSpPr>
          <p:nvPr/>
        </p:nvSpPr>
        <p:spPr bwMode="auto">
          <a:xfrm>
            <a:off x="1333500" y="314325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7FFB2A-F663-429A-B236-40EA5E47480B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Acronyms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 a list of acronyms used throughout the presentation</a:t>
            </a:r>
          </a:p>
          <a:p>
            <a:pPr lvl="1" eaLnBrk="1" hangingPunct="1"/>
            <a:r>
              <a:rPr lang="en-US" dirty="0" smtClean="0"/>
              <a:t>During presentations, do not read through these acronyms</a:t>
            </a:r>
          </a:p>
          <a:p>
            <a:pPr lvl="2" eaLnBrk="1" hangingPunct="1"/>
            <a:r>
              <a:rPr lang="en-US" dirty="0" smtClean="0"/>
              <a:t>These are for reference only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81D227-808C-49A6-B9E4-F2E325DBDF03}" type="slidenum">
              <a:rPr lang="en-US"/>
              <a:pPr eaLnBrk="1" hangingPunct="1"/>
              <a:t>40</a:t>
            </a:fld>
            <a:endParaRPr lang="en-US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Radio Configuration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Demonstrate an understanding of the protocol and configuration (e.g., mode and NETID) required to initialize and utilize the XBEE radio module</a:t>
            </a:r>
          </a:p>
          <a:p>
            <a:pPr eaLnBrk="1" hangingPunct="1"/>
            <a:r>
              <a:rPr lang="en-US" sz="2000" dirty="0" smtClean="0"/>
              <a:t>Provide description of the impact those requirements have on the CanSat design</a:t>
            </a:r>
          </a:p>
          <a:p>
            <a:pPr eaLnBrk="1" hangingPunct="1"/>
            <a:r>
              <a:rPr lang="en-US" sz="2000" dirty="0" smtClean="0"/>
              <a:t>Include transmission control</a:t>
            </a:r>
          </a:p>
          <a:p>
            <a:pPr lvl="1" eaLnBrk="1" hangingPunct="1"/>
            <a:r>
              <a:rPr lang="en-US" sz="2000" dirty="0" smtClean="0"/>
              <a:t>How is this managed during each mission phase?</a:t>
            </a:r>
          </a:p>
          <a:p>
            <a:pPr eaLnBrk="1" hangingPunct="1"/>
            <a:r>
              <a:rPr lang="en-US" sz="2000" dirty="0" smtClean="0"/>
              <a:t>Note:</a:t>
            </a:r>
          </a:p>
          <a:p>
            <a:pPr lvl="1" eaLnBrk="1" hangingPunct="1"/>
            <a:r>
              <a:rPr lang="en-US" sz="2000" dirty="0" smtClean="0"/>
              <a:t>Communications failures have occurred often over the past several years of the competition</a:t>
            </a:r>
          </a:p>
          <a:p>
            <a:pPr lvl="1" eaLnBrk="1" hangingPunct="1"/>
            <a:r>
              <a:rPr lang="en-US" sz="2000" dirty="0" smtClean="0"/>
              <a:t>You are encouraged to use your radios in all of your development and testing to better ensure mission success</a:t>
            </a:r>
          </a:p>
          <a:p>
            <a:pPr lvl="2" eaLnBrk="1" hangingPunct="1"/>
            <a:r>
              <a:rPr lang="en-US" sz="1800" dirty="0" smtClean="0"/>
              <a:t>Ideally you have started working with the radio and communications protocol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715000"/>
            <a:ext cx="87235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Start Radio Prototyping and Testing Early!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AB70CF-525F-4E66-B0AF-F0FA9378336F}" type="slidenum">
              <a:rPr lang="en-US"/>
              <a:pPr eaLnBrk="1" hangingPunct="1"/>
              <a:t>41</a:t>
            </a:fld>
            <a:endParaRPr 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Telemetry Format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data is included?</a:t>
            </a:r>
          </a:p>
          <a:p>
            <a:pPr eaLnBrk="1" hangingPunct="1"/>
            <a:r>
              <a:rPr lang="en-US" dirty="0" smtClean="0"/>
              <a:t>Data rate of packet?</a:t>
            </a:r>
          </a:p>
          <a:p>
            <a:pPr eaLnBrk="1" hangingPunct="1"/>
            <a:r>
              <a:rPr lang="en-US" dirty="0" smtClean="0"/>
              <a:t>How is data formatted?</a:t>
            </a:r>
          </a:p>
          <a:p>
            <a:pPr lvl="1" eaLnBrk="1" hangingPunct="1"/>
            <a:r>
              <a:rPr lang="en-US" dirty="0" smtClean="0"/>
              <a:t>Include example frames with complete descriptions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894A4B-0C72-43B7-A7D1-22B460DE8C46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Activation of Telemetry </a:t>
            </a:r>
            <a:br>
              <a:rPr lang="en-US" dirty="0" smtClean="0"/>
            </a:br>
            <a:r>
              <a:rPr lang="en-US" dirty="0" smtClean="0"/>
              <a:t>Transmissions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Discuss how telemetry transmissions are enabled via remote command on the launch pad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E5B7CF-FE56-483A-8C0C-E160D463BE20}" type="slidenum">
              <a:rPr lang="en-US"/>
              <a:pPr eaLnBrk="1" hangingPunct="1"/>
              <a:t>43</a:t>
            </a:fld>
            <a:endParaRPr lang="en-US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Audible Locating Device Trade &amp; Selection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the audible locating device</a:t>
            </a:r>
          </a:p>
          <a:p>
            <a:pPr eaLnBrk="1" hangingPunct="1"/>
            <a:r>
              <a:rPr lang="en-US" dirty="0" smtClean="0"/>
              <a:t>How will </a:t>
            </a:r>
            <a:r>
              <a:rPr lang="en-US" dirty="0"/>
              <a:t>audible locator devices be </a:t>
            </a:r>
            <a:r>
              <a:rPr lang="en-US" dirty="0" smtClean="0"/>
              <a:t>activated and deactivated?</a:t>
            </a:r>
          </a:p>
          <a:p>
            <a:pPr lvl="1" eaLnBrk="1" hangingPunct="1"/>
            <a:r>
              <a:rPr lang="en-US" dirty="0" smtClean="0"/>
              <a:t>(e.g. how and when the locators are activated and how they will be deactivated upon recovery)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45063" name="WordArt 5"/>
          <p:cNvSpPr>
            <a:spLocks noChangeArrowheads="1" noChangeShapeType="1" noTextEdit="1"/>
          </p:cNvSpPr>
          <p:nvPr/>
        </p:nvSpPr>
        <p:spPr bwMode="auto">
          <a:xfrm>
            <a:off x="1353207" y="548640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30F854-9365-474B-A89B-E48CEA9E7CA3}" type="slidenum">
              <a:rPr lang="en-US"/>
              <a:pPr eaLnBrk="1" hangingPunct="1"/>
              <a:t>44</a:t>
            </a:fld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Electrical Power Subsystem (EPS) Design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166DBA-8FF4-45FF-81D4-95BE09A040E1}" type="slidenum">
              <a:rPr lang="en-US"/>
              <a:pPr eaLnBrk="1" hangingPunct="1"/>
              <a:t>45</a:t>
            </a:fld>
            <a:endParaRPr lang="en-US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EPS Overview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slide providing overview of EPS components (with purposes)</a:t>
            </a:r>
          </a:p>
          <a:p>
            <a:pPr eaLnBrk="1" hangingPunct="1"/>
            <a:r>
              <a:rPr lang="en-US" dirty="0" smtClean="0"/>
              <a:t>Consider using a diagram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DB97CD-AC81-498E-AA89-677F50444914}" type="slidenum">
              <a:rPr lang="en-US"/>
              <a:pPr eaLnBrk="1" hangingPunct="1"/>
              <a:t>46</a:t>
            </a:fld>
            <a:endParaRPr lang="en-US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EPS Requirements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EPS subsystem </a:t>
            </a:r>
            <a:r>
              <a:rPr lang="en-US" dirty="0"/>
              <a:t>requirements</a:t>
            </a:r>
          </a:p>
          <a:p>
            <a:r>
              <a:rPr lang="en-US" dirty="0"/>
              <a:t>Use bullets or a table to demonstrate an understanding of the mission requirements</a:t>
            </a:r>
          </a:p>
          <a:p>
            <a:r>
              <a:rPr lang="en-US" dirty="0"/>
              <a:t>This chart may be expanded to multiple charts as needed</a:t>
            </a:r>
          </a:p>
          <a:p>
            <a:r>
              <a:rPr lang="en-US" dirty="0"/>
              <a:t>The purpose of the chart is to demonstrate to the judges that the team understands the requirements that apply to this </a:t>
            </a:r>
            <a:r>
              <a:rPr lang="en-US" dirty="0" smtClean="0"/>
              <a:t>sub-system</a:t>
            </a:r>
          </a:p>
          <a:p>
            <a:r>
              <a:rPr lang="en-US" dirty="0" smtClean="0"/>
              <a:t>Clearly </a:t>
            </a:r>
            <a:r>
              <a:rPr lang="en-US" dirty="0"/>
              <a:t>indicate:</a:t>
            </a:r>
          </a:p>
          <a:p>
            <a:pPr lvl="1"/>
            <a:r>
              <a:rPr lang="en-US" dirty="0"/>
              <a:t>Which Competition Guide Requirements are allocated to this subsystem</a:t>
            </a:r>
          </a:p>
          <a:p>
            <a:pPr lvl="1"/>
            <a:r>
              <a:rPr lang="en-US" dirty="0"/>
              <a:t>Any derived requirements for the </a:t>
            </a:r>
            <a:r>
              <a:rPr lang="en-US" dirty="0" smtClean="0"/>
              <a:t>subsystem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2E1F49-7A53-4114-9C98-8B94DF941F83}" type="slidenum">
              <a:rPr lang="en-US"/>
              <a:pPr eaLnBrk="1" hangingPunct="1"/>
              <a:t>47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Electrical Block Diagram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High-level schematic (not down to the resistor level) showing power connections</a:t>
            </a:r>
          </a:p>
          <a:p>
            <a:pPr lvl="1" eaLnBrk="1" hangingPunct="1"/>
            <a:r>
              <a:rPr lang="en-US" dirty="0" smtClean="0"/>
              <a:t>Include required voltages</a:t>
            </a:r>
          </a:p>
          <a:p>
            <a:pPr lvl="1" eaLnBrk="1" hangingPunct="1"/>
            <a:r>
              <a:rPr lang="en-US" dirty="0" smtClean="0"/>
              <a:t>Include all major components</a:t>
            </a:r>
          </a:p>
          <a:p>
            <a:pPr eaLnBrk="1" hangingPunct="1"/>
            <a:r>
              <a:rPr lang="en-US" dirty="0" smtClean="0"/>
              <a:t>Include overview of how power will be controlled and verified externally without disassembling the CanSat</a:t>
            </a:r>
          </a:p>
          <a:p>
            <a:pPr lvl="1" eaLnBrk="1" hangingPunct="1"/>
            <a:r>
              <a:rPr lang="en-US" dirty="0" smtClean="0"/>
              <a:t>I.e., an easily accessible external switch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BA4F6F-0EDB-436B-8289-FF93FDA91274}" type="slidenum">
              <a:rPr lang="en-US"/>
              <a:pPr eaLnBrk="1" hangingPunct="1"/>
              <a:t>48</a:t>
            </a:fld>
            <a:endParaRPr lang="en-US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Power Budget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Power budget in tabular format which includes:</a:t>
            </a:r>
          </a:p>
          <a:p>
            <a:pPr lvl="1" eaLnBrk="1" hangingPunct="1"/>
            <a:r>
              <a:rPr lang="en-US" dirty="0" smtClean="0"/>
              <a:t>Power consumption (W) of all components</a:t>
            </a:r>
          </a:p>
          <a:p>
            <a:pPr lvl="1" eaLnBrk="1" hangingPunct="1"/>
            <a:r>
              <a:rPr lang="en-US" dirty="0" smtClean="0"/>
              <a:t>Expected duty cycles for all components</a:t>
            </a:r>
          </a:p>
          <a:p>
            <a:pPr lvl="1" eaLnBrk="1" hangingPunct="1"/>
            <a:r>
              <a:rPr lang="en-US" dirty="0" smtClean="0"/>
              <a:t>Source/uncertainty for each line item</a:t>
            </a:r>
          </a:p>
          <a:p>
            <a:pPr lvl="2" eaLnBrk="1" hangingPunct="1"/>
            <a:r>
              <a:rPr lang="en-US" dirty="0" smtClean="0"/>
              <a:t>Estimate, data sheet, measurement, etc.</a:t>
            </a:r>
          </a:p>
          <a:p>
            <a:pPr lvl="1" eaLnBrk="1" hangingPunct="1"/>
            <a:r>
              <a:rPr lang="en-US" dirty="0" smtClean="0"/>
              <a:t>Total power consumed (</a:t>
            </a:r>
            <a:r>
              <a:rPr lang="en-US" dirty="0" smtClean="0"/>
              <a:t>mAh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Power available/ battery capacity (</a:t>
            </a:r>
            <a:r>
              <a:rPr lang="en-US" dirty="0" smtClean="0"/>
              <a:t>mAh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Margins</a:t>
            </a:r>
          </a:p>
          <a:p>
            <a:pPr lvl="2" eaLnBrk="1" hangingPunct="1"/>
            <a:r>
              <a:rPr lang="en-US" b="1" dirty="0" smtClean="0"/>
              <a:t>Include potential </a:t>
            </a:r>
            <a:r>
              <a:rPr lang="en-US" b="1" dirty="0" smtClean="0">
                <a:solidFill>
                  <a:srgbClr val="FF0000"/>
                </a:solidFill>
              </a:rPr>
              <a:t>one hour wait </a:t>
            </a:r>
            <a:r>
              <a:rPr lang="en-US" b="1" dirty="0" smtClean="0"/>
              <a:t>on the launch pad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FF7135-64BB-43A1-A832-4FB7A1C1BDCB}" type="slidenum">
              <a:rPr lang="en-US"/>
              <a:pPr eaLnBrk="1" hangingPunct="1"/>
              <a:t>49</a:t>
            </a:fld>
            <a:endParaRPr lang="en-US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Power Source Trade &amp; Selection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Discussion of power source selection</a:t>
            </a:r>
          </a:p>
          <a:p>
            <a:pPr eaLnBrk="1" hangingPunct="1"/>
            <a:r>
              <a:rPr lang="en-US" dirty="0" smtClean="0"/>
              <a:t>Do not consider or select lithium polymer (</a:t>
            </a:r>
            <a:r>
              <a:rPr lang="en-US" dirty="0" smtClean="0"/>
              <a:t>LiPo</a:t>
            </a:r>
            <a:r>
              <a:rPr lang="en-US" dirty="0" smtClean="0"/>
              <a:t>) batteries, which are not allowed because of fire risk</a:t>
            </a: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53255" name="WordArt 5"/>
          <p:cNvSpPr>
            <a:spLocks noChangeArrowheads="1" noChangeShapeType="1" noTextEdit="1"/>
          </p:cNvSpPr>
          <p:nvPr/>
        </p:nvSpPr>
        <p:spPr bwMode="auto">
          <a:xfrm>
            <a:off x="1404582" y="335280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8E8A40-1831-43ED-B772-5D6C0B7D917B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Systems Overview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228600" y="1219200"/>
            <a:ext cx="8686800" cy="9233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/>
              <a:t>The purpose of this section is to introduce the reviewer to </a:t>
            </a:r>
            <a:r>
              <a:rPr lang="en-US" i="1" dirty="0" smtClean="0"/>
              <a:t>the overall </a:t>
            </a:r>
            <a:r>
              <a:rPr lang="en-US" i="1" dirty="0"/>
              <a:t>requirements and configuration of the </a:t>
            </a:r>
            <a:r>
              <a:rPr lang="en-US" i="1" dirty="0" smtClean="0"/>
              <a:t>CanSat.  This </a:t>
            </a:r>
            <a:r>
              <a:rPr lang="en-US" i="1" dirty="0"/>
              <a:t>provides a basis for the details presented in </a:t>
            </a:r>
            <a:r>
              <a:rPr lang="en-US" i="1" dirty="0" smtClean="0"/>
              <a:t>the subsystem </a:t>
            </a:r>
            <a:r>
              <a:rPr lang="en-US" i="1" dirty="0"/>
              <a:t>sections.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B26E86-BA1F-4969-9213-248582242931}" type="slidenum">
              <a:rPr lang="en-US"/>
              <a:pPr eaLnBrk="1" hangingPunct="1"/>
              <a:t>50</a:t>
            </a:fld>
            <a:endParaRPr lang="en-US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Battery Voltage Measurement</a:t>
            </a:r>
            <a:br>
              <a:rPr lang="en-US" dirty="0" smtClean="0"/>
            </a:br>
            <a:r>
              <a:rPr lang="en-US" dirty="0" smtClean="0"/>
              <a:t>Trade &amp; Selection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Discuss voltage measurements technique / circuit</a:t>
            </a: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54279" name="WordArt 5"/>
          <p:cNvSpPr>
            <a:spLocks noChangeArrowheads="1" noChangeShapeType="1" noTextEdit="1"/>
          </p:cNvSpPr>
          <p:nvPr/>
        </p:nvSpPr>
        <p:spPr bwMode="auto">
          <a:xfrm>
            <a:off x="1333500" y="314325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C02079-BE23-45F7-A992-30C739DF8832}" type="slidenum">
              <a:rPr lang="en-US"/>
              <a:pPr eaLnBrk="1" hangingPunct="1"/>
              <a:t>51</a:t>
            </a:fld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Flight Software (FSW) Design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EC2461-1163-4215-91BE-02033FC01087}" type="slidenum">
              <a:rPr lang="en-US"/>
              <a:pPr eaLnBrk="1" hangingPunct="1"/>
              <a:t>52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FSW Overview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the CanSat FSW design</a:t>
            </a:r>
          </a:p>
          <a:p>
            <a:pPr eaLnBrk="1" hangingPunct="1"/>
            <a:r>
              <a:rPr lang="en-US" dirty="0" smtClean="0"/>
              <a:t>Should discuss </a:t>
            </a:r>
          </a:p>
          <a:p>
            <a:pPr lvl="1" eaLnBrk="1" hangingPunct="1"/>
            <a:r>
              <a:rPr lang="en-US" dirty="0" smtClean="0"/>
              <a:t>Basic FSW architecture</a:t>
            </a:r>
          </a:p>
          <a:p>
            <a:pPr lvl="1" eaLnBrk="1" hangingPunct="1"/>
            <a:r>
              <a:rPr lang="en-US" dirty="0" smtClean="0"/>
              <a:t>Programming languages</a:t>
            </a:r>
          </a:p>
          <a:p>
            <a:pPr lvl="1" eaLnBrk="1" hangingPunct="1"/>
            <a:r>
              <a:rPr lang="en-US" dirty="0" smtClean="0"/>
              <a:t>Development environments</a:t>
            </a:r>
          </a:p>
          <a:p>
            <a:pPr lvl="1" eaLnBrk="1" hangingPunct="1"/>
            <a:r>
              <a:rPr lang="en-US" dirty="0" smtClean="0"/>
              <a:t>Brief summary of what the FSW has to do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D99DE8-3FE0-4F1D-AE6E-2E378D995B32}" type="slidenum">
              <a:rPr lang="en-US"/>
              <a:pPr eaLnBrk="1" hangingPunct="1"/>
              <a:t>53</a:t>
            </a:fld>
            <a:endParaRPr lang="en-US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FSW Requirements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r>
              <a:rPr lang="en-US" dirty="0"/>
              <a:t>Overview of mechanical sub-system requirements</a:t>
            </a:r>
          </a:p>
          <a:p>
            <a:r>
              <a:rPr lang="en-US" dirty="0"/>
              <a:t>Use bullets or a table to demonstrate an understanding of the mission requirements</a:t>
            </a:r>
          </a:p>
          <a:p>
            <a:r>
              <a:rPr lang="en-US" dirty="0"/>
              <a:t>This chart may be expanded to multiple charts as needed</a:t>
            </a:r>
          </a:p>
          <a:p>
            <a:r>
              <a:rPr lang="en-US" dirty="0"/>
              <a:t>The purpose of the chart is to demonstrate to the judges that the team understands the requirements that apply to this </a:t>
            </a:r>
            <a:r>
              <a:rPr lang="en-US" dirty="0" smtClean="0"/>
              <a:t>sub-system</a:t>
            </a:r>
          </a:p>
          <a:p>
            <a:r>
              <a:rPr lang="en-US" dirty="0"/>
              <a:t>Clearly indicate:</a:t>
            </a:r>
          </a:p>
          <a:p>
            <a:pPr lvl="1"/>
            <a:r>
              <a:rPr lang="en-US" dirty="0"/>
              <a:t>Which Competition Guide Requirements are allocated to this subsystem</a:t>
            </a:r>
          </a:p>
          <a:p>
            <a:pPr lvl="1"/>
            <a:r>
              <a:rPr lang="en-US" dirty="0"/>
              <a:t>Any derived requirements for the </a:t>
            </a:r>
            <a:r>
              <a:rPr lang="en-US" dirty="0" smtClean="0"/>
              <a:t>subsytem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562CA8-55F8-4718-B87C-6AFF26525269}" type="slidenum">
              <a:rPr lang="en-US"/>
              <a:pPr eaLnBrk="1" hangingPunct="1"/>
              <a:t>54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CanSat FSW State Diagram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state diagram (high level at PDR) defining the </a:t>
            </a:r>
            <a:r>
              <a:rPr lang="en-US" i="1" dirty="0" smtClean="0"/>
              <a:t>states</a:t>
            </a:r>
            <a:r>
              <a:rPr lang="en-US" dirty="0" smtClean="0"/>
              <a:t> and </a:t>
            </a:r>
            <a:r>
              <a:rPr lang="en-US" i="1" dirty="0" smtClean="0"/>
              <a:t>transition conditions </a:t>
            </a:r>
            <a:r>
              <a:rPr lang="en-US" dirty="0" smtClean="0"/>
              <a:t>of the flight software</a:t>
            </a:r>
          </a:p>
          <a:p>
            <a:pPr eaLnBrk="1" hangingPunct="1"/>
            <a:r>
              <a:rPr lang="en-US" dirty="0" smtClean="0"/>
              <a:t>Things to include:</a:t>
            </a:r>
          </a:p>
          <a:p>
            <a:pPr lvl="1" eaLnBrk="1" hangingPunct="1"/>
            <a:r>
              <a:rPr lang="en-US" dirty="0" smtClean="0"/>
              <a:t>Sampling of sensors (including rates)</a:t>
            </a:r>
          </a:p>
          <a:p>
            <a:pPr lvl="1" eaLnBrk="1" hangingPunct="1"/>
            <a:r>
              <a:rPr lang="en-US" dirty="0" smtClean="0"/>
              <a:t>Communications (command and telemetry)</a:t>
            </a:r>
          </a:p>
          <a:p>
            <a:pPr lvl="1" eaLnBrk="1" hangingPunct="1"/>
            <a:r>
              <a:rPr lang="en-US" dirty="0" smtClean="0"/>
              <a:t>Data storage (if applicable)</a:t>
            </a:r>
          </a:p>
          <a:p>
            <a:pPr lvl="1" eaLnBrk="1" hangingPunct="1"/>
            <a:r>
              <a:rPr lang="en-US" dirty="0" smtClean="0"/>
              <a:t>Mechanism activations</a:t>
            </a:r>
          </a:p>
          <a:p>
            <a:pPr lvl="1" eaLnBrk="1" hangingPunct="1"/>
            <a:r>
              <a:rPr lang="en-US" dirty="0" smtClean="0"/>
              <a:t>Major decision points in the logic</a:t>
            </a:r>
          </a:p>
          <a:p>
            <a:pPr eaLnBrk="1" hangingPunct="1"/>
            <a:r>
              <a:rPr lang="en-US" dirty="0" smtClean="0"/>
              <a:t>FSW recovery to correct state after processor reset during flight</a:t>
            </a:r>
          </a:p>
          <a:p>
            <a:pPr lvl="1" eaLnBrk="1" hangingPunct="1"/>
            <a:r>
              <a:rPr lang="en-US" dirty="0" smtClean="0"/>
              <a:t>What data is used to recover?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1524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562CA8-55F8-4718-B87C-6AFF26525269}" type="slidenum">
              <a:rPr lang="en-US"/>
              <a:pPr eaLnBrk="1" hangingPunct="1"/>
              <a:t>55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Development Plan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common CanSat problem is late software development</a:t>
            </a:r>
          </a:p>
          <a:p>
            <a:pPr eaLnBrk="1" hangingPunct="1"/>
            <a:r>
              <a:rPr lang="en-US" dirty="0" smtClean="0"/>
              <a:t>Present a slide describing the plan for software development and plans to reduce the risk of late software development</a:t>
            </a:r>
          </a:p>
          <a:p>
            <a:pPr eaLnBrk="1" hangingPunct="1"/>
            <a:r>
              <a:rPr lang="en-US" dirty="0" smtClean="0"/>
              <a:t>Include:</a:t>
            </a:r>
          </a:p>
          <a:p>
            <a:pPr lvl="1" eaLnBrk="1" hangingPunct="1"/>
            <a:r>
              <a:rPr lang="en-US" dirty="0" smtClean="0"/>
              <a:t>Prototyping and prototyping environments</a:t>
            </a:r>
          </a:p>
          <a:p>
            <a:pPr lvl="1" eaLnBrk="1" hangingPunct="1"/>
            <a:r>
              <a:rPr lang="en-US" dirty="0" smtClean="0"/>
              <a:t>Software subsystem development sequence</a:t>
            </a:r>
          </a:p>
          <a:p>
            <a:pPr lvl="1" eaLnBrk="1" hangingPunct="1"/>
            <a:r>
              <a:rPr lang="en-US" dirty="0" smtClean="0"/>
              <a:t>Development team</a:t>
            </a:r>
          </a:p>
          <a:p>
            <a:pPr lvl="1" eaLnBrk="1" hangingPunct="1"/>
            <a:r>
              <a:rPr lang="en-US" dirty="0"/>
              <a:t>Test methodology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8473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1E8E57-C576-4834-80C5-EBB7F01A6C0C}" type="slidenum">
              <a:rPr lang="en-US"/>
              <a:pPr eaLnBrk="1" hangingPunct="1"/>
              <a:t>56</a:t>
            </a:fld>
            <a:endParaRPr lang="en-US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Ground Control System (GCS) Design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676006-B61F-44AA-BE99-D0422E085E0B}" type="slidenum">
              <a:rPr lang="en-US"/>
              <a:pPr eaLnBrk="1" hangingPunct="1"/>
              <a:t>57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GCS Overview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Include a simple context diagram showing major components (computers, antenna, adaptors, etc.)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C22D56-E530-4B62-B690-EC68C80C107A}" type="slidenum">
              <a:rPr lang="en-US"/>
              <a:pPr eaLnBrk="1" hangingPunct="1"/>
              <a:t>58</a:t>
            </a:fld>
            <a:endParaRPr lang="en-US" dirty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GCS Requirements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28600" y="4724400"/>
            <a:ext cx="8686800" cy="1474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/>
              <a:t>Examples </a:t>
            </a:r>
            <a:r>
              <a:rPr lang="en-US" i="1" dirty="0" smtClean="0"/>
              <a:t>of requirements to include</a:t>
            </a:r>
            <a:r>
              <a:rPr lang="en-US" i="1" dirty="0"/>
              <a:t>:</a:t>
            </a:r>
          </a:p>
          <a:p>
            <a:pPr eaLnBrk="1" hangingPunct="1">
              <a:buFontTx/>
              <a:buChar char="•"/>
            </a:pPr>
            <a:r>
              <a:rPr lang="en-US" i="1" dirty="0"/>
              <a:t>Antenna placement (field-of-view requirements)</a:t>
            </a:r>
          </a:p>
          <a:p>
            <a:pPr eaLnBrk="1" hangingPunct="1">
              <a:buFontTx/>
              <a:buChar char="•"/>
            </a:pPr>
            <a:r>
              <a:rPr lang="en-US" i="1" dirty="0"/>
              <a:t>Computational requirements</a:t>
            </a:r>
          </a:p>
          <a:p>
            <a:pPr eaLnBrk="1" hangingPunct="1">
              <a:buFontTx/>
              <a:buChar char="•"/>
            </a:pPr>
            <a:r>
              <a:rPr lang="en-US" i="1" dirty="0"/>
              <a:t>Analysis SW requirements</a:t>
            </a:r>
          </a:p>
          <a:p>
            <a:pPr eaLnBrk="1" hangingPunct="1">
              <a:buFontTx/>
              <a:buChar char="•"/>
            </a:pPr>
            <a:r>
              <a:rPr lang="en-US" i="1" dirty="0"/>
              <a:t>Mission operations sequence of 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276600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GCS requirements</a:t>
            </a:r>
            <a:endParaRPr lang="en-US" dirty="0"/>
          </a:p>
          <a:p>
            <a:r>
              <a:rPr lang="en-US" dirty="0"/>
              <a:t>Use bullets or a table to demonstrate an understanding of the </a:t>
            </a:r>
            <a:r>
              <a:rPr lang="en-US" dirty="0" smtClean="0"/>
              <a:t>requirements for the GCS</a:t>
            </a:r>
            <a:endParaRPr lang="en-US" dirty="0"/>
          </a:p>
          <a:p>
            <a:r>
              <a:rPr lang="en-US" dirty="0"/>
              <a:t>This chart may be expanded to multiple charts as needed</a:t>
            </a:r>
          </a:p>
          <a:p>
            <a:r>
              <a:rPr lang="en-US" dirty="0"/>
              <a:t>The purpose of the chart is to demonstrate to the judges that the team understands the requirements that apply to </a:t>
            </a:r>
            <a:r>
              <a:rPr lang="en-US" dirty="0" smtClean="0"/>
              <a:t>the GCS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139439-E8E2-42A4-92AE-9EFC1C3C33E2}" type="slidenum">
              <a:rPr lang="en-US"/>
              <a:pPr eaLnBrk="1" hangingPunct="1"/>
              <a:t>59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GCS Antenna Trade &amp; Selection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Make sure to include:</a:t>
            </a:r>
          </a:p>
          <a:p>
            <a:pPr lvl="1" eaLnBrk="1" hangingPunct="1"/>
            <a:r>
              <a:rPr lang="en-US" dirty="0" smtClean="0"/>
              <a:t>Antenna placement and coverage</a:t>
            </a:r>
          </a:p>
          <a:p>
            <a:pPr lvl="2" eaLnBrk="1" hangingPunct="1"/>
            <a:r>
              <a:rPr lang="en-US" dirty="0" smtClean="0"/>
              <a:t>Diagram is recommended</a:t>
            </a:r>
          </a:p>
          <a:p>
            <a:pPr lvl="1" eaLnBrk="1" hangingPunct="1"/>
            <a:r>
              <a:rPr lang="en-US" dirty="0" smtClean="0"/>
              <a:t>Antenna mast height and mounting strategy</a:t>
            </a:r>
          </a:p>
          <a:p>
            <a:pPr lvl="2" eaLnBrk="1" hangingPunct="1"/>
            <a:r>
              <a:rPr lang="en-US" dirty="0" smtClean="0"/>
              <a:t>Launch day construction</a:t>
            </a:r>
          </a:p>
          <a:p>
            <a:pPr lvl="2" eaLnBrk="1" hangingPunct="1"/>
            <a:r>
              <a:rPr lang="en-US" dirty="0" smtClean="0"/>
              <a:t>Launch day verification of height</a:t>
            </a:r>
          </a:p>
          <a:p>
            <a:pPr lvl="1" eaLnBrk="1" hangingPunct="1"/>
            <a:r>
              <a:rPr lang="en-US" dirty="0" smtClean="0"/>
              <a:t>Distance link predictions and margins</a:t>
            </a:r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63495" name="WordArt 5"/>
          <p:cNvSpPr>
            <a:spLocks noChangeArrowheads="1" noChangeShapeType="1" noTextEdit="1"/>
          </p:cNvSpPr>
          <p:nvPr/>
        </p:nvSpPr>
        <p:spPr bwMode="auto">
          <a:xfrm>
            <a:off x="1524000" y="5638800"/>
            <a:ext cx="6477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See slide discussing trade studies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86E9C3-27DF-4FCF-9446-9EFE5076C6D6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Mission Summary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the mission objectives</a:t>
            </a:r>
          </a:p>
          <a:p>
            <a:pPr eaLnBrk="1" hangingPunct="1"/>
            <a:r>
              <a:rPr lang="en-US" dirty="0" smtClean="0"/>
              <a:t>Indicate which one (1) selectable objective is being attempted</a:t>
            </a:r>
          </a:p>
          <a:p>
            <a:pPr lvl="1" eaLnBrk="1" hangingPunct="1"/>
            <a:r>
              <a:rPr lang="en-US" dirty="0" smtClean="0"/>
              <a:t>Describe selection rationale</a:t>
            </a:r>
          </a:p>
          <a:p>
            <a:pPr eaLnBrk="1" hangingPunct="1"/>
            <a:r>
              <a:rPr lang="en-US" dirty="0" smtClean="0"/>
              <a:t>Include any external objectives (personal, laboratory or sponsor, class, etc.) relevant to the design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Telemetry display prototypes </a:t>
            </a:r>
          </a:p>
          <a:p>
            <a:r>
              <a:rPr lang="en-US" dirty="0" smtClean="0"/>
              <a:t>Commercial off the shelf (COTS) software packages used</a:t>
            </a:r>
          </a:p>
          <a:p>
            <a:r>
              <a:rPr lang="en-US" dirty="0" smtClean="0"/>
              <a:t>Real-time plotting software design</a:t>
            </a:r>
          </a:p>
          <a:p>
            <a:r>
              <a:rPr lang="en-US" dirty="0" smtClean="0"/>
              <a:t>Data archiving and retrieval approach</a:t>
            </a:r>
          </a:p>
          <a:p>
            <a:r>
              <a:rPr lang="en-US" dirty="0" smtClean="0"/>
              <a:t>Command software and interface</a:t>
            </a:r>
          </a:p>
          <a:p>
            <a:r>
              <a:rPr lang="en-US" dirty="0" smtClean="0"/>
              <a:t>Telemetry data recording and media presentation to judges for inspection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55A9B-6A32-48C0-82CD-4D1895E3425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8AF7F4-1070-45B2-8677-1EA0E9B1A9A9}" type="slidenum">
              <a:rPr lang="en-US"/>
              <a:pPr eaLnBrk="1" hangingPunct="1"/>
              <a:t>61</a:t>
            </a:fld>
            <a:endParaRPr lang="en-US" dirty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CanSat Integration and Test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08A407-DFE8-4BDD-BEA6-55992853028D}" type="slidenum">
              <a:rPr lang="en-US"/>
              <a:pPr eaLnBrk="1" hangingPunct="1"/>
              <a:t>62</a:t>
            </a:fld>
            <a:endParaRPr lang="en-US" dirty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5410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CanSat Integration and Test Overview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3-5 slides</a:t>
            </a:r>
          </a:p>
          <a:p>
            <a:pPr eaLnBrk="1" hangingPunct="1"/>
            <a:r>
              <a:rPr lang="en-US" sz="2000" dirty="0" smtClean="0"/>
              <a:t>Discussion of how the CanSat subsystems will be integrated</a:t>
            </a:r>
          </a:p>
          <a:p>
            <a:pPr eaLnBrk="1" hangingPunct="1"/>
            <a:r>
              <a:rPr lang="en-US" sz="2000" dirty="0" smtClean="0"/>
              <a:t>Discussion of system-level tests to be performed on the integrated CanSat</a:t>
            </a:r>
          </a:p>
          <a:p>
            <a:pPr eaLnBrk="1" hangingPunct="1"/>
            <a:r>
              <a:rPr lang="en-US" sz="2000" dirty="0" smtClean="0"/>
              <a:t>At PDR this should include concepts for how subsystems will be integrated</a:t>
            </a:r>
          </a:p>
          <a:p>
            <a:pPr lvl="1" eaLnBrk="1" hangingPunct="1"/>
            <a:r>
              <a:rPr lang="en-US" sz="2000" dirty="0" smtClean="0"/>
              <a:t>Sequence (which subsystems are needed prior to others)</a:t>
            </a:r>
          </a:p>
          <a:p>
            <a:pPr lvl="1" eaLnBrk="1" hangingPunct="1"/>
            <a:r>
              <a:rPr lang="en-US" sz="2000" dirty="0" smtClean="0"/>
              <a:t>Test equipment necessary</a:t>
            </a:r>
          </a:p>
          <a:p>
            <a:pPr lvl="1" eaLnBrk="1" hangingPunct="1"/>
            <a:r>
              <a:rPr lang="en-US" sz="2000" dirty="0" smtClean="0"/>
              <a:t>Test environments necessary</a:t>
            </a:r>
          </a:p>
          <a:p>
            <a:pPr eaLnBrk="1" hangingPunct="1"/>
            <a:r>
              <a:rPr lang="en-US" sz="2000" dirty="0" smtClean="0"/>
              <a:t>The goal(s) at PDR are</a:t>
            </a:r>
          </a:p>
          <a:p>
            <a:pPr lvl="1" eaLnBrk="1" hangingPunct="1"/>
            <a:r>
              <a:rPr lang="en-US" sz="2000" dirty="0" smtClean="0"/>
              <a:t>Get teams thinking about how to put all the pieces together</a:t>
            </a:r>
          </a:p>
          <a:p>
            <a:pPr lvl="1" eaLnBrk="1" hangingPunct="1"/>
            <a:r>
              <a:rPr lang="en-US" sz="2000" dirty="0" smtClean="0"/>
              <a:t>Get teams thinking about how to test the integrated assembly to make sure it works as a unit</a:t>
            </a:r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BAE6D0-5615-4C48-A4A5-757B9010E763}" type="slidenum">
              <a:rPr lang="en-US"/>
              <a:pPr eaLnBrk="1" hangingPunct="1"/>
              <a:t>63</a:t>
            </a:fld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Mission Operations &amp; Analysis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7F8F19-7046-414F-8B5F-188B3C485D9E}" type="slidenum">
              <a:rPr lang="en-US"/>
              <a:pPr eaLnBrk="1" hangingPunct="1"/>
              <a:t>64</a:t>
            </a:fld>
            <a:endParaRPr lang="en-US" dirty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Mission Sequence of Events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Preliminary launch-day sequence of events</a:t>
            </a:r>
          </a:p>
          <a:p>
            <a:pPr lvl="1" eaLnBrk="1" hangingPunct="1"/>
            <a:r>
              <a:rPr lang="en-US" dirty="0" smtClean="0"/>
              <a:t>Should start w/arrival at the launch site and proceed through recovery and data analysis</a:t>
            </a:r>
          </a:p>
          <a:p>
            <a:r>
              <a:rPr lang="en-US" dirty="0" smtClean="0"/>
              <a:t>Include:</a:t>
            </a:r>
            <a:endParaRPr lang="en-US" dirty="0"/>
          </a:p>
          <a:p>
            <a:pPr lvl="1"/>
            <a:r>
              <a:rPr lang="en-US" dirty="0"/>
              <a:t>Flow chart of events</a:t>
            </a:r>
          </a:p>
          <a:p>
            <a:pPr lvl="1"/>
            <a:r>
              <a:rPr lang="en-US" dirty="0"/>
              <a:t>Team member roles and responsibilities</a:t>
            </a:r>
          </a:p>
          <a:p>
            <a:pPr lvl="1"/>
            <a:r>
              <a:rPr lang="en-US" dirty="0"/>
              <a:t>Antenna construction and ground system setup</a:t>
            </a:r>
          </a:p>
          <a:p>
            <a:pPr lvl="1"/>
            <a:r>
              <a:rPr lang="en-US" dirty="0"/>
              <a:t>CanSat assembly and test</a:t>
            </a:r>
          </a:p>
          <a:p>
            <a:pPr eaLnBrk="1" hangingPunct="1"/>
            <a:r>
              <a:rPr lang="en-US" i="1" dirty="0" smtClean="0"/>
              <a:t>Preliminary at PDR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9A74F8-9BCE-4667-B861-4EDEE666EF4E}" type="slidenum">
              <a:rPr lang="en-US"/>
              <a:pPr eaLnBrk="1" hangingPunct="1"/>
              <a:t>65</a:t>
            </a:fld>
            <a:endParaRPr lang="en-US" dirty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Mission Operations Manual Development Plan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Discuss development and content of the Missions Operations Manual for your CanSat</a:t>
            </a:r>
          </a:p>
        </p:txBody>
      </p:sp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4AE046-D35B-4A3C-8137-319EB2F74B05}" type="slidenum">
              <a:rPr lang="en-US"/>
              <a:pPr eaLnBrk="1" hangingPunct="1"/>
              <a:t>66</a:t>
            </a:fld>
            <a:endParaRPr lang="en-US" dirty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CanSat Location and Recovery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Discuss how you will find your CanSats in the field</a:t>
            </a:r>
          </a:p>
          <a:p>
            <a:pPr lvl="1" eaLnBrk="1" hangingPunct="1"/>
            <a:r>
              <a:rPr lang="en-US" dirty="0" smtClean="0"/>
              <a:t>Discuss Container and Payload recovery</a:t>
            </a:r>
          </a:p>
          <a:p>
            <a:pPr lvl="1" eaLnBrk="1" hangingPunct="1"/>
            <a:r>
              <a:rPr lang="en-US" dirty="0" smtClean="0"/>
              <a:t>Color selection of visible components</a:t>
            </a:r>
          </a:p>
          <a:p>
            <a:pPr lvl="1" eaLnBrk="1" hangingPunct="1"/>
            <a:r>
              <a:rPr lang="en-US" dirty="0"/>
              <a:t>CanSat </a:t>
            </a:r>
            <a:r>
              <a:rPr lang="en-US" dirty="0" smtClean="0"/>
              <a:t>return address labeling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11E4AE-69D0-4361-98B2-62E6B8A76E2B}" type="slidenum">
              <a:rPr lang="en-US"/>
              <a:pPr eaLnBrk="1" hangingPunct="1"/>
              <a:t>67</a:t>
            </a:fld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Management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Presenter Name(s) Go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910B89-C277-4021-8FBF-7BEB8B16E512}" type="slidenum">
              <a:rPr lang="en-US"/>
              <a:pPr eaLnBrk="1" hangingPunct="1"/>
              <a:t>68</a:t>
            </a:fld>
            <a:endParaRPr lang="en-US" dirty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CanSat Budget – Hardware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 a table listing the costs of the CanSat flight hardware</a:t>
            </a:r>
          </a:p>
          <a:p>
            <a:pPr eaLnBrk="1" hangingPunct="1"/>
            <a:r>
              <a:rPr lang="en-US" dirty="0" smtClean="0"/>
              <a:t>Table should include</a:t>
            </a:r>
          </a:p>
          <a:p>
            <a:pPr lvl="1" eaLnBrk="1" hangingPunct="1"/>
            <a:r>
              <a:rPr lang="en-US" dirty="0" smtClean="0"/>
              <a:t>Cost of major components and hardware</a:t>
            </a:r>
          </a:p>
          <a:p>
            <a:pPr lvl="1" eaLnBrk="1" hangingPunct="1"/>
            <a:r>
              <a:rPr lang="en-US" dirty="0" smtClean="0"/>
              <a:t>Indication of whether these costs are actual, estimates, or budgeted values</a:t>
            </a:r>
          </a:p>
          <a:p>
            <a:pPr lvl="1" eaLnBrk="1" hangingPunct="1"/>
            <a:r>
              <a:rPr lang="en-US" dirty="0" smtClean="0"/>
              <a:t>Indication of hardware re-use from previous years</a:t>
            </a:r>
          </a:p>
          <a:p>
            <a:pPr lvl="2" eaLnBrk="1" hangingPunct="1"/>
            <a:r>
              <a:rPr lang="en-US" dirty="0" smtClean="0"/>
              <a:t>The current market value for re-used components should be included</a:t>
            </a:r>
          </a:p>
          <a:p>
            <a:pPr lvl="2" eaLnBrk="1" hangingPunct="1"/>
            <a:r>
              <a:rPr lang="en-US" i="1" dirty="0" smtClean="0"/>
              <a:t>Note: re-used flight hardware has been known to be more likely to fail</a:t>
            </a: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A566DA-824E-433C-ABB3-BC157D62C46B}" type="slidenum">
              <a:rPr lang="en-US"/>
              <a:pPr eaLnBrk="1" hangingPunct="1"/>
              <a:t>69</a:t>
            </a:fld>
            <a:endParaRPr lang="en-US" dirty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CanSat Budget – Other Costs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Table(s) (same format as Hardware Budget) showing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Ground control station costs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Other costs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Prototyping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Test facilities and equipment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Rentals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Computers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Travel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Income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Sources of project income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The goal(s) of this budget 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To provide an understanding of the overall design and development costs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Get the teams thinking about the overall costs including necessary funds for travel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Identify shortfalls in the budget that require attention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In the past some teams have not been able to attend the competition due to a lack of funds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If caught early enough, there are a number of resources for funding that may available to teams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b="1" dirty="0" smtClean="0">
                <a:solidFill>
                  <a:schemeClr val="accent2"/>
                </a:solidFill>
              </a:rPr>
              <a:t>THE COMPEITION DOES NOT PROVIDE ANY DEVELOPMENT FUNDING OR DONORS</a:t>
            </a:r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 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dirty="0" smtClean="0"/>
              <a:t>Overview of </a:t>
            </a:r>
            <a:r>
              <a:rPr lang="en-US" dirty="0"/>
              <a:t>system (mission) level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Use bullets or a table to demonstrate an understanding of the mission requirements</a:t>
            </a:r>
            <a:endParaRPr lang="en-US" dirty="0"/>
          </a:p>
          <a:p>
            <a:r>
              <a:rPr lang="en-US" dirty="0"/>
              <a:t>This chart may be expanded to multiple charts as </a:t>
            </a:r>
            <a:r>
              <a:rPr lang="en-US" dirty="0" smtClean="0"/>
              <a:t>needed</a:t>
            </a:r>
            <a:endParaRPr lang="en-US" dirty="0"/>
          </a:p>
          <a:p>
            <a:r>
              <a:rPr lang="en-US" dirty="0" smtClean="0"/>
              <a:t>The purpose of the chart is to demonstrate the team understands the system-level requirements</a:t>
            </a:r>
            <a:endParaRPr lang="en-US" dirty="0"/>
          </a:p>
        </p:txBody>
      </p:sp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0E53B2-0A8D-4DC0-81F6-46BB9C982D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46E053-E19B-4E23-976A-112738A44DD0}" type="slidenum">
              <a:rPr lang="en-US"/>
              <a:pPr eaLnBrk="1" hangingPunct="1"/>
              <a:t>70</a:t>
            </a:fld>
            <a:endParaRPr lang="en-US" dirty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 Schedule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u="sng" dirty="0" smtClean="0">
                <a:solidFill>
                  <a:schemeClr val="accent2"/>
                </a:solidFill>
              </a:rPr>
              <a:t>Overview </a:t>
            </a:r>
            <a:r>
              <a:rPr lang="en-US" sz="1600" dirty="0" smtClean="0"/>
              <a:t>of development schedule to include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Competition milestones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Academic milestones and holidays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Major development activities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Component/hardware deliveries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Major integration and test activities and milestones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The schedule should be “wrapped up” to 1-2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Show high-level tasks only in order to make the schedule readable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It is recommended a schedule at lower levels is developed in order to provide the team with tools for tracking progress and assessing trouble areas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The goals of this schedule are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Provide a tool for the team to track progress of CanSat design and development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Provide tool for judges to assess trouble areas and offer ways for the team to best meet the objectives of the competition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70C0"/>
                </a:solidFill>
              </a:rPr>
              <a:t>A one page Gantt summary chart showing task start and stop dates and durations shall be presented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Schedule should include linkages between tasks to provide the team with an idea of what happens in the overall flow when milestones are not met on time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Make sure the schedule is readable in the presentation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This may require the schedule to be broken between multiple slides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Failure to do so will result in a loss of points</a:t>
            </a:r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1524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1C74C0-AF67-43FD-8911-B92DC5F712E5}" type="slidenum">
              <a:rPr lang="en-US"/>
              <a:pPr eaLnBrk="1" hangingPunct="1"/>
              <a:t>71</a:t>
            </a:fld>
            <a:endParaRPr lang="en-US" dirty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Conclusions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Presentation summary and conclusions</a:t>
            </a:r>
          </a:p>
          <a:p>
            <a:pPr eaLnBrk="1" hangingPunct="1"/>
            <a:r>
              <a:rPr lang="en-US" dirty="0" smtClean="0"/>
              <a:t>In general include the following:</a:t>
            </a:r>
          </a:p>
          <a:p>
            <a:pPr lvl="1" eaLnBrk="1" hangingPunct="1"/>
            <a:r>
              <a:rPr lang="en-US" dirty="0" smtClean="0"/>
              <a:t>Major accomplishments</a:t>
            </a:r>
          </a:p>
          <a:p>
            <a:pPr lvl="1" eaLnBrk="1" hangingPunct="1"/>
            <a:r>
              <a:rPr lang="en-US" dirty="0" smtClean="0"/>
              <a:t>Major unfinished work</a:t>
            </a:r>
          </a:p>
          <a:p>
            <a:pPr lvl="1" eaLnBrk="1" hangingPunct="1"/>
            <a:r>
              <a:rPr lang="en-US" dirty="0" smtClean="0"/>
              <a:t>Why you are ready to proceed to next stage of development</a:t>
            </a: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1524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AFC64F-C511-4DEC-A1FE-696D627F0741}" type="slidenum">
              <a:rPr lang="en-US"/>
              <a:pPr eaLnBrk="1" hangingPunct="1"/>
              <a:t>72</a:t>
            </a:fld>
            <a:endParaRPr lang="en-US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4800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Presentation Scoring &amp; Additional Information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The following slides provide additional information regarding presentation scoring, as well as recommendations for the presentations and slides</a:t>
            </a:r>
          </a:p>
        </p:txBody>
      </p:sp>
      <p:sp>
        <p:nvSpPr>
          <p:cNvPr id="2" name="Octagon 1"/>
          <p:cNvSpPr/>
          <p:nvPr/>
        </p:nvSpPr>
        <p:spPr>
          <a:xfrm>
            <a:off x="5660409" y="1178257"/>
            <a:ext cx="3200400" cy="3048000"/>
          </a:xfrm>
          <a:prstGeom prst="oct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Do Not Include the Following Charts in the Presentations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A41C87-8C81-4A5E-950D-863926597488}" type="slidenum">
              <a:rPr lang="en-US"/>
              <a:pPr eaLnBrk="1" hangingPunct="1"/>
              <a:t>73</a:t>
            </a:fld>
            <a:endParaRPr lang="en-US" dirty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Presentation Scoring</a:t>
            </a:r>
          </a:p>
        </p:txBody>
      </p:sp>
      <p:sp>
        <p:nvSpPr>
          <p:cNvPr id="7680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4953000" cy="51816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70C0"/>
                </a:solidFill>
              </a:rPr>
              <a:t>Each slide in this template is scored on a scale of 0 to 2 points</a:t>
            </a:r>
          </a:p>
          <a:p>
            <a:pPr lvl="1" eaLnBrk="1" hangingPunct="1"/>
            <a:r>
              <a:rPr lang="en-US" sz="2000" dirty="0" smtClean="0"/>
              <a:t>0 = missing or no compliance to the intent of the requirement</a:t>
            </a:r>
          </a:p>
          <a:p>
            <a:pPr lvl="1" eaLnBrk="1" hangingPunct="1"/>
            <a:r>
              <a:rPr lang="en-US" sz="2000" dirty="0" smtClean="0"/>
              <a:t>1 = topic incomplete or partial compliance to requirements</a:t>
            </a:r>
          </a:p>
          <a:p>
            <a:pPr lvl="1" eaLnBrk="1" hangingPunct="1"/>
            <a:r>
              <a:rPr lang="en-US" sz="2000" dirty="0" smtClean="0"/>
              <a:t>2 = complete and demonstrates requirement is met</a:t>
            </a:r>
          </a:p>
          <a:p>
            <a:pPr eaLnBrk="1" hangingPunct="1"/>
            <a:r>
              <a:rPr lang="en-US" sz="2000" dirty="0" smtClean="0"/>
              <a:t>Each section of the presentation (Systems Overview, Sensor Systems, etc.) is weighted according to the table</a:t>
            </a:r>
          </a:p>
          <a:p>
            <a:pPr eaLnBrk="1" hangingPunct="1"/>
            <a:r>
              <a:rPr lang="en-US" sz="2000" dirty="0" smtClean="0"/>
              <a:t>Each team will receive a link to a summary score sheet that will contain all their competition scores</a:t>
            </a:r>
          </a:p>
        </p:txBody>
      </p:sp>
      <p:pic>
        <p:nvPicPr>
          <p:cNvPr id="7680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3838" y="1652588"/>
            <a:ext cx="3687762" cy="4008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A987B5-E960-45CE-9C2E-8CD067401C55}" type="slidenum">
              <a:rPr lang="en-US"/>
              <a:pPr eaLnBrk="1" hangingPunct="1"/>
              <a:t>74</a:t>
            </a:fld>
            <a:endParaRPr lang="en-US" dirty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PPT Template Use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All teams shall use this presentation template</a:t>
            </a:r>
          </a:p>
          <a:p>
            <a:pPr eaLnBrk="1" hangingPunct="1"/>
            <a:r>
              <a:rPr lang="en-US" sz="2000" dirty="0" smtClean="0"/>
              <a:t>Team logos</a:t>
            </a:r>
          </a:p>
          <a:p>
            <a:pPr lvl="1" eaLnBrk="1" hangingPunct="1"/>
            <a:r>
              <a:rPr lang="en-US" sz="2000" dirty="0" smtClean="0"/>
              <a:t>A team logo can be inserted into the placeholder location (and size) on the master slide</a:t>
            </a:r>
          </a:p>
          <a:p>
            <a:pPr lvl="1" eaLnBrk="1" hangingPunct="1"/>
            <a:r>
              <a:rPr lang="en-US" sz="2000" dirty="0" smtClean="0"/>
              <a:t>If no logo is to be used, remove the placeholder from the master slide</a:t>
            </a:r>
          </a:p>
          <a:p>
            <a:pPr eaLnBrk="1" hangingPunct="1"/>
            <a:r>
              <a:rPr lang="en-US" sz="2000" dirty="0" smtClean="0"/>
              <a:t>Team numbers in the footer should be updated in the footer information view</a:t>
            </a:r>
          </a:p>
          <a:p>
            <a:pPr lvl="1" eaLnBrk="1" hangingPunct="1"/>
            <a:r>
              <a:rPr lang="en-US" sz="2000" dirty="0" smtClean="0"/>
              <a:t>REMEMBER TO PUT YOUR TEAM NUMBER IN THE FOOTER</a:t>
            </a:r>
          </a:p>
          <a:p>
            <a:pPr lvl="1" eaLnBrk="1" hangingPunct="1"/>
            <a:r>
              <a:rPr lang="en-US" sz="2000" dirty="0" smtClean="0"/>
              <a:t>Team names are optional – if no team name is used, please delete from footer text</a:t>
            </a:r>
          </a:p>
          <a:p>
            <a:pPr eaLnBrk="1" hangingPunct="1"/>
            <a:r>
              <a:rPr lang="en-US" sz="2000" dirty="0" smtClean="0"/>
              <a:t>On each slide, replace the “</a:t>
            </a:r>
            <a:r>
              <a:rPr lang="en-US" sz="2000" b="0" dirty="0" smtClean="0"/>
              <a:t>Name goes here” in the bottom left corner with the name of the person(s) presenting that slide</a:t>
            </a:r>
          </a:p>
          <a:p>
            <a:pPr lvl="1" eaLnBrk="1" hangingPunct="1"/>
            <a:r>
              <a:rPr lang="en-US" sz="2000" dirty="0" smtClean="0"/>
              <a:t>This will allow the judges to know the person to address any questions or comments to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28E883-34B8-4A17-89EF-C1FFDF808623}" type="slidenum">
              <a:rPr lang="en-US"/>
              <a:pPr eaLnBrk="1" hangingPunct="1"/>
              <a:t>75</a:t>
            </a:fld>
            <a:endParaRPr lang="en-US" dirty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Trade Studies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following recommendations are made with regards to trade studies and selections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Tabular formats listing configurations/components being considered are helpful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Need to include a discussion of the criteria being used to make the selection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What are the components/configurations being assessed 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How are values ascribed to the criteria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400" dirty="0" smtClean="0"/>
              <a:t>Are high values good or low values (if a ranking system is chosen)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400" dirty="0" smtClean="0"/>
              <a:t>Why are different ranking selected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Data sources for information impacting the criteria and rankings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Make sure it is clear which final component/configuration was selected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Teams using hardware from previous years are still expected to do a trade to ensure the components are the most appropriate for the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Already having a component or past experience with a component can be criteria used in the trade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Note that in past years re-used components have a higher failure rate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same format (whether table are used or not) and criteria (consistent rankings, etc.) be use for all trades to make it easier to review the various trades in a timely manner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Template Update Log </a:t>
            </a:r>
            <a:br>
              <a:rPr lang="en-US" dirty="0" smtClean="0"/>
            </a:br>
            <a:r>
              <a:rPr lang="en-US" dirty="0" smtClean="0"/>
              <a:t>(Do not include in presentation)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0.1 Initial version for </a:t>
            </a:r>
            <a:r>
              <a:rPr lang="en-US" sz="1800" dirty="0" smtClean="0"/>
              <a:t>2013</a:t>
            </a:r>
          </a:p>
          <a:p>
            <a:r>
              <a:rPr lang="en-US" sz="1800" dirty="0" smtClean="0"/>
              <a:t>0.2 Minor updates before release to the teams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31158-55EB-497C-A23F-E6DF68CD4133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90C069-0B51-4675-B4BB-B327A9D14467}" type="slidenum">
              <a:rPr lang="en-US"/>
              <a:pPr eaLnBrk="1" hangingPunct="1"/>
              <a:t>8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Level CanSat Configuration Trade &amp; Selection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Present preliminary system-level concepts considered</a:t>
            </a:r>
          </a:p>
          <a:p>
            <a:pPr lvl="1" eaLnBrk="1" hangingPunct="1"/>
            <a:r>
              <a:rPr lang="en-US" sz="2000" dirty="0" smtClean="0"/>
              <a:t>What configurations were considered</a:t>
            </a:r>
          </a:p>
          <a:p>
            <a:pPr eaLnBrk="1" hangingPunct="1"/>
            <a:r>
              <a:rPr lang="en-US" sz="2000" dirty="0" smtClean="0"/>
              <a:t>Present criteria for final configuration selection</a:t>
            </a:r>
          </a:p>
          <a:p>
            <a:pPr lvl="1" eaLnBrk="1" hangingPunct="1"/>
            <a:r>
              <a:rPr lang="en-US" sz="2000" dirty="0" smtClean="0"/>
              <a:t>Include discussion of why the final configuration was selected</a:t>
            </a:r>
          </a:p>
          <a:p>
            <a:pPr eaLnBrk="1" hangingPunct="1"/>
            <a:r>
              <a:rPr lang="en-US" sz="2000" dirty="0" smtClean="0"/>
              <a:t>Include sketches and diagrams of various concepts considered</a:t>
            </a:r>
          </a:p>
          <a:p>
            <a:pPr lvl="1" eaLnBrk="1" hangingPunct="1"/>
            <a:r>
              <a:rPr lang="en-US" sz="2000" dirty="0" smtClean="0"/>
              <a:t>Diagrams of non-selected configurations can include sketches of physical layouts (e.g. scans of hand sketches rather than CAD drawings)</a:t>
            </a:r>
          </a:p>
          <a:p>
            <a:pPr eaLnBrk="1" hangingPunct="1"/>
            <a:r>
              <a:rPr lang="en-US" sz="2000" dirty="0" smtClean="0"/>
              <a:t>Include variations on CONOPS considered</a:t>
            </a:r>
          </a:p>
          <a:p>
            <a:pPr eaLnBrk="1" hangingPunct="1"/>
            <a:r>
              <a:rPr lang="en-US" sz="2000" dirty="0" smtClean="0"/>
              <a:t>Limit discussions to 1-2 slides per preliminary configuration</a:t>
            </a:r>
          </a:p>
          <a:p>
            <a:pPr lvl="1" eaLnBrk="1" hangingPunct="1"/>
            <a:r>
              <a:rPr lang="en-US" sz="2000" dirty="0" smtClean="0"/>
              <a:t>Presentation of the material may be at a cursory level (hit the highlights)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CanSat 2013 PDR:  Team ### (Team Name)</a:t>
            </a:r>
            <a:endParaRPr lang="en-US" dirty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03A6B6-56F4-485B-8EF7-E64FEEE41918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Concept of Operations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1-3 slides providing overview of CanSat operations</a:t>
            </a:r>
          </a:p>
          <a:p>
            <a:pPr eaLnBrk="1" hangingPunct="1"/>
            <a:r>
              <a:rPr lang="en-US" dirty="0" smtClean="0"/>
              <a:t>Include:</a:t>
            </a:r>
          </a:p>
          <a:p>
            <a:pPr lvl="1" eaLnBrk="1" hangingPunct="1"/>
            <a:r>
              <a:rPr lang="en-US" dirty="0" smtClean="0"/>
              <a:t>Launch and descent operations</a:t>
            </a:r>
          </a:p>
          <a:p>
            <a:pPr lvl="1" eaLnBrk="1" hangingPunct="1"/>
            <a:r>
              <a:rPr lang="en-US" dirty="0" smtClean="0"/>
              <a:t>Post-launch recovery and data reduction</a:t>
            </a:r>
          </a:p>
          <a:p>
            <a:pPr lvl="1" eaLnBrk="1" hangingPunct="1"/>
            <a:r>
              <a:rPr lang="en-US" dirty="0" smtClean="0"/>
              <a:t>Focus on selected configuration CONOPS</a:t>
            </a:r>
          </a:p>
          <a:p>
            <a:pPr eaLnBrk="1" hangingPunct="1"/>
            <a:r>
              <a:rPr lang="en-US" dirty="0" smtClean="0"/>
              <a:t>Focus on how the CanSat will operate, not what everyone on the team will be doing (to be discussed at CDR)</a:t>
            </a:r>
          </a:p>
          <a:p>
            <a:pPr eaLnBrk="1" hangingPunct="1"/>
            <a:r>
              <a:rPr lang="en-US" dirty="0" smtClean="0"/>
              <a:t>Simple flow diagrams and cartoons are a good way to present the CONOPS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4534</Words>
  <Application>Microsoft Office PowerPoint</Application>
  <PresentationFormat>On-screen Show (4:3)</PresentationFormat>
  <Paragraphs>656</Paragraphs>
  <Slides>76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Default Design</vt:lpstr>
      <vt:lpstr>CanSat 2013 PDR Outline  Version 0.2</vt:lpstr>
      <vt:lpstr>Presentation Outline</vt:lpstr>
      <vt:lpstr>Team Organization</vt:lpstr>
      <vt:lpstr>Acronyms</vt:lpstr>
      <vt:lpstr>Systems Overview</vt:lpstr>
      <vt:lpstr>Mission Summary</vt:lpstr>
      <vt:lpstr>System Requirement Summary</vt:lpstr>
      <vt:lpstr>System Level CanSat Configuration Trade &amp; Selection</vt:lpstr>
      <vt:lpstr>System Concept of Operations</vt:lpstr>
      <vt:lpstr>Physical Layout</vt:lpstr>
      <vt:lpstr>Launch Vehicle Compatibility</vt:lpstr>
      <vt:lpstr>Sensor Subsystem Design</vt:lpstr>
      <vt:lpstr>Sensor Subsystem Overview</vt:lpstr>
      <vt:lpstr>Sensor Subsystem Requirements</vt:lpstr>
      <vt:lpstr>GPS Trade &amp; Selection</vt:lpstr>
      <vt:lpstr>Non-GPS Altitude Sensor  Trade &amp; Selection</vt:lpstr>
      <vt:lpstr>Air Temperature Trade &amp; Selection</vt:lpstr>
      <vt:lpstr>Video Camera  Trade &amp; Selection</vt:lpstr>
      <vt:lpstr>Impact Force Sensor  Trade &amp; Selection</vt:lpstr>
      <vt:lpstr>Descent Control Design</vt:lpstr>
      <vt:lpstr>Descent Control Overview</vt:lpstr>
      <vt:lpstr>Descent Control Requirements</vt:lpstr>
      <vt:lpstr>Container Descent Control Strategy Selection and Trade</vt:lpstr>
      <vt:lpstr>Payload Descent Control Strategy Selection and Trade</vt:lpstr>
      <vt:lpstr>Descent Rate Estimates</vt:lpstr>
      <vt:lpstr>Mechanical Subsystem Design</vt:lpstr>
      <vt:lpstr>Mechanical Subsystem Overview</vt:lpstr>
      <vt:lpstr>Mechanical Sub-System  Requirements</vt:lpstr>
      <vt:lpstr>Egg Protection Trade &amp; Selection</vt:lpstr>
      <vt:lpstr>Mechanical Layout of Components Trade &amp; Selection</vt:lpstr>
      <vt:lpstr>Material Selections</vt:lpstr>
      <vt:lpstr>Container - Payload Interface</vt:lpstr>
      <vt:lpstr>Structure Survivability Trades</vt:lpstr>
      <vt:lpstr>Mass Budget</vt:lpstr>
      <vt:lpstr>Communication and Data Handling (CDH) Subsystem Design</vt:lpstr>
      <vt:lpstr>CDH Overview</vt:lpstr>
      <vt:lpstr>CDH Requirements</vt:lpstr>
      <vt:lpstr>Processor &amp; Memory  Trade &amp; Selection</vt:lpstr>
      <vt:lpstr>Antenna Trade &amp; Selection</vt:lpstr>
      <vt:lpstr>Radio Configuration</vt:lpstr>
      <vt:lpstr>Telemetry Format</vt:lpstr>
      <vt:lpstr>Activation of Telemetry  Transmissions</vt:lpstr>
      <vt:lpstr>Audible Locating Device Trade &amp; Selection</vt:lpstr>
      <vt:lpstr>Electrical Power Subsystem (EPS) Design</vt:lpstr>
      <vt:lpstr>EPS Overview</vt:lpstr>
      <vt:lpstr>EPS Requirements</vt:lpstr>
      <vt:lpstr>Electrical Block Diagram</vt:lpstr>
      <vt:lpstr>Power Budget</vt:lpstr>
      <vt:lpstr>Power Source Trade &amp; Selection</vt:lpstr>
      <vt:lpstr>Battery Voltage Measurement Trade &amp; Selection</vt:lpstr>
      <vt:lpstr>Flight Software (FSW) Design</vt:lpstr>
      <vt:lpstr>FSW Overview</vt:lpstr>
      <vt:lpstr>FSW Requirements</vt:lpstr>
      <vt:lpstr>CanSat FSW State Diagram</vt:lpstr>
      <vt:lpstr>Software Development Plan</vt:lpstr>
      <vt:lpstr>Ground Control System (GCS) Design</vt:lpstr>
      <vt:lpstr>GCS Overview</vt:lpstr>
      <vt:lpstr>GCS Requirements</vt:lpstr>
      <vt:lpstr>GCS Antenna Trade &amp; Selection</vt:lpstr>
      <vt:lpstr>GCS Software</vt:lpstr>
      <vt:lpstr>CanSat Integration and Test</vt:lpstr>
      <vt:lpstr>CanSat Integration and Test Overview</vt:lpstr>
      <vt:lpstr>Mission Operations &amp; Analysis</vt:lpstr>
      <vt:lpstr>Overview of Mission Sequence of Events</vt:lpstr>
      <vt:lpstr>Mission Operations Manual Development Plan</vt:lpstr>
      <vt:lpstr>CanSat Location and Recovery</vt:lpstr>
      <vt:lpstr>Management</vt:lpstr>
      <vt:lpstr>CanSat Budget – Hardware</vt:lpstr>
      <vt:lpstr>CanSat Budget – Other Costs</vt:lpstr>
      <vt:lpstr>Program Schedule</vt:lpstr>
      <vt:lpstr>Conclusions</vt:lpstr>
      <vt:lpstr>Presentation Scoring &amp; Additional Information</vt:lpstr>
      <vt:lpstr>Presentation Scoring</vt:lpstr>
      <vt:lpstr>PPT Template Use</vt:lpstr>
      <vt:lpstr>Trade Studies</vt:lpstr>
      <vt:lpstr>Presentation Template Update Log  (Do not include in presentation) 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Reedy</dc:creator>
  <cp:lastModifiedBy>Mark</cp:lastModifiedBy>
  <cp:revision>87</cp:revision>
  <dcterms:created xsi:type="dcterms:W3CDTF">2010-11-29T00:52:01Z</dcterms:created>
  <dcterms:modified xsi:type="dcterms:W3CDTF">2012-12-14T04:09:16Z</dcterms:modified>
</cp:coreProperties>
</file>