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260" r:id="rId3"/>
    <p:sldId id="347" r:id="rId4"/>
    <p:sldId id="348" r:id="rId5"/>
    <p:sldId id="349" r:id="rId6"/>
    <p:sldId id="257" r:id="rId7"/>
    <p:sldId id="258" r:id="rId8"/>
    <p:sldId id="418" r:id="rId9"/>
    <p:sldId id="419" r:id="rId10"/>
    <p:sldId id="422" r:id="rId11"/>
    <p:sldId id="423" r:id="rId12"/>
    <p:sldId id="424" r:id="rId13"/>
    <p:sldId id="452" r:id="rId14"/>
    <p:sldId id="453" r:id="rId15"/>
    <p:sldId id="426" r:id="rId16"/>
    <p:sldId id="427" r:id="rId17"/>
    <p:sldId id="428" r:id="rId18"/>
    <p:sldId id="429" r:id="rId19"/>
    <p:sldId id="434" r:id="rId20"/>
    <p:sldId id="430" r:id="rId21"/>
    <p:sldId id="436" r:id="rId22"/>
    <p:sldId id="431" r:id="rId23"/>
    <p:sldId id="437" r:id="rId24"/>
    <p:sldId id="432" r:id="rId25"/>
    <p:sldId id="417" r:id="rId26"/>
    <p:sldId id="410" r:id="rId27"/>
    <p:sldId id="411" r:id="rId28"/>
    <p:sldId id="412" r:id="rId29"/>
    <p:sldId id="413" r:id="rId30"/>
    <p:sldId id="414" r:id="rId31"/>
    <p:sldId id="415" r:id="rId32"/>
    <p:sldId id="416" r:id="rId33"/>
    <p:sldId id="403" r:id="rId34"/>
    <p:sldId id="454" r:id="rId35"/>
    <p:sldId id="455" r:id="rId36"/>
    <p:sldId id="456" r:id="rId37"/>
    <p:sldId id="457" r:id="rId38"/>
    <p:sldId id="458" r:id="rId39"/>
    <p:sldId id="459" r:id="rId40"/>
    <p:sldId id="476" r:id="rId41"/>
    <p:sldId id="460" r:id="rId42"/>
    <p:sldId id="350" r:id="rId43"/>
    <p:sldId id="351" r:id="rId44"/>
    <p:sldId id="352" r:id="rId45"/>
    <p:sldId id="353" r:id="rId46"/>
    <p:sldId id="433" r:id="rId47"/>
    <p:sldId id="355" r:id="rId48"/>
    <p:sldId id="438" r:id="rId49"/>
    <p:sldId id="356"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439" r:id="rId79"/>
    <p:sldId id="440" r:id="rId80"/>
    <p:sldId id="441" r:id="rId81"/>
    <p:sldId id="442" r:id="rId82"/>
    <p:sldId id="444" r:id="rId83"/>
    <p:sldId id="445" r:id="rId84"/>
    <p:sldId id="461" r:id="rId85"/>
    <p:sldId id="447" r:id="rId86"/>
    <p:sldId id="449" r:id="rId87"/>
    <p:sldId id="450" r:id="rId88"/>
    <p:sldId id="277" r:id="rId89"/>
    <p:sldId id="278" r:id="rId90"/>
    <p:sldId id="306" r:id="rId91"/>
    <p:sldId id="307"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1" r:id="rId109"/>
    <p:sldId id="402" r:id="rId110"/>
    <p:sldId id="477"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8" autoAdjust="0"/>
    <p:restoredTop sz="96271" autoAdjust="0"/>
  </p:normalViewPr>
  <p:slideViewPr>
    <p:cSldViewPr>
      <p:cViewPr>
        <p:scale>
          <a:sx n="68" d="100"/>
          <a:sy n="68" d="100"/>
        </p:scale>
        <p:origin x="-1776" y="-162"/>
      </p:cViewPr>
      <p:guideLst>
        <p:guide orient="horz" pos="720"/>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5574F-A3D8-40BA-B355-C16B2F065E8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7C9CEB3-D428-461A-B398-04DBE8FE72AB}">
      <dgm:prSet phldrT="[Text]">
        <dgm:style>
          <a:lnRef idx="3">
            <a:schemeClr val="lt1"/>
          </a:lnRef>
          <a:fillRef idx="1">
            <a:schemeClr val="accent6"/>
          </a:fillRef>
          <a:effectRef idx="1">
            <a:schemeClr val="accent6"/>
          </a:effectRef>
          <a:fontRef idx="minor">
            <a:schemeClr val="lt1"/>
          </a:fontRef>
        </dgm:style>
      </dgm:prSet>
      <dgm:spPr/>
      <dgm:t>
        <a:bodyPr/>
        <a:lstStyle/>
        <a:p>
          <a:r>
            <a:rPr lang="en-US" dirty="0" smtClean="0"/>
            <a:t>Design Considerations	</a:t>
          </a:r>
          <a:endParaRPr lang="en-IN" dirty="0"/>
        </a:p>
      </dgm:t>
    </dgm:pt>
    <dgm:pt modelId="{1C4A3691-6D7E-41DC-863E-AD53C0F40A4B}" type="parTrans" cxnId="{AAE82D69-2FFB-4104-AC86-E1E81F528AC4}">
      <dgm:prSet/>
      <dgm:spPr/>
      <dgm:t>
        <a:bodyPr/>
        <a:lstStyle/>
        <a:p>
          <a:endParaRPr lang="en-IN"/>
        </a:p>
      </dgm:t>
    </dgm:pt>
    <dgm:pt modelId="{F8027F1E-E47F-4AA7-A684-54230F63E082}" type="sibTrans" cxnId="{AAE82D69-2FFB-4104-AC86-E1E81F528AC4}">
      <dgm:prSet/>
      <dgm:spPr/>
      <dgm:t>
        <a:bodyPr/>
        <a:lstStyle/>
        <a:p>
          <a:endParaRPr lang="en-IN"/>
        </a:p>
      </dgm:t>
    </dgm:pt>
    <dgm:pt modelId="{E3B238FC-752D-4037-8F4D-EB8EA815A8EE}">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solidFill>
                <a:srgbClr val="000000"/>
              </a:solidFill>
              <a:latin typeface="Calibri" pitchFamily="32" charset="0"/>
            </a:rPr>
            <a:t>All the power and electrical requirements are met.</a:t>
          </a:r>
          <a:endParaRPr lang="en-IN" dirty="0"/>
        </a:p>
      </dgm:t>
    </dgm:pt>
    <dgm:pt modelId="{B70BA65A-0994-4BDD-B8F6-16F16B1B0DA3}" type="parTrans" cxnId="{088B4AD5-E3C0-4C99-8FF9-54390AD3E30C}">
      <dgm:prSet/>
      <dgm:spPr/>
      <dgm:t>
        <a:bodyPr/>
        <a:lstStyle/>
        <a:p>
          <a:endParaRPr lang="en-IN"/>
        </a:p>
      </dgm:t>
    </dgm:pt>
    <dgm:pt modelId="{7C6C7BBD-DB85-498B-A5DD-530B86A68C51}" type="sibTrans" cxnId="{088B4AD5-E3C0-4C99-8FF9-54390AD3E30C}">
      <dgm:prSet/>
      <dgm:spPr/>
      <dgm:t>
        <a:bodyPr/>
        <a:lstStyle/>
        <a:p>
          <a:endParaRPr lang="en-IN"/>
        </a:p>
      </dgm:t>
    </dgm:pt>
    <dgm:pt modelId="{3332E77B-4532-447F-BCC4-1643C5D58887}">
      <dgm:prSet phldrT="[Text]">
        <dgm:style>
          <a:lnRef idx="3">
            <a:schemeClr val="lt1"/>
          </a:lnRef>
          <a:fillRef idx="1">
            <a:schemeClr val="accent6"/>
          </a:fillRef>
          <a:effectRef idx="1">
            <a:schemeClr val="accent6"/>
          </a:effectRef>
          <a:fontRef idx="minor">
            <a:schemeClr val="lt1"/>
          </a:fontRef>
        </dgm:style>
      </dgm:prSet>
      <dgm:spPr/>
      <dgm:t>
        <a:bodyPr/>
        <a:lstStyle/>
        <a:p>
          <a:r>
            <a:rPr lang="en-US" dirty="0" smtClean="0"/>
            <a:t>Voltage Regulation</a:t>
          </a:r>
          <a:endParaRPr lang="en-IN" dirty="0"/>
        </a:p>
      </dgm:t>
    </dgm:pt>
    <dgm:pt modelId="{975138F4-D42D-4A65-AB64-0889E8DE9121}" type="parTrans" cxnId="{085E0E0C-64A7-45EA-A742-9C7CDB3A5229}">
      <dgm:prSet/>
      <dgm:spPr/>
      <dgm:t>
        <a:bodyPr/>
        <a:lstStyle/>
        <a:p>
          <a:endParaRPr lang="en-IN"/>
        </a:p>
      </dgm:t>
    </dgm:pt>
    <dgm:pt modelId="{24314811-34FA-4F64-B908-9567A202D85F}" type="sibTrans" cxnId="{085E0E0C-64A7-45EA-A742-9C7CDB3A5229}">
      <dgm:prSet/>
      <dgm:spPr/>
      <dgm:t>
        <a:bodyPr/>
        <a:lstStyle/>
        <a:p>
          <a:endParaRPr lang="en-IN"/>
        </a:p>
      </dgm:t>
    </dgm:pt>
    <dgm:pt modelId="{19E081DB-3FFD-4FB8-9C08-487D26C97392}">
      <dgm:prSet phldrT="[Text]">
        <dgm:style>
          <a:lnRef idx="1">
            <a:schemeClr val="accent5"/>
          </a:lnRef>
          <a:fillRef idx="3">
            <a:schemeClr val="accent5"/>
          </a:fillRef>
          <a:effectRef idx="2">
            <a:schemeClr val="accent5"/>
          </a:effectRef>
          <a:fontRef idx="minor">
            <a:schemeClr val="lt1"/>
          </a:fontRef>
        </dgm:style>
      </dgm:prSet>
      <dgm:spPr/>
      <dgm:t>
        <a:bodyPr/>
        <a:lstStyle/>
        <a:p>
          <a:pPr algn="just"/>
          <a:r>
            <a:rPr lang="en-US" dirty="0" smtClean="0">
              <a:solidFill>
                <a:srgbClr val="000000"/>
              </a:solidFill>
              <a:latin typeface="Calibri" pitchFamily="32" charset="0"/>
            </a:rPr>
            <a:t>Level-shifting and voltage regulations for using two different voltage regulators each corresponding to 5v and 3.3v.</a:t>
          </a:r>
          <a:endParaRPr lang="en-IN" dirty="0"/>
        </a:p>
      </dgm:t>
    </dgm:pt>
    <dgm:pt modelId="{5B7685A2-6176-410F-B8EE-62049E5A960D}" type="parTrans" cxnId="{E887FCAE-0521-4F0A-9B76-76DE0757D7F6}">
      <dgm:prSet/>
      <dgm:spPr/>
      <dgm:t>
        <a:bodyPr/>
        <a:lstStyle/>
        <a:p>
          <a:endParaRPr lang="en-IN"/>
        </a:p>
      </dgm:t>
    </dgm:pt>
    <dgm:pt modelId="{9A8ECB6A-5F5D-4FF4-9DFC-B0C9198BB981}" type="sibTrans" cxnId="{E887FCAE-0521-4F0A-9B76-76DE0757D7F6}">
      <dgm:prSet/>
      <dgm:spPr/>
      <dgm:t>
        <a:bodyPr/>
        <a:lstStyle/>
        <a:p>
          <a:endParaRPr lang="en-IN"/>
        </a:p>
      </dgm:t>
    </dgm:pt>
    <dgm:pt modelId="{0BB5E71E-2AAA-4F22-A6D1-C93BF5B7685F}">
      <dgm:prSet phldrT="[Text]">
        <dgm:style>
          <a:lnRef idx="3">
            <a:schemeClr val="lt1"/>
          </a:lnRef>
          <a:fillRef idx="1">
            <a:schemeClr val="accent6"/>
          </a:fillRef>
          <a:effectRef idx="1">
            <a:schemeClr val="accent6"/>
          </a:effectRef>
          <a:fontRef idx="minor">
            <a:schemeClr val="lt1"/>
          </a:fontRef>
        </dgm:style>
      </dgm:prSet>
      <dgm:spPr/>
      <dgm:t>
        <a:bodyPr/>
        <a:lstStyle/>
        <a:p>
          <a:r>
            <a:rPr lang="en-US" dirty="0" smtClean="0"/>
            <a:t>Power Monitoring</a:t>
          </a:r>
          <a:endParaRPr lang="en-IN" dirty="0"/>
        </a:p>
      </dgm:t>
    </dgm:pt>
    <dgm:pt modelId="{02056F1D-0974-405A-AF84-2C97F55CDA0E}" type="parTrans" cxnId="{CC7BAB2D-0E4B-402B-A584-0564C692C032}">
      <dgm:prSet/>
      <dgm:spPr/>
      <dgm:t>
        <a:bodyPr/>
        <a:lstStyle/>
        <a:p>
          <a:endParaRPr lang="en-IN"/>
        </a:p>
      </dgm:t>
    </dgm:pt>
    <dgm:pt modelId="{58159242-4BC0-4581-8EE6-6500B68E1D9C}" type="sibTrans" cxnId="{CC7BAB2D-0E4B-402B-A584-0564C692C032}">
      <dgm:prSet/>
      <dgm:spPr/>
      <dgm:t>
        <a:bodyPr/>
        <a:lstStyle/>
        <a:p>
          <a:endParaRPr lang="en-IN"/>
        </a:p>
      </dgm:t>
    </dgm:pt>
    <dgm:pt modelId="{C13C5E5B-1808-473A-B540-BC35CF86BB19}">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latin typeface="Calibri" pitchFamily="34" charset="0"/>
              <a:cs typeface="Calibri" pitchFamily="34" charset="0"/>
            </a:rPr>
            <a:t>Done by additional hardware</a:t>
          </a:r>
          <a:endParaRPr lang="en-IN" dirty="0">
            <a:latin typeface="Calibri" pitchFamily="34" charset="0"/>
            <a:cs typeface="Calibri" pitchFamily="34" charset="0"/>
          </a:endParaRPr>
        </a:p>
      </dgm:t>
    </dgm:pt>
    <dgm:pt modelId="{EFA92F17-B7E2-4660-A6AA-00A6DFB939C5}" type="parTrans" cxnId="{9FDC1A74-9437-418A-BDBA-8EE8E37637DE}">
      <dgm:prSet/>
      <dgm:spPr/>
      <dgm:t>
        <a:bodyPr/>
        <a:lstStyle/>
        <a:p>
          <a:endParaRPr lang="en-IN"/>
        </a:p>
      </dgm:t>
    </dgm:pt>
    <dgm:pt modelId="{10963459-ED2A-4E7A-9CC8-BB47EC37789D}" type="sibTrans" cxnId="{9FDC1A74-9437-418A-BDBA-8EE8E37637DE}">
      <dgm:prSet/>
      <dgm:spPr/>
      <dgm:t>
        <a:bodyPr/>
        <a:lstStyle/>
        <a:p>
          <a:endParaRPr lang="en-IN"/>
        </a:p>
      </dgm:t>
    </dgm:pt>
    <dgm:pt modelId="{B2E2410A-6E9E-4006-8BD0-5E314E6BC96F}" type="pres">
      <dgm:prSet presAssocID="{23E5574F-A3D8-40BA-B355-C16B2F065E82}" presName="Name0" presStyleCnt="0">
        <dgm:presLayoutVars>
          <dgm:dir/>
          <dgm:animLvl val="lvl"/>
          <dgm:resizeHandles val="exact"/>
        </dgm:presLayoutVars>
      </dgm:prSet>
      <dgm:spPr/>
      <dgm:t>
        <a:bodyPr/>
        <a:lstStyle/>
        <a:p>
          <a:endParaRPr lang="en-IN"/>
        </a:p>
      </dgm:t>
    </dgm:pt>
    <dgm:pt modelId="{B2682D04-47DE-4E53-867C-9005D5C92923}" type="pres">
      <dgm:prSet presAssocID="{67C9CEB3-D428-461A-B398-04DBE8FE72AB}" presName="linNode" presStyleCnt="0"/>
      <dgm:spPr/>
    </dgm:pt>
    <dgm:pt modelId="{D68FBDD5-23B4-4716-91FF-31AA9DC92CBC}" type="pres">
      <dgm:prSet presAssocID="{67C9CEB3-D428-461A-B398-04DBE8FE72AB}" presName="parentText" presStyleLbl="node1" presStyleIdx="0" presStyleCnt="3">
        <dgm:presLayoutVars>
          <dgm:chMax val="1"/>
          <dgm:bulletEnabled val="1"/>
        </dgm:presLayoutVars>
      </dgm:prSet>
      <dgm:spPr/>
      <dgm:t>
        <a:bodyPr/>
        <a:lstStyle/>
        <a:p>
          <a:endParaRPr lang="en-IN"/>
        </a:p>
      </dgm:t>
    </dgm:pt>
    <dgm:pt modelId="{D705A8CB-5FCC-4734-BFB2-940A6BD9868B}" type="pres">
      <dgm:prSet presAssocID="{67C9CEB3-D428-461A-B398-04DBE8FE72AB}" presName="descendantText" presStyleLbl="alignAccFollowNode1" presStyleIdx="0" presStyleCnt="3">
        <dgm:presLayoutVars>
          <dgm:bulletEnabled val="1"/>
        </dgm:presLayoutVars>
      </dgm:prSet>
      <dgm:spPr/>
      <dgm:t>
        <a:bodyPr/>
        <a:lstStyle/>
        <a:p>
          <a:endParaRPr lang="en-IN"/>
        </a:p>
      </dgm:t>
    </dgm:pt>
    <dgm:pt modelId="{70343C8C-39D0-47EB-BBF1-95C62FF0FFB9}" type="pres">
      <dgm:prSet presAssocID="{F8027F1E-E47F-4AA7-A684-54230F63E082}" presName="sp" presStyleCnt="0"/>
      <dgm:spPr/>
    </dgm:pt>
    <dgm:pt modelId="{750542A6-1C0B-4CDF-BEEC-C0DE3DFA1B63}" type="pres">
      <dgm:prSet presAssocID="{3332E77B-4532-447F-BCC4-1643C5D58887}" presName="linNode" presStyleCnt="0"/>
      <dgm:spPr/>
    </dgm:pt>
    <dgm:pt modelId="{1B578AD0-5D3F-415C-A425-180D06983F17}" type="pres">
      <dgm:prSet presAssocID="{3332E77B-4532-447F-BCC4-1643C5D58887}" presName="parentText" presStyleLbl="node1" presStyleIdx="1" presStyleCnt="3">
        <dgm:presLayoutVars>
          <dgm:chMax val="1"/>
          <dgm:bulletEnabled val="1"/>
        </dgm:presLayoutVars>
      </dgm:prSet>
      <dgm:spPr/>
      <dgm:t>
        <a:bodyPr/>
        <a:lstStyle/>
        <a:p>
          <a:endParaRPr lang="en-IN"/>
        </a:p>
      </dgm:t>
    </dgm:pt>
    <dgm:pt modelId="{0931ECD0-4CB3-44F4-95E7-2A4355CD21C8}" type="pres">
      <dgm:prSet presAssocID="{3332E77B-4532-447F-BCC4-1643C5D58887}" presName="descendantText" presStyleLbl="alignAccFollowNode1" presStyleIdx="1" presStyleCnt="3">
        <dgm:presLayoutVars>
          <dgm:bulletEnabled val="1"/>
        </dgm:presLayoutVars>
      </dgm:prSet>
      <dgm:spPr/>
      <dgm:t>
        <a:bodyPr/>
        <a:lstStyle/>
        <a:p>
          <a:endParaRPr lang="en-IN"/>
        </a:p>
      </dgm:t>
    </dgm:pt>
    <dgm:pt modelId="{044835A7-35D3-4A15-9EBC-0658A1653D10}" type="pres">
      <dgm:prSet presAssocID="{24314811-34FA-4F64-B908-9567A202D85F}" presName="sp" presStyleCnt="0"/>
      <dgm:spPr/>
    </dgm:pt>
    <dgm:pt modelId="{A9A61E94-EB3E-4982-A92E-FFA81702C950}" type="pres">
      <dgm:prSet presAssocID="{0BB5E71E-2AAA-4F22-A6D1-C93BF5B7685F}" presName="linNode" presStyleCnt="0"/>
      <dgm:spPr/>
    </dgm:pt>
    <dgm:pt modelId="{F776E8B5-7D84-4793-9EB3-07D47C5120F7}" type="pres">
      <dgm:prSet presAssocID="{0BB5E71E-2AAA-4F22-A6D1-C93BF5B7685F}" presName="parentText" presStyleLbl="node1" presStyleIdx="2" presStyleCnt="3">
        <dgm:presLayoutVars>
          <dgm:chMax val="1"/>
          <dgm:bulletEnabled val="1"/>
        </dgm:presLayoutVars>
      </dgm:prSet>
      <dgm:spPr/>
      <dgm:t>
        <a:bodyPr/>
        <a:lstStyle/>
        <a:p>
          <a:endParaRPr lang="en-IN"/>
        </a:p>
      </dgm:t>
    </dgm:pt>
    <dgm:pt modelId="{2A63120F-B996-4752-AA33-1AB435E3D6EF}" type="pres">
      <dgm:prSet presAssocID="{0BB5E71E-2AAA-4F22-A6D1-C93BF5B7685F}" presName="descendantText" presStyleLbl="alignAccFollowNode1" presStyleIdx="2" presStyleCnt="3">
        <dgm:presLayoutVars>
          <dgm:bulletEnabled val="1"/>
        </dgm:presLayoutVars>
      </dgm:prSet>
      <dgm:spPr/>
      <dgm:t>
        <a:bodyPr/>
        <a:lstStyle/>
        <a:p>
          <a:endParaRPr lang="en-IN"/>
        </a:p>
      </dgm:t>
    </dgm:pt>
  </dgm:ptLst>
  <dgm:cxnLst>
    <dgm:cxn modelId="{1A32ADE6-7E6A-4F58-B4BC-F315A3D60D10}" type="presOf" srcId="{3332E77B-4532-447F-BCC4-1643C5D58887}" destId="{1B578AD0-5D3F-415C-A425-180D06983F17}" srcOrd="0" destOrd="0" presId="urn:microsoft.com/office/officeart/2005/8/layout/vList5"/>
    <dgm:cxn modelId="{F6BA3126-840E-46C4-AB43-59ECBD9196F6}" type="presOf" srcId="{23E5574F-A3D8-40BA-B355-C16B2F065E82}" destId="{B2E2410A-6E9E-4006-8BD0-5E314E6BC96F}" srcOrd="0" destOrd="0" presId="urn:microsoft.com/office/officeart/2005/8/layout/vList5"/>
    <dgm:cxn modelId="{AAE82D69-2FFB-4104-AC86-E1E81F528AC4}" srcId="{23E5574F-A3D8-40BA-B355-C16B2F065E82}" destId="{67C9CEB3-D428-461A-B398-04DBE8FE72AB}" srcOrd="0" destOrd="0" parTransId="{1C4A3691-6D7E-41DC-863E-AD53C0F40A4B}" sibTransId="{F8027F1E-E47F-4AA7-A684-54230F63E082}"/>
    <dgm:cxn modelId="{9FDC1A74-9437-418A-BDBA-8EE8E37637DE}" srcId="{0BB5E71E-2AAA-4F22-A6D1-C93BF5B7685F}" destId="{C13C5E5B-1808-473A-B540-BC35CF86BB19}" srcOrd="0" destOrd="0" parTransId="{EFA92F17-B7E2-4660-A6AA-00A6DFB939C5}" sibTransId="{10963459-ED2A-4E7A-9CC8-BB47EC37789D}"/>
    <dgm:cxn modelId="{EDCB974B-7B58-4FD9-ADB3-1FBF145FE43D}" type="presOf" srcId="{0BB5E71E-2AAA-4F22-A6D1-C93BF5B7685F}" destId="{F776E8B5-7D84-4793-9EB3-07D47C5120F7}" srcOrd="0" destOrd="0" presId="urn:microsoft.com/office/officeart/2005/8/layout/vList5"/>
    <dgm:cxn modelId="{5A826BB4-961F-47A2-91C0-E8A5EE487449}" type="presOf" srcId="{C13C5E5B-1808-473A-B540-BC35CF86BB19}" destId="{2A63120F-B996-4752-AA33-1AB435E3D6EF}" srcOrd="0" destOrd="0" presId="urn:microsoft.com/office/officeart/2005/8/layout/vList5"/>
    <dgm:cxn modelId="{CC7BAB2D-0E4B-402B-A584-0564C692C032}" srcId="{23E5574F-A3D8-40BA-B355-C16B2F065E82}" destId="{0BB5E71E-2AAA-4F22-A6D1-C93BF5B7685F}" srcOrd="2" destOrd="0" parTransId="{02056F1D-0974-405A-AF84-2C97F55CDA0E}" sibTransId="{58159242-4BC0-4581-8EE6-6500B68E1D9C}"/>
    <dgm:cxn modelId="{B4B4D1DA-C449-413A-A90B-846CD915FBFA}" type="presOf" srcId="{E3B238FC-752D-4037-8F4D-EB8EA815A8EE}" destId="{D705A8CB-5FCC-4734-BFB2-940A6BD9868B}" srcOrd="0" destOrd="0" presId="urn:microsoft.com/office/officeart/2005/8/layout/vList5"/>
    <dgm:cxn modelId="{43E1BA24-1DC5-4A90-B2E7-1F54F128591C}" type="presOf" srcId="{67C9CEB3-D428-461A-B398-04DBE8FE72AB}" destId="{D68FBDD5-23B4-4716-91FF-31AA9DC92CBC}" srcOrd="0" destOrd="0" presId="urn:microsoft.com/office/officeart/2005/8/layout/vList5"/>
    <dgm:cxn modelId="{E887FCAE-0521-4F0A-9B76-76DE0757D7F6}" srcId="{3332E77B-4532-447F-BCC4-1643C5D58887}" destId="{19E081DB-3FFD-4FB8-9C08-487D26C97392}" srcOrd="0" destOrd="0" parTransId="{5B7685A2-6176-410F-B8EE-62049E5A960D}" sibTransId="{9A8ECB6A-5F5D-4FF4-9DFC-B0C9198BB981}"/>
    <dgm:cxn modelId="{085E0E0C-64A7-45EA-A742-9C7CDB3A5229}" srcId="{23E5574F-A3D8-40BA-B355-C16B2F065E82}" destId="{3332E77B-4532-447F-BCC4-1643C5D58887}" srcOrd="1" destOrd="0" parTransId="{975138F4-D42D-4A65-AB64-0889E8DE9121}" sibTransId="{24314811-34FA-4F64-B908-9567A202D85F}"/>
    <dgm:cxn modelId="{088B4AD5-E3C0-4C99-8FF9-54390AD3E30C}" srcId="{67C9CEB3-D428-461A-B398-04DBE8FE72AB}" destId="{E3B238FC-752D-4037-8F4D-EB8EA815A8EE}" srcOrd="0" destOrd="0" parTransId="{B70BA65A-0994-4BDD-B8F6-16F16B1B0DA3}" sibTransId="{7C6C7BBD-DB85-498B-A5DD-530B86A68C51}"/>
    <dgm:cxn modelId="{459B9D9F-54FB-4DDD-B4A4-78815A28B28F}" type="presOf" srcId="{19E081DB-3FFD-4FB8-9C08-487D26C97392}" destId="{0931ECD0-4CB3-44F4-95E7-2A4355CD21C8}" srcOrd="0" destOrd="0" presId="urn:microsoft.com/office/officeart/2005/8/layout/vList5"/>
    <dgm:cxn modelId="{7491BCFB-3432-41A9-A2DB-3F09180B3043}" type="presParOf" srcId="{B2E2410A-6E9E-4006-8BD0-5E314E6BC96F}" destId="{B2682D04-47DE-4E53-867C-9005D5C92923}" srcOrd="0" destOrd="0" presId="urn:microsoft.com/office/officeart/2005/8/layout/vList5"/>
    <dgm:cxn modelId="{5909269E-A752-4359-B768-5DFB19D94E6B}" type="presParOf" srcId="{B2682D04-47DE-4E53-867C-9005D5C92923}" destId="{D68FBDD5-23B4-4716-91FF-31AA9DC92CBC}" srcOrd="0" destOrd="0" presId="urn:microsoft.com/office/officeart/2005/8/layout/vList5"/>
    <dgm:cxn modelId="{DBD38B47-C101-4964-9183-3619982BB169}" type="presParOf" srcId="{B2682D04-47DE-4E53-867C-9005D5C92923}" destId="{D705A8CB-5FCC-4734-BFB2-940A6BD9868B}" srcOrd="1" destOrd="0" presId="urn:microsoft.com/office/officeart/2005/8/layout/vList5"/>
    <dgm:cxn modelId="{2D1C62B2-AA99-4EDF-9B27-9F9C92280DB1}" type="presParOf" srcId="{B2E2410A-6E9E-4006-8BD0-5E314E6BC96F}" destId="{70343C8C-39D0-47EB-BBF1-95C62FF0FFB9}" srcOrd="1" destOrd="0" presId="urn:microsoft.com/office/officeart/2005/8/layout/vList5"/>
    <dgm:cxn modelId="{B3C607A3-7361-4494-A582-F88C63EB6B71}" type="presParOf" srcId="{B2E2410A-6E9E-4006-8BD0-5E314E6BC96F}" destId="{750542A6-1C0B-4CDF-BEEC-C0DE3DFA1B63}" srcOrd="2" destOrd="0" presId="urn:microsoft.com/office/officeart/2005/8/layout/vList5"/>
    <dgm:cxn modelId="{40253B98-EDD3-4A0D-B9B3-420AA161DC52}" type="presParOf" srcId="{750542A6-1C0B-4CDF-BEEC-C0DE3DFA1B63}" destId="{1B578AD0-5D3F-415C-A425-180D06983F17}" srcOrd="0" destOrd="0" presId="urn:microsoft.com/office/officeart/2005/8/layout/vList5"/>
    <dgm:cxn modelId="{EFDC2B02-FAB7-43F8-9FD7-2B637FA62165}" type="presParOf" srcId="{750542A6-1C0B-4CDF-BEEC-C0DE3DFA1B63}" destId="{0931ECD0-4CB3-44F4-95E7-2A4355CD21C8}" srcOrd="1" destOrd="0" presId="urn:microsoft.com/office/officeart/2005/8/layout/vList5"/>
    <dgm:cxn modelId="{BCEE5326-E026-4235-A4FB-6F8695C7419D}" type="presParOf" srcId="{B2E2410A-6E9E-4006-8BD0-5E314E6BC96F}" destId="{044835A7-35D3-4A15-9EBC-0658A1653D10}" srcOrd="3" destOrd="0" presId="urn:microsoft.com/office/officeart/2005/8/layout/vList5"/>
    <dgm:cxn modelId="{792976F3-387C-4AFE-B69B-E4F3076C8304}" type="presParOf" srcId="{B2E2410A-6E9E-4006-8BD0-5E314E6BC96F}" destId="{A9A61E94-EB3E-4982-A92E-FFA81702C950}" srcOrd="4" destOrd="0" presId="urn:microsoft.com/office/officeart/2005/8/layout/vList5"/>
    <dgm:cxn modelId="{B74B163E-1CA9-40FE-9330-85CAB7729F25}" type="presParOf" srcId="{A9A61E94-EB3E-4982-A92E-FFA81702C950}" destId="{F776E8B5-7D84-4793-9EB3-07D47C5120F7}" srcOrd="0" destOrd="0" presId="urn:microsoft.com/office/officeart/2005/8/layout/vList5"/>
    <dgm:cxn modelId="{1D5A6B8C-DE47-4FBD-A489-C2C25AC9033B}" type="presParOf" srcId="{A9A61E94-EB3E-4982-A92E-FFA81702C950}" destId="{2A63120F-B996-4752-AA33-1AB435E3D6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E5574F-A3D8-40BA-B355-C16B2F065E8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7C9CEB3-D428-461A-B398-04DBE8FE72AB}">
      <dgm:prSet phldrT="[Text]" custT="1">
        <dgm:style>
          <a:lnRef idx="3">
            <a:schemeClr val="lt1"/>
          </a:lnRef>
          <a:fillRef idx="1">
            <a:schemeClr val="accent6"/>
          </a:fillRef>
          <a:effectRef idx="1">
            <a:schemeClr val="accent6"/>
          </a:effectRef>
          <a:fontRef idx="minor">
            <a:schemeClr val="lt1"/>
          </a:fontRef>
        </dgm:style>
      </dgm:prSet>
      <dgm:spPr/>
      <dgm:t>
        <a:bodyPr/>
        <a:lstStyle/>
        <a:p>
          <a:pPr algn="ctr"/>
          <a:r>
            <a:rPr lang="en-IN" sz="2400" dirty="0" smtClean="0"/>
            <a:t>Power</a:t>
          </a:r>
        </a:p>
        <a:p>
          <a:pPr algn="ctr"/>
          <a:r>
            <a:rPr lang="en-IN" sz="2400" dirty="0" smtClean="0"/>
            <a:t>Regulation</a:t>
          </a:r>
          <a:endParaRPr lang="en-IN" sz="2400" dirty="0"/>
        </a:p>
      </dgm:t>
    </dgm:pt>
    <dgm:pt modelId="{1C4A3691-6D7E-41DC-863E-AD53C0F40A4B}" type="parTrans" cxnId="{AAE82D69-2FFB-4104-AC86-E1E81F528AC4}">
      <dgm:prSet/>
      <dgm:spPr/>
      <dgm:t>
        <a:bodyPr/>
        <a:lstStyle/>
        <a:p>
          <a:endParaRPr lang="en-IN"/>
        </a:p>
      </dgm:t>
    </dgm:pt>
    <dgm:pt modelId="{F8027F1E-E47F-4AA7-A684-54230F63E082}" type="sibTrans" cxnId="{AAE82D69-2FFB-4104-AC86-E1E81F528AC4}">
      <dgm:prSet/>
      <dgm:spPr/>
      <dgm:t>
        <a:bodyPr/>
        <a:lstStyle/>
        <a:p>
          <a:endParaRPr lang="en-IN"/>
        </a:p>
      </dgm:t>
    </dgm:pt>
    <dgm:pt modelId="{E3B238FC-752D-4037-8F4D-EB8EA815A8EE}">
      <dgm:prSet phldrT="[Text]" custT="1">
        <dgm:style>
          <a:lnRef idx="1">
            <a:schemeClr val="accent5"/>
          </a:lnRef>
          <a:fillRef idx="3">
            <a:schemeClr val="accent5"/>
          </a:fillRef>
          <a:effectRef idx="2">
            <a:schemeClr val="accent5"/>
          </a:effectRef>
          <a:fontRef idx="minor">
            <a:schemeClr val="lt1"/>
          </a:fontRef>
        </dgm:style>
      </dgm:prSet>
      <dgm:spPr/>
      <dgm:t>
        <a:bodyPr/>
        <a:lstStyle/>
        <a:p>
          <a:r>
            <a:rPr lang="en-US" sz="2000" dirty="0" smtClean="0"/>
            <a:t>Testing of Buck Converter based Regulators 1 week post PDR</a:t>
          </a:r>
          <a:endParaRPr lang="en-IN" sz="2000" dirty="0"/>
        </a:p>
      </dgm:t>
    </dgm:pt>
    <dgm:pt modelId="{B70BA65A-0994-4BDD-B8F6-16F16B1B0DA3}" type="parTrans" cxnId="{088B4AD5-E3C0-4C99-8FF9-54390AD3E30C}">
      <dgm:prSet/>
      <dgm:spPr/>
      <dgm:t>
        <a:bodyPr/>
        <a:lstStyle/>
        <a:p>
          <a:endParaRPr lang="en-IN"/>
        </a:p>
      </dgm:t>
    </dgm:pt>
    <dgm:pt modelId="{7C6C7BBD-DB85-498B-A5DD-530B86A68C51}" type="sibTrans" cxnId="{088B4AD5-E3C0-4C99-8FF9-54390AD3E30C}">
      <dgm:prSet/>
      <dgm:spPr/>
      <dgm:t>
        <a:bodyPr/>
        <a:lstStyle/>
        <a:p>
          <a:endParaRPr lang="en-IN"/>
        </a:p>
      </dgm:t>
    </dgm:pt>
    <dgm:pt modelId="{3332E77B-4532-447F-BCC4-1643C5D58887}">
      <dgm:prSet phldrT="[Text]" custT="1">
        <dgm:style>
          <a:lnRef idx="3">
            <a:schemeClr val="lt1"/>
          </a:lnRef>
          <a:fillRef idx="1">
            <a:schemeClr val="accent6"/>
          </a:fillRef>
          <a:effectRef idx="1">
            <a:schemeClr val="accent6"/>
          </a:effectRef>
          <a:fontRef idx="minor">
            <a:schemeClr val="lt1"/>
          </a:fontRef>
        </dgm:style>
      </dgm:prSet>
      <dgm:spPr/>
      <dgm:t>
        <a:bodyPr/>
        <a:lstStyle/>
        <a:p>
          <a:pPr algn="ctr"/>
          <a:r>
            <a:rPr lang="en-US" sz="2400" dirty="0" smtClean="0"/>
            <a:t>Lab Power Testing</a:t>
          </a:r>
          <a:endParaRPr lang="en-IN" sz="2400" dirty="0"/>
        </a:p>
      </dgm:t>
    </dgm:pt>
    <dgm:pt modelId="{975138F4-D42D-4A65-AB64-0889E8DE9121}" type="parTrans" cxnId="{085E0E0C-64A7-45EA-A742-9C7CDB3A5229}">
      <dgm:prSet/>
      <dgm:spPr/>
      <dgm:t>
        <a:bodyPr/>
        <a:lstStyle/>
        <a:p>
          <a:endParaRPr lang="en-IN"/>
        </a:p>
      </dgm:t>
    </dgm:pt>
    <dgm:pt modelId="{24314811-34FA-4F64-B908-9567A202D85F}" type="sibTrans" cxnId="{085E0E0C-64A7-45EA-A742-9C7CDB3A5229}">
      <dgm:prSet/>
      <dgm:spPr/>
      <dgm:t>
        <a:bodyPr/>
        <a:lstStyle/>
        <a:p>
          <a:endParaRPr lang="en-IN"/>
        </a:p>
      </dgm:t>
    </dgm:pt>
    <dgm:pt modelId="{19E081DB-3FFD-4FB8-9C08-487D26C97392}">
      <dgm:prSet phldrT="[Text]" custT="1">
        <dgm:style>
          <a:lnRef idx="1">
            <a:schemeClr val="accent5"/>
          </a:lnRef>
          <a:fillRef idx="3">
            <a:schemeClr val="accent5"/>
          </a:fillRef>
          <a:effectRef idx="2">
            <a:schemeClr val="accent5"/>
          </a:effectRef>
          <a:fontRef idx="minor">
            <a:schemeClr val="lt1"/>
          </a:fontRef>
        </dgm:style>
      </dgm:prSet>
      <dgm:spPr/>
      <dgm:t>
        <a:bodyPr/>
        <a:lstStyle/>
        <a:p>
          <a:r>
            <a:rPr lang="en-US" sz="2000" dirty="0" smtClean="0"/>
            <a:t>1 week prior to CDR</a:t>
          </a:r>
          <a:endParaRPr lang="en-IN" sz="2000" dirty="0"/>
        </a:p>
      </dgm:t>
    </dgm:pt>
    <dgm:pt modelId="{5B7685A2-6176-410F-B8EE-62049E5A960D}" type="parTrans" cxnId="{E887FCAE-0521-4F0A-9B76-76DE0757D7F6}">
      <dgm:prSet/>
      <dgm:spPr/>
      <dgm:t>
        <a:bodyPr/>
        <a:lstStyle/>
        <a:p>
          <a:endParaRPr lang="en-IN"/>
        </a:p>
      </dgm:t>
    </dgm:pt>
    <dgm:pt modelId="{9A8ECB6A-5F5D-4FF4-9DFC-B0C9198BB981}" type="sibTrans" cxnId="{E887FCAE-0521-4F0A-9B76-76DE0757D7F6}">
      <dgm:prSet/>
      <dgm:spPr/>
      <dgm:t>
        <a:bodyPr/>
        <a:lstStyle/>
        <a:p>
          <a:endParaRPr lang="en-IN"/>
        </a:p>
      </dgm:t>
    </dgm:pt>
    <dgm:pt modelId="{0BB5E71E-2AAA-4F22-A6D1-C93BF5B7685F}">
      <dgm:prSet phldrT="[Text]" custT="1">
        <dgm:style>
          <a:lnRef idx="3">
            <a:schemeClr val="lt1"/>
          </a:lnRef>
          <a:fillRef idx="1">
            <a:schemeClr val="accent6"/>
          </a:fillRef>
          <a:effectRef idx="1">
            <a:schemeClr val="accent6"/>
          </a:effectRef>
          <a:fontRef idx="minor">
            <a:schemeClr val="lt1"/>
          </a:fontRef>
        </dgm:style>
      </dgm:prSet>
      <dgm:spPr/>
      <dgm:t>
        <a:bodyPr/>
        <a:lstStyle/>
        <a:p>
          <a:r>
            <a:rPr lang="en-IN" sz="2400" dirty="0" smtClean="0"/>
            <a:t>On</a:t>
          </a:r>
          <a:r>
            <a:rPr lang="en-IN" sz="2400" baseline="0" dirty="0" smtClean="0"/>
            <a:t> Field Power Testing</a:t>
          </a:r>
          <a:endParaRPr lang="en-IN" sz="2400" dirty="0"/>
        </a:p>
      </dgm:t>
    </dgm:pt>
    <dgm:pt modelId="{02056F1D-0974-405A-AF84-2C97F55CDA0E}" type="parTrans" cxnId="{CC7BAB2D-0E4B-402B-A584-0564C692C032}">
      <dgm:prSet/>
      <dgm:spPr/>
      <dgm:t>
        <a:bodyPr/>
        <a:lstStyle/>
        <a:p>
          <a:endParaRPr lang="en-IN"/>
        </a:p>
      </dgm:t>
    </dgm:pt>
    <dgm:pt modelId="{58159242-4BC0-4581-8EE6-6500B68E1D9C}" type="sibTrans" cxnId="{CC7BAB2D-0E4B-402B-A584-0564C692C032}">
      <dgm:prSet/>
      <dgm:spPr/>
      <dgm:t>
        <a:bodyPr/>
        <a:lstStyle/>
        <a:p>
          <a:endParaRPr lang="en-IN"/>
        </a:p>
      </dgm:t>
    </dgm:pt>
    <dgm:pt modelId="{C13C5E5B-1808-473A-B540-BC35CF86BB19}">
      <dgm:prSet phldrT="[Text]" custT="1">
        <dgm:style>
          <a:lnRef idx="1">
            <a:schemeClr val="accent5"/>
          </a:lnRef>
          <a:fillRef idx="3">
            <a:schemeClr val="accent5"/>
          </a:fillRef>
          <a:effectRef idx="2">
            <a:schemeClr val="accent5"/>
          </a:effectRef>
          <a:fontRef idx="minor">
            <a:schemeClr val="lt1"/>
          </a:fontRef>
        </dgm:style>
      </dgm:prSet>
      <dgm:spPr/>
      <dgm:t>
        <a:bodyPr/>
        <a:lstStyle/>
        <a:p>
          <a:r>
            <a:rPr lang="en-US" sz="2000" dirty="0" smtClean="0"/>
            <a:t>Post CDR</a:t>
          </a:r>
          <a:endParaRPr lang="en-IN" sz="2000" dirty="0"/>
        </a:p>
      </dgm:t>
    </dgm:pt>
    <dgm:pt modelId="{EFA92F17-B7E2-4660-A6AA-00A6DFB939C5}" type="parTrans" cxnId="{9FDC1A74-9437-418A-BDBA-8EE8E37637DE}">
      <dgm:prSet/>
      <dgm:spPr/>
      <dgm:t>
        <a:bodyPr/>
        <a:lstStyle/>
        <a:p>
          <a:endParaRPr lang="en-IN"/>
        </a:p>
      </dgm:t>
    </dgm:pt>
    <dgm:pt modelId="{10963459-ED2A-4E7A-9CC8-BB47EC37789D}" type="sibTrans" cxnId="{9FDC1A74-9437-418A-BDBA-8EE8E37637DE}">
      <dgm:prSet/>
      <dgm:spPr/>
      <dgm:t>
        <a:bodyPr/>
        <a:lstStyle/>
        <a:p>
          <a:endParaRPr lang="en-IN"/>
        </a:p>
      </dgm:t>
    </dgm:pt>
    <dgm:pt modelId="{B2E2410A-6E9E-4006-8BD0-5E314E6BC96F}" type="pres">
      <dgm:prSet presAssocID="{23E5574F-A3D8-40BA-B355-C16B2F065E82}" presName="Name0" presStyleCnt="0">
        <dgm:presLayoutVars>
          <dgm:dir/>
          <dgm:animLvl val="lvl"/>
          <dgm:resizeHandles val="exact"/>
        </dgm:presLayoutVars>
      </dgm:prSet>
      <dgm:spPr/>
      <dgm:t>
        <a:bodyPr/>
        <a:lstStyle/>
        <a:p>
          <a:endParaRPr lang="en-IN"/>
        </a:p>
      </dgm:t>
    </dgm:pt>
    <dgm:pt modelId="{B2682D04-47DE-4E53-867C-9005D5C92923}" type="pres">
      <dgm:prSet presAssocID="{67C9CEB3-D428-461A-B398-04DBE8FE72AB}" presName="linNode" presStyleCnt="0"/>
      <dgm:spPr/>
    </dgm:pt>
    <dgm:pt modelId="{D68FBDD5-23B4-4716-91FF-31AA9DC92CBC}" type="pres">
      <dgm:prSet presAssocID="{67C9CEB3-D428-461A-B398-04DBE8FE72AB}" presName="parentText" presStyleLbl="node1" presStyleIdx="0" presStyleCnt="3">
        <dgm:presLayoutVars>
          <dgm:chMax val="1"/>
          <dgm:bulletEnabled val="1"/>
        </dgm:presLayoutVars>
      </dgm:prSet>
      <dgm:spPr/>
      <dgm:t>
        <a:bodyPr/>
        <a:lstStyle/>
        <a:p>
          <a:endParaRPr lang="en-IN"/>
        </a:p>
      </dgm:t>
    </dgm:pt>
    <dgm:pt modelId="{D705A8CB-5FCC-4734-BFB2-940A6BD9868B}" type="pres">
      <dgm:prSet presAssocID="{67C9CEB3-D428-461A-B398-04DBE8FE72AB}" presName="descendantText" presStyleLbl="alignAccFollowNode1" presStyleIdx="0" presStyleCnt="3">
        <dgm:presLayoutVars>
          <dgm:bulletEnabled val="1"/>
        </dgm:presLayoutVars>
      </dgm:prSet>
      <dgm:spPr/>
      <dgm:t>
        <a:bodyPr/>
        <a:lstStyle/>
        <a:p>
          <a:endParaRPr lang="en-IN"/>
        </a:p>
      </dgm:t>
    </dgm:pt>
    <dgm:pt modelId="{70343C8C-39D0-47EB-BBF1-95C62FF0FFB9}" type="pres">
      <dgm:prSet presAssocID="{F8027F1E-E47F-4AA7-A684-54230F63E082}" presName="sp" presStyleCnt="0"/>
      <dgm:spPr/>
    </dgm:pt>
    <dgm:pt modelId="{750542A6-1C0B-4CDF-BEEC-C0DE3DFA1B63}" type="pres">
      <dgm:prSet presAssocID="{3332E77B-4532-447F-BCC4-1643C5D58887}" presName="linNode" presStyleCnt="0"/>
      <dgm:spPr/>
    </dgm:pt>
    <dgm:pt modelId="{1B578AD0-5D3F-415C-A425-180D06983F17}" type="pres">
      <dgm:prSet presAssocID="{3332E77B-4532-447F-BCC4-1643C5D58887}" presName="parentText" presStyleLbl="node1" presStyleIdx="1" presStyleCnt="3">
        <dgm:presLayoutVars>
          <dgm:chMax val="1"/>
          <dgm:bulletEnabled val="1"/>
        </dgm:presLayoutVars>
      </dgm:prSet>
      <dgm:spPr/>
      <dgm:t>
        <a:bodyPr/>
        <a:lstStyle/>
        <a:p>
          <a:endParaRPr lang="en-IN"/>
        </a:p>
      </dgm:t>
    </dgm:pt>
    <dgm:pt modelId="{0931ECD0-4CB3-44F4-95E7-2A4355CD21C8}" type="pres">
      <dgm:prSet presAssocID="{3332E77B-4532-447F-BCC4-1643C5D58887}" presName="descendantText" presStyleLbl="alignAccFollowNode1" presStyleIdx="1" presStyleCnt="3">
        <dgm:presLayoutVars>
          <dgm:bulletEnabled val="1"/>
        </dgm:presLayoutVars>
      </dgm:prSet>
      <dgm:spPr/>
      <dgm:t>
        <a:bodyPr/>
        <a:lstStyle/>
        <a:p>
          <a:endParaRPr lang="en-IN"/>
        </a:p>
      </dgm:t>
    </dgm:pt>
    <dgm:pt modelId="{044835A7-35D3-4A15-9EBC-0658A1653D10}" type="pres">
      <dgm:prSet presAssocID="{24314811-34FA-4F64-B908-9567A202D85F}" presName="sp" presStyleCnt="0"/>
      <dgm:spPr/>
    </dgm:pt>
    <dgm:pt modelId="{A9A61E94-EB3E-4982-A92E-FFA81702C950}" type="pres">
      <dgm:prSet presAssocID="{0BB5E71E-2AAA-4F22-A6D1-C93BF5B7685F}" presName="linNode" presStyleCnt="0"/>
      <dgm:spPr/>
    </dgm:pt>
    <dgm:pt modelId="{F776E8B5-7D84-4793-9EB3-07D47C5120F7}" type="pres">
      <dgm:prSet presAssocID="{0BB5E71E-2AAA-4F22-A6D1-C93BF5B7685F}" presName="parentText" presStyleLbl="node1" presStyleIdx="2" presStyleCnt="3">
        <dgm:presLayoutVars>
          <dgm:chMax val="1"/>
          <dgm:bulletEnabled val="1"/>
        </dgm:presLayoutVars>
      </dgm:prSet>
      <dgm:spPr/>
      <dgm:t>
        <a:bodyPr/>
        <a:lstStyle/>
        <a:p>
          <a:endParaRPr lang="en-IN"/>
        </a:p>
      </dgm:t>
    </dgm:pt>
    <dgm:pt modelId="{2A63120F-B996-4752-AA33-1AB435E3D6EF}" type="pres">
      <dgm:prSet presAssocID="{0BB5E71E-2AAA-4F22-A6D1-C93BF5B7685F}" presName="descendantText" presStyleLbl="alignAccFollowNode1" presStyleIdx="2" presStyleCnt="3">
        <dgm:presLayoutVars>
          <dgm:bulletEnabled val="1"/>
        </dgm:presLayoutVars>
      </dgm:prSet>
      <dgm:spPr/>
      <dgm:t>
        <a:bodyPr/>
        <a:lstStyle/>
        <a:p>
          <a:endParaRPr lang="en-IN"/>
        </a:p>
      </dgm:t>
    </dgm:pt>
  </dgm:ptLst>
  <dgm:cxnLst>
    <dgm:cxn modelId="{4E35C2C7-B1EA-4C9B-9B5F-05FA295CF1A6}" type="presOf" srcId="{0BB5E71E-2AAA-4F22-A6D1-C93BF5B7685F}" destId="{F776E8B5-7D84-4793-9EB3-07D47C5120F7}" srcOrd="0" destOrd="0" presId="urn:microsoft.com/office/officeart/2005/8/layout/vList5"/>
    <dgm:cxn modelId="{F9ECF4F8-7651-4178-9032-3ECFF7D049C6}" type="presOf" srcId="{23E5574F-A3D8-40BA-B355-C16B2F065E82}" destId="{B2E2410A-6E9E-4006-8BD0-5E314E6BC96F}" srcOrd="0" destOrd="0" presId="urn:microsoft.com/office/officeart/2005/8/layout/vList5"/>
    <dgm:cxn modelId="{AAE82D69-2FFB-4104-AC86-E1E81F528AC4}" srcId="{23E5574F-A3D8-40BA-B355-C16B2F065E82}" destId="{67C9CEB3-D428-461A-B398-04DBE8FE72AB}" srcOrd="0" destOrd="0" parTransId="{1C4A3691-6D7E-41DC-863E-AD53C0F40A4B}" sibTransId="{F8027F1E-E47F-4AA7-A684-54230F63E082}"/>
    <dgm:cxn modelId="{E2CC0F2F-6C83-408F-9D75-2373BA1F1B33}" type="presOf" srcId="{3332E77B-4532-447F-BCC4-1643C5D58887}" destId="{1B578AD0-5D3F-415C-A425-180D06983F17}" srcOrd="0" destOrd="0" presId="urn:microsoft.com/office/officeart/2005/8/layout/vList5"/>
    <dgm:cxn modelId="{9FDC1A74-9437-418A-BDBA-8EE8E37637DE}" srcId="{0BB5E71E-2AAA-4F22-A6D1-C93BF5B7685F}" destId="{C13C5E5B-1808-473A-B540-BC35CF86BB19}" srcOrd="0" destOrd="0" parTransId="{EFA92F17-B7E2-4660-A6AA-00A6DFB939C5}" sibTransId="{10963459-ED2A-4E7A-9CC8-BB47EC37789D}"/>
    <dgm:cxn modelId="{CE2A58A9-9557-4992-9CA9-BAD541A69882}" type="presOf" srcId="{E3B238FC-752D-4037-8F4D-EB8EA815A8EE}" destId="{D705A8CB-5FCC-4734-BFB2-940A6BD9868B}" srcOrd="0" destOrd="0" presId="urn:microsoft.com/office/officeart/2005/8/layout/vList5"/>
    <dgm:cxn modelId="{21C78814-FF43-4DFA-A7F2-1F36D303CAD0}" type="presOf" srcId="{C13C5E5B-1808-473A-B540-BC35CF86BB19}" destId="{2A63120F-B996-4752-AA33-1AB435E3D6EF}" srcOrd="0" destOrd="0" presId="urn:microsoft.com/office/officeart/2005/8/layout/vList5"/>
    <dgm:cxn modelId="{CC7BAB2D-0E4B-402B-A584-0564C692C032}" srcId="{23E5574F-A3D8-40BA-B355-C16B2F065E82}" destId="{0BB5E71E-2AAA-4F22-A6D1-C93BF5B7685F}" srcOrd="2" destOrd="0" parTransId="{02056F1D-0974-405A-AF84-2C97F55CDA0E}" sibTransId="{58159242-4BC0-4581-8EE6-6500B68E1D9C}"/>
    <dgm:cxn modelId="{47D99BD0-F319-4DFC-A8A0-5762F5D699EA}" type="presOf" srcId="{67C9CEB3-D428-461A-B398-04DBE8FE72AB}" destId="{D68FBDD5-23B4-4716-91FF-31AA9DC92CBC}" srcOrd="0" destOrd="0" presId="urn:microsoft.com/office/officeart/2005/8/layout/vList5"/>
    <dgm:cxn modelId="{E887FCAE-0521-4F0A-9B76-76DE0757D7F6}" srcId="{3332E77B-4532-447F-BCC4-1643C5D58887}" destId="{19E081DB-3FFD-4FB8-9C08-487D26C97392}" srcOrd="0" destOrd="0" parTransId="{5B7685A2-6176-410F-B8EE-62049E5A960D}" sibTransId="{9A8ECB6A-5F5D-4FF4-9DFC-B0C9198BB981}"/>
    <dgm:cxn modelId="{085E0E0C-64A7-45EA-A742-9C7CDB3A5229}" srcId="{23E5574F-A3D8-40BA-B355-C16B2F065E82}" destId="{3332E77B-4532-447F-BCC4-1643C5D58887}" srcOrd="1" destOrd="0" parTransId="{975138F4-D42D-4A65-AB64-0889E8DE9121}" sibTransId="{24314811-34FA-4F64-B908-9567A202D85F}"/>
    <dgm:cxn modelId="{3386F563-0C3A-4329-9290-CD6A704D2887}" type="presOf" srcId="{19E081DB-3FFD-4FB8-9C08-487D26C97392}" destId="{0931ECD0-4CB3-44F4-95E7-2A4355CD21C8}" srcOrd="0" destOrd="0" presId="urn:microsoft.com/office/officeart/2005/8/layout/vList5"/>
    <dgm:cxn modelId="{088B4AD5-E3C0-4C99-8FF9-54390AD3E30C}" srcId="{67C9CEB3-D428-461A-B398-04DBE8FE72AB}" destId="{E3B238FC-752D-4037-8F4D-EB8EA815A8EE}" srcOrd="0" destOrd="0" parTransId="{B70BA65A-0994-4BDD-B8F6-16F16B1B0DA3}" sibTransId="{7C6C7BBD-DB85-498B-A5DD-530B86A68C51}"/>
    <dgm:cxn modelId="{3F914F56-34E4-4245-A1E1-9CF652D96DE7}" type="presParOf" srcId="{B2E2410A-6E9E-4006-8BD0-5E314E6BC96F}" destId="{B2682D04-47DE-4E53-867C-9005D5C92923}" srcOrd="0" destOrd="0" presId="urn:microsoft.com/office/officeart/2005/8/layout/vList5"/>
    <dgm:cxn modelId="{765F4F11-0DBD-4FF7-9C4F-C1596451B297}" type="presParOf" srcId="{B2682D04-47DE-4E53-867C-9005D5C92923}" destId="{D68FBDD5-23B4-4716-91FF-31AA9DC92CBC}" srcOrd="0" destOrd="0" presId="urn:microsoft.com/office/officeart/2005/8/layout/vList5"/>
    <dgm:cxn modelId="{6BE2B4DE-FBFC-44A7-B7D8-F5C0DA4DF8BE}" type="presParOf" srcId="{B2682D04-47DE-4E53-867C-9005D5C92923}" destId="{D705A8CB-5FCC-4734-BFB2-940A6BD9868B}" srcOrd="1" destOrd="0" presId="urn:microsoft.com/office/officeart/2005/8/layout/vList5"/>
    <dgm:cxn modelId="{11D08A9A-6DAE-41B2-A4AD-95B07712C711}" type="presParOf" srcId="{B2E2410A-6E9E-4006-8BD0-5E314E6BC96F}" destId="{70343C8C-39D0-47EB-BBF1-95C62FF0FFB9}" srcOrd="1" destOrd="0" presId="urn:microsoft.com/office/officeart/2005/8/layout/vList5"/>
    <dgm:cxn modelId="{A387DA50-47E7-4334-A015-76101053A8CE}" type="presParOf" srcId="{B2E2410A-6E9E-4006-8BD0-5E314E6BC96F}" destId="{750542A6-1C0B-4CDF-BEEC-C0DE3DFA1B63}" srcOrd="2" destOrd="0" presId="urn:microsoft.com/office/officeart/2005/8/layout/vList5"/>
    <dgm:cxn modelId="{36E0BB29-5B97-4EB3-A0EB-38F84A3EA307}" type="presParOf" srcId="{750542A6-1C0B-4CDF-BEEC-C0DE3DFA1B63}" destId="{1B578AD0-5D3F-415C-A425-180D06983F17}" srcOrd="0" destOrd="0" presId="urn:microsoft.com/office/officeart/2005/8/layout/vList5"/>
    <dgm:cxn modelId="{2889F870-49FC-4F86-AA9A-8647E1640DC4}" type="presParOf" srcId="{750542A6-1C0B-4CDF-BEEC-C0DE3DFA1B63}" destId="{0931ECD0-4CB3-44F4-95E7-2A4355CD21C8}" srcOrd="1" destOrd="0" presId="urn:microsoft.com/office/officeart/2005/8/layout/vList5"/>
    <dgm:cxn modelId="{734A3BBA-D6F9-411A-989C-A9F708FF4151}" type="presParOf" srcId="{B2E2410A-6E9E-4006-8BD0-5E314E6BC96F}" destId="{044835A7-35D3-4A15-9EBC-0658A1653D10}" srcOrd="3" destOrd="0" presId="urn:microsoft.com/office/officeart/2005/8/layout/vList5"/>
    <dgm:cxn modelId="{C7E12CBA-3637-4D17-80D5-E179664C9F0F}" type="presParOf" srcId="{B2E2410A-6E9E-4006-8BD0-5E314E6BC96F}" destId="{A9A61E94-EB3E-4982-A92E-FFA81702C950}" srcOrd="4" destOrd="0" presId="urn:microsoft.com/office/officeart/2005/8/layout/vList5"/>
    <dgm:cxn modelId="{B8471062-E958-4B06-B271-C46C74EBD8AA}" type="presParOf" srcId="{A9A61E94-EB3E-4982-A92E-FFA81702C950}" destId="{F776E8B5-7D84-4793-9EB3-07D47C5120F7}" srcOrd="0" destOrd="0" presId="urn:microsoft.com/office/officeart/2005/8/layout/vList5"/>
    <dgm:cxn modelId="{22045EC3-986D-4022-9CE5-884411843AAC}" type="presParOf" srcId="{A9A61E94-EB3E-4982-A92E-FFA81702C950}" destId="{2A63120F-B996-4752-AA33-1AB435E3D6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5A8CB-5FCC-4734-BFB2-940A6BD9868B}">
      <dsp:nvSpPr>
        <dsp:cNvPr id="0" name=""/>
        <dsp:cNvSpPr/>
      </dsp:nvSpPr>
      <dsp:spPr>
        <a:xfrm rot="5400000">
          <a:off x="3621405" y="-1293891"/>
          <a:ext cx="1047750" cy="3901440"/>
        </a:xfrm>
        <a:prstGeom prst="round2Same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latin typeface="Calibri" pitchFamily="32" charset="0"/>
            </a:rPr>
            <a:t>All the power and electrical requirements are met.</a:t>
          </a:r>
          <a:endParaRPr lang="en-IN" sz="1600" kern="1200" dirty="0"/>
        </a:p>
      </dsp:txBody>
      <dsp:txXfrm rot="-5400000">
        <a:off x="2194561" y="184100"/>
        <a:ext cx="3850293" cy="945456"/>
      </dsp:txXfrm>
    </dsp:sp>
    <dsp:sp modelId="{D68FBDD5-23B4-4716-91FF-31AA9DC92CBC}">
      <dsp:nvSpPr>
        <dsp:cNvPr id="0" name=""/>
        <dsp:cNvSpPr/>
      </dsp:nvSpPr>
      <dsp:spPr>
        <a:xfrm>
          <a:off x="0" y="1984"/>
          <a:ext cx="2194560" cy="1309687"/>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Design Considerations	</a:t>
          </a:r>
          <a:endParaRPr lang="en-IN" sz="2100" kern="1200" dirty="0"/>
        </a:p>
      </dsp:txBody>
      <dsp:txXfrm>
        <a:off x="63934" y="65918"/>
        <a:ext cx="2066692" cy="1181819"/>
      </dsp:txXfrm>
    </dsp:sp>
    <dsp:sp modelId="{0931ECD0-4CB3-44F4-95E7-2A4355CD21C8}">
      <dsp:nvSpPr>
        <dsp:cNvPr id="0" name=""/>
        <dsp:cNvSpPr/>
      </dsp:nvSpPr>
      <dsp:spPr>
        <a:xfrm rot="5400000">
          <a:off x="3621405" y="81279"/>
          <a:ext cx="1047750" cy="3901440"/>
        </a:xfrm>
        <a:prstGeom prst="round2Same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60960" tIns="30480" rIns="60960" bIns="3048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smtClean="0">
              <a:solidFill>
                <a:srgbClr val="000000"/>
              </a:solidFill>
              <a:latin typeface="Calibri" pitchFamily="32" charset="0"/>
            </a:rPr>
            <a:t>Level-shifting and voltage regulations for using two different voltage regulators each corresponding to 5v and 3.3v.</a:t>
          </a:r>
          <a:endParaRPr lang="en-IN" sz="1600" kern="1200" dirty="0"/>
        </a:p>
      </dsp:txBody>
      <dsp:txXfrm rot="-5400000">
        <a:off x="2194561" y="1559271"/>
        <a:ext cx="3850293" cy="945456"/>
      </dsp:txXfrm>
    </dsp:sp>
    <dsp:sp modelId="{1B578AD0-5D3F-415C-A425-180D06983F17}">
      <dsp:nvSpPr>
        <dsp:cNvPr id="0" name=""/>
        <dsp:cNvSpPr/>
      </dsp:nvSpPr>
      <dsp:spPr>
        <a:xfrm>
          <a:off x="0" y="1377156"/>
          <a:ext cx="2194560" cy="1309687"/>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Voltage Regulation</a:t>
          </a:r>
          <a:endParaRPr lang="en-IN" sz="2100" kern="1200" dirty="0"/>
        </a:p>
      </dsp:txBody>
      <dsp:txXfrm>
        <a:off x="63934" y="1441090"/>
        <a:ext cx="2066692" cy="1181819"/>
      </dsp:txXfrm>
    </dsp:sp>
    <dsp:sp modelId="{2A63120F-B996-4752-AA33-1AB435E3D6EF}">
      <dsp:nvSpPr>
        <dsp:cNvPr id="0" name=""/>
        <dsp:cNvSpPr/>
      </dsp:nvSpPr>
      <dsp:spPr>
        <a:xfrm rot="5400000">
          <a:off x="3621405" y="1456451"/>
          <a:ext cx="1047750" cy="3901440"/>
        </a:xfrm>
        <a:prstGeom prst="round2Same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itchFamily="34" charset="0"/>
              <a:cs typeface="Calibri" pitchFamily="34" charset="0"/>
            </a:rPr>
            <a:t>Done by additional hardware</a:t>
          </a:r>
          <a:endParaRPr lang="en-IN" sz="1600" kern="1200" dirty="0">
            <a:latin typeface="Calibri" pitchFamily="34" charset="0"/>
            <a:cs typeface="Calibri" pitchFamily="34" charset="0"/>
          </a:endParaRPr>
        </a:p>
      </dsp:txBody>
      <dsp:txXfrm rot="-5400000">
        <a:off x="2194561" y="2934443"/>
        <a:ext cx="3850293" cy="945456"/>
      </dsp:txXfrm>
    </dsp:sp>
    <dsp:sp modelId="{F776E8B5-7D84-4793-9EB3-07D47C5120F7}">
      <dsp:nvSpPr>
        <dsp:cNvPr id="0" name=""/>
        <dsp:cNvSpPr/>
      </dsp:nvSpPr>
      <dsp:spPr>
        <a:xfrm>
          <a:off x="0" y="2752328"/>
          <a:ext cx="2194560" cy="1309687"/>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Power Monitoring</a:t>
          </a:r>
          <a:endParaRPr lang="en-IN" sz="2100" kern="1200" dirty="0"/>
        </a:p>
      </dsp:txBody>
      <dsp:txXfrm>
        <a:off x="63934" y="2816262"/>
        <a:ext cx="2066692"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5A8CB-5FCC-4734-BFB2-940A6BD9868B}">
      <dsp:nvSpPr>
        <dsp:cNvPr id="0" name=""/>
        <dsp:cNvSpPr/>
      </dsp:nvSpPr>
      <dsp:spPr>
        <a:xfrm rot="5400000">
          <a:off x="4480500" y="-1762281"/>
          <a:ext cx="884039" cy="4632960"/>
        </a:xfrm>
        <a:prstGeom prst="round2Same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Testing of Buck Converter based Regulators 1 week post PDR</a:t>
          </a:r>
          <a:endParaRPr lang="en-IN" sz="2000" kern="1200" dirty="0"/>
        </a:p>
      </dsp:txBody>
      <dsp:txXfrm rot="-5400000">
        <a:off x="2606040" y="155334"/>
        <a:ext cx="4589805" cy="797729"/>
      </dsp:txXfrm>
    </dsp:sp>
    <dsp:sp modelId="{D68FBDD5-23B4-4716-91FF-31AA9DC92CBC}">
      <dsp:nvSpPr>
        <dsp:cNvPr id="0" name=""/>
        <dsp:cNvSpPr/>
      </dsp:nvSpPr>
      <dsp:spPr>
        <a:xfrm>
          <a:off x="0" y="1674"/>
          <a:ext cx="2606040" cy="1105048"/>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IN" sz="2400" kern="1200" dirty="0" smtClean="0"/>
            <a:t>Power</a:t>
          </a:r>
        </a:p>
        <a:p>
          <a:pPr lvl="0" algn="ctr" defTabSz="1066800">
            <a:lnSpc>
              <a:spcPct val="90000"/>
            </a:lnSpc>
            <a:spcBef>
              <a:spcPct val="0"/>
            </a:spcBef>
            <a:spcAft>
              <a:spcPct val="35000"/>
            </a:spcAft>
          </a:pPr>
          <a:r>
            <a:rPr lang="en-IN" sz="2400" kern="1200" dirty="0" smtClean="0"/>
            <a:t>Regulation</a:t>
          </a:r>
          <a:endParaRPr lang="en-IN" sz="2400" kern="1200" dirty="0"/>
        </a:p>
      </dsp:txBody>
      <dsp:txXfrm>
        <a:off x="53944" y="55618"/>
        <a:ext cx="2498152" cy="997160"/>
      </dsp:txXfrm>
    </dsp:sp>
    <dsp:sp modelId="{0931ECD0-4CB3-44F4-95E7-2A4355CD21C8}">
      <dsp:nvSpPr>
        <dsp:cNvPr id="0" name=""/>
        <dsp:cNvSpPr/>
      </dsp:nvSpPr>
      <dsp:spPr>
        <a:xfrm rot="5400000">
          <a:off x="4480500" y="-601980"/>
          <a:ext cx="884039" cy="4632960"/>
        </a:xfrm>
        <a:prstGeom prst="round2Same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1 week prior to CDR</a:t>
          </a:r>
          <a:endParaRPr lang="en-IN" sz="2000" kern="1200" dirty="0"/>
        </a:p>
      </dsp:txBody>
      <dsp:txXfrm rot="-5400000">
        <a:off x="2606040" y="1315635"/>
        <a:ext cx="4589805" cy="797729"/>
      </dsp:txXfrm>
    </dsp:sp>
    <dsp:sp modelId="{1B578AD0-5D3F-415C-A425-180D06983F17}">
      <dsp:nvSpPr>
        <dsp:cNvPr id="0" name=""/>
        <dsp:cNvSpPr/>
      </dsp:nvSpPr>
      <dsp:spPr>
        <a:xfrm>
          <a:off x="0" y="1161975"/>
          <a:ext cx="2606040" cy="1105048"/>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Lab Power Testing</a:t>
          </a:r>
          <a:endParaRPr lang="en-IN" sz="2400" kern="1200" dirty="0"/>
        </a:p>
      </dsp:txBody>
      <dsp:txXfrm>
        <a:off x="53944" y="1215919"/>
        <a:ext cx="2498152" cy="997160"/>
      </dsp:txXfrm>
    </dsp:sp>
    <dsp:sp modelId="{2A63120F-B996-4752-AA33-1AB435E3D6EF}">
      <dsp:nvSpPr>
        <dsp:cNvPr id="0" name=""/>
        <dsp:cNvSpPr/>
      </dsp:nvSpPr>
      <dsp:spPr>
        <a:xfrm rot="5400000">
          <a:off x="4480500" y="558321"/>
          <a:ext cx="884039" cy="4632960"/>
        </a:xfrm>
        <a:prstGeom prst="round2Same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Post CDR</a:t>
          </a:r>
          <a:endParaRPr lang="en-IN" sz="2000" kern="1200" dirty="0"/>
        </a:p>
      </dsp:txBody>
      <dsp:txXfrm rot="-5400000">
        <a:off x="2606040" y="2475937"/>
        <a:ext cx="4589805" cy="797729"/>
      </dsp:txXfrm>
    </dsp:sp>
    <dsp:sp modelId="{F776E8B5-7D84-4793-9EB3-07D47C5120F7}">
      <dsp:nvSpPr>
        <dsp:cNvPr id="0" name=""/>
        <dsp:cNvSpPr/>
      </dsp:nvSpPr>
      <dsp:spPr>
        <a:xfrm>
          <a:off x="0" y="2322276"/>
          <a:ext cx="2606040" cy="1105048"/>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IN" sz="2400" kern="1200" dirty="0" smtClean="0"/>
            <a:t>On</a:t>
          </a:r>
          <a:r>
            <a:rPr lang="en-IN" sz="2400" kern="1200" baseline="0" dirty="0" smtClean="0"/>
            <a:t> Field Power Testing</a:t>
          </a:r>
          <a:endParaRPr lang="en-IN" sz="2400" kern="1200" dirty="0"/>
        </a:p>
      </dsp:txBody>
      <dsp:txXfrm>
        <a:off x="53944" y="2376220"/>
        <a:ext cx="2498152" cy="997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167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CBEAB6-41E1-45ED-89AE-B4D761D43437}" type="slidenum">
              <a:rPr lang="en-US"/>
              <a:pPr>
                <a:defRPr/>
              </a:pPr>
              <a:t>‹#›</a:t>
            </a:fld>
            <a:endParaRPr lang="en-US"/>
          </a:p>
        </p:txBody>
      </p:sp>
    </p:spTree>
    <p:extLst>
      <p:ext uri="{BB962C8B-B14F-4D97-AF65-F5344CB8AC3E}">
        <p14:creationId xmlns:p14="http://schemas.microsoft.com/office/powerpoint/2010/main" val="1761501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D6D9501-13DB-4B53-AA59-6098B1E5944F}" type="slidenum">
              <a:rPr lang="en-US" smtClean="0"/>
              <a:pPr eaLnBrk="1" hangingPunct="1"/>
              <a:t>42</a:t>
            </a:fld>
            <a:endParaRPr lang="en-US" smtClean="0"/>
          </a:p>
        </p:txBody>
      </p:sp>
      <p:sp>
        <p:nvSpPr>
          <p:cNvPr id="117763" name="Rectangle 1"/>
          <p:cNvSpPr>
            <a:spLocks noChangeArrowheads="1" noTextEdit="1"/>
          </p:cNvSpPr>
          <p:nvPr>
            <p:ph type="sldImg"/>
          </p:nvPr>
        </p:nvSpPr>
        <p:spPr>
          <a:solidFill>
            <a:srgbClr val="FFFFFF"/>
          </a:solidFill>
          <a:ln/>
        </p:spPr>
      </p:sp>
      <p:sp>
        <p:nvSpPr>
          <p:cNvPr id="117764"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F26C17A-818F-4FC5-8985-DD415BEA7854}" type="slidenum">
              <a:rPr lang="en-US" smtClean="0"/>
              <a:pPr eaLnBrk="1" hangingPunct="1"/>
              <a:t>43</a:t>
            </a:fld>
            <a:endParaRPr lang="en-US" smtClean="0"/>
          </a:p>
        </p:txBody>
      </p:sp>
      <p:sp>
        <p:nvSpPr>
          <p:cNvPr id="118787" name="Rectangle 1"/>
          <p:cNvSpPr>
            <a:spLocks noChangeArrowheads="1" noTextEdit="1"/>
          </p:cNvSpPr>
          <p:nvPr>
            <p:ph type="sldImg"/>
          </p:nvPr>
        </p:nvSpPr>
        <p:spPr>
          <a:solidFill>
            <a:srgbClr val="FFFFFF"/>
          </a:solidFill>
          <a:ln/>
        </p:spPr>
      </p:sp>
      <p:sp>
        <p:nvSpPr>
          <p:cNvPr id="118788"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8506A2D-98EF-42A4-A24E-C55A5501D321}" type="slidenum">
              <a:rPr lang="en-US" smtClean="0"/>
              <a:pPr eaLnBrk="1" hangingPunct="1"/>
              <a:t>44</a:t>
            </a:fld>
            <a:endParaRPr lang="en-US" smtClean="0"/>
          </a:p>
        </p:txBody>
      </p:sp>
      <p:sp>
        <p:nvSpPr>
          <p:cNvPr id="119811" name="Rectangle 1"/>
          <p:cNvSpPr>
            <a:spLocks noChangeArrowheads="1" noTextEdit="1"/>
          </p:cNvSpPr>
          <p:nvPr>
            <p:ph type="sldImg"/>
          </p:nvPr>
        </p:nvSpPr>
        <p:spPr>
          <a:solidFill>
            <a:srgbClr val="FFFFFF"/>
          </a:solidFill>
          <a:ln/>
        </p:spPr>
      </p:sp>
      <p:sp>
        <p:nvSpPr>
          <p:cNvPr id="119812"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2C0B454-822A-451F-B126-9FDE49CFCE16}" type="slidenum">
              <a:rPr lang="en-US" smtClean="0"/>
              <a:pPr eaLnBrk="1" hangingPunct="1"/>
              <a:t>45</a:t>
            </a:fld>
            <a:endParaRPr lang="en-US" smtClean="0"/>
          </a:p>
        </p:txBody>
      </p:sp>
      <p:sp>
        <p:nvSpPr>
          <p:cNvPr id="120835" name="Rectangle 1"/>
          <p:cNvSpPr>
            <a:spLocks noChangeArrowheads="1" noTextEdit="1"/>
          </p:cNvSpPr>
          <p:nvPr>
            <p:ph type="sldImg"/>
          </p:nvPr>
        </p:nvSpPr>
        <p:spPr>
          <a:solidFill>
            <a:srgbClr val="FFFFFF"/>
          </a:solidFill>
          <a:ln/>
        </p:spPr>
      </p:sp>
      <p:sp>
        <p:nvSpPr>
          <p:cNvPr id="120836"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A123259-B8DC-49B2-B3B9-A95E57632DE7}" type="slidenum">
              <a:rPr lang="en-US" smtClean="0"/>
              <a:pPr eaLnBrk="1" hangingPunct="1"/>
              <a:t>47</a:t>
            </a:fld>
            <a:endParaRPr lang="en-US" smtClean="0"/>
          </a:p>
        </p:txBody>
      </p:sp>
      <p:sp>
        <p:nvSpPr>
          <p:cNvPr id="121859" name="Rectangle 1"/>
          <p:cNvSpPr>
            <a:spLocks noChangeArrowheads="1" noTextEdit="1"/>
          </p:cNvSpPr>
          <p:nvPr>
            <p:ph type="sldImg"/>
          </p:nvPr>
        </p:nvSpPr>
        <p:spPr>
          <a:solidFill>
            <a:srgbClr val="FFFFFF"/>
          </a:solidFill>
          <a:ln/>
        </p:spPr>
      </p:sp>
      <p:sp>
        <p:nvSpPr>
          <p:cNvPr id="121860"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0BABD1F-08E8-4945-8365-F1E3D4544F9E}" type="slidenum">
              <a:rPr lang="en-US" smtClean="0"/>
              <a:pPr eaLnBrk="1" hangingPunct="1"/>
              <a:t>49</a:t>
            </a:fld>
            <a:endParaRPr lang="en-US" smtClean="0"/>
          </a:p>
        </p:txBody>
      </p:sp>
      <p:sp>
        <p:nvSpPr>
          <p:cNvPr id="122883" name="Rectangle 1"/>
          <p:cNvSpPr>
            <a:spLocks noChangeArrowheads="1" noTextEdit="1"/>
          </p:cNvSpPr>
          <p:nvPr>
            <p:ph type="sldImg"/>
          </p:nvPr>
        </p:nvSpPr>
        <p:spPr>
          <a:solidFill>
            <a:srgbClr val="FFFFFF"/>
          </a:solidFill>
          <a:ln/>
        </p:spPr>
      </p:sp>
      <p:sp>
        <p:nvSpPr>
          <p:cNvPr id="122884"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37E0DF4-D298-420A-9724-D912E62DDAC2}" type="slidenum">
              <a:rPr lang="en-US" smtClean="0"/>
              <a:pPr eaLnBrk="1" hangingPunct="1"/>
              <a:t>88</a:t>
            </a:fld>
            <a:endParaRPr lang="en-US"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228600" y="64008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 name="Line 8"/>
          <p:cNvSpPr>
            <a:spLocks noChangeShapeType="1"/>
          </p:cNvSpPr>
          <p:nvPr userDrawn="1"/>
        </p:nvSpPr>
        <p:spPr bwMode="auto">
          <a:xfrm>
            <a:off x="228600" y="9906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6" name="Picture 9" descr="logo20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76200"/>
            <a:ext cx="1447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userDrawn="1"/>
        </p:nvSpPr>
        <p:spPr bwMode="auto">
          <a:xfrm>
            <a:off x="76200" y="76200"/>
            <a:ext cx="1447800" cy="822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Team Logo</a:t>
            </a:r>
          </a:p>
          <a:p>
            <a:pPr algn="ctr" eaLnBrk="1" hangingPunct="1"/>
            <a:r>
              <a:rPr lang="en-US" sz="1200"/>
              <a:t>Here</a:t>
            </a:r>
          </a:p>
        </p:txBody>
      </p:sp>
      <p:sp>
        <p:nvSpPr>
          <p:cNvPr id="11266" name="Rectangle 2"/>
          <p:cNvSpPr>
            <a:spLocks noGrp="1" noChangeArrowheads="1"/>
          </p:cNvSpPr>
          <p:nvPr>
            <p:ph type="ctrTitle"/>
          </p:nvPr>
        </p:nvSpPr>
        <p:spPr>
          <a:xfrm>
            <a:off x="685800" y="2130425"/>
            <a:ext cx="7772400" cy="1470025"/>
          </a:xfrm>
        </p:spPr>
        <p:txBody>
          <a:bodyPr/>
          <a:lstStyle>
            <a:lvl1pPr algn="ctr">
              <a:defRPr sz="3200"/>
            </a:lvl1pPr>
          </a:lstStyle>
          <a:p>
            <a:r>
              <a:rPr lang="en-US"/>
              <a:t>Click to edit Master title style</a:t>
            </a:r>
          </a:p>
        </p:txBody>
      </p:sp>
      <p:sp>
        <p:nvSpPr>
          <p:cNvPr id="11267" name="Rectangle 3"/>
          <p:cNvSpPr>
            <a:spLocks noGrp="1" noChangeArrowheads="1"/>
          </p:cNvSpPr>
          <p:nvPr>
            <p:ph type="subTitle" idx="1"/>
          </p:nvPr>
        </p:nvSpPr>
        <p:spPr>
          <a:xfrm>
            <a:off x="1371600" y="4343400"/>
            <a:ext cx="6400800" cy="1295400"/>
          </a:xfrm>
        </p:spPr>
        <p:txBody>
          <a:bodyPr/>
          <a:lstStyle>
            <a:lvl1pPr marL="0" indent="0" algn="ctr">
              <a:buFontTx/>
              <a:buNone/>
              <a:defRPr/>
            </a:lvl1pPr>
          </a:lstStyle>
          <a:p>
            <a:r>
              <a:rPr lang="en-US"/>
              <a:t>Click to edit Master subtitle style</a:t>
            </a:r>
          </a:p>
        </p:txBody>
      </p:sp>
      <p:sp>
        <p:nvSpPr>
          <p:cNvPr id="8" name="Rectangle 5"/>
          <p:cNvSpPr>
            <a:spLocks noGrp="1" noChangeArrowheads="1"/>
          </p:cNvSpPr>
          <p:nvPr>
            <p:ph type="ftr" sz="quarter" idx="10"/>
          </p:nvPr>
        </p:nvSpPr>
        <p:spPr/>
        <p:txBody>
          <a:bodyPr/>
          <a:lstStyle>
            <a:lvl1pPr>
              <a:defRPr/>
            </a:lvl1pPr>
          </a:lstStyle>
          <a:p>
            <a:pPr>
              <a:defRPr/>
            </a:pPr>
            <a:r>
              <a:rPr lang="en-US"/>
              <a:t>Cansat 2011 PDR:  Team 852 (Team Gaganyaan)</a:t>
            </a:r>
          </a:p>
        </p:txBody>
      </p:sp>
      <p:sp>
        <p:nvSpPr>
          <p:cNvPr id="9" name="Rectangle 6"/>
          <p:cNvSpPr>
            <a:spLocks noGrp="1" noChangeArrowheads="1"/>
          </p:cNvSpPr>
          <p:nvPr>
            <p:ph type="sldNum" sz="quarter" idx="11"/>
          </p:nvPr>
        </p:nvSpPr>
        <p:spPr>
          <a:xfrm>
            <a:off x="8001000" y="6477000"/>
            <a:ext cx="685800" cy="247650"/>
          </a:xfrm>
        </p:spPr>
        <p:txBody>
          <a:bodyPr/>
          <a:lstStyle>
            <a:lvl1pPr>
              <a:defRPr/>
            </a:lvl1pPr>
          </a:lstStyle>
          <a:p>
            <a:pPr>
              <a:defRPr/>
            </a:pPr>
            <a:fld id="{9D529374-08C0-4FF1-A494-695931D1DA86}" type="slidenum">
              <a:rPr lang="en-US"/>
              <a:pPr>
                <a:defRPr/>
              </a:pPr>
              <a:t>‹#›</a:t>
            </a:fld>
            <a:endParaRPr lang="en-US"/>
          </a:p>
        </p:txBody>
      </p:sp>
    </p:spTree>
    <p:extLst>
      <p:ext uri="{BB962C8B-B14F-4D97-AF65-F5344CB8AC3E}">
        <p14:creationId xmlns:p14="http://schemas.microsoft.com/office/powerpoint/2010/main" val="400460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6" name="Rectangle 6"/>
          <p:cNvSpPr>
            <a:spLocks noGrp="1" noChangeArrowheads="1"/>
          </p:cNvSpPr>
          <p:nvPr>
            <p:ph type="sldNum" sz="quarter" idx="12"/>
          </p:nvPr>
        </p:nvSpPr>
        <p:spPr>
          <a:ln/>
        </p:spPr>
        <p:txBody>
          <a:bodyPr/>
          <a:lstStyle>
            <a:lvl1pPr>
              <a:defRPr/>
            </a:lvl1pPr>
          </a:lstStyle>
          <a:p>
            <a:pPr>
              <a:defRPr/>
            </a:pPr>
            <a:fld id="{B0C493A8-C71D-439A-8E4C-A8D5175012E1}" type="slidenum">
              <a:rPr lang="en-US"/>
              <a:pPr>
                <a:defRPr/>
              </a:pPr>
              <a:t>‹#›</a:t>
            </a:fld>
            <a:endParaRPr lang="en-US"/>
          </a:p>
        </p:txBody>
      </p:sp>
    </p:spTree>
    <p:extLst>
      <p:ext uri="{BB962C8B-B14F-4D97-AF65-F5344CB8AC3E}">
        <p14:creationId xmlns:p14="http://schemas.microsoft.com/office/powerpoint/2010/main" val="340208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362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6" name="Rectangle 6"/>
          <p:cNvSpPr>
            <a:spLocks noGrp="1" noChangeArrowheads="1"/>
          </p:cNvSpPr>
          <p:nvPr>
            <p:ph type="sldNum" sz="quarter" idx="12"/>
          </p:nvPr>
        </p:nvSpPr>
        <p:spPr>
          <a:ln/>
        </p:spPr>
        <p:txBody>
          <a:bodyPr/>
          <a:lstStyle>
            <a:lvl1pPr>
              <a:defRPr/>
            </a:lvl1pPr>
          </a:lstStyle>
          <a:p>
            <a:pPr>
              <a:defRPr/>
            </a:pPr>
            <a:fld id="{329E1B2B-17DF-43D4-90F6-D8556600F2F4}" type="slidenum">
              <a:rPr lang="en-US"/>
              <a:pPr>
                <a:defRPr/>
              </a:pPr>
              <a:t>‹#›</a:t>
            </a:fld>
            <a:endParaRPr lang="en-US"/>
          </a:p>
        </p:txBody>
      </p:sp>
    </p:spTree>
    <p:extLst>
      <p:ext uri="{BB962C8B-B14F-4D97-AF65-F5344CB8AC3E}">
        <p14:creationId xmlns:p14="http://schemas.microsoft.com/office/powerpoint/2010/main" val="222422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8600" y="3733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7" name="Rectangle 6"/>
          <p:cNvSpPr>
            <a:spLocks noGrp="1" noChangeArrowheads="1"/>
          </p:cNvSpPr>
          <p:nvPr>
            <p:ph type="sldNum" sz="quarter" idx="12"/>
          </p:nvPr>
        </p:nvSpPr>
        <p:spPr>
          <a:ln/>
        </p:spPr>
        <p:txBody>
          <a:bodyPr/>
          <a:lstStyle>
            <a:lvl1pPr>
              <a:defRPr/>
            </a:lvl1pPr>
          </a:lstStyle>
          <a:p>
            <a:pPr>
              <a:defRPr/>
            </a:pPr>
            <a:fld id="{D0917FE7-AE86-4B47-AD19-E858F7289B3C}" type="slidenum">
              <a:rPr lang="en-US"/>
              <a:pPr>
                <a:defRPr/>
              </a:pPr>
              <a:t>‹#›</a:t>
            </a:fld>
            <a:endParaRPr lang="en-US"/>
          </a:p>
        </p:txBody>
      </p:sp>
    </p:spTree>
    <p:extLst>
      <p:ext uri="{BB962C8B-B14F-4D97-AF65-F5344CB8AC3E}">
        <p14:creationId xmlns:p14="http://schemas.microsoft.com/office/powerpoint/2010/main" val="329716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 y="3733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7" name="Rectangle 6"/>
          <p:cNvSpPr>
            <a:spLocks noGrp="1" noChangeArrowheads="1"/>
          </p:cNvSpPr>
          <p:nvPr>
            <p:ph type="sldNum" sz="quarter" idx="12"/>
          </p:nvPr>
        </p:nvSpPr>
        <p:spPr>
          <a:ln/>
        </p:spPr>
        <p:txBody>
          <a:bodyPr/>
          <a:lstStyle>
            <a:lvl1pPr>
              <a:defRPr/>
            </a:lvl1pPr>
          </a:lstStyle>
          <a:p>
            <a:pPr>
              <a:defRPr/>
            </a:pPr>
            <a:fld id="{32C893A3-1D2C-4D89-B4B4-B01D496B9F3E}" type="slidenum">
              <a:rPr lang="en-US"/>
              <a:pPr>
                <a:defRPr/>
              </a:pPr>
              <a:t>‹#›</a:t>
            </a:fld>
            <a:endParaRPr lang="en-US"/>
          </a:p>
        </p:txBody>
      </p:sp>
    </p:spTree>
    <p:extLst>
      <p:ext uri="{BB962C8B-B14F-4D97-AF65-F5344CB8AC3E}">
        <p14:creationId xmlns:p14="http://schemas.microsoft.com/office/powerpoint/2010/main" val="290441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7" name="Rectangle 6"/>
          <p:cNvSpPr>
            <a:spLocks noGrp="1" noChangeArrowheads="1"/>
          </p:cNvSpPr>
          <p:nvPr>
            <p:ph type="sldNum" sz="quarter" idx="12"/>
          </p:nvPr>
        </p:nvSpPr>
        <p:spPr>
          <a:ln/>
        </p:spPr>
        <p:txBody>
          <a:bodyPr/>
          <a:lstStyle>
            <a:lvl1pPr>
              <a:defRPr/>
            </a:lvl1pPr>
          </a:lstStyle>
          <a:p>
            <a:pPr>
              <a:defRPr/>
            </a:pPr>
            <a:fld id="{0B6380BB-3DDF-49E9-8881-1A4BC1F0AE27}" type="slidenum">
              <a:rPr lang="en-US"/>
              <a:pPr>
                <a:defRPr/>
              </a:pPr>
              <a:t>‹#›</a:t>
            </a:fld>
            <a:endParaRPr lang="en-US"/>
          </a:p>
        </p:txBody>
      </p:sp>
    </p:spTree>
    <p:extLst>
      <p:ext uri="{BB962C8B-B14F-4D97-AF65-F5344CB8AC3E}">
        <p14:creationId xmlns:p14="http://schemas.microsoft.com/office/powerpoint/2010/main" val="40309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Footer Placeholder 2"/>
          <p:cNvSpPr>
            <a:spLocks noGrp="1"/>
          </p:cNvSpPr>
          <p:nvPr>
            <p:ph type="ftr" idx="10"/>
          </p:nvPr>
        </p:nvSpPr>
        <p:spPr>
          <a:xfrm>
            <a:off x="2743200" y="6477000"/>
            <a:ext cx="3656013" cy="244475"/>
          </a:xfrm>
        </p:spPr>
        <p:txBody>
          <a:bodyPr/>
          <a:lstStyle>
            <a:lvl1pPr>
              <a:defRPr/>
            </a:lvl1pPr>
          </a:lstStyle>
          <a:p>
            <a:pPr>
              <a:defRPr/>
            </a:pPr>
            <a:r>
              <a:rPr lang="en-IN"/>
              <a:t>Cansat 2011 PDR:  Team 852 (Team Gaganyaan)</a:t>
            </a:r>
          </a:p>
        </p:txBody>
      </p:sp>
      <p:sp>
        <p:nvSpPr>
          <p:cNvPr id="4" name="Slide Number Placeholder 3"/>
          <p:cNvSpPr>
            <a:spLocks noGrp="1"/>
          </p:cNvSpPr>
          <p:nvPr>
            <p:ph type="sldNum" idx="11"/>
          </p:nvPr>
        </p:nvSpPr>
        <p:spPr>
          <a:xfrm>
            <a:off x="8001000" y="6477000"/>
            <a:ext cx="684213" cy="246063"/>
          </a:xfrm>
        </p:spPr>
        <p:txBody>
          <a:bodyPr/>
          <a:lstStyle>
            <a:lvl1pPr>
              <a:defRPr/>
            </a:lvl1pPr>
          </a:lstStyle>
          <a:p>
            <a:pPr>
              <a:defRPr/>
            </a:pPr>
            <a:fld id="{2476C9FB-84EC-4147-A0C7-C0CB559D034D}" type="slidenum">
              <a:rPr lang="en-IN"/>
              <a:pPr>
                <a:defRPr/>
              </a:pPr>
              <a:t>‹#›</a:t>
            </a:fld>
            <a:endParaRPr lang="en-IN"/>
          </a:p>
        </p:txBody>
      </p:sp>
    </p:spTree>
    <p:extLst>
      <p:ext uri="{BB962C8B-B14F-4D97-AF65-F5344CB8AC3E}">
        <p14:creationId xmlns:p14="http://schemas.microsoft.com/office/powerpoint/2010/main" val="26554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6" name="Rectangle 6"/>
          <p:cNvSpPr>
            <a:spLocks noGrp="1" noChangeArrowheads="1"/>
          </p:cNvSpPr>
          <p:nvPr>
            <p:ph type="sldNum" sz="quarter" idx="12"/>
          </p:nvPr>
        </p:nvSpPr>
        <p:spPr>
          <a:ln/>
        </p:spPr>
        <p:txBody>
          <a:bodyPr/>
          <a:lstStyle>
            <a:lvl1pPr>
              <a:defRPr/>
            </a:lvl1pPr>
          </a:lstStyle>
          <a:p>
            <a:pPr>
              <a:defRPr/>
            </a:pPr>
            <a:fld id="{CF69DF12-313D-4AAB-BE12-FD2FEE1C6797}" type="slidenum">
              <a:rPr lang="en-US"/>
              <a:pPr>
                <a:defRPr/>
              </a:pPr>
              <a:t>‹#›</a:t>
            </a:fld>
            <a:endParaRPr lang="en-US"/>
          </a:p>
        </p:txBody>
      </p:sp>
    </p:spTree>
    <p:extLst>
      <p:ext uri="{BB962C8B-B14F-4D97-AF65-F5344CB8AC3E}">
        <p14:creationId xmlns:p14="http://schemas.microsoft.com/office/powerpoint/2010/main" val="38768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6" name="Rectangle 6"/>
          <p:cNvSpPr>
            <a:spLocks noGrp="1" noChangeArrowheads="1"/>
          </p:cNvSpPr>
          <p:nvPr>
            <p:ph type="sldNum" sz="quarter" idx="12"/>
          </p:nvPr>
        </p:nvSpPr>
        <p:spPr>
          <a:ln/>
        </p:spPr>
        <p:txBody>
          <a:bodyPr/>
          <a:lstStyle>
            <a:lvl1pPr>
              <a:defRPr/>
            </a:lvl1pPr>
          </a:lstStyle>
          <a:p>
            <a:pPr>
              <a:defRPr/>
            </a:pPr>
            <a:fld id="{ECB2788C-59D1-46C5-86E8-586594E1C522}" type="slidenum">
              <a:rPr lang="en-US"/>
              <a:pPr>
                <a:defRPr/>
              </a:pPr>
              <a:t>‹#›</a:t>
            </a:fld>
            <a:endParaRPr lang="en-US"/>
          </a:p>
        </p:txBody>
      </p:sp>
    </p:spTree>
    <p:extLst>
      <p:ext uri="{BB962C8B-B14F-4D97-AF65-F5344CB8AC3E}">
        <p14:creationId xmlns:p14="http://schemas.microsoft.com/office/powerpoint/2010/main" val="938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7" name="Rectangle 6"/>
          <p:cNvSpPr>
            <a:spLocks noGrp="1" noChangeArrowheads="1"/>
          </p:cNvSpPr>
          <p:nvPr>
            <p:ph type="sldNum" sz="quarter" idx="12"/>
          </p:nvPr>
        </p:nvSpPr>
        <p:spPr>
          <a:ln/>
        </p:spPr>
        <p:txBody>
          <a:bodyPr/>
          <a:lstStyle>
            <a:lvl1pPr>
              <a:defRPr/>
            </a:lvl1pPr>
          </a:lstStyle>
          <a:p>
            <a:pPr>
              <a:defRPr/>
            </a:pPr>
            <a:fld id="{B133205A-AB46-4A6B-BCBA-336A14C99835}" type="slidenum">
              <a:rPr lang="en-US"/>
              <a:pPr>
                <a:defRPr/>
              </a:pPr>
              <a:t>‹#›</a:t>
            </a:fld>
            <a:endParaRPr lang="en-US"/>
          </a:p>
        </p:txBody>
      </p:sp>
    </p:spTree>
    <p:extLst>
      <p:ext uri="{BB962C8B-B14F-4D97-AF65-F5344CB8AC3E}">
        <p14:creationId xmlns:p14="http://schemas.microsoft.com/office/powerpoint/2010/main" val="175237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9" name="Rectangle 6"/>
          <p:cNvSpPr>
            <a:spLocks noGrp="1" noChangeArrowheads="1"/>
          </p:cNvSpPr>
          <p:nvPr>
            <p:ph type="sldNum" sz="quarter" idx="12"/>
          </p:nvPr>
        </p:nvSpPr>
        <p:spPr>
          <a:ln/>
        </p:spPr>
        <p:txBody>
          <a:bodyPr/>
          <a:lstStyle>
            <a:lvl1pPr>
              <a:defRPr/>
            </a:lvl1pPr>
          </a:lstStyle>
          <a:p>
            <a:pPr>
              <a:defRPr/>
            </a:pPr>
            <a:fld id="{65E9DDB3-BEAE-441D-AFD2-449CFE2A3BAC}" type="slidenum">
              <a:rPr lang="en-US"/>
              <a:pPr>
                <a:defRPr/>
              </a:pPr>
              <a:t>‹#›</a:t>
            </a:fld>
            <a:endParaRPr lang="en-US"/>
          </a:p>
        </p:txBody>
      </p:sp>
    </p:spTree>
    <p:extLst>
      <p:ext uri="{BB962C8B-B14F-4D97-AF65-F5344CB8AC3E}">
        <p14:creationId xmlns:p14="http://schemas.microsoft.com/office/powerpoint/2010/main" val="68827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5" name="Rectangle 6"/>
          <p:cNvSpPr>
            <a:spLocks noGrp="1" noChangeArrowheads="1"/>
          </p:cNvSpPr>
          <p:nvPr>
            <p:ph type="sldNum" sz="quarter" idx="12"/>
          </p:nvPr>
        </p:nvSpPr>
        <p:spPr>
          <a:ln/>
        </p:spPr>
        <p:txBody>
          <a:bodyPr/>
          <a:lstStyle>
            <a:lvl1pPr>
              <a:defRPr/>
            </a:lvl1pPr>
          </a:lstStyle>
          <a:p>
            <a:pPr>
              <a:defRPr/>
            </a:pPr>
            <a:fld id="{1D54B441-1A3B-41E3-A10E-3DC230373880}" type="slidenum">
              <a:rPr lang="en-US"/>
              <a:pPr>
                <a:defRPr/>
              </a:pPr>
              <a:t>‹#›</a:t>
            </a:fld>
            <a:endParaRPr lang="en-US"/>
          </a:p>
        </p:txBody>
      </p:sp>
    </p:spTree>
    <p:extLst>
      <p:ext uri="{BB962C8B-B14F-4D97-AF65-F5344CB8AC3E}">
        <p14:creationId xmlns:p14="http://schemas.microsoft.com/office/powerpoint/2010/main" val="2703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4" name="Rectangle 6"/>
          <p:cNvSpPr>
            <a:spLocks noGrp="1" noChangeArrowheads="1"/>
          </p:cNvSpPr>
          <p:nvPr>
            <p:ph type="sldNum" sz="quarter" idx="12"/>
          </p:nvPr>
        </p:nvSpPr>
        <p:spPr>
          <a:ln/>
        </p:spPr>
        <p:txBody>
          <a:bodyPr/>
          <a:lstStyle>
            <a:lvl1pPr>
              <a:defRPr/>
            </a:lvl1pPr>
          </a:lstStyle>
          <a:p>
            <a:pPr>
              <a:defRPr/>
            </a:pPr>
            <a:fld id="{8163C563-D386-4ACE-8E1E-7ECB94E62497}" type="slidenum">
              <a:rPr lang="en-US"/>
              <a:pPr>
                <a:defRPr/>
              </a:pPr>
              <a:t>‹#›</a:t>
            </a:fld>
            <a:endParaRPr lang="en-US"/>
          </a:p>
        </p:txBody>
      </p:sp>
    </p:spTree>
    <p:extLst>
      <p:ext uri="{BB962C8B-B14F-4D97-AF65-F5344CB8AC3E}">
        <p14:creationId xmlns:p14="http://schemas.microsoft.com/office/powerpoint/2010/main" val="17863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7" name="Rectangle 6"/>
          <p:cNvSpPr>
            <a:spLocks noGrp="1" noChangeArrowheads="1"/>
          </p:cNvSpPr>
          <p:nvPr>
            <p:ph type="sldNum" sz="quarter" idx="12"/>
          </p:nvPr>
        </p:nvSpPr>
        <p:spPr>
          <a:ln/>
        </p:spPr>
        <p:txBody>
          <a:bodyPr/>
          <a:lstStyle>
            <a:lvl1pPr>
              <a:defRPr/>
            </a:lvl1pPr>
          </a:lstStyle>
          <a:p>
            <a:pPr>
              <a:defRPr/>
            </a:pPr>
            <a:fld id="{41B1F1E7-273B-4ECE-BB52-24FAD3D5D54B}" type="slidenum">
              <a:rPr lang="en-US"/>
              <a:pPr>
                <a:defRPr/>
              </a:pPr>
              <a:t>‹#›</a:t>
            </a:fld>
            <a:endParaRPr lang="en-US"/>
          </a:p>
        </p:txBody>
      </p:sp>
    </p:spTree>
    <p:extLst>
      <p:ext uri="{BB962C8B-B14F-4D97-AF65-F5344CB8AC3E}">
        <p14:creationId xmlns:p14="http://schemas.microsoft.com/office/powerpoint/2010/main" val="283026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Cansat 2011 PDR:  Team 852 (Team Gaganyaan)</a:t>
            </a:r>
          </a:p>
        </p:txBody>
      </p:sp>
      <p:sp>
        <p:nvSpPr>
          <p:cNvPr id="7" name="Rectangle 6"/>
          <p:cNvSpPr>
            <a:spLocks noGrp="1" noChangeArrowheads="1"/>
          </p:cNvSpPr>
          <p:nvPr>
            <p:ph type="sldNum" sz="quarter" idx="12"/>
          </p:nvPr>
        </p:nvSpPr>
        <p:spPr>
          <a:ln/>
        </p:spPr>
        <p:txBody>
          <a:bodyPr/>
          <a:lstStyle>
            <a:lvl1pPr>
              <a:defRPr/>
            </a:lvl1pPr>
          </a:lstStyle>
          <a:p>
            <a:pPr>
              <a:defRPr/>
            </a:pPr>
            <a:fld id="{A7FC5E32-6353-44D3-BB0E-40C9B41AA638}" type="slidenum">
              <a:rPr lang="en-US"/>
              <a:pPr>
                <a:defRPr/>
              </a:pPr>
              <a:t>‹#›</a:t>
            </a:fld>
            <a:endParaRPr lang="en-US"/>
          </a:p>
        </p:txBody>
      </p:sp>
    </p:spTree>
    <p:extLst>
      <p:ext uri="{BB962C8B-B14F-4D97-AF65-F5344CB8AC3E}">
        <p14:creationId xmlns:p14="http://schemas.microsoft.com/office/powerpoint/2010/main" val="61100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0668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28600" y="6477000"/>
            <a:ext cx="2362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p>
        </p:txBody>
      </p:sp>
      <p:sp>
        <p:nvSpPr>
          <p:cNvPr id="1029" name="Rectangle 5"/>
          <p:cNvSpPr>
            <a:spLocks noGrp="1" noChangeArrowheads="1"/>
          </p:cNvSpPr>
          <p:nvPr>
            <p:ph type="ftr" sz="quarter" idx="3"/>
          </p:nvPr>
        </p:nvSpPr>
        <p:spPr bwMode="auto">
          <a:xfrm>
            <a:off x="2743200" y="6477000"/>
            <a:ext cx="3657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Cansat 2011 PDR:  Team 852 (Team Gaganyaan)</a:t>
            </a:r>
          </a:p>
        </p:txBody>
      </p:sp>
      <p:sp>
        <p:nvSpPr>
          <p:cNvPr id="1030" name="Rectangle 6"/>
          <p:cNvSpPr>
            <a:spLocks noGrp="1" noChangeArrowheads="1"/>
          </p:cNvSpPr>
          <p:nvPr>
            <p:ph type="sldNum" sz="quarter" idx="4"/>
          </p:nvPr>
        </p:nvSpPr>
        <p:spPr bwMode="auto">
          <a:xfrm>
            <a:off x="8001000" y="6461125"/>
            <a:ext cx="685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4C118BF7-FDD5-47F6-AFC6-49AD3CCF1EAC}" type="slidenum">
              <a:rPr lang="en-US"/>
              <a:pPr>
                <a:defRPr/>
              </a:pPr>
              <a:t>‹#›</a:t>
            </a:fld>
            <a:endParaRPr lang="en-US"/>
          </a:p>
        </p:txBody>
      </p:sp>
      <p:sp>
        <p:nvSpPr>
          <p:cNvPr id="1031" name="Line 7"/>
          <p:cNvSpPr>
            <a:spLocks noChangeShapeType="1"/>
          </p:cNvSpPr>
          <p:nvPr userDrawn="1"/>
        </p:nvSpPr>
        <p:spPr bwMode="auto">
          <a:xfrm>
            <a:off x="228600" y="64008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2" name="Line 8"/>
          <p:cNvSpPr>
            <a:spLocks noChangeShapeType="1"/>
          </p:cNvSpPr>
          <p:nvPr userDrawn="1"/>
        </p:nvSpPr>
        <p:spPr bwMode="auto">
          <a:xfrm>
            <a:off x="228600" y="9906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033" name="Picture 9" descr="logo201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20000" y="76200"/>
            <a:ext cx="1447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p:cNvSpPr txBox="1">
            <a:spLocks noChangeArrowheads="1"/>
          </p:cNvSpPr>
          <p:nvPr userDrawn="1"/>
        </p:nvSpPr>
        <p:spPr bwMode="auto">
          <a:xfrm>
            <a:off x="76200" y="76200"/>
            <a:ext cx="1447800" cy="822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Team Logo</a:t>
            </a:r>
          </a:p>
          <a:p>
            <a:pPr algn="ctr" eaLnBrk="1" hangingPunct="1"/>
            <a:r>
              <a:rPr lang="en-US" sz="1200"/>
              <a:t>Here</a:t>
            </a:r>
          </a:p>
          <a:p>
            <a:pPr algn="ctr" eaLnBrk="1" hangingPunct="1"/>
            <a:r>
              <a:rPr lang="en-US" sz="1200"/>
              <a:t>(If You Want)</a:t>
            </a:r>
          </a:p>
        </p:txBody>
      </p:sp>
    </p:spTree>
  </p:cSld>
  <p:clrMap bg1="lt1" tx1="dk1" bg2="lt2" tx2="dk2" accent1="accent1" accent2="accent2" accent3="accent3" accent4="accent4" accent5="accent5" accent6="accent6" hlink="hlink" folHlink="folHlink"/>
  <p:sldLayoutIdLst>
    <p:sldLayoutId id="2147483864"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5" r:id="rId15"/>
  </p:sldLayoutIdLst>
  <p:hf hdr="0" dt="0"/>
  <p:txStyles>
    <p:title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pitchFamily="34" charset="0"/>
        </a:defRPr>
      </a:lvl2pPr>
      <a:lvl3pPr algn="l" rtl="0" eaLnBrk="0" fontAlgn="base" hangingPunct="0">
        <a:spcBef>
          <a:spcPct val="0"/>
        </a:spcBef>
        <a:spcAft>
          <a:spcPct val="0"/>
        </a:spcAft>
        <a:defRPr sz="2400" b="1">
          <a:solidFill>
            <a:schemeClr val="accent2"/>
          </a:solidFill>
          <a:latin typeface="Arial" pitchFamily="34" charset="0"/>
        </a:defRPr>
      </a:lvl3pPr>
      <a:lvl4pPr algn="l" rtl="0" eaLnBrk="0" fontAlgn="base" hangingPunct="0">
        <a:spcBef>
          <a:spcPct val="0"/>
        </a:spcBef>
        <a:spcAft>
          <a:spcPct val="0"/>
        </a:spcAft>
        <a:defRPr sz="2400" b="1">
          <a:solidFill>
            <a:schemeClr val="accent2"/>
          </a:solidFill>
          <a:latin typeface="Arial" pitchFamily="34" charset="0"/>
        </a:defRPr>
      </a:lvl4pPr>
      <a:lvl5pPr algn="l" rtl="0" eaLnBrk="0" fontAlgn="base" hangingPunct="0">
        <a:spcBef>
          <a:spcPct val="0"/>
        </a:spcBef>
        <a:spcAft>
          <a:spcPct val="0"/>
        </a:spcAft>
        <a:defRPr sz="2400" b="1">
          <a:solidFill>
            <a:schemeClr val="accent2"/>
          </a:solidFill>
          <a:latin typeface="Arial" pitchFamily="34" charset="0"/>
        </a:defRPr>
      </a:lvl5pPr>
      <a:lvl6pPr marL="457200" algn="l" rtl="0" fontAlgn="base">
        <a:spcBef>
          <a:spcPct val="0"/>
        </a:spcBef>
        <a:spcAft>
          <a:spcPct val="0"/>
        </a:spcAft>
        <a:defRPr sz="2400" b="1">
          <a:solidFill>
            <a:schemeClr val="accent2"/>
          </a:solidFill>
          <a:latin typeface="Arial" pitchFamily="34" charset="0"/>
        </a:defRPr>
      </a:lvl6pPr>
      <a:lvl7pPr marL="914400" algn="l" rtl="0" fontAlgn="base">
        <a:spcBef>
          <a:spcPct val="0"/>
        </a:spcBef>
        <a:spcAft>
          <a:spcPct val="0"/>
        </a:spcAft>
        <a:defRPr sz="2400" b="1">
          <a:solidFill>
            <a:schemeClr val="accent2"/>
          </a:solidFill>
          <a:latin typeface="Arial" pitchFamily="34" charset="0"/>
        </a:defRPr>
      </a:lvl7pPr>
      <a:lvl8pPr marL="1371600" algn="l" rtl="0" fontAlgn="base">
        <a:spcBef>
          <a:spcPct val="0"/>
        </a:spcBef>
        <a:spcAft>
          <a:spcPct val="0"/>
        </a:spcAft>
        <a:defRPr sz="2400" b="1">
          <a:solidFill>
            <a:schemeClr val="accent2"/>
          </a:solidFill>
          <a:latin typeface="Arial" pitchFamily="34" charset="0"/>
        </a:defRPr>
      </a:lvl8pPr>
      <a:lvl9pPr marL="1828800" algn="l" rtl="0" fontAlgn="base">
        <a:spcBef>
          <a:spcPct val="0"/>
        </a:spcBef>
        <a:spcAft>
          <a:spcPct val="0"/>
        </a:spcAft>
        <a:defRPr sz="2400" b="1">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emf"/><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20.emf"/><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jasmeet.singhug08@students.iiit.ac.in" TargetMode="External"/><Relationship Id="rId3" Type="http://schemas.openxmlformats.org/officeDocument/2006/relationships/hyperlink" Target="mailto:rakesh.r@students.iiit.ac.in" TargetMode="External"/><Relationship Id="rId7" Type="http://schemas.openxmlformats.org/officeDocument/2006/relationships/hyperlink" Target="mailto:neeraj.pradhanug08@students.iiit.ac.in" TargetMode="External"/><Relationship Id="rId12" Type="http://schemas.openxmlformats.org/officeDocument/2006/relationships/image" Target="../media/image2.png"/><Relationship Id="rId2" Type="http://schemas.openxmlformats.org/officeDocument/2006/relationships/hyperlink" Target="mailto:syed.abbas@students.iiit.ac.in" TargetMode="External"/><Relationship Id="rId1" Type="http://schemas.openxmlformats.org/officeDocument/2006/relationships/slideLayout" Target="../slideLayouts/slideLayout2.xml"/><Relationship Id="rId6" Type="http://schemas.openxmlformats.org/officeDocument/2006/relationships/hyperlink" Target="mailto:roopak.dubeyug08@students.iiit.ac.in" TargetMode="External"/><Relationship Id="rId11" Type="http://schemas.openxmlformats.org/officeDocument/2006/relationships/hyperlink" Target="mailto:ramakrishna.vedantam@students.iiit.ac.in" TargetMode="External"/><Relationship Id="rId5" Type="http://schemas.openxmlformats.org/officeDocument/2006/relationships/hyperlink" Target="mailto:varun.ramchandani@students.iiit.ac.in" TargetMode="External"/><Relationship Id="rId10" Type="http://schemas.openxmlformats.org/officeDocument/2006/relationships/hyperlink" Target="mailto:prahal.ghai@students.iiit.ac.in" TargetMode="External"/><Relationship Id="rId4" Type="http://schemas.openxmlformats.org/officeDocument/2006/relationships/hyperlink" Target="mailto:rahul.g@students.iiit.ac.in" TargetMode="External"/><Relationship Id="rId9" Type="http://schemas.openxmlformats.org/officeDocument/2006/relationships/hyperlink" Target="mailto:aashit.verma@students.iiit.ac.i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4099"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53E441D-05D3-4FCC-8CB2-2A9BC272AF97}" type="slidenum">
              <a:rPr lang="en-US" smtClean="0"/>
              <a:pPr eaLnBrk="1" hangingPunct="1"/>
              <a:t>1</a:t>
            </a:fld>
            <a:endParaRPr lang="en-US" smtClean="0"/>
          </a:p>
        </p:txBody>
      </p:sp>
      <p:sp>
        <p:nvSpPr>
          <p:cNvPr id="4100" name="Rectangle 2"/>
          <p:cNvSpPr>
            <a:spLocks noGrp="1" noChangeArrowheads="1"/>
          </p:cNvSpPr>
          <p:nvPr>
            <p:ph type="ctrTitle"/>
          </p:nvPr>
        </p:nvSpPr>
        <p:spPr/>
        <p:txBody>
          <a:bodyPr/>
          <a:lstStyle/>
          <a:p>
            <a:pPr eaLnBrk="1" hangingPunct="1"/>
            <a:r>
              <a:rPr lang="en-US" dirty="0" err="1" smtClean="0"/>
              <a:t>Cansat</a:t>
            </a:r>
            <a:r>
              <a:rPr lang="en-US" dirty="0" smtClean="0"/>
              <a:t> 2013 PDR Outline</a:t>
            </a:r>
          </a:p>
        </p:txBody>
      </p:sp>
      <p:pic>
        <p:nvPicPr>
          <p:cNvPr id="41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3"/>
          <p:cNvSpPr txBox="1">
            <a:spLocks noChangeArrowheads="1"/>
          </p:cNvSpPr>
          <p:nvPr/>
        </p:nvSpPr>
        <p:spPr bwMode="auto">
          <a:xfrm>
            <a:off x="1524000" y="4495800"/>
            <a:ext cx="6400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pPr>
            <a:r>
              <a:rPr lang="en-US" sz="2400" b="1" dirty="0"/>
              <a:t>Team Name : Frequency</a:t>
            </a:r>
          </a:p>
          <a:p>
            <a:pPr algn="ctr" eaLnBrk="1" hangingPunct="1">
              <a:spcBef>
                <a:spcPct val="20000"/>
              </a:spcBef>
            </a:pPr>
            <a:r>
              <a:rPr lang="en-US" sz="2400" b="1" dirty="0"/>
              <a:t>Team Number : 1300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System Requirements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582812862"/>
              </p:ext>
            </p:extLst>
          </p:nvPr>
        </p:nvGraphicFramePr>
        <p:xfrm>
          <a:off x="228600" y="1066800"/>
          <a:ext cx="8686800" cy="5385811"/>
        </p:xfrm>
        <a:graphic>
          <a:graphicData uri="http://schemas.openxmlformats.org/drawingml/2006/table">
            <a:tbl>
              <a:tblPr firstRow="1" bandRow="1">
                <a:tableStyleId>{2D5ABB26-0587-4C30-8999-92F81FD0307C}</a:tableStyleId>
              </a:tblPr>
              <a:tblGrid>
                <a:gridCol w="990600"/>
                <a:gridCol w="1600200"/>
                <a:gridCol w="1371600"/>
                <a:gridCol w="914400"/>
                <a:gridCol w="1219200"/>
                <a:gridCol w="1143000"/>
                <a:gridCol w="361950"/>
                <a:gridCol w="361950"/>
                <a:gridCol w="361950"/>
                <a:gridCol w="361950"/>
              </a:tblGrid>
              <a:tr h="325616">
                <a:tc rowSpan="2">
                  <a:txBody>
                    <a:bodyPr/>
                    <a:lstStyle/>
                    <a:p>
                      <a:pPr algn="ctr"/>
                      <a:r>
                        <a:rPr lang="en-US" sz="1200" dirty="0" smtClean="0"/>
                        <a:t>ID</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Requirement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Rationale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Priority</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Parent(s)</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Children</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4">
                  <a:txBody>
                    <a:bodyPr/>
                    <a:lstStyle/>
                    <a:p>
                      <a:pPr algn="ctr"/>
                      <a:r>
                        <a:rPr lang="en-US" sz="1200" dirty="0" smtClean="0"/>
                        <a:t>VM</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0484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400" dirty="0" smtClean="0"/>
                        <a:t>A</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I</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T</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D</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1005969">
                <a:tc>
                  <a:txBody>
                    <a:bodyPr/>
                    <a:lstStyle/>
                    <a:p>
                      <a:r>
                        <a:rPr lang="en-US" sz="1200" dirty="0" smtClean="0"/>
                        <a:t>SYS-01</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200" u="none" strike="noStrike" cap="none" normalizeH="0" baseline="0" dirty="0" smtClean="0">
                          <a:ln>
                            <a:noFill/>
                          </a:ln>
                          <a:effectLst/>
                        </a:rPr>
                        <a:t>Total mass of the </a:t>
                      </a:r>
                      <a:r>
                        <a:rPr kumimoji="0" lang="en-US" sz="1200" u="none" strike="noStrike" cap="none" normalizeH="0" baseline="0" dirty="0" smtClean="0">
                          <a:ln>
                            <a:noFill/>
                          </a:ln>
                          <a:effectLst/>
                        </a:rPr>
                        <a:t>Entire system will be 700 +/-  10gms excluding the egg</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There is always a finite limit of the mass that can be put into space</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MS01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DCS02</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871">
                <a:tc>
                  <a:txBody>
                    <a:bodyPr/>
                    <a:lstStyle/>
                    <a:p>
                      <a:r>
                        <a:rPr lang="en-US" sz="1200" dirty="0" smtClean="0"/>
                        <a:t>SYS-02</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Container will </a:t>
                      </a:r>
                      <a:r>
                        <a:rPr kumimoji="0" lang="en-US" sz="1200" u="none" strike="noStrike" cap="none" normalizeH="0" baseline="0" dirty="0" smtClean="0">
                          <a:ln>
                            <a:noFill/>
                          </a:ln>
                          <a:effectLst/>
                        </a:rPr>
                        <a:t>fit in a cylindrical envelope of </a:t>
                      </a:r>
                      <a:r>
                        <a:rPr kumimoji="0" lang="en-US" sz="1200" u="none" strike="noStrike" cap="none" normalizeH="0" baseline="0" dirty="0" smtClean="0">
                          <a:ln>
                            <a:noFill/>
                          </a:ln>
                          <a:effectLst/>
                        </a:rPr>
                        <a:t>130mm </a:t>
                      </a:r>
                      <a:r>
                        <a:rPr kumimoji="0" lang="en-US" sz="1200" u="none" strike="noStrike" cap="none" normalizeH="0" baseline="0" dirty="0" smtClean="0">
                          <a:ln>
                            <a:noFill/>
                          </a:ln>
                          <a:effectLst/>
                        </a:rPr>
                        <a:t>diameter and </a:t>
                      </a:r>
                      <a:r>
                        <a:rPr kumimoji="0" lang="en-US" sz="1200" u="none" strike="noStrike" cap="none" normalizeH="0" baseline="0" dirty="0" smtClean="0">
                          <a:ln>
                            <a:noFill/>
                          </a:ln>
                          <a:effectLst/>
                        </a:rPr>
                        <a:t>250 </a:t>
                      </a:r>
                      <a:r>
                        <a:rPr kumimoji="0" lang="en-US" sz="1200" u="none" strike="noStrike" cap="none" normalizeH="0" baseline="0" dirty="0" smtClean="0">
                          <a:ln>
                            <a:noFill/>
                          </a:ln>
                          <a:effectLst/>
                        </a:rPr>
                        <a:t>mm in length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Payload structure dimensions are influenced by launch vehicle characteristics</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MS02</a:t>
                      </a:r>
                      <a:r>
                        <a:rPr lang="en-US" sz="1200" baseline="0" dirty="0" smtClean="0">
                          <a:latin typeface="+mn-lt"/>
                        </a:rPr>
                        <a:t>,03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 04</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1040">
                <a:tc>
                  <a:txBody>
                    <a:bodyPr/>
                    <a:lstStyle/>
                    <a:p>
                      <a:r>
                        <a:rPr lang="en-US" sz="1200" dirty="0" smtClean="0"/>
                        <a:t>SYS-03</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There will be no protrusions until </a:t>
                      </a:r>
                      <a:r>
                        <a:rPr kumimoji="0" lang="en-US" sz="1200" u="none" strike="noStrike" cap="none" normalizeH="0" baseline="0" dirty="0" smtClean="0">
                          <a:ln>
                            <a:noFill/>
                          </a:ln>
                          <a:effectLst/>
                        </a:rPr>
                        <a:t>Container deployment </a:t>
                      </a:r>
                      <a:r>
                        <a:rPr kumimoji="0" lang="en-US" sz="1200" u="none" strike="noStrike" cap="none" normalizeH="0" baseline="0" dirty="0" smtClean="0">
                          <a:ln>
                            <a:noFill/>
                          </a:ln>
                          <a:effectLst/>
                        </a:rPr>
                        <a:t>from rocket payload</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Payload structure dimensions are influenced by launch vehicle characteristics</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DCS-01,02,03</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774">
                <a:tc>
                  <a:txBody>
                    <a:bodyPr/>
                    <a:lstStyle/>
                    <a:p>
                      <a:r>
                        <a:rPr lang="en-US" sz="1200" dirty="0" smtClean="0"/>
                        <a:t>SYS-04</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Container will </a:t>
                      </a:r>
                      <a:r>
                        <a:rPr kumimoji="0" lang="en-US" sz="1200" u="none" strike="noStrike" cap="none" normalizeH="0" baseline="0" dirty="0" smtClean="0">
                          <a:ln>
                            <a:noFill/>
                          </a:ln>
                          <a:effectLst/>
                        </a:rPr>
                        <a:t>descent with </a:t>
                      </a:r>
                      <a:r>
                        <a:rPr kumimoji="0" lang="en-US" sz="1200" u="none" strike="noStrike" cap="none" normalizeH="0" baseline="0" dirty="0" smtClean="0">
                          <a:ln>
                            <a:noFill/>
                          </a:ln>
                          <a:effectLst/>
                        </a:rPr>
                        <a:t>rate </a:t>
                      </a:r>
                      <a:r>
                        <a:rPr kumimoji="0" lang="en-US" sz="1200" u="none" strike="noStrike" cap="none" normalizeH="0" baseline="0" dirty="0" smtClean="0">
                          <a:ln>
                            <a:noFill/>
                          </a:ln>
                          <a:effectLst/>
                        </a:rPr>
                        <a:t>of </a:t>
                      </a:r>
                      <a:r>
                        <a:rPr kumimoji="0" lang="en-US" sz="1200" u="none" strike="noStrike" cap="none" normalizeH="0" baseline="0" dirty="0" smtClean="0">
                          <a:ln>
                            <a:noFill/>
                          </a:ln>
                          <a:effectLst/>
                        </a:rPr>
                        <a:t>less than 20m/s </a:t>
                      </a:r>
                      <a:r>
                        <a:rPr kumimoji="0" lang="en-US" sz="1200" u="none" strike="noStrike" cap="none" normalizeH="0" baseline="0" dirty="0" smtClean="0">
                          <a:ln>
                            <a:noFill/>
                          </a:ln>
                          <a:effectLst/>
                        </a:rPr>
                        <a:t>and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a:t>
                      </a:r>
                      <a:r>
                        <a:rPr kumimoji="0" lang="en-US" sz="1200" u="none" strike="noStrike" cap="none" normalizeH="0" baseline="0" dirty="0" smtClean="0">
                          <a:ln>
                            <a:noFill/>
                          </a:ln>
                          <a:effectLst/>
                        </a:rPr>
                        <a:t>at </a:t>
                      </a:r>
                      <a:r>
                        <a:rPr kumimoji="0" lang="en-US" sz="1200" u="none" strike="noStrike" cap="none" normalizeH="0" baseline="0" dirty="0" smtClean="0">
                          <a:ln>
                            <a:noFill/>
                          </a:ln>
                          <a:effectLst/>
                        </a:rPr>
                        <a:t>rate </a:t>
                      </a:r>
                      <a:r>
                        <a:rPr kumimoji="0" lang="en-US" sz="1200" u="none" strike="noStrike" cap="none" normalizeH="0" baseline="0" dirty="0" smtClean="0">
                          <a:ln>
                            <a:noFill/>
                          </a:ln>
                          <a:effectLst/>
                        </a:rPr>
                        <a:t>of </a:t>
                      </a:r>
                      <a:endParaRPr kumimoji="0" lang="en-US" sz="1200" u="none" strike="noStrike" cap="none" normalizeH="0" baseline="0" dirty="0" smtClean="0">
                        <a:ln>
                          <a:noFill/>
                        </a:ln>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20 +/- 1m/s</a:t>
                      </a:r>
                      <a:endParaRPr kumimoji="0" lang="en-US" sz="1200" u="none" strike="noStrike" cap="none" normalizeH="0" baseline="0" dirty="0" smtClean="0">
                        <a:ln>
                          <a:noFill/>
                        </a:ln>
                        <a:effectLst/>
                      </a:endParaRP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200" u="none" strike="noStrike" cap="none" normalizeH="0" baseline="0" dirty="0" smtClean="0">
                          <a:ln>
                            <a:noFill/>
                          </a:ln>
                          <a:effectLst/>
                        </a:rPr>
                        <a:t>So that does not get drifted away by wind safe landing speed</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endParaRPr kumimoji="0" lang="en-US" sz="1200" u="none" strike="noStrike" cap="none" normalizeH="0" baseline="0" dirty="0" smtClean="0">
                        <a:ln>
                          <a:noFill/>
                        </a:ln>
                        <a:effectLst/>
                      </a:endParaRP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DCS- 01,02,03,04</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38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33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9447E34-1107-4EEA-A174-7B13C8F8AAEF}" type="slidenum">
              <a:rPr lang="en-US" smtClean="0"/>
              <a:pPr eaLnBrk="1" hangingPunct="1"/>
              <a:t>10</a:t>
            </a:fld>
            <a:endParaRPr lang="en-US" smtClean="0"/>
          </a:p>
        </p:txBody>
      </p:sp>
      <p:pic>
        <p:nvPicPr>
          <p:cNvPr id="13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C06EC4-1B8D-4879-A39B-0027E47AF689}" type="slidenum">
              <a:rPr lang="en-US" smtClean="0"/>
              <a:pPr eaLnBrk="1" hangingPunct="1"/>
              <a:t>100</a:t>
            </a:fld>
            <a:endParaRPr lang="en-US" smtClean="0"/>
          </a:p>
        </p:txBody>
      </p:sp>
      <p:sp>
        <p:nvSpPr>
          <p:cNvPr id="105476" name="Rectangle 2"/>
          <p:cNvSpPr>
            <a:spLocks noGrp="1" noChangeArrowheads="1"/>
          </p:cNvSpPr>
          <p:nvPr>
            <p:ph type="title"/>
          </p:nvPr>
        </p:nvSpPr>
        <p:spPr/>
        <p:txBody>
          <a:bodyPr/>
          <a:lstStyle/>
          <a:p>
            <a:pPr eaLnBrk="1" hangingPunct="1"/>
            <a:r>
              <a:rPr lang="en-US" smtClean="0"/>
              <a:t>Lander Landing Coordinate Prediction</a:t>
            </a:r>
          </a:p>
        </p:txBody>
      </p:sp>
      <p:sp>
        <p:nvSpPr>
          <p:cNvPr id="105477" name="Rectangle 3"/>
          <p:cNvSpPr txBox="1">
            <a:spLocks noChangeArrowheads="1"/>
          </p:cNvSpPr>
          <p:nvPr/>
        </p:nvSpPr>
        <p:spPr bwMode="auto">
          <a:xfrm>
            <a:off x="228600" y="1143000"/>
            <a:ext cx="472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FontTx/>
              <a:buChar char="-"/>
            </a:pPr>
            <a:r>
              <a:rPr lang="en-US" sz="1700">
                <a:latin typeface="Calibri" pitchFamily="34" charset="0"/>
                <a:ea typeface="Calibri" pitchFamily="34" charset="0"/>
                <a:cs typeface="Calibri" pitchFamily="34" charset="0"/>
              </a:rPr>
              <a:t>DCS will keep track of GPS readings during descent.</a:t>
            </a:r>
          </a:p>
          <a:p>
            <a:pPr eaLnBrk="1" hangingPunct="1">
              <a:spcBef>
                <a:spcPct val="20000"/>
              </a:spcBef>
              <a:buFontTx/>
              <a:buChar char="-"/>
            </a:pPr>
            <a:r>
              <a:rPr lang="en-US" sz="1700">
                <a:latin typeface="Calibri" pitchFamily="34" charset="0"/>
                <a:ea typeface="Calibri" pitchFamily="34" charset="0"/>
                <a:cs typeface="Calibri" pitchFamily="34" charset="0"/>
              </a:rPr>
              <a:t>The sensor data will be taken after each 2 seconds. This timing is done by the onboard controller.</a:t>
            </a:r>
          </a:p>
          <a:p>
            <a:pPr eaLnBrk="1" hangingPunct="1">
              <a:spcBef>
                <a:spcPct val="20000"/>
              </a:spcBef>
              <a:buFontTx/>
              <a:buChar char="-"/>
            </a:pPr>
            <a:r>
              <a:rPr lang="en-US" sz="1700">
                <a:latin typeface="Calibri" pitchFamily="34" charset="0"/>
                <a:ea typeface="Calibri" pitchFamily="34" charset="0"/>
                <a:cs typeface="Calibri" pitchFamily="34" charset="0"/>
              </a:rPr>
              <a:t>After detachment the co-ordinates of Lander will be predicted on the basis of GPS readings at the carrier.</a:t>
            </a:r>
          </a:p>
          <a:p>
            <a:pPr eaLnBrk="1" hangingPunct="1">
              <a:spcBef>
                <a:spcPct val="20000"/>
              </a:spcBef>
              <a:buFontTx/>
              <a:buChar char="-"/>
            </a:pPr>
            <a:r>
              <a:rPr lang="en-US" sz="1700">
                <a:latin typeface="Calibri" pitchFamily="34" charset="0"/>
                <a:ea typeface="Calibri" pitchFamily="34" charset="0"/>
                <a:cs typeface="Calibri" pitchFamily="34" charset="0"/>
              </a:rPr>
              <a:t>After some Readings Trajectory of the Lander can be estimated.</a:t>
            </a:r>
          </a:p>
          <a:p>
            <a:pPr eaLnBrk="1" hangingPunct="1">
              <a:spcBef>
                <a:spcPct val="20000"/>
              </a:spcBef>
              <a:buFontTx/>
              <a:buChar char="-"/>
            </a:pPr>
            <a:r>
              <a:rPr lang="en-US" sz="1700">
                <a:latin typeface="Calibri" pitchFamily="34" charset="0"/>
                <a:ea typeface="Calibri" pitchFamily="34" charset="0"/>
                <a:cs typeface="Calibri" pitchFamily="34" charset="0"/>
              </a:rPr>
              <a:t>The DCS will be enabled as soon as Cansat will come out of Rocket.</a:t>
            </a:r>
          </a:p>
          <a:p>
            <a:pPr eaLnBrk="1" hangingPunct="1">
              <a:spcBef>
                <a:spcPct val="20000"/>
              </a:spcBef>
              <a:buFontTx/>
              <a:buChar char="-"/>
            </a:pPr>
            <a:r>
              <a:rPr lang="en-US" sz="1700">
                <a:latin typeface="Calibri" pitchFamily="34" charset="0"/>
                <a:ea typeface="Calibri" pitchFamily="34" charset="0"/>
                <a:cs typeface="Calibri" pitchFamily="34" charset="0"/>
              </a:rPr>
              <a:t>It keeps track of height using GPS.</a:t>
            </a:r>
          </a:p>
          <a:p>
            <a:pPr eaLnBrk="1" hangingPunct="1">
              <a:spcBef>
                <a:spcPct val="20000"/>
              </a:spcBef>
              <a:buFontTx/>
              <a:buChar char="-"/>
            </a:pPr>
            <a:r>
              <a:rPr lang="en-US" sz="1700">
                <a:latin typeface="Calibri" pitchFamily="34" charset="0"/>
                <a:ea typeface="Calibri" pitchFamily="34" charset="0"/>
                <a:cs typeface="Calibri" pitchFamily="34" charset="0"/>
              </a:rPr>
              <a:t>At 500 Meter height Lander and Carrier detach with DCS on Carrier tracking co-ordinates of Lander.</a:t>
            </a:r>
          </a:p>
          <a:p>
            <a:pPr eaLnBrk="1" hangingPunct="1">
              <a:spcBef>
                <a:spcPct val="20000"/>
              </a:spcBef>
              <a:buFontTx/>
              <a:buChar char="-"/>
            </a:pPr>
            <a:r>
              <a:rPr lang="en-US" sz="1700">
                <a:latin typeface="Calibri" pitchFamily="34" charset="0"/>
                <a:ea typeface="Calibri" pitchFamily="34" charset="0"/>
                <a:cs typeface="Calibri" pitchFamily="34" charset="0"/>
              </a:rPr>
              <a:t>Further Trajectory can be estimated by extrapolation.</a:t>
            </a:r>
          </a:p>
        </p:txBody>
      </p:sp>
      <p:sp>
        <p:nvSpPr>
          <p:cNvPr id="16" name="Freeform 15"/>
          <p:cNvSpPr/>
          <p:nvPr/>
        </p:nvSpPr>
        <p:spPr>
          <a:xfrm>
            <a:off x="5502275" y="2360613"/>
            <a:ext cx="1101725" cy="1449387"/>
          </a:xfrm>
          <a:custGeom>
            <a:avLst/>
            <a:gdLst>
              <a:gd name="connsiteX0" fmla="*/ 0 w 1101144"/>
              <a:gd name="connsiteY0" fmla="*/ 4294 h 1092558"/>
              <a:gd name="connsiteX1" fmla="*/ 309093 w 1101144"/>
              <a:gd name="connsiteY1" fmla="*/ 42930 h 1092558"/>
              <a:gd name="connsiteX2" fmla="*/ 553791 w 1101144"/>
              <a:gd name="connsiteY2" fmla="*/ 261871 h 1092558"/>
              <a:gd name="connsiteX3" fmla="*/ 1030310 w 1101144"/>
              <a:gd name="connsiteY3" fmla="*/ 983088 h 1092558"/>
              <a:gd name="connsiteX4" fmla="*/ 978794 w 1101144"/>
              <a:gd name="connsiteY4" fmla="*/ 918694 h 1092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144" h="1092558">
                <a:moveTo>
                  <a:pt x="0" y="4294"/>
                </a:moveTo>
                <a:cubicBezTo>
                  <a:pt x="108397" y="2147"/>
                  <a:pt x="216794" y="0"/>
                  <a:pt x="309093" y="42930"/>
                </a:cubicBezTo>
                <a:cubicBezTo>
                  <a:pt x="401392" y="85860"/>
                  <a:pt x="433588" y="105178"/>
                  <a:pt x="553791" y="261871"/>
                </a:cubicBezTo>
                <a:cubicBezTo>
                  <a:pt x="673994" y="418564"/>
                  <a:pt x="959476" y="873618"/>
                  <a:pt x="1030310" y="983088"/>
                </a:cubicBezTo>
                <a:cubicBezTo>
                  <a:pt x="1101144" y="1092558"/>
                  <a:pt x="1039969" y="1005626"/>
                  <a:pt x="978794" y="918694"/>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7" name="Freeform 16"/>
          <p:cNvSpPr/>
          <p:nvPr/>
        </p:nvSpPr>
        <p:spPr>
          <a:xfrm>
            <a:off x="6553200" y="3735388"/>
            <a:ext cx="628650" cy="760412"/>
          </a:xfrm>
          <a:custGeom>
            <a:avLst/>
            <a:gdLst>
              <a:gd name="connsiteX0" fmla="*/ 0 w 628918"/>
              <a:gd name="connsiteY0" fmla="*/ 0 h 759853"/>
              <a:gd name="connsiteX1" fmla="*/ 180304 w 628918"/>
              <a:gd name="connsiteY1" fmla="*/ 38636 h 759853"/>
              <a:gd name="connsiteX2" fmla="*/ 296214 w 628918"/>
              <a:gd name="connsiteY2" fmla="*/ 180304 h 759853"/>
              <a:gd name="connsiteX3" fmla="*/ 579549 w 628918"/>
              <a:gd name="connsiteY3" fmla="*/ 682580 h 759853"/>
              <a:gd name="connsiteX4" fmla="*/ 592428 w 628918"/>
              <a:gd name="connsiteY4" fmla="*/ 643943 h 759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18" h="759853">
                <a:moveTo>
                  <a:pt x="0" y="0"/>
                </a:moveTo>
                <a:cubicBezTo>
                  <a:pt x="65467" y="4292"/>
                  <a:pt x="130935" y="8585"/>
                  <a:pt x="180304" y="38636"/>
                </a:cubicBezTo>
                <a:cubicBezTo>
                  <a:pt x="229673" y="68687"/>
                  <a:pt x="229673" y="72980"/>
                  <a:pt x="296214" y="180304"/>
                </a:cubicBezTo>
                <a:cubicBezTo>
                  <a:pt x="362755" y="287628"/>
                  <a:pt x="530180" y="605307"/>
                  <a:pt x="579549" y="682580"/>
                </a:cubicBezTo>
                <a:cubicBezTo>
                  <a:pt x="628918" y="759853"/>
                  <a:pt x="610673" y="701898"/>
                  <a:pt x="592428" y="643943"/>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 name="Freeform 17"/>
          <p:cNvSpPr/>
          <p:nvPr/>
        </p:nvSpPr>
        <p:spPr>
          <a:xfrm>
            <a:off x="6991350" y="3811588"/>
            <a:ext cx="628650" cy="760412"/>
          </a:xfrm>
          <a:custGeom>
            <a:avLst/>
            <a:gdLst>
              <a:gd name="connsiteX0" fmla="*/ 0 w 628918"/>
              <a:gd name="connsiteY0" fmla="*/ 0 h 759853"/>
              <a:gd name="connsiteX1" fmla="*/ 180304 w 628918"/>
              <a:gd name="connsiteY1" fmla="*/ 38636 h 759853"/>
              <a:gd name="connsiteX2" fmla="*/ 296214 w 628918"/>
              <a:gd name="connsiteY2" fmla="*/ 180304 h 759853"/>
              <a:gd name="connsiteX3" fmla="*/ 579549 w 628918"/>
              <a:gd name="connsiteY3" fmla="*/ 682580 h 759853"/>
              <a:gd name="connsiteX4" fmla="*/ 592428 w 628918"/>
              <a:gd name="connsiteY4" fmla="*/ 643943 h 759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18" h="759853">
                <a:moveTo>
                  <a:pt x="0" y="0"/>
                </a:moveTo>
                <a:cubicBezTo>
                  <a:pt x="65467" y="4292"/>
                  <a:pt x="130935" y="8585"/>
                  <a:pt x="180304" y="38636"/>
                </a:cubicBezTo>
                <a:cubicBezTo>
                  <a:pt x="229673" y="68687"/>
                  <a:pt x="229673" y="72980"/>
                  <a:pt x="296214" y="180304"/>
                </a:cubicBezTo>
                <a:cubicBezTo>
                  <a:pt x="362755" y="287628"/>
                  <a:pt x="530180" y="605307"/>
                  <a:pt x="579549" y="682580"/>
                </a:cubicBezTo>
                <a:cubicBezTo>
                  <a:pt x="628918" y="759853"/>
                  <a:pt x="610673" y="701898"/>
                  <a:pt x="592428" y="643943"/>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20" name="Straight Connector 19"/>
          <p:cNvCxnSpPr>
            <a:stCxn id="17" idx="0"/>
            <a:endCxn id="18" idx="0"/>
          </p:cNvCxnSpPr>
          <p:nvPr/>
        </p:nvCxnSpPr>
        <p:spPr>
          <a:xfrm>
            <a:off x="6553200" y="3735388"/>
            <a:ext cx="438150" cy="7620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1" name="Can 20"/>
          <p:cNvSpPr/>
          <p:nvPr/>
        </p:nvSpPr>
        <p:spPr>
          <a:xfrm>
            <a:off x="5257800" y="2133600"/>
            <a:ext cx="2286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Can 21"/>
          <p:cNvSpPr/>
          <p:nvPr/>
        </p:nvSpPr>
        <p:spPr>
          <a:xfrm>
            <a:off x="7086600" y="45720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Can 22"/>
          <p:cNvSpPr/>
          <p:nvPr/>
        </p:nvSpPr>
        <p:spPr>
          <a:xfrm>
            <a:off x="7543800" y="45720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485" name="TextBox 23"/>
          <p:cNvSpPr txBox="1">
            <a:spLocks noChangeArrowheads="1"/>
          </p:cNvSpPr>
          <p:nvPr/>
        </p:nvSpPr>
        <p:spPr bwMode="auto">
          <a:xfrm>
            <a:off x="5526088" y="1905000"/>
            <a:ext cx="1103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CANSAT</a:t>
            </a:r>
          </a:p>
        </p:txBody>
      </p:sp>
      <p:sp>
        <p:nvSpPr>
          <p:cNvPr id="105486" name="TextBox 24"/>
          <p:cNvSpPr txBox="1">
            <a:spLocks noChangeArrowheads="1"/>
          </p:cNvSpPr>
          <p:nvPr/>
        </p:nvSpPr>
        <p:spPr bwMode="auto">
          <a:xfrm>
            <a:off x="6172200" y="4419600"/>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Lander</a:t>
            </a:r>
          </a:p>
        </p:txBody>
      </p:sp>
      <p:sp>
        <p:nvSpPr>
          <p:cNvPr id="105487" name="TextBox 25"/>
          <p:cNvSpPr txBox="1">
            <a:spLocks noChangeArrowheads="1"/>
          </p:cNvSpPr>
          <p:nvPr/>
        </p:nvSpPr>
        <p:spPr bwMode="auto">
          <a:xfrm>
            <a:off x="7859713" y="4572000"/>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Carrier</a:t>
            </a:r>
          </a:p>
        </p:txBody>
      </p:sp>
      <p:sp>
        <p:nvSpPr>
          <p:cNvPr id="28" name="Rectangular Callout 27"/>
          <p:cNvSpPr/>
          <p:nvPr/>
        </p:nvSpPr>
        <p:spPr>
          <a:xfrm>
            <a:off x="6934200" y="2514600"/>
            <a:ext cx="1981200" cy="990600"/>
          </a:xfrm>
          <a:prstGeom prst="wedgeRectCallout">
            <a:avLst>
              <a:gd name="adj1" fmla="val -77481"/>
              <a:gd name="adj2" fmla="val 20896"/>
            </a:avLst>
          </a:prstGeom>
          <a:ln/>
        </p:spPr>
        <p:style>
          <a:lnRef idx="3">
            <a:schemeClr val="lt1"/>
          </a:lnRef>
          <a:fillRef idx="1">
            <a:schemeClr val="dk1"/>
          </a:fillRef>
          <a:effectRef idx="1">
            <a:schemeClr val="dk1"/>
          </a:effectRef>
          <a:fontRef idx="minor">
            <a:schemeClr val="lt1"/>
          </a:fontRef>
        </p:style>
        <p:txBody>
          <a:bodyPr anchor="ctr"/>
          <a:lstStyle/>
          <a:p>
            <a:pPr>
              <a:defRPr/>
            </a:pPr>
            <a:r>
              <a:rPr lang="en-US" dirty="0"/>
              <a:t>Reading is taken </a:t>
            </a:r>
          </a:p>
          <a:p>
            <a:pPr>
              <a:defRPr/>
            </a:pPr>
            <a:r>
              <a:rPr lang="en-US" dirty="0"/>
              <a:t>every 2 </a:t>
            </a:r>
            <a:r>
              <a:rPr lang="en-US" dirty="0" err="1"/>
              <a:t>secs</a:t>
            </a:r>
            <a:endParaRPr lang="en-US" dirty="0"/>
          </a:p>
        </p:txBody>
      </p:sp>
      <p:pic>
        <p:nvPicPr>
          <p:cNvPr id="1054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64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1144EBC-EAA2-47DE-8157-BA5651FDD33C}" type="slidenum">
              <a:rPr lang="en-US" smtClean="0"/>
              <a:pPr eaLnBrk="1" hangingPunct="1"/>
              <a:t>101</a:t>
            </a:fld>
            <a:endParaRPr lang="en-US" smtClean="0"/>
          </a:p>
        </p:txBody>
      </p:sp>
      <p:sp>
        <p:nvSpPr>
          <p:cNvPr id="106500" name="Rectangle 2"/>
          <p:cNvSpPr>
            <a:spLocks noGrp="1" noChangeArrowheads="1"/>
          </p:cNvSpPr>
          <p:nvPr>
            <p:ph type="title"/>
          </p:nvPr>
        </p:nvSpPr>
        <p:spPr/>
        <p:txBody>
          <a:bodyPr/>
          <a:lstStyle/>
          <a:p>
            <a:pPr eaLnBrk="1" hangingPunct="1"/>
            <a:r>
              <a:rPr lang="en-US" smtClean="0"/>
              <a:t>Cansat Location and Recover</a:t>
            </a:r>
          </a:p>
        </p:txBody>
      </p:sp>
      <p:sp>
        <p:nvSpPr>
          <p:cNvPr id="9" name="Rectangle 3"/>
          <p:cNvSpPr txBox="1">
            <a:spLocks noChangeArrowheads="1"/>
          </p:cNvSpPr>
          <p:nvPr/>
        </p:nvSpPr>
        <p:spPr bwMode="auto">
          <a:xfrm>
            <a:off x="228600" y="1219200"/>
            <a:ext cx="8686800" cy="1905000"/>
          </a:xfrm>
          <a:prstGeom prst="rect">
            <a:avLst/>
          </a:prstGeom>
          <a:noFill/>
          <a:ln w="9525">
            <a:noFill/>
            <a:miter lim="800000"/>
            <a:headEnd/>
            <a:tailEnd/>
          </a:ln>
          <a:effectLst/>
        </p:spPr>
        <p:txBody>
          <a:bodyPr/>
          <a:lstStyle/>
          <a:p>
            <a:pPr marL="342900" indent="-342900">
              <a:spcBef>
                <a:spcPct val="20000"/>
              </a:spcBef>
              <a:buFontTx/>
              <a:buChar char="•"/>
              <a:defRPr/>
            </a:pPr>
            <a:r>
              <a:rPr lang="en-US" sz="2400" b="1" kern="0" dirty="0">
                <a:latin typeface="+mn-lt"/>
              </a:rPr>
              <a:t>Lander Recovery</a:t>
            </a:r>
          </a:p>
          <a:p>
            <a:pPr marL="914400" lvl="1" indent="-457200">
              <a:spcBef>
                <a:spcPct val="20000"/>
              </a:spcBef>
              <a:buFontTx/>
              <a:buChar char="-"/>
              <a:defRPr/>
            </a:pPr>
            <a:r>
              <a:rPr lang="en-US" sz="1600" kern="0" dirty="0">
                <a:latin typeface="+mn-lt"/>
              </a:rPr>
              <a:t>The co-ordinates of </a:t>
            </a:r>
            <a:r>
              <a:rPr lang="en-US" sz="1600" kern="0" dirty="0" err="1">
                <a:latin typeface="+mn-lt"/>
              </a:rPr>
              <a:t>lander</a:t>
            </a:r>
            <a:r>
              <a:rPr lang="en-US" sz="1600" kern="0" dirty="0">
                <a:latin typeface="+mn-lt"/>
              </a:rPr>
              <a:t> will be estimated by FSW in the carrier that will help us to find the exact location of Lander on the ground. The exact method for determination of </a:t>
            </a:r>
            <a:r>
              <a:rPr lang="en-US" sz="1600" kern="0" dirty="0" err="1">
                <a:latin typeface="+mn-lt"/>
              </a:rPr>
              <a:t>lander</a:t>
            </a:r>
            <a:r>
              <a:rPr lang="en-US" sz="1600" kern="0" dirty="0">
                <a:latin typeface="+mn-lt"/>
              </a:rPr>
              <a:t> location is under construction. However a heuristic approach based upon GPS data is as follows : </a:t>
            </a:r>
          </a:p>
          <a:p>
            <a:pPr marL="1371600" lvl="2" indent="-457200">
              <a:spcBef>
                <a:spcPct val="20000"/>
              </a:spcBef>
              <a:buFontTx/>
              <a:buChar char="-"/>
              <a:defRPr/>
            </a:pPr>
            <a:r>
              <a:rPr lang="en-US" sz="1600" kern="0" dirty="0">
                <a:latin typeface="+mn-lt"/>
              </a:rPr>
              <a:t>We store the position of cansat before separation of carrier and </a:t>
            </a:r>
            <a:r>
              <a:rPr lang="en-US" sz="1600" kern="0" dirty="0" err="1">
                <a:latin typeface="+mn-lt"/>
              </a:rPr>
              <a:t>lander</a:t>
            </a:r>
            <a:r>
              <a:rPr lang="en-US" sz="1600" kern="0" dirty="0">
                <a:latin typeface="+mn-lt"/>
              </a:rPr>
              <a:t> in the memory at every 2 sec interval.. This will depict the trajectory of the cansat as it falls. This can be extrapolated taking into consideration local wind effect  as altitude decreases to predict the trajectory and final position of </a:t>
            </a:r>
            <a:r>
              <a:rPr lang="en-US" sz="1600" kern="0" dirty="0" err="1">
                <a:latin typeface="+mn-lt"/>
              </a:rPr>
              <a:t>lander</a:t>
            </a:r>
            <a:r>
              <a:rPr lang="en-US" sz="1600" kern="0" dirty="0">
                <a:latin typeface="+mn-lt"/>
              </a:rPr>
              <a:t>.</a:t>
            </a:r>
          </a:p>
          <a:p>
            <a:pPr marL="914400" lvl="1" indent="-457200">
              <a:spcBef>
                <a:spcPct val="20000"/>
              </a:spcBef>
              <a:buFontTx/>
              <a:buChar char="-"/>
              <a:defRPr/>
            </a:pPr>
            <a:r>
              <a:rPr lang="en-US" sz="1600" kern="0" dirty="0"/>
              <a:t>The Lander will have a shiny parachute after detachment from carrier. That parachute will be helpful in spotting the </a:t>
            </a:r>
            <a:r>
              <a:rPr lang="en-US" sz="1600" kern="0" dirty="0" err="1"/>
              <a:t>lander</a:t>
            </a:r>
            <a:r>
              <a:rPr lang="en-US" sz="1600" kern="0" dirty="0"/>
              <a:t> from a far distance.</a:t>
            </a:r>
          </a:p>
          <a:p>
            <a:pPr marL="914400" lvl="1" indent="-457200">
              <a:spcBef>
                <a:spcPct val="20000"/>
              </a:spcBef>
              <a:buFontTx/>
              <a:buChar char="-"/>
              <a:defRPr/>
            </a:pPr>
            <a:endParaRPr lang="en-US" sz="1600" kern="0" dirty="0">
              <a:latin typeface="+mn-lt"/>
            </a:endParaRPr>
          </a:p>
        </p:txBody>
      </p:sp>
      <p:sp>
        <p:nvSpPr>
          <p:cNvPr id="10" name="Rectangle 3"/>
          <p:cNvSpPr txBox="1">
            <a:spLocks noChangeArrowheads="1"/>
          </p:cNvSpPr>
          <p:nvPr/>
        </p:nvSpPr>
        <p:spPr bwMode="auto">
          <a:xfrm>
            <a:off x="228600" y="4419600"/>
            <a:ext cx="8686800" cy="1676400"/>
          </a:xfrm>
          <a:prstGeom prst="rect">
            <a:avLst/>
          </a:prstGeom>
          <a:noFill/>
          <a:ln w="9525">
            <a:noFill/>
            <a:miter lim="800000"/>
            <a:headEnd/>
            <a:tailEnd/>
          </a:ln>
          <a:effectLst/>
        </p:spPr>
        <p:txBody>
          <a:bodyPr/>
          <a:lstStyle/>
          <a:p>
            <a:pPr marL="342900" indent="-342900">
              <a:spcBef>
                <a:spcPct val="20000"/>
              </a:spcBef>
              <a:buFontTx/>
              <a:buChar char="•"/>
              <a:defRPr/>
            </a:pPr>
            <a:r>
              <a:rPr lang="en-US" sz="2400" b="1" kern="0" dirty="0">
                <a:latin typeface="+mn-lt"/>
              </a:rPr>
              <a:t>Carrier Recovery</a:t>
            </a:r>
          </a:p>
          <a:p>
            <a:pPr marL="914400" lvl="1" indent="-457200">
              <a:spcBef>
                <a:spcPct val="20000"/>
              </a:spcBef>
              <a:buFontTx/>
              <a:buChar char="-"/>
              <a:defRPr/>
            </a:pPr>
            <a:r>
              <a:rPr lang="en-US" sz="1600" kern="0" dirty="0">
                <a:latin typeface="+mn-lt"/>
              </a:rPr>
              <a:t>A buzzer will be there on carrier and it start beeping as soon as Carrier will hit the ground this will help in recovery of carrier.</a:t>
            </a:r>
          </a:p>
          <a:p>
            <a:pPr marL="914400" lvl="1" indent="-457200">
              <a:spcBef>
                <a:spcPct val="20000"/>
              </a:spcBef>
              <a:buFontTx/>
              <a:buChar char="-"/>
              <a:defRPr/>
            </a:pPr>
            <a:r>
              <a:rPr lang="en-US" sz="1600" kern="0" dirty="0">
                <a:latin typeface="+mn-lt"/>
              </a:rPr>
              <a:t>Shiny and colorful parachute will help in spotting the carrier from far distances.</a:t>
            </a:r>
          </a:p>
          <a:p>
            <a:pPr marL="914400" lvl="1" indent="-457200">
              <a:spcBef>
                <a:spcPct val="20000"/>
              </a:spcBef>
              <a:buFontTx/>
              <a:buChar char="-"/>
              <a:defRPr/>
            </a:pPr>
            <a:r>
              <a:rPr lang="en-US" sz="1600" kern="0" dirty="0">
                <a:latin typeface="+mn-lt"/>
              </a:rPr>
              <a:t>Telemetry data received by the GCS towards the end (when the cansat has landed) will also be used to discover the location of the carrier.</a:t>
            </a:r>
          </a:p>
        </p:txBody>
      </p:sp>
      <p:pic>
        <p:nvPicPr>
          <p:cNvPr id="1065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752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0B1BE49-324B-4770-90E5-2C61908A2B6F}" type="slidenum">
              <a:rPr lang="en-US" smtClean="0"/>
              <a:pPr eaLnBrk="1" hangingPunct="1"/>
              <a:t>102</a:t>
            </a:fld>
            <a:endParaRPr lang="en-US" smtClean="0"/>
          </a:p>
        </p:txBody>
      </p:sp>
      <p:sp>
        <p:nvSpPr>
          <p:cNvPr id="107524" name="Rectangle 4"/>
          <p:cNvSpPr>
            <a:spLocks noGrp="1" noChangeArrowheads="1"/>
          </p:cNvSpPr>
          <p:nvPr>
            <p:ph type="ctrTitle"/>
          </p:nvPr>
        </p:nvSpPr>
        <p:spPr/>
        <p:txBody>
          <a:bodyPr/>
          <a:lstStyle/>
          <a:p>
            <a:pPr eaLnBrk="1" hangingPunct="1"/>
            <a:r>
              <a:rPr lang="en-US" smtClean="0"/>
              <a:t>Management</a:t>
            </a:r>
          </a:p>
        </p:txBody>
      </p:sp>
      <p:sp>
        <p:nvSpPr>
          <p:cNvPr id="107525" name="Rectangle 5"/>
          <p:cNvSpPr>
            <a:spLocks noGrp="1" noChangeArrowheads="1"/>
          </p:cNvSpPr>
          <p:nvPr>
            <p:ph type="subTitle" idx="1"/>
          </p:nvPr>
        </p:nvSpPr>
        <p:spPr/>
        <p:txBody>
          <a:bodyPr/>
          <a:lstStyle/>
          <a:p>
            <a:pPr eaLnBrk="1" hangingPunct="1"/>
            <a:r>
              <a:rPr lang="en-US" smtClean="0"/>
              <a:t>Presenter : Roopak Dubey</a:t>
            </a:r>
          </a:p>
        </p:txBody>
      </p:sp>
      <p:pic>
        <p:nvPicPr>
          <p:cNvPr id="1075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85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64137C5-FA08-44E4-B35C-DFDEF8F6A841}" type="slidenum">
              <a:rPr lang="en-US" smtClean="0"/>
              <a:pPr eaLnBrk="1" hangingPunct="1"/>
              <a:t>103</a:t>
            </a:fld>
            <a:endParaRPr lang="en-US" smtClean="0"/>
          </a:p>
        </p:txBody>
      </p:sp>
      <p:sp>
        <p:nvSpPr>
          <p:cNvPr id="108548" name="Rectangle 2"/>
          <p:cNvSpPr>
            <a:spLocks noGrp="1" noChangeArrowheads="1"/>
          </p:cNvSpPr>
          <p:nvPr>
            <p:ph type="title"/>
          </p:nvPr>
        </p:nvSpPr>
        <p:spPr/>
        <p:txBody>
          <a:bodyPr/>
          <a:lstStyle/>
          <a:p>
            <a:pPr eaLnBrk="1" hangingPunct="1"/>
            <a:r>
              <a:rPr lang="en-US" smtClean="0"/>
              <a:t>Cansat Budget – Hardware</a:t>
            </a:r>
          </a:p>
        </p:txBody>
      </p:sp>
      <p:graphicFrame>
        <p:nvGraphicFramePr>
          <p:cNvPr id="8" name="Group 2"/>
          <p:cNvGraphicFramePr>
            <a:graphicFrameLocks noGrp="1"/>
          </p:cNvGraphicFramePr>
          <p:nvPr/>
        </p:nvGraphicFramePr>
        <p:xfrm>
          <a:off x="381000" y="1023938"/>
          <a:ext cx="4876800" cy="5276850"/>
        </p:xfrm>
        <a:graphic>
          <a:graphicData uri="http://schemas.openxmlformats.org/drawingml/2006/table">
            <a:tbl>
              <a:tblPr/>
              <a:tblGrid>
                <a:gridCol w="1711625"/>
                <a:gridCol w="674327"/>
                <a:gridCol w="675992"/>
                <a:gridCol w="1814856"/>
              </a:tblGrid>
              <a:tr h="72273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Component</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Quantity</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smtClean="0">
                          <a:ln>
                            <a:noFill/>
                          </a:ln>
                          <a:solidFill>
                            <a:srgbClr val="000000"/>
                          </a:solidFill>
                          <a:effectLst/>
                          <a:latin typeface="Calibri" pitchFamily="32" charset="0"/>
                          <a:ea typeface="MS Gothic" charset="-128"/>
                          <a:cs typeface="Calibri" pitchFamily="32" charset="0"/>
                        </a:rPr>
                        <a:t>Unit Price (in USD)</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Cost</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(in USD)</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39784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smtClean="0">
                          <a:ln>
                            <a:noFill/>
                          </a:ln>
                          <a:solidFill>
                            <a:srgbClr val="000000"/>
                          </a:solidFill>
                          <a:effectLst/>
                          <a:latin typeface="Calibri" pitchFamily="32" charset="0"/>
                          <a:ea typeface="MS Gothic" charset="-128"/>
                          <a:cs typeface="Calibri" pitchFamily="32" charset="0"/>
                        </a:rPr>
                        <a:t>Atmega128 microcontroller</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6.8</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13.6</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8489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Temperature Sensor</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0.7</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0.7</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3539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Accelerometer</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3539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Battery</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8618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Mini Servo Motor</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5</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5</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9784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Circuit Fabrication</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300" dirty="0" smtClean="0"/>
                        <a:t>   </a:t>
                      </a:r>
                      <a:r>
                        <a:rPr lang="en-US" sz="1300" dirty="0" smtClean="0">
                          <a:latin typeface="Calibri" pitchFamily="34" charset="0"/>
                        </a:rPr>
                        <a:t>2</a:t>
                      </a:r>
                      <a:endParaRPr lang="en-US" sz="1300" dirty="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10(original)  +  2(Replicate)</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1849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GPS Equipment</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108</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108</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5795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Electronics system</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endParaRPr lang="en-US" sz="130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endParaRPr lang="en-US" sz="1300" dirty="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71.3</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39784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Structure material and Fabrication</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endParaRPr lang="en-US" sz="130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60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60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23539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Rip-Stop Nylon</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3</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18</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54</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35795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Miscellaneous</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30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3539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Margin</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smtClean="0">
                          <a:ln>
                            <a:noFill/>
                          </a:ln>
                          <a:solidFill>
                            <a:srgbClr val="000000"/>
                          </a:solidFill>
                          <a:effectLst/>
                          <a:latin typeface="Calibri" pitchFamily="32" charset="0"/>
                          <a:ea typeface="MS Gothic" charset="-128"/>
                          <a:cs typeface="Calibri" pitchFamily="32" charset="0"/>
                        </a:rPr>
                        <a:t>15%</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41.3</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41.3</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135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Total</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endParaRPr lang="en-US" sz="130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endParaRPr lang="en-US" sz="1300" dirty="0"/>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Calibri" pitchFamily="32" charset="0"/>
                          <a:ea typeface="MS Gothic" charset="-128"/>
                          <a:cs typeface="Calibri" pitchFamily="32" charset="0"/>
                        </a:rPr>
                        <a:t>350.7</a:t>
                      </a:r>
                    </a:p>
                  </a:txBody>
                  <a:tcPr marT="27218"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r>
            </a:tbl>
          </a:graphicData>
        </a:graphic>
      </p:graphicFrame>
      <p:pic>
        <p:nvPicPr>
          <p:cNvPr id="108626" name="Picture 229"/>
          <p:cNvPicPr>
            <a:picLocks noChangeAspect="1" noChangeArrowheads="1"/>
          </p:cNvPicPr>
          <p:nvPr/>
        </p:nvPicPr>
        <p:blipFill>
          <a:blip r:embed="rId2">
            <a:extLst>
              <a:ext uri="{28A0092B-C50C-407E-A947-70E740481C1C}">
                <a14:useLocalDpi xmlns:a14="http://schemas.microsoft.com/office/drawing/2010/main" val="0"/>
              </a:ext>
            </a:extLst>
          </a:blip>
          <a:srcRect b="-104"/>
          <a:stretch>
            <a:fillRect/>
          </a:stretch>
        </p:blipFill>
        <p:spPr bwMode="auto">
          <a:xfrm>
            <a:off x="5562600" y="1981200"/>
            <a:ext cx="3505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62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95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FF84AC8-A4A7-4690-94AA-0DB7B3FD230B}" type="slidenum">
              <a:rPr lang="en-US" smtClean="0"/>
              <a:pPr eaLnBrk="1" hangingPunct="1"/>
              <a:t>104</a:t>
            </a:fld>
            <a:endParaRPr lang="en-US" smtClean="0"/>
          </a:p>
        </p:txBody>
      </p:sp>
      <p:sp>
        <p:nvSpPr>
          <p:cNvPr id="109572" name="Rectangle 2"/>
          <p:cNvSpPr>
            <a:spLocks noGrp="1" noChangeArrowheads="1"/>
          </p:cNvSpPr>
          <p:nvPr>
            <p:ph type="title"/>
          </p:nvPr>
        </p:nvSpPr>
        <p:spPr/>
        <p:txBody>
          <a:bodyPr/>
          <a:lstStyle/>
          <a:p>
            <a:pPr eaLnBrk="1" hangingPunct="1"/>
            <a:r>
              <a:rPr lang="en-US" smtClean="0"/>
              <a:t>Cansat Budget – Other Costs</a:t>
            </a:r>
          </a:p>
        </p:txBody>
      </p:sp>
      <p:graphicFrame>
        <p:nvGraphicFramePr>
          <p:cNvPr id="7" name="Group 2"/>
          <p:cNvGraphicFramePr>
            <a:graphicFrameLocks noGrp="1"/>
          </p:cNvGraphicFramePr>
          <p:nvPr/>
        </p:nvGraphicFramePr>
        <p:xfrm>
          <a:off x="381000" y="1371600"/>
          <a:ext cx="4038600" cy="4475163"/>
        </p:xfrm>
        <a:graphic>
          <a:graphicData uri="http://schemas.openxmlformats.org/drawingml/2006/table">
            <a:tbl>
              <a:tblPr/>
              <a:tblGrid>
                <a:gridCol w="2808623"/>
                <a:gridCol w="1229977"/>
              </a:tblGrid>
              <a:tr h="78986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Component</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Cost</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(in USD)</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136618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Ground Control Station</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600" dirty="0" smtClean="0">
                          <a:latin typeface="Calibri" pitchFamily="34" charset="0"/>
                          <a:cs typeface="Calibri" pitchFamily="34" charset="0"/>
                        </a:rPr>
                        <a:t>1140$ (for laptop and AC4790 +  antenna)</a:t>
                      </a:r>
                      <a:endParaRPr lang="en-US" sz="1600" dirty="0">
                        <a:latin typeface="Calibri" pitchFamily="34" charset="0"/>
                        <a:cs typeface="Calibri" pitchFamily="34" charset="0"/>
                      </a:endParaRP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3057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Test facilities and equipment</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600" baseline="0" dirty="0" smtClean="0">
                          <a:latin typeface="Calibri" pitchFamily="34" charset="0"/>
                          <a:cs typeface="Calibri" pitchFamily="34" charset="0"/>
                        </a:rPr>
                        <a:t>      </a:t>
                      </a:r>
                      <a:r>
                        <a:rPr lang="en-US" sz="1600" dirty="0" smtClean="0">
                          <a:latin typeface="Calibri" pitchFamily="34" charset="0"/>
                          <a:cs typeface="Calibri" pitchFamily="34" charset="0"/>
                        </a:rPr>
                        <a:t>20$</a:t>
                      </a:r>
                      <a:r>
                        <a:rPr lang="en-US" sz="1600" baseline="0" dirty="0" smtClean="0">
                          <a:latin typeface="Calibri" pitchFamily="34" charset="0"/>
                          <a:cs typeface="Calibri" pitchFamily="34" charset="0"/>
                        </a:rPr>
                        <a:t> till now</a:t>
                      </a:r>
                      <a:endParaRPr lang="en-US" sz="1600" dirty="0">
                        <a:latin typeface="Calibri" pitchFamily="34" charset="0"/>
                        <a:cs typeface="Calibri" pitchFamily="34" charset="0"/>
                      </a:endParaRP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3057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Rentals</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600" dirty="0" smtClean="0">
                          <a:latin typeface="Calibri" pitchFamily="34" charset="0"/>
                          <a:cs typeface="Calibri" pitchFamily="34" charset="0"/>
                        </a:rPr>
                        <a:t>            Nil</a:t>
                      </a:r>
                      <a:endParaRPr lang="en-US" sz="1600" dirty="0">
                        <a:latin typeface="Calibri" pitchFamily="34" charset="0"/>
                        <a:cs typeface="Calibri" pitchFamily="34" charset="0"/>
                      </a:endParaRP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3042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Travel</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40$</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2753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Total</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1200 $</a:t>
                      </a:r>
                    </a:p>
                  </a:txBody>
                  <a:tcPr marT="27217" marB="4572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r>
            </a:tbl>
          </a:graphicData>
        </a:graphic>
      </p:graphicFrame>
      <p:pic>
        <p:nvPicPr>
          <p:cNvPr id="109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97" name="TextBox 8"/>
          <p:cNvSpPr txBox="1">
            <a:spLocks noChangeArrowheads="1"/>
          </p:cNvSpPr>
          <p:nvPr/>
        </p:nvSpPr>
        <p:spPr bwMode="auto">
          <a:xfrm>
            <a:off x="4876800" y="4114800"/>
            <a:ext cx="3276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Calibri" pitchFamily="34" charset="0"/>
                <a:ea typeface="Calibri" pitchFamily="34" charset="0"/>
                <a:cs typeface="Calibri" pitchFamily="34" charset="0"/>
              </a:rPr>
              <a:t>Any external financial support for the project is not yet available. </a:t>
            </a:r>
          </a:p>
        </p:txBody>
      </p:sp>
      <p:sp>
        <p:nvSpPr>
          <p:cNvPr id="10959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D2D280B-4BFD-47D3-B64F-94371BFA5BB9}" type="slidenum">
              <a:rPr lang="en-US" smtClean="0"/>
              <a:pPr eaLnBrk="1" hangingPunct="1"/>
              <a:t>105</a:t>
            </a:fld>
            <a:endParaRPr lang="en-US" smtClean="0"/>
          </a:p>
        </p:txBody>
      </p:sp>
      <p:sp>
        <p:nvSpPr>
          <p:cNvPr id="110596" name="Rectangle 2"/>
          <p:cNvSpPr>
            <a:spLocks noGrp="1" noChangeArrowheads="1"/>
          </p:cNvSpPr>
          <p:nvPr>
            <p:ph type="title"/>
          </p:nvPr>
        </p:nvSpPr>
        <p:spPr/>
        <p:txBody>
          <a:bodyPr/>
          <a:lstStyle/>
          <a:p>
            <a:pPr eaLnBrk="1" hangingPunct="1"/>
            <a:r>
              <a:rPr lang="en-US" smtClean="0"/>
              <a:t>Program Schedule</a:t>
            </a:r>
          </a:p>
        </p:txBody>
      </p:sp>
      <p:graphicFrame>
        <p:nvGraphicFramePr>
          <p:cNvPr id="7" name="Group 4"/>
          <p:cNvGraphicFramePr>
            <a:graphicFrameLocks noGrp="1"/>
          </p:cNvGraphicFramePr>
          <p:nvPr/>
        </p:nvGraphicFramePr>
        <p:xfrm>
          <a:off x="304800" y="1066800"/>
          <a:ext cx="8534400" cy="5257800"/>
        </p:xfrm>
        <a:graphic>
          <a:graphicData uri="http://schemas.openxmlformats.org/drawingml/2006/table">
            <a:tbl>
              <a:tblPr/>
              <a:tblGrid>
                <a:gridCol w="3285696"/>
                <a:gridCol w="1009219"/>
                <a:gridCol w="915560"/>
                <a:gridCol w="953789"/>
                <a:gridCol w="978636"/>
                <a:gridCol w="1391499"/>
              </a:tblGrid>
              <a:tr h="262356">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Electronics Team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887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Task</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Scheduled Dates</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dd</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/mm/</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yy</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Actual Dates</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dd</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/mm/</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yy</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Reasons for not completing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43046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1. Recognition of Tasks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 7/1/11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 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7/1/11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2000" dirty="0" smtClean="0"/>
                        <a:t> </a:t>
                      </a:r>
                      <a:endParaRPr lang="en-US" sz="2000" dirty="0"/>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87204">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2. Allocation and Division of Tasks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8/1/11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10/1/11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8/1/11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10/1/11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414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3.  Identification of Systems and System Architecture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15/1/11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15/1/11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8465">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4. Testing of Available components from previous year</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15/1/11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27/1/11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15/1/11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24/1/11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5. PDR Report and Presentation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27/1/11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31/1/11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21/1/11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31/1/11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6. Hardware Procurement Begins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7.  Basic System Integration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8. Work on Image Sensing and Orientation</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15/3/11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106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7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smtClean="0"/>
              <a:t>Program Schedule(contd.)</a:t>
            </a:r>
          </a:p>
        </p:txBody>
      </p:sp>
      <p:sp>
        <p:nvSpPr>
          <p:cNvPr id="11161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16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9CC4EE8-0275-4EB0-9D5D-F542DF8FB464}" type="slidenum">
              <a:rPr lang="en-US" smtClean="0"/>
              <a:pPr eaLnBrk="1" hangingPunct="1"/>
              <a:t>106</a:t>
            </a:fld>
            <a:endParaRPr lang="en-US" smtClean="0"/>
          </a:p>
        </p:txBody>
      </p:sp>
      <p:graphicFrame>
        <p:nvGraphicFramePr>
          <p:cNvPr id="6" name="Group 4"/>
          <p:cNvGraphicFramePr>
            <a:graphicFrameLocks noGrp="1"/>
          </p:cNvGraphicFramePr>
          <p:nvPr/>
        </p:nvGraphicFramePr>
        <p:xfrm>
          <a:off x="381000" y="1143000"/>
          <a:ext cx="8382000" cy="5105400"/>
        </p:xfrm>
        <a:graphic>
          <a:graphicData uri="http://schemas.openxmlformats.org/drawingml/2006/table">
            <a:tbl>
              <a:tblPr/>
              <a:tblGrid>
                <a:gridCol w="3227024"/>
                <a:gridCol w="991197"/>
                <a:gridCol w="899210"/>
                <a:gridCol w="936757"/>
                <a:gridCol w="961161"/>
                <a:gridCol w="1366651"/>
              </a:tblGrid>
              <a:tr h="291146">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Electronics Team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703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Task</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Scheduled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Actual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Reasons for not completing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47769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9. CDR PPT and PDF</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 29/3/11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2000" dirty="0" smtClean="0"/>
                        <a:t> </a:t>
                      </a:r>
                      <a:endParaRPr lang="en-US" sz="2000" dirty="0"/>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4066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10. Accelerometer Interfacing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8989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11.   Flight Software Development</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11/4/11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30846">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12. Testing of Prototype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937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13. Fabrication of Final PCB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6/5/11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937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14. Field Testing of Hardware with System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16/5/11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5/6/11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937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15.  Flight Operations Preparation</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6/6/11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11/6/11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1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8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pPr eaLnBrk="1" hangingPunct="1"/>
            <a:r>
              <a:rPr lang="en-US" smtClean="0"/>
              <a:t>Mechanical Team Schedule</a:t>
            </a:r>
          </a:p>
        </p:txBody>
      </p:sp>
      <p:sp>
        <p:nvSpPr>
          <p:cNvPr id="1126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26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E268264-401C-4062-9E7F-99784D488D59}" type="slidenum">
              <a:rPr lang="en-US" smtClean="0"/>
              <a:pPr eaLnBrk="1" hangingPunct="1"/>
              <a:t>107</a:t>
            </a:fld>
            <a:endParaRPr lang="en-US" smtClean="0"/>
          </a:p>
        </p:txBody>
      </p:sp>
      <p:graphicFrame>
        <p:nvGraphicFramePr>
          <p:cNvPr id="6" name="Group 60"/>
          <p:cNvGraphicFramePr>
            <a:graphicFrameLocks noGrp="1"/>
          </p:cNvGraphicFramePr>
          <p:nvPr/>
        </p:nvGraphicFramePr>
        <p:xfrm>
          <a:off x="381000" y="1066800"/>
          <a:ext cx="8077200" cy="5072063"/>
        </p:xfrm>
        <a:graphic>
          <a:graphicData uri="http://schemas.openxmlformats.org/drawingml/2006/table">
            <a:tbl>
              <a:tblPr/>
              <a:tblGrid>
                <a:gridCol w="2845564"/>
                <a:gridCol w="944299"/>
                <a:gridCol w="866511"/>
                <a:gridCol w="864703"/>
                <a:gridCol w="942491"/>
                <a:gridCol w="1613631"/>
              </a:tblGrid>
              <a:tr h="272940">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Mechanical and Descent Control Team</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294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Task</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Scheduled Dates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Actual Dates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Reasons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cs typeface="Calibri" pitchFamily="32" charset="0"/>
                        </a:rPr>
                        <a:t>1. Recognition of Tasks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15/1/11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15/1/11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FF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cs typeface="Calibri" pitchFamily="32" charset="0"/>
                        </a:rPr>
                        <a:t>2. Egg Canopy Design </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16/1/11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20/1/11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16/1/11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20/1/11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FF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cs typeface="Calibri" pitchFamily="32" charset="0"/>
                        </a:rPr>
                        <a:t>3. Egg Landing Test on Materials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20/1/11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23/1/11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cs typeface="Calibri" pitchFamily="32" charset="0"/>
                        </a:rPr>
                        <a:t>4. Mechanical Structure Design</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cs typeface="Calibri" pitchFamily="32" charset="0"/>
                        </a:rPr>
                        <a:t>5. PDR report and presentation</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31/1/11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31/1/11</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126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r>
              <a:rPr lang="en-US" smtClean="0"/>
              <a:t>Mechanical Team Schedule(contd.)</a:t>
            </a:r>
          </a:p>
        </p:txBody>
      </p:sp>
      <p:sp>
        <p:nvSpPr>
          <p:cNvPr id="1136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36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9FDE37A-9899-41BB-B35D-1E4F55A4CE63}" type="slidenum">
              <a:rPr lang="en-US" smtClean="0"/>
              <a:pPr eaLnBrk="1" hangingPunct="1"/>
              <a:t>108</a:t>
            </a:fld>
            <a:endParaRPr lang="en-US" smtClean="0"/>
          </a:p>
        </p:txBody>
      </p:sp>
      <p:graphicFrame>
        <p:nvGraphicFramePr>
          <p:cNvPr id="6" name="Group 60"/>
          <p:cNvGraphicFramePr>
            <a:graphicFrameLocks noGrp="1"/>
          </p:cNvGraphicFramePr>
          <p:nvPr/>
        </p:nvGraphicFramePr>
        <p:xfrm>
          <a:off x="304800" y="1143000"/>
          <a:ext cx="8534400" cy="5181600"/>
        </p:xfrm>
        <a:graphic>
          <a:graphicData uri="http://schemas.openxmlformats.org/drawingml/2006/table">
            <a:tbl>
              <a:tblPr/>
              <a:tblGrid>
                <a:gridCol w="3006632"/>
                <a:gridCol w="997750"/>
                <a:gridCol w="915560"/>
                <a:gridCol w="913649"/>
                <a:gridCol w="995840"/>
                <a:gridCol w="1704968"/>
              </a:tblGrid>
              <a:tr h="328613">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Mechanical and Descent Control Team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861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Task</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Scheduled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Actual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Reasons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6. Descent Control Hardware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7.  Designing  Descent Control</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16/2/11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8. Integrating Descent Control with Egg Canopy</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25/2/11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9.  Testing of Structure for operation</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10. Make necessary changes in descent or Egg mechanism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11. Testing with Changes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15/4/11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12. Fabrication of Final Structure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13. Testing with integrated Hardware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25/5/11</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137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74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E28C3F1-3ACD-4BCA-81C4-F38AEEDC727D}" type="slidenum">
              <a:rPr lang="en-US" smtClean="0"/>
              <a:pPr eaLnBrk="1" hangingPunct="1"/>
              <a:t>109</a:t>
            </a:fld>
            <a:endParaRPr lang="en-US" smtClean="0"/>
          </a:p>
        </p:txBody>
      </p:sp>
      <p:sp>
        <p:nvSpPr>
          <p:cNvPr id="114692" name="Rectangle 2"/>
          <p:cNvSpPr>
            <a:spLocks noGrp="1" noChangeArrowheads="1"/>
          </p:cNvSpPr>
          <p:nvPr>
            <p:ph type="title"/>
          </p:nvPr>
        </p:nvSpPr>
        <p:spPr/>
        <p:txBody>
          <a:bodyPr/>
          <a:lstStyle/>
          <a:p>
            <a:pPr eaLnBrk="1" hangingPunct="1"/>
            <a:r>
              <a:rPr lang="en-US" smtClean="0"/>
              <a:t>Conclusions</a:t>
            </a:r>
          </a:p>
        </p:txBody>
      </p:sp>
      <p:sp>
        <p:nvSpPr>
          <p:cNvPr id="114693" name="Rectangle 3"/>
          <p:cNvSpPr>
            <a:spLocks noGrp="1" noChangeArrowheads="1"/>
          </p:cNvSpPr>
          <p:nvPr>
            <p:ph type="body" idx="1"/>
          </p:nvPr>
        </p:nvSpPr>
        <p:spPr/>
        <p:txBody>
          <a:bodyPr/>
          <a:lstStyle/>
          <a:p>
            <a:pPr eaLnBrk="1" hangingPunct="1"/>
            <a:r>
              <a:rPr lang="en-US" sz="2000" smtClean="0">
                <a:latin typeface="Calibri" pitchFamily="34" charset="0"/>
                <a:ea typeface="Calibri" pitchFamily="34" charset="0"/>
                <a:cs typeface="Calibri" pitchFamily="34" charset="0"/>
              </a:rPr>
              <a:t>Accomplishments : </a:t>
            </a:r>
          </a:p>
          <a:p>
            <a:pPr lvl="1" eaLnBrk="1" hangingPunct="1"/>
            <a:r>
              <a:rPr lang="en-US" sz="2000" smtClean="0">
                <a:latin typeface="Calibri" pitchFamily="34" charset="0"/>
                <a:ea typeface="Calibri" pitchFamily="34" charset="0"/>
                <a:cs typeface="Calibri" pitchFamily="34" charset="0"/>
              </a:rPr>
              <a:t>Detachment mechanism finalized.</a:t>
            </a:r>
          </a:p>
          <a:p>
            <a:pPr lvl="1" eaLnBrk="1" hangingPunct="1"/>
            <a:r>
              <a:rPr lang="en-US" sz="2000" smtClean="0">
                <a:latin typeface="Calibri" pitchFamily="34" charset="0"/>
                <a:ea typeface="Calibri" pitchFamily="34" charset="0"/>
                <a:cs typeface="Calibri" pitchFamily="34" charset="0"/>
              </a:rPr>
              <a:t>Physical structure layout finalized.</a:t>
            </a:r>
          </a:p>
          <a:p>
            <a:pPr lvl="1" eaLnBrk="1" hangingPunct="1"/>
            <a:r>
              <a:rPr lang="en-US" sz="2000" smtClean="0">
                <a:latin typeface="Calibri" pitchFamily="34" charset="0"/>
                <a:ea typeface="Calibri" pitchFamily="34" charset="0"/>
                <a:cs typeface="Calibri" pitchFamily="34" charset="0"/>
              </a:rPr>
              <a:t>Sensors and components are decided (except locator device).</a:t>
            </a:r>
          </a:p>
          <a:p>
            <a:pPr lvl="1" eaLnBrk="1" hangingPunct="1"/>
            <a:r>
              <a:rPr lang="en-US" sz="2000" smtClean="0">
                <a:latin typeface="Calibri" pitchFamily="34" charset="0"/>
                <a:ea typeface="Calibri" pitchFamily="34" charset="0"/>
                <a:cs typeface="Calibri" pitchFamily="34" charset="0"/>
              </a:rPr>
              <a:t>Descent mechanism decided and parachutes are ready.</a:t>
            </a:r>
          </a:p>
          <a:p>
            <a:pPr lvl="1" eaLnBrk="1" hangingPunct="1"/>
            <a:r>
              <a:rPr lang="en-US" sz="2000" smtClean="0">
                <a:latin typeface="Calibri" pitchFamily="34" charset="0"/>
                <a:ea typeface="Calibri" pitchFamily="34" charset="0"/>
                <a:cs typeface="Calibri" pitchFamily="34" charset="0"/>
              </a:rPr>
              <a:t>Sensors tested.</a:t>
            </a:r>
          </a:p>
          <a:p>
            <a:pPr eaLnBrk="1" hangingPunct="1"/>
            <a:r>
              <a:rPr lang="en-US" sz="2000" smtClean="0">
                <a:latin typeface="Calibri" pitchFamily="34" charset="0"/>
                <a:ea typeface="Calibri" pitchFamily="34" charset="0"/>
                <a:cs typeface="Calibri" pitchFamily="34" charset="0"/>
              </a:rPr>
              <a:t>Yet to be done :</a:t>
            </a:r>
          </a:p>
          <a:p>
            <a:pPr lvl="1" eaLnBrk="1" hangingPunct="1"/>
            <a:r>
              <a:rPr lang="en-US" sz="2000" smtClean="0">
                <a:latin typeface="Calibri" pitchFamily="34" charset="0"/>
                <a:ea typeface="Calibri" pitchFamily="34" charset="0"/>
                <a:cs typeface="Calibri" pitchFamily="34" charset="0"/>
              </a:rPr>
              <a:t>PCB design and locator device is yet to be finalized.</a:t>
            </a:r>
          </a:p>
          <a:p>
            <a:pPr lvl="1" eaLnBrk="1" hangingPunct="1"/>
            <a:r>
              <a:rPr lang="en-US" sz="2000" smtClean="0">
                <a:latin typeface="Calibri" pitchFamily="34" charset="0"/>
                <a:ea typeface="Calibri" pitchFamily="34" charset="0"/>
                <a:cs typeface="Calibri" pitchFamily="34" charset="0"/>
              </a:rPr>
              <a:t>Physical structure needs to be prepared.</a:t>
            </a:r>
          </a:p>
          <a:p>
            <a:pPr lvl="1" eaLnBrk="1" hangingPunct="1"/>
            <a:r>
              <a:rPr lang="en-US" sz="2000" smtClean="0">
                <a:latin typeface="Calibri" pitchFamily="34" charset="0"/>
                <a:ea typeface="Calibri" pitchFamily="34" charset="0"/>
                <a:cs typeface="Calibri" pitchFamily="34" charset="0"/>
              </a:rPr>
              <a:t>FSW code has to be written.</a:t>
            </a:r>
          </a:p>
          <a:p>
            <a:pPr lvl="1" eaLnBrk="1" hangingPunct="1"/>
            <a:r>
              <a:rPr lang="en-US" sz="2000" smtClean="0">
                <a:latin typeface="Calibri" pitchFamily="34" charset="0"/>
                <a:ea typeface="Calibri" pitchFamily="34" charset="0"/>
                <a:cs typeface="Calibri" pitchFamily="34" charset="0"/>
              </a:rPr>
              <a:t>GCS code has to be written.</a:t>
            </a:r>
          </a:p>
          <a:p>
            <a:pPr lvl="1" eaLnBrk="1" hangingPunct="1">
              <a:buFontTx/>
              <a:buNone/>
            </a:pPr>
            <a:endParaRPr lang="en-US" sz="2000" smtClean="0">
              <a:latin typeface="Calibri" pitchFamily="34" charset="0"/>
              <a:ea typeface="Calibri" pitchFamily="34" charset="0"/>
              <a:cs typeface="Calibri" pitchFamily="34" charset="0"/>
            </a:endParaRPr>
          </a:p>
          <a:p>
            <a:pPr lvl="1" eaLnBrk="1" hangingPunct="1">
              <a:buFontTx/>
              <a:buNone/>
            </a:pPr>
            <a:r>
              <a:rPr lang="en-US" sz="2000" smtClean="0">
                <a:latin typeface="Calibri" pitchFamily="34" charset="0"/>
                <a:ea typeface="Calibri" pitchFamily="34" charset="0"/>
                <a:cs typeface="Calibri" pitchFamily="34" charset="0"/>
              </a:rPr>
              <a:t>We are ready for the next stage which is - Implementation of the subsystems</a:t>
            </a:r>
          </a:p>
          <a:p>
            <a:pPr lvl="1" eaLnBrk="1" hangingPunct="1">
              <a:buFontTx/>
              <a:buNone/>
            </a:pPr>
            <a:r>
              <a:rPr lang="en-US" sz="2000" smtClean="0">
                <a:latin typeface="Calibri" pitchFamily="34" charset="0"/>
                <a:ea typeface="Calibri" pitchFamily="34" charset="0"/>
                <a:cs typeface="Calibri" pitchFamily="34" charset="0"/>
              </a:rPr>
              <a:t>according to the conclusions we’ve reached upon.</a:t>
            </a:r>
          </a:p>
        </p:txBody>
      </p:sp>
      <p:pic>
        <p:nvPicPr>
          <p:cNvPr id="1146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Requirements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769949450"/>
              </p:ext>
            </p:extLst>
          </p:nvPr>
        </p:nvGraphicFramePr>
        <p:xfrm>
          <a:off x="228600" y="1143000"/>
          <a:ext cx="8686800" cy="3657412"/>
        </p:xfrm>
        <a:graphic>
          <a:graphicData uri="http://schemas.openxmlformats.org/drawingml/2006/table">
            <a:tbl>
              <a:tblPr firstRow="1" bandRow="1">
                <a:tableStyleId>{2D5ABB26-0587-4C30-8999-92F81FD0307C}</a:tableStyleId>
              </a:tblPr>
              <a:tblGrid>
                <a:gridCol w="990600"/>
                <a:gridCol w="1600200"/>
                <a:gridCol w="1600200"/>
                <a:gridCol w="914400"/>
                <a:gridCol w="990600"/>
                <a:gridCol w="1143000"/>
                <a:gridCol w="361950"/>
                <a:gridCol w="361950"/>
                <a:gridCol w="361950"/>
                <a:gridCol w="361950"/>
              </a:tblGrid>
              <a:tr h="321527">
                <a:tc rowSpan="2">
                  <a:txBody>
                    <a:bodyPr/>
                    <a:lstStyle/>
                    <a:p>
                      <a:pPr algn="ctr"/>
                      <a:r>
                        <a:rPr lang="en-US" sz="1200" dirty="0" smtClean="0"/>
                        <a:t>ID</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Requirement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Rationale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Priority</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Parent(s)</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Children</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4">
                  <a:txBody>
                    <a:bodyPr/>
                    <a:lstStyle/>
                    <a:p>
                      <a:pPr algn="ctr"/>
                      <a:r>
                        <a:rPr lang="en-US" sz="1200" dirty="0" smtClean="0"/>
                        <a:t>VM</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048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400" dirty="0" smtClean="0"/>
                        <a:t>A</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I</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T</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D</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1024398">
                <a:tc>
                  <a:txBody>
                    <a:bodyPr/>
                    <a:lstStyle/>
                    <a:p>
                      <a:r>
                        <a:rPr lang="en-US" sz="1200" dirty="0" smtClean="0"/>
                        <a:t>SYS-05</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GCS will have external power control with confirmation from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power state</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 avoid Battery consumption when idle and to not to tamper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while operating.</a:t>
                      </a:r>
                      <a:endParaRPr kumimoji="0" lang="en-US" sz="1200" u="none" strike="noStrike" cap="none" normalizeH="0" baseline="0" dirty="0" smtClean="0">
                        <a:ln>
                          <a:noFill/>
                        </a:ln>
                        <a:effectLst/>
                      </a:endParaRP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LOW</a:t>
                      </a:r>
                      <a:endParaRPr kumimoji="0" lang="en-US" sz="1200" b="0" i="0" u="none" strike="noStrike" cap="none" normalizeH="0" baseline="0" dirty="0" smtClean="0">
                        <a:ln>
                          <a:noFill/>
                        </a:ln>
                        <a:solidFill>
                          <a:srgbClr val="000000"/>
                        </a:solidFill>
                        <a:effectLst/>
                        <a:latin typeface="+mn-lt"/>
                        <a:ea typeface="MS Gothic" charset="-128"/>
                        <a:cs typeface="Calibri" pitchFamily="32" charset="0"/>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2242">
                <a:tc>
                  <a:txBody>
                    <a:bodyPr/>
                    <a:lstStyle/>
                    <a:p>
                      <a:r>
                        <a:rPr lang="en-US" sz="1200" dirty="0" smtClean="0"/>
                        <a:t>SYS-06</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Total cost of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will not exceed $1000</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Every well managed systems has constraint, to have uniformity</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MEDIUM</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4398">
                <a:tc>
                  <a:txBody>
                    <a:bodyPr/>
                    <a:lstStyle/>
                    <a:p>
                      <a:r>
                        <a:rPr lang="en-US" sz="1200" dirty="0" smtClean="0"/>
                        <a:t>SYS-07</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During descent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a:t>
                      </a:r>
                      <a:r>
                        <a:rPr kumimoji="0" lang="en-US" sz="1200" u="none" strike="noStrike" cap="none" normalizeH="0" baseline="0" dirty="0" smtClean="0">
                          <a:ln>
                            <a:noFill/>
                          </a:ln>
                          <a:effectLst/>
                        </a:rPr>
                        <a:t>will </a:t>
                      </a:r>
                      <a:r>
                        <a:rPr kumimoji="0" lang="en-US" sz="1200" u="none" strike="noStrike" cap="none" normalizeH="0" baseline="0" dirty="0" smtClean="0">
                          <a:ln>
                            <a:noFill/>
                          </a:ln>
                          <a:effectLst/>
                        </a:rPr>
                        <a:t>send its position along with house keeping telemetry</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To track the health of the </a:t>
                      </a:r>
                      <a:r>
                        <a:rPr kumimoji="0" lang="en-US" sz="1200" u="none" strike="noStrike" cap="none" normalizeH="0" baseline="0" dirty="0" err="1" smtClean="0">
                          <a:ln>
                            <a:noFill/>
                          </a:ln>
                          <a:effectLst/>
                        </a:rPr>
                        <a:t>Cansat</a:t>
                      </a:r>
                      <a:endParaRPr kumimoji="0" lang="en-US" sz="1200" u="none" strike="noStrike" cap="none" normalizeH="0" baseline="0" dirty="0" smtClean="0">
                        <a:ln>
                          <a:noFill/>
                        </a:ln>
                        <a:effectLst/>
                      </a:endParaRP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mn-lt"/>
                        </a:rPr>
                        <a:t> S01</a:t>
                      </a:r>
                    </a:p>
                    <a:p>
                      <a:r>
                        <a:rPr lang="en-US" sz="1200" dirty="0" smtClean="0">
                          <a:latin typeface="+mn-lt"/>
                        </a:rPr>
                        <a:t> MS05</a:t>
                      </a:r>
                    </a:p>
                    <a:p>
                      <a:r>
                        <a:rPr lang="en-US" sz="1200" dirty="0" smtClean="0">
                          <a:latin typeface="+mn-lt"/>
                        </a:rPr>
                        <a:t>CDH</a:t>
                      </a:r>
                      <a:r>
                        <a:rPr lang="en-US" sz="1200" baseline="0" dirty="0" smtClean="0">
                          <a:latin typeface="+mn-lt"/>
                        </a:rPr>
                        <a:t> 01,02</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40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441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057225A-226C-4337-87BB-50A33E53AC20}" type="slidenum">
              <a:rPr lang="en-US" smtClean="0"/>
              <a:pPr eaLnBrk="1" hangingPunct="1"/>
              <a:t>11</a:t>
            </a:fld>
            <a:endParaRPr lang="en-US" smtClean="0"/>
          </a:p>
        </p:txBody>
      </p:sp>
      <p:pic>
        <p:nvPicPr>
          <p:cNvPr id="14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57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35A596C-ECE7-4E7B-85EA-4C156AF493BB}" type="slidenum">
              <a:rPr lang="en-US" smtClean="0"/>
              <a:pPr eaLnBrk="1" hangingPunct="1"/>
              <a:t>110</a:t>
            </a:fld>
            <a:endParaRPr lang="en-US" smtClean="0"/>
          </a:p>
        </p:txBody>
      </p:sp>
      <p:sp>
        <p:nvSpPr>
          <p:cNvPr id="7" name="Rectangle 6"/>
          <p:cNvSpPr/>
          <p:nvPr/>
        </p:nvSpPr>
        <p:spPr>
          <a:xfrm>
            <a:off x="2427664" y="2967335"/>
            <a:ext cx="4288675" cy="923330"/>
          </a:xfrm>
          <a:prstGeom prst="rect">
            <a:avLst/>
          </a:prstGeom>
          <a:noFill/>
        </p:spPr>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
        <p:nvSpPr>
          <p:cNvPr id="8" name="Rectangle 7"/>
          <p:cNvSpPr/>
          <p:nvPr/>
        </p:nvSpPr>
        <p:spPr>
          <a:xfrm>
            <a:off x="2427662" y="2967335"/>
            <a:ext cx="4288675" cy="923330"/>
          </a:xfrm>
          <a:prstGeom prst="rect">
            <a:avLst/>
          </a:prstGeom>
          <a:noFill/>
        </p:spPr>
        <p:txBody>
          <a:bodyPr wrap="none">
            <a:spAutoFit/>
          </a:bodyPr>
          <a:lstStyle/>
          <a:p>
            <a:pPr algn="ctr">
              <a:defRPr/>
            </a:pPr>
            <a:r>
              <a:rPr lang="en-US" sz="5400" b="1" dirty="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t>THANK YOU</a:t>
            </a:r>
          </a:p>
        </p:txBody>
      </p:sp>
      <p:sp>
        <p:nvSpPr>
          <p:cNvPr id="9" name="Rectangle 8"/>
          <p:cNvSpPr/>
          <p:nvPr/>
        </p:nvSpPr>
        <p:spPr>
          <a:xfrm>
            <a:off x="2427662" y="2967335"/>
            <a:ext cx="4288675" cy="923330"/>
          </a:xfrm>
          <a:prstGeom prst="rect">
            <a:avLst/>
          </a:prstGeom>
          <a:noFill/>
        </p:spPr>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pic>
        <p:nvPicPr>
          <p:cNvPr id="1157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System Requirements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298811073"/>
              </p:ext>
            </p:extLst>
          </p:nvPr>
        </p:nvGraphicFramePr>
        <p:xfrm>
          <a:off x="228600" y="1219200"/>
          <a:ext cx="8686800" cy="4824170"/>
        </p:xfrm>
        <a:graphic>
          <a:graphicData uri="http://schemas.openxmlformats.org/drawingml/2006/table">
            <a:tbl>
              <a:tblPr firstRow="1" bandRow="1">
                <a:tableStyleId>{2D5ABB26-0587-4C30-8999-92F81FD0307C}</a:tableStyleId>
              </a:tblPr>
              <a:tblGrid>
                <a:gridCol w="990600"/>
                <a:gridCol w="1600200"/>
                <a:gridCol w="1371600"/>
                <a:gridCol w="914400"/>
                <a:gridCol w="1219200"/>
                <a:gridCol w="1143000"/>
                <a:gridCol w="361950"/>
                <a:gridCol w="361950"/>
                <a:gridCol w="361950"/>
                <a:gridCol w="361950"/>
              </a:tblGrid>
              <a:tr h="335329">
                <a:tc rowSpan="2">
                  <a:txBody>
                    <a:bodyPr/>
                    <a:lstStyle/>
                    <a:p>
                      <a:pPr algn="ctr"/>
                      <a:r>
                        <a:rPr lang="en-US" sz="1600" dirty="0" smtClean="0"/>
                        <a:t>ID</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Requirement </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Rationale </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Priority</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Parent(s)</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Children</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4">
                  <a:txBody>
                    <a:bodyPr/>
                    <a:lstStyle/>
                    <a:p>
                      <a:pPr algn="ctr"/>
                      <a:r>
                        <a:rPr lang="en-US" sz="1600" dirty="0" smtClean="0"/>
                        <a:t>VM</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658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dirty="0" smtClean="0"/>
                        <a:t>A</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dirty="0" smtClean="0"/>
                        <a:t>I</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dirty="0" smtClean="0"/>
                        <a:t>T</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dirty="0" smtClean="0"/>
                        <a:t>D</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1737258">
                <a:tc>
                  <a:txBody>
                    <a:bodyPr/>
                    <a:lstStyle/>
                    <a:p>
                      <a:r>
                        <a:rPr lang="en-US" sz="1200" dirty="0" smtClean="0"/>
                        <a:t>SYS-08</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will </a:t>
                      </a:r>
                      <a:r>
                        <a:rPr kumimoji="0" lang="en-US" sz="1200" u="none" strike="noStrike" cap="none" normalizeH="0" baseline="0" dirty="0" smtClean="0">
                          <a:ln>
                            <a:noFill/>
                          </a:ln>
                          <a:effectLst/>
                        </a:rPr>
                        <a:t>stop transmitting telemeter upon landing </a:t>
                      </a:r>
                      <a:r>
                        <a:rPr kumimoji="0" lang="en-US" sz="1200" u="none" strike="noStrike" cap="none" normalizeH="0" baseline="0" dirty="0" smtClean="0">
                          <a:ln>
                            <a:noFill/>
                          </a:ln>
                          <a:effectLst/>
                        </a:rPr>
                        <a:t>and it will </a:t>
                      </a:r>
                      <a:r>
                        <a:rPr kumimoji="0" lang="en-US" sz="1200" u="none" strike="noStrike" cap="none" normalizeH="0" baseline="0" dirty="0" smtClean="0">
                          <a:ln>
                            <a:noFill/>
                          </a:ln>
                          <a:effectLst/>
                        </a:rPr>
                        <a:t>calculate the impact force with the ground as requirement of </a:t>
                      </a:r>
                      <a:r>
                        <a:rPr kumimoji="0" lang="en-US" sz="1200" u="none" strike="noStrike" cap="none" normalizeH="0" baseline="0" dirty="0" smtClean="0">
                          <a:ln>
                            <a:noFill/>
                          </a:ln>
                          <a:effectLst/>
                        </a:rPr>
                        <a:t>additional objective</a:t>
                      </a:r>
                      <a:r>
                        <a:rPr kumimoji="0" lang="en-US" sz="1200" u="none" strike="noStrike" cap="none" normalizeH="0" baseline="0" dirty="0" smtClean="0">
                          <a:ln>
                            <a:noFill/>
                          </a:ln>
                          <a:effectLst/>
                        </a:rPr>
                        <a:t>.</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 measure the impact force on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so </a:t>
                      </a:r>
                      <a:r>
                        <a:rPr kumimoji="0" lang="en-US" sz="1200" u="none" strike="noStrike" cap="none" normalizeH="0" baseline="0" dirty="0" smtClean="0">
                          <a:ln>
                            <a:noFill/>
                          </a:ln>
                          <a:effectLst/>
                        </a:rPr>
                        <a:t>as to estimate the amount of maximum force that the Lander can sustain in order to save the egg.</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LOW</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mn-lt"/>
                        </a:rPr>
                        <a:t>S01</a:t>
                      </a:r>
                    </a:p>
                    <a:p>
                      <a:r>
                        <a:rPr lang="en-US" sz="1200" dirty="0" smtClean="0">
                          <a:latin typeface="+mn-lt"/>
                        </a:rPr>
                        <a:t>MS05</a:t>
                      </a:r>
                    </a:p>
                    <a:p>
                      <a:r>
                        <a:rPr lang="en-US" sz="1200" dirty="0" smtClean="0">
                          <a:latin typeface="+mn-lt"/>
                        </a:rPr>
                        <a:t>CDH</a:t>
                      </a:r>
                      <a:r>
                        <a:rPr lang="en-US" sz="1200" baseline="0" dirty="0" smtClean="0">
                          <a:latin typeface="+mn-lt"/>
                        </a:rPr>
                        <a:t>05</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4421">
                <a:tc>
                  <a:txBody>
                    <a:bodyPr/>
                    <a:lstStyle/>
                    <a:p>
                      <a:r>
                        <a:rPr lang="en-US" sz="1200" dirty="0" smtClean="0"/>
                        <a:t>SYS-09</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Container and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a:t>
                      </a:r>
                      <a:r>
                        <a:rPr kumimoji="0" lang="en-US" sz="1200" u="none" strike="noStrike" cap="none" normalizeH="0" baseline="0" dirty="0" smtClean="0">
                          <a:ln>
                            <a:noFill/>
                          </a:ln>
                          <a:effectLst/>
                        </a:rPr>
                        <a:t>should be recovered </a:t>
                      </a:r>
                      <a:r>
                        <a:rPr kumimoji="0" lang="en-US" sz="1200" u="none" strike="noStrike" cap="none" normalizeH="0" baseline="0" dirty="0" smtClean="0">
                          <a:ln>
                            <a:noFill/>
                          </a:ln>
                          <a:effectLst/>
                        </a:rPr>
                        <a:t>safely.</a:t>
                      </a:r>
                      <a:endParaRPr kumimoji="0" lang="en-US" sz="1200" u="none" strike="noStrike" cap="none" normalizeH="0" baseline="0" dirty="0" smtClean="0">
                        <a:ln>
                          <a:noFill/>
                        </a:ln>
                        <a:effectLst/>
                      </a:endParaRP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 avoid damage to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structure and components so that it </a:t>
                      </a:r>
                      <a:r>
                        <a:rPr kumimoji="0" lang="en-US" sz="1200" u="none" strike="noStrike" cap="none" normalizeH="0" baseline="0" dirty="0" smtClean="0">
                          <a:ln>
                            <a:noFill/>
                          </a:ln>
                          <a:effectLst/>
                        </a:rPr>
                        <a:t>functions properly after landing.</a:t>
                      </a:r>
                      <a:endParaRPr kumimoji="0" lang="en-US" sz="1200" u="none" strike="noStrike" cap="none" normalizeH="0" baseline="0" dirty="0" smtClean="0">
                        <a:ln>
                          <a:noFill/>
                        </a:ln>
                        <a:effectLst/>
                      </a:endParaRP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endParaRPr kumimoji="0" lang="en-US" sz="1200" b="0" i="0" u="none" strike="noStrike" cap="none" normalizeH="0" baseline="0" dirty="0" smtClean="0">
                        <a:ln>
                          <a:noFill/>
                        </a:ln>
                        <a:solidFill>
                          <a:srgbClr val="000000"/>
                        </a:solidFill>
                        <a:effectLst/>
                        <a:latin typeface="+mn-lt"/>
                        <a:ea typeface="MS Gothic" charset="-128"/>
                        <a:cs typeface="Calibri" pitchFamily="32" charset="0"/>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4403">
                <a:tc>
                  <a:txBody>
                    <a:bodyPr/>
                    <a:lstStyle/>
                    <a:p>
                      <a:r>
                        <a:rPr lang="en-US" sz="1200" dirty="0" smtClean="0"/>
                        <a:t>SYS-10</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Team will provide all saved </a:t>
                      </a:r>
                      <a:r>
                        <a:rPr kumimoji="0" lang="en-US" sz="1200" u="none" strike="noStrike" cap="none" normalizeH="0" baseline="0" dirty="0" smtClean="0">
                          <a:ln>
                            <a:noFill/>
                          </a:ln>
                          <a:effectLst/>
                        </a:rPr>
                        <a:t>telemetered data transmitted by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As a part of Post Flight Review so as to analyze the telemetered </a:t>
                      </a:r>
                      <a:r>
                        <a:rPr kumimoji="0" lang="en-US" sz="1200" u="none" strike="noStrike" cap="none" normalizeH="0" baseline="0" dirty="0" smtClean="0">
                          <a:ln>
                            <a:noFill/>
                          </a:ln>
                          <a:effectLst/>
                        </a:rPr>
                        <a:t>data.</a:t>
                      </a:r>
                      <a:endParaRPr kumimoji="0" lang="en-US" sz="1200" u="none" strike="noStrike" cap="none" normalizeH="0" baseline="0" dirty="0" smtClean="0">
                        <a:ln>
                          <a:noFill/>
                        </a:ln>
                        <a:effectLst/>
                      </a:endParaRP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MEDIUM</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mn-lt"/>
                        </a:rPr>
                        <a:t>CDH06,07,08</a:t>
                      </a: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42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54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80B0AE-73E2-4175-9EA1-4C8D3CAE58D6}" type="slidenum">
              <a:rPr lang="en-US" smtClean="0"/>
              <a:pPr eaLnBrk="1" hangingPunct="1"/>
              <a:t>12</a:t>
            </a:fld>
            <a:endParaRPr lang="en-US" smtClean="0"/>
          </a:p>
        </p:txBody>
      </p:sp>
      <p:pic>
        <p:nvPicPr>
          <p:cNvPr id="154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0A63754-A85C-4C96-BFDC-956EFE76F196}" type="slidenum">
              <a:rPr lang="en-US" smtClean="0"/>
              <a:pPr eaLnBrk="1" hangingPunct="1"/>
              <a:t>13</a:t>
            </a:fld>
            <a:endParaRPr lang="en-US" smtClean="0"/>
          </a:p>
        </p:txBody>
      </p:sp>
      <p:sp>
        <p:nvSpPr>
          <p:cNvPr id="16388" name="Rectangle 2"/>
          <p:cNvSpPr>
            <a:spLocks noGrp="1" noChangeArrowheads="1"/>
          </p:cNvSpPr>
          <p:nvPr>
            <p:ph type="title"/>
          </p:nvPr>
        </p:nvSpPr>
        <p:spPr/>
        <p:txBody>
          <a:bodyPr/>
          <a:lstStyle/>
          <a:p>
            <a:pPr eaLnBrk="1" hangingPunct="1"/>
            <a:r>
              <a:rPr lang="en-US" smtClean="0"/>
              <a:t>System Level Cansat Configuration Trade &amp; Selection</a:t>
            </a:r>
          </a:p>
        </p:txBody>
      </p:sp>
      <p:sp>
        <p:nvSpPr>
          <p:cNvPr id="16389" name="Rectangle 3"/>
          <p:cNvSpPr>
            <a:spLocks noGrp="1" noChangeArrowheads="1"/>
          </p:cNvSpPr>
          <p:nvPr>
            <p:ph type="body" idx="1"/>
          </p:nvPr>
        </p:nvSpPr>
        <p:spPr>
          <a:xfrm>
            <a:off x="152400" y="1371600"/>
            <a:ext cx="8686800" cy="5181600"/>
          </a:xfrm>
        </p:spPr>
        <p:txBody>
          <a:bodyPr/>
          <a:lstStyle/>
          <a:p>
            <a:pPr marL="457200" indent="-457200" eaLnBrk="1" hangingPunct="1">
              <a:buFontTx/>
              <a:buAutoNum type="arabicPeriod"/>
            </a:pPr>
            <a:r>
              <a:rPr lang="en-US" dirty="0" smtClean="0">
                <a:latin typeface="Calibri" pitchFamily="34" charset="0"/>
                <a:ea typeface="Calibri" pitchFamily="34" charset="0"/>
                <a:cs typeface="Calibri" pitchFamily="34" charset="0"/>
              </a:rPr>
              <a:t>Choice of aluminum over steel:</a:t>
            </a:r>
            <a:r>
              <a:rPr lang="en-US" b="0" dirty="0" smtClean="0">
                <a:latin typeface="Calibri" pitchFamily="34" charset="0"/>
                <a:ea typeface="Calibri" pitchFamily="34" charset="0"/>
                <a:cs typeface="Calibri" pitchFamily="34" charset="0"/>
              </a:rPr>
              <a:t> aluminum was chosen over steel keeping in mind the mass constraints.</a:t>
            </a:r>
          </a:p>
          <a:p>
            <a:pPr marL="457200" indent="-457200" eaLnBrk="1" hangingPunct="1">
              <a:buFontTx/>
              <a:buAutoNum type="arabicPeriod"/>
            </a:pPr>
            <a:r>
              <a:rPr lang="en-US" b="0" dirty="0" smtClean="0">
                <a:latin typeface="Calibri" pitchFamily="34" charset="0"/>
                <a:ea typeface="Calibri" pitchFamily="34" charset="0"/>
                <a:cs typeface="Calibri" pitchFamily="34" charset="0"/>
              </a:rPr>
              <a:t>Earlier </a:t>
            </a:r>
            <a:r>
              <a:rPr lang="en-US" dirty="0" smtClean="0">
                <a:latin typeface="Calibri" pitchFamily="34" charset="0"/>
                <a:ea typeface="Calibri" pitchFamily="34" charset="0"/>
                <a:cs typeface="Calibri" pitchFamily="34" charset="0"/>
              </a:rPr>
              <a:t>the container containing the egg was kept at top of the lander</a:t>
            </a:r>
            <a:r>
              <a:rPr lang="en-US" b="0" dirty="0" smtClean="0">
                <a:latin typeface="Calibri" pitchFamily="34" charset="0"/>
                <a:ea typeface="Calibri" pitchFamily="34" charset="0"/>
                <a:cs typeface="Calibri" pitchFamily="34" charset="0"/>
              </a:rPr>
              <a:t> and the electronics was at the bottom as we felt that the impulse of the ground will be more on the egg if the container containing the egg was at the bottom of the lander, but then this idea was rejected due to antenna constraints.</a:t>
            </a:r>
          </a:p>
          <a:p>
            <a:pPr marL="457200" indent="-457200" eaLnBrk="1" hangingPunct="1">
              <a:buFontTx/>
              <a:buNone/>
            </a:pPr>
            <a:endParaRPr lang="en-US" dirty="0" smtClean="0">
              <a:latin typeface="Calibri" pitchFamily="34" charset="0"/>
              <a:ea typeface="Calibri" pitchFamily="34" charset="0"/>
              <a:cs typeface="Calibri" pitchFamily="34" charset="0"/>
            </a:endParaRP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System Level Cansat Configuration Trade &amp; Selection</a:t>
            </a:r>
          </a:p>
        </p:txBody>
      </p:sp>
      <p:sp>
        <p:nvSpPr>
          <p:cNvPr id="1741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A623789-26C0-4015-BC5F-CA8D59812934}" type="slidenum">
              <a:rPr lang="en-US" smtClean="0"/>
              <a:pPr eaLnBrk="1" hangingPunct="1"/>
              <a:t>14</a:t>
            </a:fld>
            <a:endParaRPr lang="en-US" smtClean="0"/>
          </a:p>
        </p:txBody>
      </p:sp>
      <p:pic>
        <p:nvPicPr>
          <p:cNvPr id="1741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10400" y="1066800"/>
            <a:ext cx="1652588" cy="5181600"/>
          </a:xfrm>
        </p:spPr>
      </p:pic>
      <p:sp>
        <p:nvSpPr>
          <p:cNvPr id="17414" name="TextBox 7"/>
          <p:cNvSpPr txBox="1">
            <a:spLocks noChangeArrowheads="1"/>
          </p:cNvSpPr>
          <p:nvPr/>
        </p:nvSpPr>
        <p:spPr bwMode="auto">
          <a:xfrm>
            <a:off x="7315200" y="3276600"/>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dirty="0"/>
              <a:t>Egg Container</a:t>
            </a:r>
          </a:p>
        </p:txBody>
      </p:sp>
      <p:sp>
        <p:nvSpPr>
          <p:cNvPr id="17415" name="TextBox 8"/>
          <p:cNvSpPr txBox="1">
            <a:spLocks noChangeArrowheads="1"/>
          </p:cNvSpPr>
          <p:nvPr/>
        </p:nvSpPr>
        <p:spPr bwMode="auto">
          <a:xfrm>
            <a:off x="7315200" y="5029200"/>
            <a:ext cx="1066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dirty="0"/>
              <a:t>Electronics Circuit Board</a:t>
            </a:r>
          </a:p>
        </p:txBody>
      </p:sp>
      <p:sp>
        <p:nvSpPr>
          <p:cNvPr id="17416" name="TextBox 9"/>
          <p:cNvSpPr txBox="1">
            <a:spLocks noChangeArrowheads="1"/>
          </p:cNvSpPr>
          <p:nvPr/>
        </p:nvSpPr>
        <p:spPr bwMode="auto">
          <a:xfrm>
            <a:off x="381000" y="1295400"/>
            <a:ext cx="6248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a:latin typeface="Calibri" pitchFamily="34" charset="0"/>
                <a:ea typeface="Calibri" pitchFamily="34" charset="0"/>
                <a:cs typeface="Calibri" pitchFamily="34" charset="0"/>
              </a:rPr>
              <a:t>The other </a:t>
            </a:r>
            <a:r>
              <a:rPr lang="en-US" sz="2000" b="1" dirty="0" err="1">
                <a:latin typeface="Calibri" pitchFamily="34" charset="0"/>
                <a:ea typeface="Calibri" pitchFamily="34" charset="0"/>
                <a:cs typeface="Calibri" pitchFamily="34" charset="0"/>
              </a:rPr>
              <a:t>cansat</a:t>
            </a:r>
            <a:r>
              <a:rPr lang="en-US" sz="2000" b="1" dirty="0">
                <a:latin typeface="Calibri" pitchFamily="34" charset="0"/>
                <a:ea typeface="Calibri" pitchFamily="34" charset="0"/>
                <a:cs typeface="Calibri" pitchFamily="34" charset="0"/>
              </a:rPr>
              <a:t> system which we considered but was rejected due to the below mentioned reason:</a:t>
            </a:r>
          </a:p>
          <a:p>
            <a:pPr eaLnBrk="1" hangingPunct="1"/>
            <a:endParaRPr lang="en-US" sz="2000" dirty="0">
              <a:latin typeface="Calibri" pitchFamily="34" charset="0"/>
              <a:ea typeface="Calibri" pitchFamily="34" charset="0"/>
              <a:cs typeface="Calibri" pitchFamily="34" charset="0"/>
            </a:endParaRPr>
          </a:p>
          <a:p>
            <a:pPr eaLnBrk="1" hangingPunct="1"/>
            <a:r>
              <a:rPr lang="en-US" sz="2000" dirty="0">
                <a:latin typeface="Calibri" pitchFamily="34" charset="0"/>
                <a:ea typeface="Calibri" pitchFamily="34" charset="0"/>
                <a:cs typeface="Calibri" pitchFamily="34" charset="0"/>
              </a:rPr>
              <a:t>The height of carrier frame is 8 cm, but the length of antenna that we are using for the communication purpose in carrier section is 17.5 cm. The given picture shows the physical layout that we wanted to use earlier, i.e. egg container at the top of lander . </a:t>
            </a:r>
            <a:r>
              <a:rPr lang="en-US" sz="2000">
                <a:latin typeface="Calibri" pitchFamily="34" charset="0"/>
                <a:ea typeface="Calibri" pitchFamily="34" charset="0"/>
                <a:cs typeface="Calibri" pitchFamily="34" charset="0"/>
              </a:rPr>
              <a:t>But to use this structure we would have had to penetrate the egg container to accommodate the antenna, which is not preferable because then the protection of egg would be under risk. </a:t>
            </a:r>
            <a:r>
              <a:rPr lang="en-US" sz="2000" dirty="0">
                <a:latin typeface="Calibri" pitchFamily="34" charset="0"/>
                <a:ea typeface="Calibri" pitchFamily="34" charset="0"/>
                <a:cs typeface="Calibri" pitchFamily="34" charset="0"/>
              </a:rPr>
              <a:t>So we inverted the lander configuration as the electronics section is moved at the top and the egg container at the bottom to accommodate the carrier antenna.</a:t>
            </a:r>
          </a:p>
        </p:txBody>
      </p:sp>
      <p:pic>
        <p:nvPicPr>
          <p:cNvPr id="174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
        <p:nvSpPr>
          <p:cNvPr id="17419" name="TextBox 7"/>
          <p:cNvSpPr txBox="1">
            <a:spLocks noChangeArrowheads="1"/>
          </p:cNvSpPr>
          <p:nvPr/>
        </p:nvSpPr>
        <p:spPr bwMode="auto">
          <a:xfrm>
            <a:off x="7315200" y="1524000"/>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dirty="0"/>
              <a:t>Carrier Circuitry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System Concept of Operations</a:t>
            </a:r>
          </a:p>
        </p:txBody>
      </p:sp>
      <p:sp>
        <p:nvSpPr>
          <p:cNvPr id="18435" name="Content Placeholder 6"/>
          <p:cNvSpPr>
            <a:spLocks noGrp="1"/>
          </p:cNvSpPr>
          <p:nvPr>
            <p:ph idx="1"/>
          </p:nvPr>
        </p:nvSpPr>
        <p:spPr/>
        <p:txBody>
          <a:bodyPr/>
          <a:lstStyle/>
          <a:p>
            <a:pPr eaLnBrk="1" hangingPunct="1">
              <a:buFontTx/>
              <a:buNone/>
            </a:pPr>
            <a:r>
              <a:rPr lang="en-US" smtClean="0"/>
              <a:t> </a:t>
            </a: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D959998-B6FB-4733-AE23-93F04180B01F}" type="slidenum">
              <a:rPr lang="en-US" smtClean="0"/>
              <a:pPr eaLnBrk="1" hangingPunct="1"/>
              <a:t>15</a:t>
            </a:fld>
            <a:endParaRPr lang="en-US" smtClean="0"/>
          </a:p>
        </p:txBody>
      </p:sp>
      <p:pic>
        <p:nvPicPr>
          <p:cNvPr id="184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121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962400"/>
            <a:ext cx="16652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Rounded Rectangular Callout 11"/>
          <p:cNvSpPr/>
          <p:nvPr/>
        </p:nvSpPr>
        <p:spPr>
          <a:xfrm>
            <a:off x="6553200" y="3200400"/>
            <a:ext cx="1828800" cy="8382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Team developed Ground Control Station</a:t>
            </a:r>
          </a:p>
        </p:txBody>
      </p:sp>
      <p:sp>
        <p:nvSpPr>
          <p:cNvPr id="13" name="Rounded Rectangular Callout 12"/>
          <p:cNvSpPr/>
          <p:nvPr/>
        </p:nvSpPr>
        <p:spPr>
          <a:xfrm>
            <a:off x="685800" y="2209800"/>
            <a:ext cx="1600200" cy="1143000"/>
          </a:xfrm>
          <a:prstGeom prst="wedgeRoundRectCallout">
            <a:avLst>
              <a:gd name="adj1" fmla="val 45834"/>
              <a:gd name="adj2" fmla="val 7731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400" dirty="0">
                <a:solidFill>
                  <a:schemeClr val="tx1"/>
                </a:solidFill>
              </a:rPr>
              <a:t>Cansat rests in the payload section of the rocket</a:t>
            </a:r>
          </a:p>
        </p:txBody>
      </p:sp>
      <p:pic>
        <p:nvPicPr>
          <p:cNvPr id="1844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800600"/>
            <a:ext cx="129540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4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System Concept of Operations</a:t>
            </a:r>
          </a:p>
        </p:txBody>
      </p:sp>
      <p:sp>
        <p:nvSpPr>
          <p:cNvPr id="19459" name="Content Placeholder 6"/>
          <p:cNvSpPr>
            <a:spLocks noGrp="1"/>
          </p:cNvSpPr>
          <p:nvPr>
            <p:ph idx="1"/>
          </p:nvPr>
        </p:nvSpPr>
        <p:spPr/>
        <p:txBody>
          <a:bodyPr/>
          <a:lstStyle/>
          <a:p>
            <a:pPr eaLnBrk="1" hangingPunct="1">
              <a:buFontTx/>
              <a:buNone/>
            </a:pPr>
            <a:r>
              <a:rPr lang="en-US" smtClean="0"/>
              <a:t> </a:t>
            </a:r>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5EB6AE-4527-4B7A-A9DD-14291EF7C3D6}" type="slidenum">
              <a:rPr lang="en-US" smtClean="0"/>
              <a:pPr eaLnBrk="1" hangingPunct="1"/>
              <a:t>16</a:t>
            </a:fld>
            <a:endParaRPr lang="en-US" smtClean="0"/>
          </a:p>
        </p:txBody>
      </p:sp>
      <p:pic>
        <p:nvPicPr>
          <p:cNvPr id="194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1143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14800"/>
            <a:ext cx="1893888"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 name="Rounded Rectangular Callout 16"/>
          <p:cNvSpPr/>
          <p:nvPr/>
        </p:nvSpPr>
        <p:spPr>
          <a:xfrm>
            <a:off x="6553200" y="2819400"/>
            <a:ext cx="1600200" cy="10668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a:t>
            </a:r>
          </a:p>
        </p:txBody>
      </p:sp>
      <p:sp>
        <p:nvSpPr>
          <p:cNvPr id="18" name="Rounded Rectangular Callout 17"/>
          <p:cNvSpPr/>
          <p:nvPr/>
        </p:nvSpPr>
        <p:spPr>
          <a:xfrm>
            <a:off x="228600" y="1219200"/>
            <a:ext cx="1828800" cy="1295400"/>
          </a:xfrm>
          <a:prstGeom prst="wedgeRoundRectCallout">
            <a:avLst>
              <a:gd name="adj1" fmla="val 54563"/>
              <a:gd name="adj2" fmla="val 937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err="1">
                <a:solidFill>
                  <a:schemeClr val="tx1"/>
                </a:solidFill>
              </a:rPr>
              <a:t>Cansat</a:t>
            </a:r>
            <a:r>
              <a:rPr lang="en-US" sz="1200" dirty="0">
                <a:solidFill>
                  <a:schemeClr val="tx1"/>
                </a:solidFill>
              </a:rPr>
              <a:t> rests on its parachute still inside the parachute. The nose cone parachute rests at the bottom of the Cansat.</a:t>
            </a:r>
          </a:p>
          <a:p>
            <a:pPr algn="ctr">
              <a:buClr>
                <a:srgbClr val="000000"/>
              </a:buClr>
              <a:buSzPct val="100000"/>
              <a:buFont typeface="Times New Roman" pitchFamily="16" charset="0"/>
              <a:buNone/>
              <a:defRPr/>
            </a:pPr>
            <a:endParaRPr lang="en-US" sz="1000" dirty="0">
              <a:solidFill>
                <a:schemeClr val="tx1"/>
              </a:solidFill>
            </a:endParaRPr>
          </a:p>
        </p:txBody>
      </p:sp>
      <p:pic>
        <p:nvPicPr>
          <p:cNvPr id="1946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4810125"/>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46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System Concept of Operations</a:t>
            </a:r>
          </a:p>
        </p:txBody>
      </p:sp>
      <p:sp>
        <p:nvSpPr>
          <p:cNvPr id="20483" name="Content Placeholder 6"/>
          <p:cNvSpPr>
            <a:spLocks noGrp="1"/>
          </p:cNvSpPr>
          <p:nvPr>
            <p:ph idx="1"/>
          </p:nvPr>
        </p:nvSpPr>
        <p:spPr/>
        <p:txBody>
          <a:bodyPr/>
          <a:lstStyle/>
          <a:p>
            <a:pPr eaLnBrk="1" hangingPunct="1">
              <a:buFontTx/>
              <a:buNone/>
            </a:pPr>
            <a:r>
              <a:rPr lang="en-US" smtClean="0"/>
              <a:t> </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D0F2B1A-A068-4F9B-8B9E-44EE46E3107F}" type="slidenum">
              <a:rPr lang="en-US" smtClean="0"/>
              <a:pPr eaLnBrk="1" hangingPunct="1"/>
              <a:t>17</a:t>
            </a:fld>
            <a:endParaRPr lang="en-US" smtClean="0"/>
          </a:p>
        </p:txBody>
      </p:sp>
      <p:sp>
        <p:nvSpPr>
          <p:cNvPr id="20486"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04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28788"/>
            <a:ext cx="27432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ular Callout 19"/>
          <p:cNvSpPr/>
          <p:nvPr/>
        </p:nvSpPr>
        <p:spPr>
          <a:xfrm>
            <a:off x="609600" y="1905000"/>
            <a:ext cx="1752600" cy="990600"/>
          </a:xfrm>
          <a:prstGeom prst="wedgeRoundRectCallout">
            <a:avLst>
              <a:gd name="adj1" fmla="val 63542"/>
              <a:gd name="adj2" fmla="val 2083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Ejection charge separates payload section from rocket around approx height of 1100m. </a:t>
            </a:r>
          </a:p>
        </p:txBody>
      </p:sp>
      <p:pic>
        <p:nvPicPr>
          <p:cNvPr id="204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8006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4" name="Rounded Rectangular Callout 23"/>
          <p:cNvSpPr/>
          <p:nvPr/>
        </p:nvSpPr>
        <p:spPr>
          <a:xfrm>
            <a:off x="6858000" y="3276600"/>
            <a:ext cx="15240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a:t>
            </a:r>
          </a:p>
        </p:txBody>
      </p:sp>
      <p:pic>
        <p:nvPicPr>
          <p:cNvPr id="204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343400"/>
            <a:ext cx="17414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9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System Concept of Operations</a:t>
            </a:r>
          </a:p>
        </p:txBody>
      </p:sp>
      <p:sp>
        <p:nvSpPr>
          <p:cNvPr id="21507" name="Content Placeholder 6"/>
          <p:cNvSpPr>
            <a:spLocks noGrp="1"/>
          </p:cNvSpPr>
          <p:nvPr>
            <p:ph idx="1"/>
          </p:nvPr>
        </p:nvSpPr>
        <p:spPr/>
        <p:txBody>
          <a:bodyPr/>
          <a:lstStyle/>
          <a:p>
            <a:pPr eaLnBrk="1" hangingPunct="1">
              <a:buFontTx/>
              <a:buNone/>
            </a:pPr>
            <a:r>
              <a:rPr lang="en-US" smtClean="0"/>
              <a:t> </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88844E9-08B1-4497-835E-8EF16CC38880}" type="slidenum">
              <a:rPr lang="en-US" smtClean="0"/>
              <a:pPr eaLnBrk="1" hangingPunct="1"/>
              <a:t>18</a:t>
            </a:fld>
            <a:endParaRPr lang="en-US" smtClean="0"/>
          </a:p>
        </p:txBody>
      </p:sp>
      <p:sp>
        <p:nvSpPr>
          <p:cNvPr id="21510"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15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19970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4800"/>
            <a:ext cx="1893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Rounded Rectangular Callout 15"/>
          <p:cNvSpPr/>
          <p:nvPr/>
        </p:nvSpPr>
        <p:spPr>
          <a:xfrm>
            <a:off x="7315200" y="2971800"/>
            <a:ext cx="16764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 receives and visualizes Descent Data Packets</a:t>
            </a:r>
          </a:p>
        </p:txBody>
      </p:sp>
      <p:sp>
        <p:nvSpPr>
          <p:cNvPr id="17" name="Rounded Rectangular Callout 16"/>
          <p:cNvSpPr/>
          <p:nvPr/>
        </p:nvSpPr>
        <p:spPr>
          <a:xfrm>
            <a:off x="304800" y="1371600"/>
            <a:ext cx="1752600" cy="2209800"/>
          </a:xfrm>
          <a:prstGeom prst="wedgeRoundRectCallout">
            <a:avLst>
              <a:gd name="adj1" fmla="val 64352"/>
              <a:gd name="adj2" fmla="val 2222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Front section tips over and the cansat falls out of the payload section. The </a:t>
            </a:r>
            <a:r>
              <a:rPr lang="en-US" sz="1200" dirty="0" err="1">
                <a:solidFill>
                  <a:schemeClr val="tx1"/>
                </a:solidFill>
              </a:rPr>
              <a:t>Cansat</a:t>
            </a:r>
            <a:r>
              <a:rPr lang="en-US" sz="1200" dirty="0">
                <a:solidFill>
                  <a:schemeClr val="tx1"/>
                </a:solidFill>
              </a:rPr>
              <a:t>  Carrier parachute inflates over the </a:t>
            </a:r>
            <a:r>
              <a:rPr lang="en-US" sz="1200" dirty="0" err="1">
                <a:solidFill>
                  <a:schemeClr val="tx1"/>
                </a:solidFill>
              </a:rPr>
              <a:t>cansat</a:t>
            </a:r>
            <a:r>
              <a:rPr lang="en-US" sz="1200" dirty="0">
                <a:solidFill>
                  <a:schemeClr val="tx1"/>
                </a:solidFill>
              </a:rPr>
              <a:t>. This </a:t>
            </a:r>
            <a:r>
              <a:rPr lang="en-US" sz="1200" dirty="0" err="1">
                <a:solidFill>
                  <a:schemeClr val="tx1"/>
                </a:solidFill>
              </a:rPr>
              <a:t>cansat</a:t>
            </a:r>
            <a:r>
              <a:rPr lang="en-US" sz="1200" dirty="0">
                <a:solidFill>
                  <a:schemeClr val="tx1"/>
                </a:solidFill>
              </a:rPr>
              <a:t> consists of both Carrier and the Lander right now.</a:t>
            </a:r>
          </a:p>
        </p:txBody>
      </p:sp>
      <p:sp>
        <p:nvSpPr>
          <p:cNvPr id="18" name="Rounded Rectangular Callout 17"/>
          <p:cNvSpPr/>
          <p:nvPr/>
        </p:nvSpPr>
        <p:spPr>
          <a:xfrm>
            <a:off x="4191000" y="3200400"/>
            <a:ext cx="1524000" cy="13716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err="1">
                <a:solidFill>
                  <a:schemeClr val="tx1"/>
                </a:solidFill>
              </a:rPr>
              <a:t>Cansat</a:t>
            </a:r>
            <a:r>
              <a:rPr lang="en-US" sz="1200" dirty="0">
                <a:solidFill>
                  <a:schemeClr val="tx1"/>
                </a:solidFill>
              </a:rPr>
              <a:t> starts sending Descent Data Packets as soon as the parachute inflates.</a:t>
            </a:r>
          </a:p>
        </p:txBody>
      </p:sp>
      <p:pic>
        <p:nvPicPr>
          <p:cNvPr id="215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1054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5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System Concept of Operations</a:t>
            </a: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BAB1088-4B1D-4ED2-B47B-BED8756743EC}" type="slidenum">
              <a:rPr lang="en-US" smtClean="0"/>
              <a:pPr eaLnBrk="1" hangingPunct="1"/>
              <a:t>19</a:t>
            </a:fld>
            <a:endParaRPr lang="en-US" smtClean="0"/>
          </a:p>
        </p:txBody>
      </p:sp>
      <p:sp>
        <p:nvSpPr>
          <p:cNvPr id="22533"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253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95600"/>
            <a:ext cx="1893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Rounded Rectangular Callout 15"/>
          <p:cNvSpPr/>
          <p:nvPr/>
        </p:nvSpPr>
        <p:spPr>
          <a:xfrm>
            <a:off x="7239000" y="1600200"/>
            <a:ext cx="16764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 receives and visualizes Descent Data Packets</a:t>
            </a:r>
          </a:p>
        </p:txBody>
      </p:sp>
      <p:pic>
        <p:nvPicPr>
          <p:cNvPr id="225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828800"/>
            <a:ext cx="1752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ular Callout 18"/>
          <p:cNvSpPr/>
          <p:nvPr/>
        </p:nvSpPr>
        <p:spPr>
          <a:xfrm>
            <a:off x="3810000" y="3505200"/>
            <a:ext cx="1600200" cy="10668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Cansat Lander will </a:t>
            </a:r>
            <a:r>
              <a:rPr lang="en-US" sz="1200" dirty="0" err="1">
                <a:solidFill>
                  <a:schemeClr val="tx1"/>
                </a:solidFill>
              </a:rPr>
              <a:t>detatch</a:t>
            </a:r>
            <a:r>
              <a:rPr lang="en-US" sz="1200" dirty="0">
                <a:solidFill>
                  <a:schemeClr val="tx1"/>
                </a:solidFill>
              </a:rPr>
              <a:t> from the carrier at 500 </a:t>
            </a:r>
            <a:r>
              <a:rPr lang="en-US" sz="1200" dirty="0" err="1">
                <a:solidFill>
                  <a:schemeClr val="tx1"/>
                </a:solidFill>
              </a:rPr>
              <a:t>mts</a:t>
            </a:r>
            <a:r>
              <a:rPr lang="en-US" sz="1200" dirty="0">
                <a:solidFill>
                  <a:schemeClr val="tx1"/>
                </a:solidFill>
              </a:rPr>
              <a:t> above the ground.</a:t>
            </a:r>
          </a:p>
        </p:txBody>
      </p:sp>
      <p:pic>
        <p:nvPicPr>
          <p:cNvPr id="225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6482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 name="Rounded Rectangular Callout 20"/>
          <p:cNvSpPr/>
          <p:nvPr/>
        </p:nvSpPr>
        <p:spPr>
          <a:xfrm>
            <a:off x="228600" y="1600200"/>
            <a:ext cx="1600200" cy="1447800"/>
          </a:xfrm>
          <a:prstGeom prst="wedgeRoundRectCallout">
            <a:avLst>
              <a:gd name="adj1" fmla="val 58712"/>
              <a:gd name="adj2" fmla="val 3472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The </a:t>
            </a:r>
            <a:r>
              <a:rPr lang="en-US" sz="1200" dirty="0" err="1">
                <a:solidFill>
                  <a:schemeClr val="tx1"/>
                </a:solidFill>
              </a:rPr>
              <a:t>Cansat</a:t>
            </a:r>
            <a:r>
              <a:rPr lang="en-US" sz="1200" dirty="0">
                <a:solidFill>
                  <a:schemeClr val="tx1"/>
                </a:solidFill>
              </a:rPr>
              <a:t>, Nose cone and rocket descend under parachutes. The carrier and </a:t>
            </a:r>
            <a:r>
              <a:rPr lang="en-US" sz="1200" dirty="0" err="1">
                <a:solidFill>
                  <a:schemeClr val="tx1"/>
                </a:solidFill>
              </a:rPr>
              <a:t>lander</a:t>
            </a:r>
            <a:r>
              <a:rPr lang="en-US" sz="1200" dirty="0">
                <a:solidFill>
                  <a:schemeClr val="tx1"/>
                </a:solidFill>
              </a:rPr>
              <a:t> separate at 500m above ground.</a:t>
            </a:r>
          </a:p>
        </p:txBody>
      </p:sp>
      <p:sp>
        <p:nvSpPr>
          <p:cNvPr id="17" name="Rounded Rectangular Callout 16"/>
          <p:cNvSpPr/>
          <p:nvPr/>
        </p:nvSpPr>
        <p:spPr>
          <a:xfrm>
            <a:off x="3200400" y="1524000"/>
            <a:ext cx="1600200" cy="10668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Cansat carrier will communicate with the GCS</a:t>
            </a:r>
          </a:p>
        </p:txBody>
      </p:sp>
      <p:pic>
        <p:nvPicPr>
          <p:cNvPr id="22541"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3200400" y="4391025"/>
            <a:ext cx="438150" cy="409575"/>
          </a:xfrm>
          <a:noFill/>
        </p:spPr>
      </p:pic>
      <p:pic>
        <p:nvPicPr>
          <p:cNvPr id="225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pic>
        <p:nvPicPr>
          <p:cNvPr id="22544" name="Picture 17" descr="G:\Downloads\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8188" y="4038600"/>
            <a:ext cx="4556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F2C3DD1-37C9-48AA-9AD9-DB57028C090D}" type="slidenum">
              <a:rPr lang="en-US" smtClean="0"/>
              <a:pPr eaLnBrk="1" hangingPunct="1"/>
              <a:t>2</a:t>
            </a:fld>
            <a:endParaRPr lang="en-US" smtClean="0"/>
          </a:p>
        </p:txBody>
      </p:sp>
      <p:sp>
        <p:nvSpPr>
          <p:cNvPr id="5124" name="Rectangle 2"/>
          <p:cNvSpPr>
            <a:spLocks noGrp="1" noChangeArrowheads="1"/>
          </p:cNvSpPr>
          <p:nvPr>
            <p:ph type="title"/>
          </p:nvPr>
        </p:nvSpPr>
        <p:spPr/>
        <p:txBody>
          <a:bodyPr/>
          <a:lstStyle/>
          <a:p>
            <a:pPr eaLnBrk="1" hangingPunct="1"/>
            <a:r>
              <a:rPr lang="en-US" smtClean="0"/>
              <a:t>Presentation Outline</a:t>
            </a:r>
          </a:p>
        </p:txBody>
      </p:sp>
      <p:sp>
        <p:nvSpPr>
          <p:cNvPr id="512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
        <p:nvSpPr>
          <p:cNvPr id="5126" name="TextBox 2"/>
          <p:cNvSpPr txBox="1">
            <a:spLocks noChangeArrowheads="1"/>
          </p:cNvSpPr>
          <p:nvPr/>
        </p:nvSpPr>
        <p:spPr bwMode="auto">
          <a:xfrm>
            <a:off x="533400" y="965200"/>
            <a:ext cx="82296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1. About The Team        </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1.1 Team Composition  </a:t>
            </a:r>
            <a:r>
              <a:rPr lang="en-US" sz="1200" b="1">
                <a:latin typeface="Calibri" pitchFamily="34" charset="0"/>
                <a:ea typeface="Calibri" pitchFamily="34" charset="0"/>
                <a:cs typeface="Calibri" pitchFamily="34" charset="0"/>
              </a:rPr>
              <a:t>[5]</a:t>
            </a:r>
            <a:r>
              <a:rPr lang="en-US" sz="1200">
                <a:latin typeface="Calibri" pitchFamily="34" charset="0"/>
                <a:ea typeface="Calibri" pitchFamily="34" charset="0"/>
                <a:cs typeface="Calibri" pitchFamily="34" charset="0"/>
              </a:rPr>
              <a:t>		</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1.2 Internal Organization </a:t>
            </a:r>
            <a:r>
              <a:rPr lang="en-US" sz="1200" b="1">
                <a:latin typeface="Calibri" pitchFamily="34" charset="0"/>
                <a:ea typeface="Calibri" pitchFamily="34" charset="0"/>
                <a:cs typeface="Calibri" pitchFamily="34" charset="0"/>
              </a:rPr>
              <a:t>[6]</a:t>
            </a:r>
          </a:p>
          <a:p>
            <a:pPr eaLnBrk="1" hangingPunct="1">
              <a:buClr>
                <a:srgbClr val="000000"/>
              </a:buClr>
              <a:buSzPct val="100000"/>
              <a:buFont typeface="Times New Roman" pitchFamily="18" charset="0"/>
              <a:buNone/>
            </a:pPr>
            <a:r>
              <a:rPr lang="en-US"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1.3 Acronyms </a:t>
            </a:r>
            <a:r>
              <a:rPr lang="en-US" sz="1200" b="1">
                <a:latin typeface="Calibri" pitchFamily="34" charset="0"/>
                <a:ea typeface="Calibri" pitchFamily="34" charset="0"/>
                <a:cs typeface="Calibri" pitchFamily="34" charset="0"/>
              </a:rPr>
              <a:t>[7]</a:t>
            </a:r>
            <a:endParaRPr lang="en-IN" sz="1200" b="1">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2. System Overview  -  Presenter : Abhishek Bhatia</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2.1 Mission Summary </a:t>
            </a:r>
            <a:r>
              <a:rPr lang="en-US" sz="1200" b="1">
                <a:latin typeface="Calibri" pitchFamily="34" charset="0"/>
                <a:ea typeface="Calibri" pitchFamily="34" charset="0"/>
                <a:cs typeface="Calibri" pitchFamily="34" charset="0"/>
              </a:rPr>
              <a:t>[9]</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2.2 System Requirement </a:t>
            </a:r>
            <a:r>
              <a:rPr lang="en-US" sz="1200" b="1">
                <a:latin typeface="Calibri" pitchFamily="34" charset="0"/>
                <a:ea typeface="Calibri" pitchFamily="34" charset="0"/>
                <a:cs typeface="Calibri" pitchFamily="34" charset="0"/>
              </a:rPr>
              <a:t>[10-12]</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a:latin typeface="Calibri" pitchFamily="34" charset="0"/>
                <a:ea typeface="Calibri" pitchFamily="34" charset="0"/>
                <a:cs typeface="Calibri" pitchFamily="34" charset="0"/>
              </a:rPr>
              <a:t>	2.3 System Level Cansat Configuration </a:t>
            </a:r>
            <a:r>
              <a:rPr lang="en-IN" sz="1200" b="1">
                <a:latin typeface="Calibri" pitchFamily="34" charset="0"/>
                <a:ea typeface="Calibri" pitchFamily="34" charset="0"/>
                <a:cs typeface="Calibri" pitchFamily="34" charset="0"/>
              </a:rPr>
              <a:t>[13-14]</a:t>
            </a: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2.4 System Concept of Operations </a:t>
            </a:r>
            <a:r>
              <a:rPr lang="en-US" sz="1200" b="1">
                <a:latin typeface="Calibri" pitchFamily="34" charset="0"/>
                <a:ea typeface="Calibri" pitchFamily="34" charset="0"/>
                <a:cs typeface="Calibri" pitchFamily="34" charset="0"/>
              </a:rPr>
              <a:t>[15-20]</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2.5 Physical Layout of Cansat </a:t>
            </a:r>
            <a:r>
              <a:rPr lang="en-US" sz="1200" b="1">
                <a:latin typeface="Calibri" pitchFamily="34" charset="0"/>
                <a:ea typeface="Calibri" pitchFamily="34" charset="0"/>
                <a:cs typeface="Calibri" pitchFamily="34" charset="0"/>
              </a:rPr>
              <a:t>[21-23]</a:t>
            </a:r>
          </a:p>
          <a:p>
            <a:pPr eaLnBrk="1" hangingPunct="1">
              <a:buClr>
                <a:srgbClr val="000000"/>
              </a:buClr>
              <a:buSzPct val="100000"/>
              <a:buFont typeface="Times New Roman" pitchFamily="18" charset="0"/>
              <a:buNone/>
            </a:pPr>
            <a:r>
              <a:rPr lang="en-US"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2.6 Launch Vehicle Compatibility </a:t>
            </a:r>
            <a:r>
              <a:rPr lang="en-US" sz="1200" b="1">
                <a:latin typeface="Calibri" pitchFamily="34" charset="0"/>
                <a:ea typeface="Calibri" pitchFamily="34" charset="0"/>
                <a:cs typeface="Calibri" pitchFamily="34" charset="0"/>
              </a:rPr>
              <a:t>[24]</a:t>
            </a:r>
            <a:endParaRPr lang="en-IN" sz="1200" b="1">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a:t>
            </a:r>
            <a:endParaRPr lang="en-IN" sz="1200">
              <a:latin typeface="Calibri" pitchFamily="34" charset="0"/>
              <a:ea typeface="Calibri" pitchFamily="34" charset="0"/>
              <a:cs typeface="Calibri" pitchFamily="34" charset="0"/>
            </a:endParaRPr>
          </a:p>
          <a:p>
            <a:pPr eaLnBrk="1" hangingPunct="1">
              <a:buClr>
                <a:srgbClr val="000000"/>
              </a:buClr>
              <a:buSzPct val="100000"/>
            </a:pPr>
            <a:r>
              <a:rPr lang="en-US" sz="1200">
                <a:latin typeface="Calibri" pitchFamily="34" charset="0"/>
                <a:ea typeface="Calibri" pitchFamily="34" charset="0"/>
                <a:cs typeface="Calibri" pitchFamily="34" charset="0"/>
              </a:rPr>
              <a:t>3. Sensor Systems Design  -  Presenter : Varun Ramchandani</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3.1 Sensor Subsystem Overview </a:t>
            </a:r>
            <a:r>
              <a:rPr lang="en-US" sz="1200" b="1">
                <a:latin typeface="Calibri" pitchFamily="34" charset="0"/>
                <a:ea typeface="Calibri" pitchFamily="34" charset="0"/>
                <a:cs typeface="Calibri" pitchFamily="34" charset="0"/>
              </a:rPr>
              <a:t>[26]</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3.2 Sensor Subsystem Requirements </a:t>
            </a:r>
            <a:r>
              <a:rPr lang="en-US" sz="1200" b="1">
                <a:latin typeface="Calibri" pitchFamily="34" charset="0"/>
                <a:ea typeface="Calibri" pitchFamily="34" charset="0"/>
                <a:cs typeface="Calibri" pitchFamily="34" charset="0"/>
              </a:rPr>
              <a:t>[27]</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3.3 Carrier GPS Sensor Selection </a:t>
            </a:r>
            <a:r>
              <a:rPr lang="en-US" sz="1200" b="1">
                <a:latin typeface="Calibri" pitchFamily="34" charset="0"/>
                <a:ea typeface="Calibri" pitchFamily="34" charset="0"/>
                <a:cs typeface="Calibri" pitchFamily="34" charset="0"/>
              </a:rPr>
              <a:t>[28]</a:t>
            </a:r>
            <a:endParaRPr lang="en-IN" sz="1200">
              <a:latin typeface="Calibri" pitchFamily="34" charset="0"/>
              <a:ea typeface="Calibri" pitchFamily="34" charset="0"/>
              <a:cs typeface="Calibri" pitchFamily="34" charset="0"/>
            </a:endParaRPr>
          </a:p>
          <a:p>
            <a:pPr eaLnBrk="1" hangingPunct="1">
              <a:buClr>
                <a:srgbClr val="000000"/>
              </a:buClr>
              <a:buSzPct val="100000"/>
            </a:pPr>
            <a:r>
              <a:rPr lang="en-US" sz="1200">
                <a:latin typeface="Calibri" pitchFamily="34" charset="0"/>
                <a:ea typeface="Calibri" pitchFamily="34" charset="0"/>
                <a:cs typeface="Calibri" pitchFamily="34" charset="0"/>
              </a:rPr>
              <a:t>	3.4 Carrier Non-GPS Altitude Sensor Selection </a:t>
            </a:r>
            <a:r>
              <a:rPr lang="en-US" sz="1200" b="1">
                <a:latin typeface="Calibri" pitchFamily="34" charset="0"/>
                <a:ea typeface="Calibri" pitchFamily="34" charset="0"/>
                <a:cs typeface="Calibri" pitchFamily="34" charset="0"/>
              </a:rPr>
              <a:t>[29]</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3.5 Carrier Air Temperature Sensor Selection </a:t>
            </a:r>
            <a:r>
              <a:rPr lang="en-US" sz="1200" b="1">
                <a:latin typeface="Calibri" pitchFamily="34" charset="0"/>
                <a:ea typeface="Calibri" pitchFamily="34" charset="0"/>
                <a:cs typeface="Calibri" pitchFamily="34" charset="0"/>
              </a:rPr>
              <a:t>[30]</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3.6 Lander Pressure Sensor Selection </a:t>
            </a:r>
            <a:r>
              <a:rPr lang="en-US" sz="1200" b="1">
                <a:latin typeface="Calibri" pitchFamily="34" charset="0"/>
                <a:ea typeface="Calibri" pitchFamily="34" charset="0"/>
                <a:cs typeface="Calibri" pitchFamily="34" charset="0"/>
              </a:rPr>
              <a:t>[31]</a:t>
            </a: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3.7 Lander Impact Force Sensor </a:t>
            </a:r>
            <a:r>
              <a:rPr lang="en-US" sz="1200" b="1">
                <a:latin typeface="Calibri" pitchFamily="34" charset="0"/>
                <a:ea typeface="Calibri" pitchFamily="34" charset="0"/>
                <a:cs typeface="Calibri" pitchFamily="34" charset="0"/>
              </a:rPr>
              <a:t>[32]</a:t>
            </a:r>
          </a:p>
          <a:p>
            <a:pPr eaLnBrk="1" hangingPunct="1">
              <a:buClr>
                <a:srgbClr val="000000"/>
              </a:buClr>
              <a:buSzPct val="100000"/>
              <a:buFont typeface="Times New Roman" pitchFamily="18" charset="0"/>
              <a:buNone/>
            </a:pPr>
            <a:endParaRPr lang="en-US" sz="1200" b="1">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4. Descent Control Design  -  Presenter : Prahal Ghai</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4.1 Descent Control Overview </a:t>
            </a:r>
            <a:r>
              <a:rPr lang="en-US" sz="1200" b="1">
                <a:latin typeface="Calibri" pitchFamily="34" charset="0"/>
                <a:ea typeface="Calibri" pitchFamily="34" charset="0"/>
                <a:cs typeface="Calibri" pitchFamily="34" charset="0"/>
              </a:rPr>
              <a:t>[34]</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4.2 Descent Control Requirements </a:t>
            </a:r>
            <a:r>
              <a:rPr lang="en-US" sz="1200" b="1">
                <a:latin typeface="Calibri" pitchFamily="34" charset="0"/>
                <a:ea typeface="Calibri" pitchFamily="34" charset="0"/>
                <a:cs typeface="Calibri" pitchFamily="34" charset="0"/>
              </a:rPr>
              <a:t>[35]</a:t>
            </a: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4.3 Carrier Descent Control Strategy</a:t>
            </a:r>
            <a:r>
              <a:rPr lang="en-US" sz="1200" b="1">
                <a:latin typeface="Calibri" pitchFamily="34" charset="0"/>
                <a:ea typeface="Calibri" pitchFamily="34" charset="0"/>
                <a:cs typeface="Calibri" pitchFamily="34" charset="0"/>
              </a:rPr>
              <a:t> [36]</a:t>
            </a:r>
          </a:p>
          <a:p>
            <a:pPr eaLnBrk="1" hangingPunct="1">
              <a:buClr>
                <a:srgbClr val="000000"/>
              </a:buClr>
              <a:buSzPct val="100000"/>
            </a:pPr>
            <a:r>
              <a:rPr lang="en-US" sz="1200">
                <a:latin typeface="Calibri" pitchFamily="34" charset="0"/>
                <a:ea typeface="Calibri" pitchFamily="34" charset="0"/>
                <a:cs typeface="Calibri" pitchFamily="34" charset="0"/>
              </a:rPr>
              <a:t>	4.4 Lander Descent Control Strategy</a:t>
            </a:r>
            <a:r>
              <a:rPr lang="en-US" sz="1200" b="1">
                <a:latin typeface="Calibri" pitchFamily="34" charset="0"/>
                <a:ea typeface="Calibri" pitchFamily="34" charset="0"/>
                <a:cs typeface="Calibri" pitchFamily="34" charset="0"/>
              </a:rPr>
              <a:t> [37]</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a:latin typeface="Calibri" pitchFamily="34" charset="0"/>
                <a:ea typeface="Calibri" pitchFamily="34" charset="0"/>
                <a:cs typeface="Calibri" pitchFamily="34" charset="0"/>
              </a:rPr>
              <a:t>	4.5 Descent Rate Estimates </a:t>
            </a:r>
            <a:r>
              <a:rPr lang="en-IN" sz="1200" b="1">
                <a:latin typeface="Calibri" pitchFamily="34" charset="0"/>
                <a:ea typeface="Calibri" pitchFamily="34" charset="0"/>
                <a:cs typeface="Calibri" pitchFamily="34" charset="0"/>
              </a:rPr>
              <a:t>[38-39]</a:t>
            </a:r>
          </a:p>
          <a:p>
            <a:pPr eaLnBrk="1" hangingPunct="1">
              <a:buClr>
                <a:srgbClr val="000000"/>
              </a:buClr>
              <a:buSzPct val="100000"/>
              <a:buFont typeface="Times New Roman" pitchFamily="18" charset="0"/>
              <a:buNone/>
            </a:pPr>
            <a:r>
              <a:rPr lang="en-IN" sz="1200">
                <a:latin typeface="Calibri" pitchFamily="34" charset="0"/>
                <a:ea typeface="Calibri" pitchFamily="34" charset="0"/>
                <a:cs typeface="Calibri" pitchFamily="34" charset="0"/>
              </a:rPr>
              <a:t>	4.6 Lander Detachment Strategy</a:t>
            </a:r>
            <a:r>
              <a:rPr lang="en-IN" sz="1200" b="1">
                <a:latin typeface="Calibri" pitchFamily="34" charset="0"/>
                <a:ea typeface="Calibri" pitchFamily="34" charset="0"/>
                <a:cs typeface="Calibri" pitchFamily="34" charset="0"/>
              </a:rPr>
              <a:t> [40-41]</a:t>
            </a:r>
          </a:p>
          <a:p>
            <a:pPr eaLnBrk="1" hangingPunct="1">
              <a:buClr>
                <a:srgbClr val="000000"/>
              </a:buClr>
              <a:buSzPct val="100000"/>
              <a:buFont typeface="Times New Roman" pitchFamily="18" charset="0"/>
              <a:buNone/>
            </a:pP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endParaRPr lang="en-IN" sz="1200">
              <a:latin typeface="Calibri" pitchFamily="34" charset="0"/>
              <a:ea typeface="Calibri" pitchFamily="34" charset="0"/>
              <a:cs typeface="Calibri" pitchFamily="34" charset="0"/>
            </a:endParaRPr>
          </a:p>
        </p:txBody>
      </p:sp>
      <p:pic>
        <p:nvPicPr>
          <p:cNvPr id="51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System Concept of Operations</a:t>
            </a:r>
          </a:p>
        </p:txBody>
      </p:sp>
      <p:sp>
        <p:nvSpPr>
          <p:cNvPr id="235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070677D-DB39-4118-9136-42FE8E55D528}" type="slidenum">
              <a:rPr lang="en-US" smtClean="0"/>
              <a:pPr eaLnBrk="1" hangingPunct="1"/>
              <a:t>20</a:t>
            </a:fld>
            <a:endParaRPr lang="en-US" smtClean="0"/>
          </a:p>
        </p:txBody>
      </p:sp>
      <p:sp>
        <p:nvSpPr>
          <p:cNvPr id="23557"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35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95600"/>
            <a:ext cx="1893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Rounded Rectangular Callout 15"/>
          <p:cNvSpPr/>
          <p:nvPr/>
        </p:nvSpPr>
        <p:spPr>
          <a:xfrm>
            <a:off x="7239000" y="1600200"/>
            <a:ext cx="16764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 receives and visualizes Descent Data Packets</a:t>
            </a:r>
          </a:p>
        </p:txBody>
      </p:sp>
      <p:pic>
        <p:nvPicPr>
          <p:cNvPr id="235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1200"/>
            <a:ext cx="1752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267200"/>
            <a:ext cx="685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ular Callout 18"/>
          <p:cNvSpPr/>
          <p:nvPr/>
        </p:nvSpPr>
        <p:spPr>
          <a:xfrm>
            <a:off x="4343400" y="2895600"/>
            <a:ext cx="1600200" cy="10668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err="1">
                <a:solidFill>
                  <a:schemeClr val="tx1"/>
                </a:solidFill>
              </a:rPr>
              <a:t>Cansat</a:t>
            </a:r>
            <a:r>
              <a:rPr lang="en-US" sz="1200" dirty="0">
                <a:solidFill>
                  <a:schemeClr val="tx1"/>
                </a:solidFill>
              </a:rPr>
              <a:t> Lander will measure the ground impact force after landing.</a:t>
            </a:r>
          </a:p>
        </p:txBody>
      </p:sp>
      <p:pic>
        <p:nvPicPr>
          <p:cNvPr id="2356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6482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 name="Rounded Rectangular Callout 20"/>
          <p:cNvSpPr/>
          <p:nvPr/>
        </p:nvSpPr>
        <p:spPr>
          <a:xfrm>
            <a:off x="228600" y="1600200"/>
            <a:ext cx="1600200" cy="1447800"/>
          </a:xfrm>
          <a:prstGeom prst="wedgeRoundRectCallout">
            <a:avLst>
              <a:gd name="adj1" fmla="val 58712"/>
              <a:gd name="adj2" fmla="val 3472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The </a:t>
            </a:r>
            <a:r>
              <a:rPr lang="en-US" sz="1200" dirty="0" err="1">
                <a:solidFill>
                  <a:schemeClr val="tx1"/>
                </a:solidFill>
              </a:rPr>
              <a:t>Cansat</a:t>
            </a:r>
            <a:r>
              <a:rPr lang="en-US" sz="1200" dirty="0">
                <a:solidFill>
                  <a:schemeClr val="tx1"/>
                </a:solidFill>
              </a:rPr>
              <a:t>, Nose cone and rocket descend under parachutes. The carrier and </a:t>
            </a:r>
            <a:r>
              <a:rPr lang="en-US" sz="1200" dirty="0" err="1">
                <a:solidFill>
                  <a:schemeClr val="tx1"/>
                </a:solidFill>
              </a:rPr>
              <a:t>lander</a:t>
            </a:r>
            <a:r>
              <a:rPr lang="en-US" sz="1200" dirty="0">
                <a:solidFill>
                  <a:schemeClr val="tx1"/>
                </a:solidFill>
              </a:rPr>
              <a:t> separate at 500m above ground.</a:t>
            </a:r>
          </a:p>
        </p:txBody>
      </p:sp>
      <p:pic>
        <p:nvPicPr>
          <p:cNvPr id="23565" name="Picture 15"/>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4267200" y="4114800"/>
            <a:ext cx="733425" cy="1371600"/>
          </a:xfrm>
          <a:noFill/>
        </p:spPr>
      </p:pic>
      <p:sp>
        <p:nvSpPr>
          <p:cNvPr id="17" name="Rounded Rectangular Callout 16"/>
          <p:cNvSpPr/>
          <p:nvPr/>
        </p:nvSpPr>
        <p:spPr>
          <a:xfrm>
            <a:off x="3200400" y="1524000"/>
            <a:ext cx="1600200" cy="10668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Cansat carrier will communicate with the GCS</a:t>
            </a:r>
          </a:p>
        </p:txBody>
      </p:sp>
      <p:pic>
        <p:nvPicPr>
          <p:cNvPr id="2356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Physical Layout</a:t>
            </a:r>
          </a:p>
        </p:txBody>
      </p:sp>
      <p:sp>
        <p:nvSpPr>
          <p:cNvPr id="2457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45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E420335-6BE0-43BD-B484-59E24084CDE1}" type="slidenum">
              <a:rPr lang="en-US" smtClean="0"/>
              <a:pPr eaLnBrk="1" hangingPunct="1"/>
              <a:t>21</a:t>
            </a:fld>
            <a:endParaRPr lang="en-US" smtClean="0"/>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347788"/>
            <a:ext cx="2819400"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D662471-70EE-4386-B91E-9CE7AD9899C1}" type="slidenum">
              <a:rPr lang="en-US" smtClean="0"/>
              <a:pPr eaLnBrk="1" hangingPunct="1"/>
              <a:t>22</a:t>
            </a:fld>
            <a:endParaRPr lang="en-US" smtClean="0"/>
          </a:p>
        </p:txBody>
      </p:sp>
      <p:sp>
        <p:nvSpPr>
          <p:cNvPr id="25604" name="Rectangle 2"/>
          <p:cNvSpPr>
            <a:spLocks noGrp="1" noChangeArrowheads="1"/>
          </p:cNvSpPr>
          <p:nvPr>
            <p:ph type="title"/>
          </p:nvPr>
        </p:nvSpPr>
        <p:spPr/>
        <p:txBody>
          <a:bodyPr/>
          <a:lstStyle/>
          <a:p>
            <a:pPr eaLnBrk="1" hangingPunct="1"/>
            <a:r>
              <a:rPr lang="en-US" smtClean="0"/>
              <a:t>Physical Layout</a:t>
            </a:r>
          </a:p>
        </p:txBody>
      </p:sp>
      <p:pic>
        <p:nvPicPr>
          <p:cNvPr id="256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4495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
        <p:nvSpPr>
          <p:cNvPr id="25608" name="TextBox 8"/>
          <p:cNvSpPr txBox="1">
            <a:spLocks noChangeArrowheads="1"/>
          </p:cNvSpPr>
          <p:nvPr/>
        </p:nvSpPr>
        <p:spPr bwMode="auto">
          <a:xfrm>
            <a:off x="1295400" y="3074988"/>
            <a:ext cx="1828800" cy="430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Enclosed area containing   detachment mechanism</a:t>
            </a:r>
          </a:p>
        </p:txBody>
      </p:sp>
      <p:sp>
        <p:nvSpPr>
          <p:cNvPr id="25609" name="TextBox 9"/>
          <p:cNvSpPr txBox="1">
            <a:spLocks noChangeArrowheads="1"/>
          </p:cNvSpPr>
          <p:nvPr/>
        </p:nvSpPr>
        <p:spPr bwMode="auto">
          <a:xfrm>
            <a:off x="5105400" y="1295400"/>
            <a:ext cx="22860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Space for carrier parahcute</a:t>
            </a:r>
          </a:p>
        </p:txBody>
      </p:sp>
      <p:sp>
        <p:nvSpPr>
          <p:cNvPr id="25610" name="TextBox 10"/>
          <p:cNvSpPr txBox="1">
            <a:spLocks noChangeArrowheads="1"/>
          </p:cNvSpPr>
          <p:nvPr/>
        </p:nvSpPr>
        <p:spPr bwMode="auto">
          <a:xfrm>
            <a:off x="1981200" y="5224463"/>
            <a:ext cx="1219200"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Egg Container</a:t>
            </a:r>
          </a:p>
        </p:txBody>
      </p:sp>
      <p:sp>
        <p:nvSpPr>
          <p:cNvPr id="25611" name="TextBox 11"/>
          <p:cNvSpPr txBox="1">
            <a:spLocks noChangeArrowheads="1"/>
          </p:cNvSpPr>
          <p:nvPr/>
        </p:nvSpPr>
        <p:spPr bwMode="auto">
          <a:xfrm>
            <a:off x="4572000" y="2133600"/>
            <a:ext cx="762000" cy="43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Carrier PCB</a:t>
            </a:r>
          </a:p>
        </p:txBody>
      </p:sp>
      <p:sp>
        <p:nvSpPr>
          <p:cNvPr id="25612" name="TextBox 12"/>
          <p:cNvSpPr txBox="1">
            <a:spLocks noChangeArrowheads="1"/>
          </p:cNvSpPr>
          <p:nvPr/>
        </p:nvSpPr>
        <p:spPr bwMode="auto">
          <a:xfrm>
            <a:off x="5638800" y="2133600"/>
            <a:ext cx="7620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Carrier </a:t>
            </a:r>
          </a:p>
        </p:txBody>
      </p:sp>
      <p:sp>
        <p:nvSpPr>
          <p:cNvPr id="25613" name="TextBox 13"/>
          <p:cNvSpPr txBox="1">
            <a:spLocks noChangeArrowheads="1"/>
          </p:cNvSpPr>
          <p:nvPr/>
        </p:nvSpPr>
        <p:spPr bwMode="auto">
          <a:xfrm>
            <a:off x="4724400" y="3810000"/>
            <a:ext cx="762000" cy="43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Lander PCB</a:t>
            </a:r>
          </a:p>
        </p:txBody>
      </p:sp>
      <p:sp>
        <p:nvSpPr>
          <p:cNvPr id="25614" name="TextBox 14"/>
          <p:cNvSpPr txBox="1">
            <a:spLocks noChangeArrowheads="1"/>
          </p:cNvSpPr>
          <p:nvPr/>
        </p:nvSpPr>
        <p:spPr bwMode="auto">
          <a:xfrm>
            <a:off x="6248400" y="4386263"/>
            <a:ext cx="762000"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Lander </a:t>
            </a:r>
          </a:p>
        </p:txBody>
      </p:sp>
      <p:sp>
        <p:nvSpPr>
          <p:cNvPr id="25615" name="TextBox 15"/>
          <p:cNvSpPr txBox="1">
            <a:spLocks noChangeArrowheads="1"/>
          </p:cNvSpPr>
          <p:nvPr/>
        </p:nvSpPr>
        <p:spPr bwMode="auto">
          <a:xfrm>
            <a:off x="3657600" y="1185863"/>
            <a:ext cx="762000"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a:t>6.9 cm</a:t>
            </a:r>
          </a:p>
        </p:txBody>
      </p:sp>
      <p:sp>
        <p:nvSpPr>
          <p:cNvPr id="25616" name="TextBox 16"/>
          <p:cNvSpPr txBox="1">
            <a:spLocks noChangeArrowheads="1"/>
          </p:cNvSpPr>
          <p:nvPr/>
        </p:nvSpPr>
        <p:spPr bwMode="auto">
          <a:xfrm>
            <a:off x="4648200" y="1295400"/>
            <a:ext cx="533400"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900"/>
              <a:t>1.5 cm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Physical Layout</a:t>
            </a:r>
          </a:p>
        </p:txBody>
      </p:sp>
      <p:sp>
        <p:nvSpPr>
          <p:cNvPr id="2662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662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A3BF3AF-5ED6-448D-B02D-04BCA85D5CB9}" type="slidenum">
              <a:rPr lang="en-US" smtClean="0"/>
              <a:pPr eaLnBrk="1" hangingPunct="1"/>
              <a:t>23</a:t>
            </a:fld>
            <a:endParaRPr lang="en-US" smtClean="0"/>
          </a:p>
        </p:txBody>
      </p:sp>
      <p:pic>
        <p:nvPicPr>
          <p:cNvPr id="26629" name="Picture 5" descr="G:\Downloads\edited\releas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449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6"/>
          <p:cNvSpPr txBox="1">
            <a:spLocks noChangeArrowheads="1"/>
          </p:cNvSpPr>
          <p:nvPr/>
        </p:nvSpPr>
        <p:spPr bwMode="auto">
          <a:xfrm>
            <a:off x="5867400" y="2187575"/>
            <a:ext cx="3048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Calibri" pitchFamily="34" charset="0"/>
                <a:ea typeface="Calibri" pitchFamily="34" charset="0"/>
                <a:cs typeface="Calibri" pitchFamily="34" charset="0"/>
              </a:rPr>
              <a:t>A small Servo Motor controls the detachment of lander from carrier. Motor is controlled by the microcontroller, which uses GPS and pressure sensor data to decide when to detach the lander.</a:t>
            </a:r>
          </a:p>
        </p:txBody>
      </p:sp>
      <p:pic>
        <p:nvPicPr>
          <p:cNvPr id="266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0ABD4D-2E01-4D36-96FA-FFC42BAE6F57}" type="slidenum">
              <a:rPr lang="en-US" smtClean="0"/>
              <a:pPr eaLnBrk="1" hangingPunct="1"/>
              <a:t>24</a:t>
            </a:fld>
            <a:endParaRPr lang="en-US" smtClean="0"/>
          </a:p>
        </p:txBody>
      </p:sp>
      <p:sp>
        <p:nvSpPr>
          <p:cNvPr id="27652" name="Rectangle 2"/>
          <p:cNvSpPr>
            <a:spLocks noGrp="1" noChangeArrowheads="1"/>
          </p:cNvSpPr>
          <p:nvPr>
            <p:ph type="title"/>
          </p:nvPr>
        </p:nvSpPr>
        <p:spPr/>
        <p:txBody>
          <a:bodyPr/>
          <a:lstStyle/>
          <a:p>
            <a:pPr eaLnBrk="1" hangingPunct="1"/>
            <a:r>
              <a:rPr lang="en-US" smtClean="0"/>
              <a:t>Launch Vehicle Compatibility</a:t>
            </a:r>
          </a:p>
        </p:txBody>
      </p:sp>
      <p:sp>
        <p:nvSpPr>
          <p:cNvPr id="27653" name="Rectangle 3"/>
          <p:cNvSpPr>
            <a:spLocks noGrp="1" noChangeArrowheads="1"/>
          </p:cNvSpPr>
          <p:nvPr>
            <p:ph type="body" idx="1"/>
          </p:nvPr>
        </p:nvSpPr>
        <p:spPr>
          <a:xfrm>
            <a:off x="228600" y="1066800"/>
            <a:ext cx="5638800" cy="5181600"/>
          </a:xfrm>
        </p:spPr>
        <p:txBody>
          <a:bodyPr/>
          <a:lstStyle/>
          <a:p>
            <a:pPr marL="0" indent="0" eaLnBrk="1" hangingPunct="1">
              <a:spcBef>
                <a:spcPct val="0"/>
              </a:spcBef>
            </a:pPr>
            <a:r>
              <a:rPr lang="en-US" sz="2200" b="0" smtClean="0">
                <a:latin typeface="Calibri" pitchFamily="34" charset="0"/>
                <a:ea typeface="Calibri" pitchFamily="34" charset="0"/>
                <a:cs typeface="Calibri" pitchFamily="34" charset="0"/>
              </a:rPr>
              <a:t>Cansat structure is designed strictly keeping in mind the size and weight restrictions. </a:t>
            </a:r>
          </a:p>
          <a:p>
            <a:pPr marL="0" indent="0" eaLnBrk="1" hangingPunct="1">
              <a:spcBef>
                <a:spcPct val="0"/>
              </a:spcBef>
            </a:pPr>
            <a:r>
              <a:rPr lang="en-US" sz="2200" b="0" smtClean="0">
                <a:latin typeface="Calibri" pitchFamily="34" charset="0"/>
                <a:ea typeface="Calibri" pitchFamily="34" charset="0"/>
                <a:cs typeface="Calibri" pitchFamily="34" charset="0"/>
              </a:rPr>
              <a:t>maximum diameter of the cansat is 6.9 cm which is 0.3 cm less than the payload section diameter, hence facilitates smooth deployment. </a:t>
            </a:r>
          </a:p>
          <a:p>
            <a:pPr marL="0" indent="0" eaLnBrk="1" hangingPunct="1">
              <a:spcBef>
                <a:spcPct val="0"/>
              </a:spcBef>
            </a:pPr>
            <a:r>
              <a:rPr lang="en-US" sz="2200" b="0" smtClean="0">
                <a:latin typeface="Calibri" pitchFamily="34" charset="0"/>
                <a:ea typeface="Calibri" pitchFamily="34" charset="0"/>
                <a:cs typeface="Calibri" pitchFamily="34" charset="0"/>
              </a:rPr>
              <a:t>Height of the cansat is 1.5+8+2+7+9=27.5 cm. Thus is well under the given limit of 27.9 cm, ensuring that cansat will not protrude out of the payload section.</a:t>
            </a:r>
          </a:p>
          <a:p>
            <a:pPr marL="0" indent="0" eaLnBrk="1" hangingPunct="1">
              <a:spcBef>
                <a:spcPct val="0"/>
              </a:spcBef>
            </a:pPr>
            <a:r>
              <a:rPr lang="en-US" sz="2200" b="0" smtClean="0">
                <a:latin typeface="Calibri" pitchFamily="34" charset="0"/>
                <a:ea typeface="Calibri" pitchFamily="34" charset="0"/>
                <a:cs typeface="Calibri" pitchFamily="34" charset="0"/>
              </a:rPr>
              <a:t>No electronic/mechanical control is employed to push the cansat out of payload and is assumed that once the rocket dismantles it will automatically slip out of the payload bay.</a:t>
            </a:r>
          </a:p>
        </p:txBody>
      </p:sp>
      <p:pic>
        <p:nvPicPr>
          <p:cNvPr id="2765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066800"/>
            <a:ext cx="28194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867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5C21AC-4B01-410E-94D2-24B6649E3BD8}" type="slidenum">
              <a:rPr lang="en-US" smtClean="0"/>
              <a:pPr eaLnBrk="1" hangingPunct="1"/>
              <a:t>25</a:t>
            </a:fld>
            <a:endParaRPr lang="en-US" smtClean="0"/>
          </a:p>
        </p:txBody>
      </p:sp>
      <p:sp>
        <p:nvSpPr>
          <p:cNvPr id="28676" name="Rectangle 4"/>
          <p:cNvSpPr>
            <a:spLocks noGrp="1" noChangeArrowheads="1"/>
          </p:cNvSpPr>
          <p:nvPr>
            <p:ph type="ctrTitle"/>
          </p:nvPr>
        </p:nvSpPr>
        <p:spPr/>
        <p:txBody>
          <a:bodyPr/>
          <a:lstStyle/>
          <a:p>
            <a:pPr eaLnBrk="1" hangingPunct="1"/>
            <a:r>
              <a:rPr lang="en-US" smtClean="0"/>
              <a:t>Sensor Subsystem Design</a:t>
            </a:r>
          </a:p>
        </p:txBody>
      </p:sp>
      <p:sp>
        <p:nvSpPr>
          <p:cNvPr id="28677" name="TextBox 6"/>
          <p:cNvSpPr txBox="1">
            <a:spLocks noChangeArrowheads="1"/>
          </p:cNvSpPr>
          <p:nvPr/>
        </p:nvSpPr>
        <p:spPr bwMode="auto">
          <a:xfrm>
            <a:off x="2133600" y="4338638"/>
            <a:ext cx="502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Presenter : Varun Ramchandani</a:t>
            </a: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96848E8-ED38-44FB-A2B8-2C59A5E228EE}" type="slidenum">
              <a:rPr lang="en-US" smtClean="0"/>
              <a:pPr eaLnBrk="1" hangingPunct="1"/>
              <a:t>26</a:t>
            </a:fld>
            <a:endParaRPr lang="en-US" smtClean="0"/>
          </a:p>
        </p:txBody>
      </p:sp>
      <p:sp>
        <p:nvSpPr>
          <p:cNvPr id="29700" name="Rectangle 2"/>
          <p:cNvSpPr>
            <a:spLocks noGrp="1" noChangeArrowheads="1"/>
          </p:cNvSpPr>
          <p:nvPr>
            <p:ph type="title"/>
          </p:nvPr>
        </p:nvSpPr>
        <p:spPr/>
        <p:txBody>
          <a:bodyPr/>
          <a:lstStyle/>
          <a:p>
            <a:pPr eaLnBrk="1" hangingPunct="1"/>
            <a:r>
              <a:rPr lang="en-US" smtClean="0"/>
              <a:t>       Sensor Subsystem Overview</a:t>
            </a:r>
          </a:p>
        </p:txBody>
      </p:sp>
      <p:sp>
        <p:nvSpPr>
          <p:cNvPr id="2970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grpSp>
        <p:nvGrpSpPr>
          <p:cNvPr id="29702" name="Group 3"/>
          <p:cNvGrpSpPr>
            <a:grpSpLocks noGrp="1"/>
          </p:cNvGrpSpPr>
          <p:nvPr>
            <p:ph type="body" idx="1"/>
          </p:nvPr>
        </p:nvGrpSpPr>
        <p:grpSpPr bwMode="auto">
          <a:xfrm>
            <a:off x="228600" y="1066800"/>
            <a:ext cx="8686800" cy="5181600"/>
            <a:chOff x="720" y="1070"/>
            <a:chExt cx="4234" cy="2290"/>
          </a:xfrm>
        </p:grpSpPr>
        <p:sp>
          <p:nvSpPr>
            <p:cNvPr id="29705" name="Rectangle 4"/>
            <p:cNvSpPr>
              <a:spLocks noChangeArrowheads="1"/>
            </p:cNvSpPr>
            <p:nvPr/>
          </p:nvSpPr>
          <p:spPr bwMode="auto">
            <a:xfrm>
              <a:off x="912" y="1104"/>
              <a:ext cx="3456"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sp>
          <p:nvSpPr>
            <p:cNvPr id="9" name="Rectangle 5"/>
            <p:cNvSpPr>
              <a:spLocks noChangeArrowheads="1"/>
            </p:cNvSpPr>
            <p:nvPr/>
          </p:nvSpPr>
          <p:spPr bwMode="auto">
            <a:xfrm>
              <a:off x="3645" y="2676"/>
              <a:ext cx="1232" cy="457"/>
            </a:xfrm>
            <a:prstGeom prst="rect">
              <a:avLst/>
            </a:prstGeom>
            <a:solidFill>
              <a:srgbClr val="FFFFFF"/>
            </a:solidFill>
            <a:ln w="9360">
              <a:solidFill>
                <a:srgbClr val="000000"/>
              </a:solidFill>
              <a:miter lim="800000"/>
              <a:headEnd/>
              <a:tailEnd/>
            </a:ln>
            <a:effectLst/>
          </p:spPr>
          <p:txBody>
            <a:bodyPr wrap="none" anchor="ctr"/>
            <a:lstStyle/>
            <a:p>
              <a:pPr>
                <a:buClr>
                  <a:srgbClr val="000000"/>
                </a:buClr>
                <a:buSzPct val="100000"/>
                <a:buFont typeface="Times New Roman" pitchFamily="16" charset="0"/>
                <a:buNone/>
                <a:defRPr/>
              </a:pPr>
              <a:r>
                <a:rPr lang="en-US" sz="1600" b="1" dirty="0">
                  <a:latin typeface="+mn-lt"/>
                  <a:ea typeface="MS Gothic" charset="-128"/>
                </a:rPr>
                <a:t>Battery voltage sensing</a:t>
              </a:r>
            </a:p>
            <a:p>
              <a:pPr>
                <a:buClr>
                  <a:srgbClr val="000000"/>
                </a:buClr>
                <a:buSzPct val="100000"/>
                <a:buFont typeface="Times New Roman" pitchFamily="16" charset="0"/>
                <a:buNone/>
                <a:defRPr/>
              </a:pPr>
              <a:endParaRPr lang="en-US" sz="1600" dirty="0">
                <a:latin typeface="+mn-lt"/>
                <a:ea typeface="MS Gothic" charset="-128"/>
              </a:endParaRPr>
            </a:p>
          </p:txBody>
        </p:sp>
        <p:grpSp>
          <p:nvGrpSpPr>
            <p:cNvPr id="29707" name="Group 6"/>
            <p:cNvGrpSpPr>
              <a:grpSpLocks/>
            </p:cNvGrpSpPr>
            <p:nvPr/>
          </p:nvGrpSpPr>
          <p:grpSpPr bwMode="auto">
            <a:xfrm>
              <a:off x="720" y="1070"/>
              <a:ext cx="4234" cy="2285"/>
              <a:chOff x="720" y="1070"/>
              <a:chExt cx="4234" cy="2285"/>
            </a:xfrm>
          </p:grpSpPr>
          <p:grpSp>
            <p:nvGrpSpPr>
              <p:cNvPr id="29708" name="Group 7"/>
              <p:cNvGrpSpPr>
                <a:grpSpLocks/>
              </p:cNvGrpSpPr>
              <p:nvPr/>
            </p:nvGrpSpPr>
            <p:grpSpPr bwMode="auto">
              <a:xfrm>
                <a:off x="2266" y="1800"/>
                <a:ext cx="1035" cy="1555"/>
                <a:chOff x="2266" y="1800"/>
                <a:chExt cx="1035" cy="1555"/>
              </a:xfrm>
            </p:grpSpPr>
            <p:sp>
              <p:nvSpPr>
                <p:cNvPr id="29723" name="AutoShape 8"/>
                <p:cNvSpPr>
                  <a:spLocks noChangeArrowheads="1"/>
                </p:cNvSpPr>
                <p:nvPr/>
              </p:nvSpPr>
              <p:spPr bwMode="auto">
                <a:xfrm>
                  <a:off x="2266" y="1800"/>
                  <a:ext cx="1035" cy="1555"/>
                </a:xfrm>
                <a:prstGeom prst="roundRect">
                  <a:avLst>
                    <a:gd name="adj" fmla="val 16667"/>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29724" name="Text Box 9"/>
                <p:cNvSpPr txBox="1">
                  <a:spLocks noChangeArrowheads="1"/>
                </p:cNvSpPr>
                <p:nvPr/>
              </p:nvSpPr>
              <p:spPr bwMode="auto">
                <a:xfrm>
                  <a:off x="2398" y="2423"/>
                  <a:ext cx="823" cy="32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spcAft>
                      <a:spcPts val="1000"/>
                    </a:spcAft>
                    <a:buClr>
                      <a:srgbClr val="000000"/>
                    </a:buClr>
                    <a:buSzPct val="100000"/>
                    <a:buFont typeface="Times New Roman" pitchFamily="18" charset="0"/>
                    <a:buNone/>
                  </a:pPr>
                  <a:r>
                    <a:rPr lang="en-US" sz="1600" b="1">
                      <a:solidFill>
                        <a:srgbClr val="000000"/>
                      </a:solidFill>
                      <a:latin typeface="Calibri" pitchFamily="34" charset="0"/>
                      <a:cs typeface="Times New Roman" pitchFamily="18" charset="0"/>
                    </a:rPr>
                    <a:t>Microcontroller</a:t>
                  </a:r>
                </a:p>
              </p:txBody>
            </p:sp>
          </p:grpSp>
          <p:sp>
            <p:nvSpPr>
              <p:cNvPr id="12" name="Rectangle 11"/>
              <p:cNvSpPr>
                <a:spLocks noChangeArrowheads="1"/>
              </p:cNvSpPr>
              <p:nvPr/>
            </p:nvSpPr>
            <p:spPr bwMode="auto">
              <a:xfrm>
                <a:off x="3645" y="1890"/>
                <a:ext cx="1309" cy="376"/>
              </a:xfrm>
              <a:prstGeom prst="rect">
                <a:avLst/>
              </a:prstGeom>
              <a:solidFill>
                <a:srgbClr val="FFFFFF"/>
              </a:solidFill>
              <a:ln w="9360">
                <a:solidFill>
                  <a:srgbClr val="000000"/>
                </a:solidFill>
                <a:miter lim="800000"/>
                <a:headEnd/>
                <a:tailEnd/>
              </a:ln>
              <a:effectLst/>
            </p:spPr>
            <p:txBody>
              <a:bodyPr wrap="none" anchor="ctr"/>
              <a:lstStyle/>
              <a:p>
                <a:pPr>
                  <a:buClr>
                    <a:srgbClr val="000000"/>
                  </a:buClr>
                  <a:buSzPct val="100000"/>
                  <a:buFont typeface="Times New Roman" pitchFamily="16" charset="0"/>
                  <a:buNone/>
                  <a:defRPr/>
                </a:pPr>
                <a:endParaRPr lang="en-US" sz="1600" dirty="0">
                  <a:latin typeface="+mn-lt"/>
                  <a:ea typeface="MS Gothic" charset="-128"/>
                </a:endParaRPr>
              </a:p>
              <a:p>
                <a:pPr>
                  <a:buClr>
                    <a:srgbClr val="000000"/>
                  </a:buClr>
                  <a:buSzPct val="100000"/>
                  <a:buFont typeface="Times New Roman" pitchFamily="16" charset="0"/>
                  <a:buNone/>
                  <a:defRPr/>
                </a:pPr>
                <a:endParaRPr lang="en-US" sz="1600" b="1" dirty="0">
                  <a:latin typeface="+mn-lt"/>
                  <a:ea typeface="MS Gothic" charset="-128"/>
                </a:endParaRPr>
              </a:p>
              <a:p>
                <a:pPr>
                  <a:buClr>
                    <a:srgbClr val="000000"/>
                  </a:buClr>
                  <a:buSzPct val="100000"/>
                  <a:buFont typeface="Times New Roman" pitchFamily="16" charset="0"/>
                  <a:buNone/>
                  <a:defRPr/>
                </a:pPr>
                <a:r>
                  <a:rPr lang="en-US" sz="1600" b="1" dirty="0">
                    <a:latin typeface="+mn-lt"/>
                    <a:ea typeface="MS Gothic" charset="-128"/>
                  </a:rPr>
                  <a:t>              GPS sensor</a:t>
                </a:r>
              </a:p>
              <a:p>
                <a:pPr>
                  <a:buClr>
                    <a:srgbClr val="000000"/>
                  </a:buClr>
                  <a:buSzPct val="100000"/>
                  <a:buFont typeface="Times New Roman" pitchFamily="16" charset="0"/>
                  <a:buNone/>
                  <a:defRPr/>
                </a:pPr>
                <a:r>
                  <a:rPr lang="en-US" sz="1600" dirty="0">
                    <a:latin typeface="+mn-lt"/>
                    <a:ea typeface="MS Gothic" charset="-128"/>
                  </a:rPr>
                  <a:t>(</a:t>
                </a:r>
                <a:r>
                  <a:rPr lang="en-US" sz="1600" dirty="0">
                    <a:latin typeface="Calibri" pitchFamily="32" charset="0"/>
                    <a:ea typeface="MS Gothic" charset="-128"/>
                    <a:cs typeface="Calibri" pitchFamily="32" charset="0"/>
                  </a:rPr>
                  <a:t> SIRF -StarIIIGSC3f/LPx-7989)</a:t>
                </a:r>
              </a:p>
              <a:p>
                <a:pPr>
                  <a:buClr>
                    <a:srgbClr val="000000"/>
                  </a:buClr>
                  <a:buSzPct val="100000"/>
                  <a:buFont typeface="Times New Roman" pitchFamily="16" charset="0"/>
                  <a:buNone/>
                  <a:defRPr/>
                </a:pPr>
                <a:endParaRPr lang="en-US" sz="1600" dirty="0">
                  <a:latin typeface="+mn-lt"/>
                  <a:ea typeface="MS Gothic" charset="-128"/>
                </a:endParaRPr>
              </a:p>
            </p:txBody>
          </p:sp>
          <p:grpSp>
            <p:nvGrpSpPr>
              <p:cNvPr id="29710" name="Group 14"/>
              <p:cNvGrpSpPr>
                <a:grpSpLocks/>
              </p:cNvGrpSpPr>
              <p:nvPr/>
            </p:nvGrpSpPr>
            <p:grpSpPr bwMode="auto">
              <a:xfrm>
                <a:off x="720" y="1872"/>
                <a:ext cx="1290" cy="603"/>
                <a:chOff x="720" y="1872"/>
                <a:chExt cx="1290" cy="603"/>
              </a:xfrm>
            </p:grpSpPr>
            <p:sp>
              <p:nvSpPr>
                <p:cNvPr id="29721" name="Rectangle 15"/>
                <p:cNvSpPr>
                  <a:spLocks noChangeArrowheads="1"/>
                </p:cNvSpPr>
                <p:nvPr/>
              </p:nvSpPr>
              <p:spPr bwMode="auto">
                <a:xfrm>
                  <a:off x="720" y="1872"/>
                  <a:ext cx="1248" cy="449"/>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29722" name="Text Box 16"/>
                <p:cNvSpPr txBox="1">
                  <a:spLocks noChangeArrowheads="1"/>
                </p:cNvSpPr>
                <p:nvPr/>
              </p:nvSpPr>
              <p:spPr bwMode="auto">
                <a:xfrm>
                  <a:off x="720" y="1890"/>
                  <a:ext cx="1290" cy="58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spcAft>
                      <a:spcPts val="1000"/>
                    </a:spcAft>
                    <a:buClr>
                      <a:srgbClr val="000000"/>
                    </a:buClr>
                    <a:buSzPct val="100000"/>
                    <a:buFont typeface="Times New Roman" pitchFamily="18" charset="0"/>
                    <a:buNone/>
                  </a:pPr>
                  <a:r>
                    <a:rPr lang="en-US" sz="1600" b="1">
                      <a:solidFill>
                        <a:srgbClr val="000000"/>
                      </a:solidFill>
                      <a:latin typeface="Calibri" pitchFamily="34" charset="0"/>
                      <a:cs typeface="Times New Roman" pitchFamily="18" charset="0"/>
                    </a:rPr>
                    <a:t>Pressure Sensor- Altitude </a:t>
                  </a:r>
                </a:p>
                <a:p>
                  <a:pPr eaLnBrk="1" hangingPunct="1">
                    <a:buClr>
                      <a:srgbClr val="000000"/>
                    </a:buClr>
                    <a:buSzPct val="100000"/>
                    <a:buFont typeface="Times New Roman" pitchFamily="18" charset="0"/>
                    <a:buNone/>
                  </a:pPr>
                  <a:r>
                    <a:rPr lang="en-US" sz="1600">
                      <a:latin typeface="Calibri" pitchFamily="34" charset="0"/>
                      <a:cs typeface="Times New Roman" pitchFamily="18" charset="0"/>
                    </a:rPr>
                    <a:t>(</a:t>
                  </a:r>
                  <a:r>
                    <a:rPr lang="en-US" sz="1600"/>
                    <a:t>Motorola MPX6115a</a:t>
                  </a:r>
                  <a:r>
                    <a:rPr lang="en-US" sz="1600">
                      <a:solidFill>
                        <a:srgbClr val="000000"/>
                      </a:solidFill>
                      <a:latin typeface="Calibri" pitchFamily="34" charset="0"/>
                      <a:cs typeface="Times New Roman" pitchFamily="18" charset="0"/>
                    </a:rPr>
                    <a:t>)</a:t>
                  </a:r>
                </a:p>
              </p:txBody>
            </p:sp>
          </p:grpSp>
          <p:sp>
            <p:nvSpPr>
              <p:cNvPr id="29711" name="AutoShape 17"/>
              <p:cNvSpPr>
                <a:spLocks noChangeArrowheads="1"/>
              </p:cNvSpPr>
              <p:nvPr/>
            </p:nvSpPr>
            <p:spPr bwMode="auto">
              <a:xfrm>
                <a:off x="1965" y="1982"/>
                <a:ext cx="295" cy="246"/>
              </a:xfrm>
              <a:prstGeom prst="rightArrow">
                <a:avLst>
                  <a:gd name="adj1" fmla="val 50000"/>
                  <a:gd name="adj2" fmla="val 29980"/>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grpSp>
            <p:nvGrpSpPr>
              <p:cNvPr id="29712" name="Group 18"/>
              <p:cNvGrpSpPr>
                <a:grpSpLocks/>
              </p:cNvGrpSpPr>
              <p:nvPr/>
            </p:nvGrpSpPr>
            <p:grpSpPr bwMode="auto">
              <a:xfrm>
                <a:off x="758" y="2736"/>
                <a:ext cx="1220" cy="385"/>
                <a:chOff x="758" y="2736"/>
                <a:chExt cx="1220" cy="385"/>
              </a:xfrm>
            </p:grpSpPr>
            <p:sp>
              <p:nvSpPr>
                <p:cNvPr id="29719" name="Rectangle 19"/>
                <p:cNvSpPr>
                  <a:spLocks noChangeArrowheads="1"/>
                </p:cNvSpPr>
                <p:nvPr/>
              </p:nvSpPr>
              <p:spPr bwMode="auto">
                <a:xfrm>
                  <a:off x="758" y="2736"/>
                  <a:ext cx="1207" cy="385"/>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29720" name="Text Box 20"/>
                <p:cNvSpPr txBox="1">
                  <a:spLocks noChangeArrowheads="1"/>
                </p:cNvSpPr>
                <p:nvPr/>
              </p:nvSpPr>
              <p:spPr bwMode="auto">
                <a:xfrm>
                  <a:off x="835" y="2736"/>
                  <a:ext cx="1143" cy="35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spcAft>
                      <a:spcPts val="1000"/>
                    </a:spcAft>
                    <a:buClr>
                      <a:srgbClr val="000000"/>
                    </a:buClr>
                    <a:buSzPct val="100000"/>
                    <a:buFont typeface="Times New Roman" pitchFamily="18" charset="0"/>
                    <a:buNone/>
                  </a:pPr>
                  <a:r>
                    <a:rPr lang="en-US" sz="1600" b="1">
                      <a:solidFill>
                        <a:srgbClr val="000000"/>
                      </a:solidFill>
                      <a:latin typeface="Calibri" pitchFamily="34" charset="0"/>
                      <a:cs typeface="Times New Roman" pitchFamily="18" charset="0"/>
                    </a:rPr>
                    <a:t>Temperature Sensor</a:t>
                  </a:r>
                </a:p>
                <a:p>
                  <a:pPr eaLnBrk="1" hangingPunct="1">
                    <a:spcAft>
                      <a:spcPts val="1000"/>
                    </a:spcAft>
                    <a:buClr>
                      <a:srgbClr val="000000"/>
                    </a:buClr>
                    <a:buSzPct val="100000"/>
                    <a:buFont typeface="Times New Roman" pitchFamily="18" charset="0"/>
                    <a:buNone/>
                  </a:pPr>
                  <a:r>
                    <a:rPr lang="en-US" sz="1600">
                      <a:solidFill>
                        <a:srgbClr val="000000"/>
                      </a:solidFill>
                      <a:latin typeface="Calibri" pitchFamily="34" charset="0"/>
                      <a:cs typeface="Times New Roman" pitchFamily="18" charset="0"/>
                    </a:rPr>
                    <a:t>            ( LM35)</a:t>
                  </a:r>
                </a:p>
              </p:txBody>
            </p:sp>
          </p:grpSp>
          <p:sp>
            <p:nvSpPr>
              <p:cNvPr id="29713" name="AutoShape 21"/>
              <p:cNvSpPr>
                <a:spLocks noChangeArrowheads="1"/>
              </p:cNvSpPr>
              <p:nvPr/>
            </p:nvSpPr>
            <p:spPr bwMode="auto">
              <a:xfrm>
                <a:off x="1974" y="2767"/>
                <a:ext cx="295" cy="246"/>
              </a:xfrm>
              <a:prstGeom prst="rightArrow">
                <a:avLst>
                  <a:gd name="adj1" fmla="val 50000"/>
                  <a:gd name="adj2" fmla="val 29980"/>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grpSp>
            <p:nvGrpSpPr>
              <p:cNvPr id="29714" name="Group 22"/>
              <p:cNvGrpSpPr>
                <a:grpSpLocks/>
              </p:cNvGrpSpPr>
              <p:nvPr/>
            </p:nvGrpSpPr>
            <p:grpSpPr bwMode="auto">
              <a:xfrm>
                <a:off x="2094" y="1070"/>
                <a:ext cx="1410" cy="466"/>
                <a:chOff x="2094" y="1070"/>
                <a:chExt cx="1410" cy="466"/>
              </a:xfrm>
            </p:grpSpPr>
            <p:sp>
              <p:nvSpPr>
                <p:cNvPr id="29717" name="Rectangle 23"/>
                <p:cNvSpPr>
                  <a:spLocks noChangeArrowheads="1"/>
                </p:cNvSpPr>
                <p:nvPr/>
              </p:nvSpPr>
              <p:spPr bwMode="auto">
                <a:xfrm>
                  <a:off x="2112" y="1104"/>
                  <a:ext cx="1392" cy="432"/>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29718" name="Text Box 24"/>
                <p:cNvSpPr txBox="1">
                  <a:spLocks noChangeArrowheads="1"/>
                </p:cNvSpPr>
                <p:nvPr/>
              </p:nvSpPr>
              <p:spPr bwMode="auto">
                <a:xfrm>
                  <a:off x="2094" y="1070"/>
                  <a:ext cx="1374" cy="46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5000"/>
                    </a:lnSpc>
                    <a:buClr>
                      <a:srgbClr val="000000"/>
                    </a:buClr>
                    <a:buSzPct val="100000"/>
                    <a:buFont typeface="Times New Roman" pitchFamily="18" charset="0"/>
                    <a:buNone/>
                  </a:pPr>
                  <a:r>
                    <a:rPr lang="en-US" sz="1600" b="1">
                      <a:solidFill>
                        <a:srgbClr val="000000"/>
                      </a:solidFill>
                      <a:latin typeface="Calibri" pitchFamily="34" charset="0"/>
                      <a:cs typeface="Times New Roman" pitchFamily="18" charset="0"/>
                    </a:rPr>
                    <a:t>Accelerometer</a:t>
                  </a:r>
                </a:p>
                <a:p>
                  <a:pPr algn="ctr" eaLnBrk="1" hangingPunct="1">
                    <a:lnSpc>
                      <a:spcPct val="115000"/>
                    </a:lnSpc>
                    <a:buClr>
                      <a:srgbClr val="000000"/>
                    </a:buClr>
                    <a:buSzPct val="100000"/>
                    <a:buFont typeface="Times New Roman" pitchFamily="18" charset="0"/>
                    <a:buNone/>
                  </a:pPr>
                  <a:r>
                    <a:rPr lang="en-US" sz="1600" b="1">
                      <a:solidFill>
                        <a:srgbClr val="000000"/>
                      </a:solidFill>
                      <a:latin typeface="Calibri" pitchFamily="34" charset="0"/>
                      <a:ea typeface="Calibri" pitchFamily="34" charset="0"/>
                      <a:cs typeface="Times New Roman" pitchFamily="18" charset="0"/>
                    </a:rPr>
                    <a:t>(</a:t>
                  </a:r>
                  <a:r>
                    <a:rPr lang="en-US" sz="1600">
                      <a:latin typeface="Calibri" pitchFamily="34" charset="0"/>
                      <a:ea typeface="Calibri" pitchFamily="34" charset="0"/>
                      <a:cs typeface="Mangal" pitchFamily="18" charset="0"/>
                    </a:rPr>
                    <a:t> Free Scale Semi-conductors MMA7260Q )</a:t>
                  </a:r>
                </a:p>
                <a:p>
                  <a:pPr eaLnBrk="1" hangingPunct="1">
                    <a:spcAft>
                      <a:spcPts val="1000"/>
                    </a:spcAft>
                    <a:buClr>
                      <a:srgbClr val="000000"/>
                    </a:buClr>
                    <a:buSzPct val="100000"/>
                    <a:buFont typeface="Times New Roman" pitchFamily="18" charset="0"/>
                    <a:buNone/>
                  </a:pPr>
                  <a:endParaRPr lang="en-US" sz="1600" b="1">
                    <a:solidFill>
                      <a:srgbClr val="000000"/>
                    </a:solidFill>
                    <a:latin typeface="Calibri" pitchFamily="34" charset="0"/>
                    <a:cs typeface="Times New Roman" pitchFamily="18" charset="0"/>
                  </a:endParaRPr>
                </a:p>
              </p:txBody>
            </p:sp>
          </p:grpSp>
          <p:sp>
            <p:nvSpPr>
              <p:cNvPr id="29715" name="AutoShape 26"/>
              <p:cNvSpPr>
                <a:spLocks noChangeArrowheads="1"/>
              </p:cNvSpPr>
              <p:nvPr/>
            </p:nvSpPr>
            <p:spPr bwMode="auto">
              <a:xfrm>
                <a:off x="2724" y="1549"/>
                <a:ext cx="152" cy="242"/>
              </a:xfrm>
              <a:prstGeom prst="downArrow">
                <a:avLst>
                  <a:gd name="adj1" fmla="val 50000"/>
                  <a:gd name="adj2" fmla="val 44807"/>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29716" name="AutoShape 27"/>
              <p:cNvSpPr>
                <a:spLocks noChangeArrowheads="1"/>
              </p:cNvSpPr>
              <p:nvPr/>
            </p:nvSpPr>
            <p:spPr bwMode="auto">
              <a:xfrm>
                <a:off x="3283" y="2813"/>
                <a:ext cx="363" cy="206"/>
              </a:xfrm>
              <a:prstGeom prst="leftArrow">
                <a:avLst>
                  <a:gd name="adj1" fmla="val 50000"/>
                  <a:gd name="adj2" fmla="val 44053"/>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grpSp>
      </p:grpSp>
      <p:sp>
        <p:nvSpPr>
          <p:cNvPr id="29703" name="AutoShape 27"/>
          <p:cNvSpPr>
            <a:spLocks noChangeArrowheads="1"/>
          </p:cNvSpPr>
          <p:nvPr/>
        </p:nvSpPr>
        <p:spPr bwMode="auto">
          <a:xfrm>
            <a:off x="5486400" y="3124200"/>
            <a:ext cx="744538" cy="466725"/>
          </a:xfrm>
          <a:prstGeom prst="leftArrow">
            <a:avLst>
              <a:gd name="adj1" fmla="val 50000"/>
              <a:gd name="adj2" fmla="val 43980"/>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US"/>
          </a:p>
        </p:txBody>
      </p:sp>
      <p:pic>
        <p:nvPicPr>
          <p:cNvPr id="297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BD84270-71B7-4C05-9C49-B97F7E621086}" type="slidenum">
              <a:rPr lang="en-US" smtClean="0"/>
              <a:pPr eaLnBrk="1" hangingPunct="1"/>
              <a:t>27</a:t>
            </a:fld>
            <a:endParaRPr lang="en-US" smtClean="0"/>
          </a:p>
        </p:txBody>
      </p:sp>
      <p:sp>
        <p:nvSpPr>
          <p:cNvPr id="30724" name="Rectangle 2"/>
          <p:cNvSpPr>
            <a:spLocks noGrp="1" noChangeArrowheads="1"/>
          </p:cNvSpPr>
          <p:nvPr>
            <p:ph type="title"/>
          </p:nvPr>
        </p:nvSpPr>
        <p:spPr/>
        <p:txBody>
          <a:bodyPr/>
          <a:lstStyle/>
          <a:p>
            <a:pPr eaLnBrk="1" hangingPunct="1"/>
            <a:r>
              <a:rPr lang="en-US" smtClean="0"/>
              <a:t>    Sensor Subsystem Requirements</a:t>
            </a:r>
          </a:p>
        </p:txBody>
      </p:sp>
      <p:graphicFrame>
        <p:nvGraphicFramePr>
          <p:cNvPr id="31" name="Group 3"/>
          <p:cNvGraphicFramePr>
            <a:graphicFrameLocks noGrp="1"/>
          </p:cNvGraphicFramePr>
          <p:nvPr/>
        </p:nvGraphicFramePr>
        <p:xfrm>
          <a:off x="228600" y="1066800"/>
          <a:ext cx="8763000" cy="5196768"/>
        </p:xfrm>
        <a:graphic>
          <a:graphicData uri="http://schemas.openxmlformats.org/drawingml/2006/table">
            <a:tbl>
              <a:tblPr/>
              <a:tblGrid>
                <a:gridCol w="533400"/>
                <a:gridCol w="1752600"/>
                <a:gridCol w="2438401"/>
                <a:gridCol w="762000"/>
                <a:gridCol w="914400"/>
                <a:gridCol w="990600"/>
                <a:gridCol w="304800"/>
                <a:gridCol w="381000"/>
                <a:gridCol w="304800"/>
                <a:gridCol w="380999"/>
              </a:tblGrid>
              <a:tr h="270634">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Children</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VM</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063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I</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818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400" dirty="0" smtClean="0">
                          <a:solidFill>
                            <a:srgbClr val="000000"/>
                          </a:solidFill>
                          <a:latin typeface="Calibri" pitchFamily="34" charset="0"/>
                        </a:rPr>
                        <a:t>Measurement of barometric  altitude</a:t>
                      </a:r>
                    </a:p>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It is a requirement for descent telemetry</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 -08,09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1581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S02</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327025" indent="-327025">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dirty="0" smtClean="0">
                          <a:solidFill>
                            <a:srgbClr val="000000"/>
                          </a:solidFill>
                          <a:latin typeface="Calibri" pitchFamily="34" charset="0"/>
                        </a:rPr>
                        <a:t>Measurement</a:t>
                      </a:r>
                      <a:r>
                        <a:rPr lang="en-US" sz="1400" baseline="0" dirty="0" smtClean="0">
                          <a:solidFill>
                            <a:srgbClr val="000000"/>
                          </a:solidFill>
                          <a:latin typeface="Calibri" pitchFamily="34" charset="0"/>
                        </a:rPr>
                        <a:t> </a:t>
                      </a:r>
                      <a:r>
                        <a:rPr lang="en-US" sz="1400" dirty="0" smtClean="0">
                          <a:solidFill>
                            <a:srgbClr val="000000"/>
                          </a:solidFill>
                          <a:latin typeface="Calibri" pitchFamily="34" charset="0"/>
                        </a:rPr>
                        <a:t>of air</a:t>
                      </a:r>
                      <a:r>
                        <a:rPr lang="en-US" sz="1400" baseline="0" dirty="0" smtClean="0">
                          <a:solidFill>
                            <a:srgbClr val="000000"/>
                          </a:solidFill>
                          <a:latin typeface="Calibri" pitchFamily="34" charset="0"/>
                        </a:rPr>
                        <a:t> </a:t>
                      </a:r>
                    </a:p>
                    <a:p>
                      <a:pPr marL="327025" indent="-327025">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baseline="0" dirty="0" smtClean="0">
                          <a:solidFill>
                            <a:srgbClr val="000000"/>
                          </a:solidFill>
                          <a:latin typeface="Calibri" pitchFamily="34" charset="0"/>
                        </a:rPr>
                        <a:t>      </a:t>
                      </a:r>
                      <a:r>
                        <a:rPr lang="en-US" sz="1400" dirty="0" smtClean="0">
                          <a:solidFill>
                            <a:srgbClr val="000000"/>
                          </a:solidFill>
                          <a:latin typeface="Calibri" pitchFamily="34" charset="0"/>
                        </a:rPr>
                        <a:t>temperature.</a:t>
                      </a:r>
                      <a:endParaRPr lang="en-US" sz="1400" dirty="0">
                        <a:solidFill>
                          <a:srgbClr val="000000"/>
                        </a:solidFill>
                        <a:latin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It is a requirement for descent telemetry</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 -08,09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928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S03</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327025" indent="-327025" algn="l">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dirty="0" smtClean="0">
                          <a:solidFill>
                            <a:srgbClr val="000000"/>
                          </a:solidFill>
                          <a:latin typeface="Calibri" pitchFamily="34" charset="0"/>
                        </a:rPr>
                        <a:t>Measurement</a:t>
                      </a:r>
                      <a:r>
                        <a:rPr lang="en-US" sz="1400" baseline="0" dirty="0" smtClean="0">
                          <a:solidFill>
                            <a:srgbClr val="000000"/>
                          </a:solidFill>
                          <a:latin typeface="Calibri" pitchFamily="34" charset="0"/>
                        </a:rPr>
                        <a:t> of</a:t>
                      </a:r>
                    </a:p>
                    <a:p>
                      <a:pPr marL="327025" indent="-327025" algn="l">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baseline="0" dirty="0" smtClean="0">
                          <a:solidFill>
                            <a:srgbClr val="000000"/>
                          </a:solidFill>
                          <a:latin typeface="Calibri" pitchFamily="34" charset="0"/>
                        </a:rPr>
                        <a:t> Battery Voltage.</a:t>
                      </a:r>
                      <a:endParaRPr lang="en-US" sz="1400" dirty="0">
                        <a:solidFill>
                          <a:srgbClr val="000000"/>
                        </a:solidFill>
                        <a:latin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 for Descent Telemetry and Housekeeping Data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818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S04</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GPS  Location data</a:t>
                      </a: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Descent Telemetry and determination  of Landing</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0736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S05</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Acceleration Sensor</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Various events such as ejecting, mapping of motion and operational objective of landing data.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 – 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7587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S06</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Audio Beacon</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It is required to retrieve the </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Cansat</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 after it has landed.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MEDIUM</a:t>
                      </a: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08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D38294F-0463-4BEA-BC1B-CBAC662EE0AF}" type="slidenum">
              <a:rPr lang="en-US" smtClean="0"/>
              <a:pPr eaLnBrk="1" hangingPunct="1"/>
              <a:t>28</a:t>
            </a:fld>
            <a:endParaRPr lang="en-US" smtClean="0"/>
          </a:p>
        </p:txBody>
      </p:sp>
      <p:sp>
        <p:nvSpPr>
          <p:cNvPr id="31748" name="Rectangle 2"/>
          <p:cNvSpPr>
            <a:spLocks noGrp="1" noChangeArrowheads="1"/>
          </p:cNvSpPr>
          <p:nvPr>
            <p:ph type="title"/>
          </p:nvPr>
        </p:nvSpPr>
        <p:spPr/>
        <p:txBody>
          <a:bodyPr/>
          <a:lstStyle/>
          <a:p>
            <a:pPr eaLnBrk="1" hangingPunct="1"/>
            <a:r>
              <a:rPr lang="en-US" smtClean="0"/>
              <a:t>    		Carrier GPS </a:t>
            </a:r>
            <a:br>
              <a:rPr lang="en-US" smtClean="0"/>
            </a:br>
            <a:r>
              <a:rPr lang="en-US" smtClean="0"/>
              <a:t>	       Trade &amp; Selection</a:t>
            </a:r>
          </a:p>
        </p:txBody>
      </p:sp>
      <p:graphicFrame>
        <p:nvGraphicFramePr>
          <p:cNvPr id="8" name="Group 3"/>
          <p:cNvGraphicFramePr>
            <a:graphicFrameLocks noGrp="1"/>
          </p:cNvGraphicFramePr>
          <p:nvPr/>
        </p:nvGraphicFramePr>
        <p:xfrm>
          <a:off x="457200" y="1066800"/>
          <a:ext cx="8305800" cy="2971800"/>
        </p:xfrm>
        <a:graphic>
          <a:graphicData uri="http://schemas.openxmlformats.org/drawingml/2006/table">
            <a:tbl>
              <a:tblPr/>
              <a:tblGrid>
                <a:gridCol w="1470455"/>
                <a:gridCol w="1577546"/>
                <a:gridCol w="1587844"/>
                <a:gridCol w="1048264"/>
                <a:gridCol w="873210"/>
                <a:gridCol w="1748481"/>
              </a:tblGrid>
              <a:tr h="84009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Manufacturer</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Model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Dimensions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Accuracy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Power/voltage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898305">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SiRF</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StarIII  GSC3f/LPx-7989</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Length:27mm, Width: 23mm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5m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10g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75mw/3.3v</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60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Garmin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OEM GPS 15H-W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Length:30mm, Width: 30mm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4m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15g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85mw/8-40v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75796">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Global Sat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EM-406</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Length:30mm, Width: 30mm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3m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23g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70mw/4.5v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17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14800"/>
            <a:ext cx="26463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87" name="TextBox 9"/>
          <p:cNvSpPr txBox="1">
            <a:spLocks noChangeArrowheads="1"/>
          </p:cNvSpPr>
          <p:nvPr/>
        </p:nvSpPr>
        <p:spPr bwMode="auto">
          <a:xfrm>
            <a:off x="2438400" y="5334000"/>
            <a:ext cx="3505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latin typeface="Calibri" pitchFamily="34" charset="0"/>
              </a:rPr>
              <a:t>SiRF GSC3f  GPS Sensor</a:t>
            </a:r>
          </a:p>
        </p:txBody>
      </p:sp>
      <p:sp>
        <p:nvSpPr>
          <p:cNvPr id="31788" name="TextBox 8"/>
          <p:cNvSpPr txBox="1">
            <a:spLocks noChangeArrowheads="1"/>
          </p:cNvSpPr>
          <p:nvPr/>
        </p:nvSpPr>
        <p:spPr bwMode="auto">
          <a:xfrm>
            <a:off x="4495800" y="4495800"/>
            <a:ext cx="4114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latin typeface="Calibri" pitchFamily="34" charset="0"/>
              </a:rPr>
              <a:t>GS3f GPS sensor is selected because it has much more accuracy than other sensors, also it weighs less and uses less power which are other critical parameters for the selection of GPS sensor.</a:t>
            </a:r>
          </a:p>
        </p:txBody>
      </p:sp>
      <p:pic>
        <p:nvPicPr>
          <p:cNvPr id="317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9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954B74A-8044-4FB8-9778-4610BF50DA33}" type="slidenum">
              <a:rPr lang="en-US" smtClean="0"/>
              <a:pPr eaLnBrk="1" hangingPunct="1"/>
              <a:t>29</a:t>
            </a:fld>
            <a:endParaRPr lang="en-US" smtClean="0"/>
          </a:p>
        </p:txBody>
      </p:sp>
      <p:sp>
        <p:nvSpPr>
          <p:cNvPr id="32772" name="Rectangle 2"/>
          <p:cNvSpPr>
            <a:spLocks noGrp="1" noChangeArrowheads="1"/>
          </p:cNvSpPr>
          <p:nvPr>
            <p:ph type="title"/>
          </p:nvPr>
        </p:nvSpPr>
        <p:spPr/>
        <p:txBody>
          <a:bodyPr/>
          <a:lstStyle/>
          <a:p>
            <a:pPr eaLnBrk="1" hangingPunct="1"/>
            <a:r>
              <a:rPr lang="en-US" smtClean="0"/>
              <a:t>Carrier Non-GPS Altitude Sensor </a:t>
            </a:r>
            <a:br>
              <a:rPr lang="en-US" smtClean="0"/>
            </a:br>
            <a:r>
              <a:rPr lang="en-US" smtClean="0"/>
              <a:t>	Trade &amp; Selection</a:t>
            </a:r>
          </a:p>
        </p:txBody>
      </p:sp>
      <p:graphicFrame>
        <p:nvGraphicFramePr>
          <p:cNvPr id="8" name="Group 3"/>
          <p:cNvGraphicFramePr>
            <a:graphicFrameLocks noGrp="1"/>
          </p:cNvGraphicFramePr>
          <p:nvPr/>
        </p:nvGraphicFramePr>
        <p:xfrm>
          <a:off x="381000" y="1066800"/>
          <a:ext cx="8229599" cy="3048001"/>
        </p:xfrm>
        <a:graphic>
          <a:graphicData uri="http://schemas.openxmlformats.org/drawingml/2006/table">
            <a:tbl>
              <a:tblPr/>
              <a:tblGrid>
                <a:gridCol w="1385544"/>
                <a:gridCol w="1140675"/>
                <a:gridCol w="1138635"/>
                <a:gridCol w="818267"/>
                <a:gridCol w="1465126"/>
                <a:gridCol w="1630411"/>
                <a:gridCol w="650941"/>
              </a:tblGrid>
              <a:tr h="79358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Manufacturer </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Model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Accuracy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Power/voltage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Dimensions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A/D</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74934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Motorola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MPX6115a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+-1.5%</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25g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0.5ma/5v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16.6 * 7.2mm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4934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Omega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PX302</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0.3%</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131g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97ma/10v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28.6 * 81.7mm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5573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Vaisala</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PTB210</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+-0.25hpa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110g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55ma/6v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120mm * 30mm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D</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28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43400"/>
            <a:ext cx="19050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816" name="Rectangle 9"/>
          <p:cNvSpPr>
            <a:spLocks noChangeArrowheads="1"/>
          </p:cNvSpPr>
          <p:nvPr/>
        </p:nvSpPr>
        <p:spPr bwMode="auto">
          <a:xfrm>
            <a:off x="2438400" y="5407025"/>
            <a:ext cx="2916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a:solidFill>
                  <a:srgbClr val="000000"/>
                </a:solidFill>
                <a:latin typeface="Calibri" pitchFamily="34" charset="0"/>
              </a:rPr>
              <a:t>MPX6115a Non-GPS Altitude Sensor</a:t>
            </a:r>
          </a:p>
        </p:txBody>
      </p:sp>
      <p:sp>
        <p:nvSpPr>
          <p:cNvPr id="32817" name="TextBox 8"/>
          <p:cNvSpPr txBox="1">
            <a:spLocks noChangeArrowheads="1"/>
          </p:cNvSpPr>
          <p:nvPr/>
        </p:nvSpPr>
        <p:spPr bwMode="auto">
          <a:xfrm>
            <a:off x="5257800" y="4495800"/>
            <a:ext cx="3352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600">
                <a:solidFill>
                  <a:srgbClr val="000000"/>
                </a:solidFill>
                <a:latin typeface="Calibri" pitchFamily="34" charset="0"/>
              </a:rPr>
              <a:t>MPX6115a Non-GPS Altitude Sensor is selected because it weighs less, consumes less power and is smaller than other two sensors in race.</a:t>
            </a:r>
          </a:p>
        </p:txBody>
      </p:sp>
      <p:pic>
        <p:nvPicPr>
          <p:cNvPr id="32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Presentation Outline</a:t>
            </a:r>
          </a:p>
        </p:txBody>
      </p:sp>
      <p:sp>
        <p:nvSpPr>
          <p:cNvPr id="61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2BAC241-C00F-4F25-A887-FAB192304EE7}" type="slidenum">
              <a:rPr lang="en-US" smtClean="0"/>
              <a:pPr eaLnBrk="1" hangingPunct="1"/>
              <a:t>3</a:t>
            </a:fld>
            <a:endParaRPr lang="en-US" smtClean="0"/>
          </a:p>
        </p:txBody>
      </p:sp>
      <p:sp>
        <p:nvSpPr>
          <p:cNvPr id="6149" name="TextBox 1"/>
          <p:cNvSpPr txBox="1">
            <a:spLocks noChangeArrowheads="1"/>
          </p:cNvSpPr>
          <p:nvPr/>
        </p:nvSpPr>
        <p:spPr bwMode="auto">
          <a:xfrm>
            <a:off x="762000" y="1028700"/>
            <a:ext cx="7772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5. Mechanical Systems Design  - Presenter : Ramakrishna Vedantam S</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5.1 Mechanical Systems Overview </a:t>
            </a:r>
            <a:r>
              <a:rPr lang="en-US" sz="1200" b="1">
                <a:latin typeface="Calibri" pitchFamily="34" charset="0"/>
                <a:ea typeface="Calibri" pitchFamily="34" charset="0"/>
                <a:cs typeface="Calibri" pitchFamily="34" charset="0"/>
              </a:rPr>
              <a:t>[43]</a:t>
            </a:r>
          </a:p>
          <a:p>
            <a:pPr eaLnBrk="1" hangingPunct="1">
              <a:buClr>
                <a:srgbClr val="000000"/>
              </a:buClr>
              <a:buSzPct val="100000"/>
              <a:buFont typeface="Times New Roman" pitchFamily="18" charset="0"/>
              <a:buNone/>
            </a:pPr>
            <a:r>
              <a:rPr lang="en-US"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5.2 Mechanical Systems Requirement </a:t>
            </a:r>
            <a:r>
              <a:rPr lang="en-US" sz="1200" b="1">
                <a:latin typeface="Calibri" pitchFamily="34" charset="0"/>
                <a:ea typeface="Calibri" pitchFamily="34" charset="0"/>
                <a:cs typeface="Calibri" pitchFamily="34" charset="0"/>
              </a:rPr>
              <a:t>[44]</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5.3 Egg Protection Mechanisms </a:t>
            </a:r>
            <a:r>
              <a:rPr lang="en-US" sz="1200" b="1">
                <a:latin typeface="Calibri" pitchFamily="34" charset="0"/>
                <a:ea typeface="Calibri" pitchFamily="34" charset="0"/>
                <a:cs typeface="Calibri" pitchFamily="34" charset="0"/>
              </a:rPr>
              <a:t>[45-46]</a:t>
            </a: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5.4 Carrier – Lander Interface </a:t>
            </a:r>
            <a:r>
              <a:rPr lang="en-US" sz="1200" b="1">
                <a:latin typeface="Calibri" pitchFamily="34" charset="0"/>
                <a:ea typeface="Calibri" pitchFamily="34" charset="0"/>
                <a:cs typeface="Calibri" pitchFamily="34" charset="0"/>
              </a:rPr>
              <a:t>[47]</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5.5 Mechanical Layout of Components </a:t>
            </a:r>
            <a:r>
              <a:rPr lang="en-US" sz="1200" b="1">
                <a:latin typeface="Calibri" pitchFamily="34" charset="0"/>
                <a:ea typeface="Calibri" pitchFamily="34" charset="0"/>
                <a:cs typeface="Calibri" pitchFamily="34" charset="0"/>
              </a:rPr>
              <a:t>[48]</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5.6 Estimated Mass Budget </a:t>
            </a:r>
            <a:r>
              <a:rPr lang="en-US" sz="1200" b="1">
                <a:latin typeface="Calibri" pitchFamily="34" charset="0"/>
                <a:ea typeface="Calibri" pitchFamily="34" charset="0"/>
                <a:cs typeface="Calibri" pitchFamily="34" charset="0"/>
              </a:rPr>
              <a:t>[49]</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a:t>
            </a:r>
            <a:endParaRPr lang="en-IN" sz="1200">
              <a:latin typeface="Calibri" pitchFamily="34" charset="0"/>
              <a:ea typeface="Calibri" pitchFamily="34" charset="0"/>
              <a:cs typeface="Calibri" pitchFamily="34" charset="0"/>
            </a:endParaRPr>
          </a:p>
          <a:p>
            <a:pPr eaLnBrk="1" hangingPunct="1">
              <a:buClr>
                <a:srgbClr val="000000"/>
              </a:buClr>
              <a:buSzPct val="100000"/>
            </a:pPr>
            <a:r>
              <a:rPr lang="en-US" sz="1200">
                <a:latin typeface="Calibri" pitchFamily="34" charset="0"/>
                <a:ea typeface="Calibri" pitchFamily="34" charset="0"/>
                <a:cs typeface="Calibri" pitchFamily="34" charset="0"/>
              </a:rPr>
              <a:t>6. Communication and Data Handling Subsystem Design - Presenter : Jasmeet Singh</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6.1 CDH Overview </a:t>
            </a:r>
            <a:r>
              <a:rPr lang="en-US" sz="1200" b="1">
                <a:latin typeface="Calibri" pitchFamily="34" charset="0"/>
                <a:ea typeface="Calibri" pitchFamily="34" charset="0"/>
                <a:cs typeface="Calibri" pitchFamily="34" charset="0"/>
              </a:rPr>
              <a:t>[51-52]</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6.2 CDH Requirements </a:t>
            </a:r>
            <a:r>
              <a:rPr lang="en-US" sz="1200" b="1">
                <a:latin typeface="Calibri" pitchFamily="34" charset="0"/>
                <a:ea typeface="Calibri" pitchFamily="34" charset="0"/>
                <a:cs typeface="Calibri" pitchFamily="34" charset="0"/>
              </a:rPr>
              <a:t>[53-55]</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6.3 Processor Selection </a:t>
            </a:r>
            <a:r>
              <a:rPr lang="en-US" sz="1200" b="1">
                <a:latin typeface="Calibri" pitchFamily="34" charset="0"/>
                <a:ea typeface="Calibri" pitchFamily="34" charset="0"/>
                <a:cs typeface="Calibri" pitchFamily="34" charset="0"/>
              </a:rPr>
              <a:t>[56-57]</a:t>
            </a: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6.4 Memory Selection</a:t>
            </a:r>
            <a:r>
              <a:rPr lang="en-US" sz="1200" b="1">
                <a:latin typeface="Calibri" pitchFamily="34" charset="0"/>
                <a:ea typeface="Calibri" pitchFamily="34" charset="0"/>
                <a:cs typeface="Calibri" pitchFamily="34" charset="0"/>
              </a:rPr>
              <a:t> [58]</a:t>
            </a:r>
          </a:p>
          <a:p>
            <a:pPr eaLnBrk="1" hangingPunct="1">
              <a:buClr>
                <a:srgbClr val="000000"/>
              </a:buClr>
              <a:buSzPct val="100000"/>
              <a:buFont typeface="Times New Roman" pitchFamily="18" charset="0"/>
              <a:buNone/>
            </a:pPr>
            <a:r>
              <a:rPr lang="en-US"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6.5 Carrier Antenna Selection</a:t>
            </a:r>
            <a:r>
              <a:rPr lang="en-US" sz="1200" b="1">
                <a:latin typeface="Calibri" pitchFamily="34" charset="0"/>
                <a:ea typeface="Calibri" pitchFamily="34" charset="0"/>
                <a:cs typeface="Calibri" pitchFamily="34" charset="0"/>
              </a:rPr>
              <a:t> [59]</a:t>
            </a:r>
          </a:p>
          <a:p>
            <a:pPr eaLnBrk="1" hangingPunct="1">
              <a:buClr>
                <a:srgbClr val="000000"/>
              </a:buClr>
              <a:buSzPct val="100000"/>
            </a:pPr>
            <a:r>
              <a:rPr lang="en-US" sz="1200">
                <a:latin typeface="Calibri" pitchFamily="34" charset="0"/>
                <a:ea typeface="Calibri" pitchFamily="34" charset="0"/>
                <a:cs typeface="Calibri" pitchFamily="34" charset="0"/>
              </a:rPr>
              <a:t>	6.6 Communication Configuration </a:t>
            </a:r>
            <a:r>
              <a:rPr lang="en-US" sz="1200" b="1">
                <a:latin typeface="Calibri" pitchFamily="34" charset="0"/>
                <a:ea typeface="Calibri" pitchFamily="34" charset="0"/>
                <a:cs typeface="Calibri" pitchFamily="34" charset="0"/>
              </a:rPr>
              <a:t>[60]</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a:latin typeface="Calibri" pitchFamily="34" charset="0"/>
                <a:ea typeface="Calibri" pitchFamily="34" charset="0"/>
                <a:cs typeface="Calibri" pitchFamily="34" charset="0"/>
              </a:rPr>
              <a:t>	6.7 Carrier Telemetry Format </a:t>
            </a:r>
            <a:r>
              <a:rPr lang="en-IN" sz="1200" b="1">
                <a:latin typeface="Calibri" pitchFamily="34" charset="0"/>
                <a:ea typeface="Calibri" pitchFamily="34" charset="0"/>
                <a:cs typeface="Calibri" pitchFamily="34" charset="0"/>
              </a:rPr>
              <a:t>[61]</a:t>
            </a:r>
          </a:p>
          <a:p>
            <a:pPr eaLnBrk="1" hangingPunct="1">
              <a:buClr>
                <a:srgbClr val="000000"/>
              </a:buClr>
              <a:buSzPct val="100000"/>
              <a:buFont typeface="Times New Roman" pitchFamily="18" charset="0"/>
              <a:buNone/>
            </a:pPr>
            <a:r>
              <a:rPr lang="en-IN" sz="1200" b="1">
                <a:latin typeface="Calibri" pitchFamily="34" charset="0"/>
                <a:ea typeface="Calibri" pitchFamily="34" charset="0"/>
                <a:cs typeface="Calibri" pitchFamily="34" charset="0"/>
              </a:rPr>
              <a:t>	</a:t>
            </a:r>
            <a:r>
              <a:rPr lang="en-IN" sz="1200">
                <a:latin typeface="Calibri" pitchFamily="34" charset="0"/>
                <a:ea typeface="Calibri" pitchFamily="34" charset="0"/>
                <a:cs typeface="Calibri" pitchFamily="34" charset="0"/>
              </a:rPr>
              <a:t>6.8</a:t>
            </a:r>
            <a:r>
              <a:rPr lang="en-IN"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Autonomous Termination of Transmissions </a:t>
            </a:r>
            <a:r>
              <a:rPr lang="en-US" sz="1200" b="1">
                <a:latin typeface="Calibri" pitchFamily="34" charset="0"/>
                <a:ea typeface="Calibri" pitchFamily="34" charset="0"/>
                <a:cs typeface="Calibri" pitchFamily="34" charset="0"/>
              </a:rPr>
              <a:t>[62]</a:t>
            </a:r>
          </a:p>
          <a:p>
            <a:pPr eaLnBrk="1" hangingPunct="1">
              <a:buClr>
                <a:srgbClr val="000000"/>
              </a:buClr>
              <a:buSzPct val="100000"/>
              <a:buFont typeface="Times New Roman" pitchFamily="18" charset="0"/>
              <a:buNone/>
            </a:pPr>
            <a:r>
              <a:rPr lang="en-US"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6.9 Locator Device Selection </a:t>
            </a:r>
            <a:r>
              <a:rPr lang="en-US" sz="1200" b="1">
                <a:latin typeface="Calibri" pitchFamily="34" charset="0"/>
                <a:ea typeface="Calibri" pitchFamily="34" charset="0"/>
                <a:cs typeface="Calibri" pitchFamily="34" charset="0"/>
              </a:rPr>
              <a:t>[63]</a:t>
            </a:r>
          </a:p>
          <a:p>
            <a:pPr eaLnBrk="1" hangingPunct="1">
              <a:buClr>
                <a:srgbClr val="000000"/>
              </a:buClr>
              <a:buSzPct val="100000"/>
              <a:buFont typeface="Times New Roman" pitchFamily="18" charset="0"/>
              <a:buNone/>
            </a:pPr>
            <a:endParaRPr lang="en-US" sz="1200" b="1">
              <a:latin typeface="Calibri" pitchFamily="34" charset="0"/>
              <a:ea typeface="Calibri" pitchFamily="34" charset="0"/>
              <a:cs typeface="Calibri" pitchFamily="34" charset="0"/>
            </a:endParaRPr>
          </a:p>
          <a:p>
            <a:pPr eaLnBrk="1" hangingPunct="1">
              <a:buClr>
                <a:srgbClr val="000000"/>
              </a:buClr>
              <a:buSzPct val="100000"/>
            </a:pPr>
            <a:r>
              <a:rPr lang="en-US" sz="1200">
                <a:latin typeface="Calibri" pitchFamily="34" charset="0"/>
                <a:ea typeface="Calibri" pitchFamily="34" charset="0"/>
                <a:cs typeface="Calibri" pitchFamily="34" charset="0"/>
              </a:rPr>
              <a:t>7. Electrical Power System Design  -  Presenter : Neeraj Pradhan</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7.1 EPS Overview </a:t>
            </a:r>
            <a:r>
              <a:rPr lang="en-US" sz="1200" b="1">
                <a:latin typeface="Calibri" pitchFamily="34" charset="0"/>
                <a:ea typeface="Calibri" pitchFamily="34" charset="0"/>
                <a:cs typeface="Calibri" pitchFamily="34" charset="0"/>
              </a:rPr>
              <a:t>[65</a:t>
            </a:r>
            <a:r>
              <a:rPr lang="en-US" sz="1200">
                <a:latin typeface="Calibri" pitchFamily="34" charset="0"/>
                <a:ea typeface="Calibri" pitchFamily="34" charset="0"/>
                <a:cs typeface="Calibri" pitchFamily="34" charset="0"/>
              </a:rPr>
              <a:t> ]</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7.2 EPS Requirements </a:t>
            </a:r>
            <a:r>
              <a:rPr lang="en-US" sz="1200" b="1">
                <a:latin typeface="Calibri" pitchFamily="34" charset="0"/>
                <a:ea typeface="Calibri" pitchFamily="34" charset="0"/>
                <a:cs typeface="Calibri" pitchFamily="34" charset="0"/>
              </a:rPr>
              <a:t>[66-68]</a:t>
            </a:r>
          </a:p>
          <a:p>
            <a:pPr eaLnBrk="1" hangingPunct="1">
              <a:buClr>
                <a:srgbClr val="000000"/>
              </a:buClr>
              <a:buSzPct val="100000"/>
            </a:pPr>
            <a:r>
              <a:rPr lang="en-US" sz="1200">
                <a:latin typeface="Calibri" pitchFamily="34" charset="0"/>
                <a:ea typeface="Calibri" pitchFamily="34" charset="0"/>
                <a:cs typeface="Calibri" pitchFamily="34" charset="0"/>
              </a:rPr>
              <a:t>	7.3 Carrier Electrical Block Diagram </a:t>
            </a:r>
            <a:r>
              <a:rPr lang="en-US" sz="1200" b="1">
                <a:latin typeface="Calibri" pitchFamily="34" charset="0"/>
                <a:ea typeface="Calibri" pitchFamily="34" charset="0"/>
                <a:cs typeface="Calibri" pitchFamily="34" charset="0"/>
              </a:rPr>
              <a:t>[69]</a:t>
            </a:r>
          </a:p>
          <a:p>
            <a:pPr eaLnBrk="1" hangingPunct="1">
              <a:buClr>
                <a:srgbClr val="000000"/>
              </a:buClr>
              <a:buSzPct val="100000"/>
            </a:pPr>
            <a:r>
              <a:rPr lang="en-US" sz="1200" b="1">
                <a:latin typeface="Calibri" pitchFamily="34" charset="0"/>
                <a:ea typeface="Calibri" pitchFamily="34" charset="0"/>
                <a:cs typeface="Calibri" pitchFamily="34" charset="0"/>
              </a:rPr>
              <a:t>	</a:t>
            </a:r>
            <a:r>
              <a:rPr lang="en-US" sz="1200">
                <a:latin typeface="Calibri" pitchFamily="34" charset="0"/>
                <a:ea typeface="Calibri" pitchFamily="34" charset="0"/>
                <a:cs typeface="Calibri" pitchFamily="34" charset="0"/>
              </a:rPr>
              <a:t>7.4 Carrier Electrical Block Diagram </a:t>
            </a:r>
            <a:r>
              <a:rPr lang="en-US" sz="1200" b="1">
                <a:latin typeface="Calibri" pitchFamily="34" charset="0"/>
                <a:ea typeface="Calibri" pitchFamily="34" charset="0"/>
                <a:cs typeface="Calibri" pitchFamily="34" charset="0"/>
              </a:rPr>
              <a:t>[70]</a:t>
            </a:r>
          </a:p>
          <a:p>
            <a:pPr eaLnBrk="1" hangingPunct="1">
              <a:buClr>
                <a:srgbClr val="000000"/>
              </a:buClr>
              <a:buSzPct val="100000"/>
            </a:pPr>
            <a:r>
              <a:rPr lang="en-US" sz="1200">
                <a:latin typeface="Calibri" pitchFamily="34" charset="0"/>
                <a:ea typeface="Calibri" pitchFamily="34" charset="0"/>
                <a:cs typeface="Calibri" pitchFamily="34" charset="0"/>
              </a:rPr>
              <a:t>	7.5 Power Budget </a:t>
            </a:r>
            <a:r>
              <a:rPr lang="en-US" sz="1200" b="1">
                <a:latin typeface="Calibri" pitchFamily="34" charset="0"/>
                <a:ea typeface="Calibri" pitchFamily="34" charset="0"/>
                <a:cs typeface="Calibri" pitchFamily="34" charset="0"/>
              </a:rPr>
              <a:t>[72-74]	</a:t>
            </a:r>
          </a:p>
          <a:p>
            <a:pPr eaLnBrk="1" hangingPunct="1">
              <a:buClr>
                <a:srgbClr val="000000"/>
              </a:buClr>
              <a:buSzPct val="100000"/>
            </a:pPr>
            <a:r>
              <a:rPr lang="en-US" sz="1200">
                <a:latin typeface="Calibri" pitchFamily="34" charset="0"/>
                <a:ea typeface="Calibri" pitchFamily="34" charset="0"/>
                <a:cs typeface="Calibri" pitchFamily="34" charset="0"/>
              </a:rPr>
              <a:t>	7.6 Power Source Selection </a:t>
            </a:r>
            <a:r>
              <a:rPr lang="en-US" sz="1200" b="1">
                <a:latin typeface="Calibri" pitchFamily="34" charset="0"/>
                <a:ea typeface="Calibri" pitchFamily="34" charset="0"/>
                <a:cs typeface="Calibri" pitchFamily="34" charset="0"/>
              </a:rPr>
              <a:t>[75]</a:t>
            </a:r>
          </a:p>
          <a:p>
            <a:pPr eaLnBrk="1" hangingPunct="1">
              <a:buClr>
                <a:srgbClr val="000000"/>
              </a:buClr>
              <a:buSzPct val="100000"/>
            </a:pPr>
            <a:r>
              <a:rPr lang="en-US" sz="1200">
                <a:latin typeface="Calibri" pitchFamily="34" charset="0"/>
                <a:ea typeface="Calibri" pitchFamily="34" charset="0"/>
                <a:cs typeface="Calibri" pitchFamily="34" charset="0"/>
              </a:rPr>
              <a:t>	7.7 Battery Voltage Measurement </a:t>
            </a:r>
            <a:r>
              <a:rPr lang="en-US" sz="1200" b="1">
                <a:latin typeface="Calibri" pitchFamily="34" charset="0"/>
                <a:ea typeface="Calibri" pitchFamily="34" charset="0"/>
                <a:cs typeface="Calibri" pitchFamily="34" charset="0"/>
              </a:rPr>
              <a:t>[76]</a:t>
            </a:r>
            <a:endParaRPr lang="en-IN" sz="120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a:latin typeface="Calibri" pitchFamily="34" charset="0"/>
                <a:ea typeface="Calibri" pitchFamily="34" charset="0"/>
                <a:cs typeface="Calibri" pitchFamily="34" charset="0"/>
              </a:rPr>
              <a:t>	7.8 EPS Testing Overview </a:t>
            </a:r>
            <a:r>
              <a:rPr lang="en-US" sz="1200" b="1">
                <a:latin typeface="Calibri" pitchFamily="34" charset="0"/>
                <a:ea typeface="Calibri" pitchFamily="34" charset="0"/>
                <a:cs typeface="Calibri" pitchFamily="34" charset="0"/>
              </a:rPr>
              <a:t>[77]</a:t>
            </a:r>
            <a:r>
              <a:rPr lang="en-US" sz="1200">
                <a:latin typeface="Calibri" pitchFamily="34" charset="0"/>
                <a:ea typeface="Calibri" pitchFamily="34" charset="0"/>
                <a:cs typeface="Calibri" pitchFamily="34" charset="0"/>
              </a:rPr>
              <a:t> </a:t>
            </a:r>
          </a:p>
          <a:p>
            <a:pPr eaLnBrk="1" hangingPunct="1">
              <a:buClr>
                <a:srgbClr val="000000"/>
              </a:buClr>
              <a:buSzPct val="100000"/>
              <a:buFont typeface="Times New Roman" pitchFamily="18" charset="0"/>
              <a:buNone/>
            </a:pPr>
            <a:endParaRPr lang="en-IN" sz="1200">
              <a:latin typeface="Calibri" pitchFamily="34" charset="0"/>
              <a:ea typeface="Calibri" pitchFamily="34" charset="0"/>
              <a:cs typeface="Calibri" pitchFamily="34" charset="0"/>
            </a:endParaRPr>
          </a:p>
        </p:txBody>
      </p:sp>
      <p:pic>
        <p:nvPicPr>
          <p:cNvPr id="61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0CFD884-7408-483D-8FCF-99581B93881B}" type="slidenum">
              <a:rPr lang="en-US" smtClean="0"/>
              <a:pPr eaLnBrk="1" hangingPunct="1"/>
              <a:t>30</a:t>
            </a:fld>
            <a:endParaRPr lang="en-US" smtClean="0"/>
          </a:p>
        </p:txBody>
      </p:sp>
      <p:sp>
        <p:nvSpPr>
          <p:cNvPr id="33796" name="Rectangle 2"/>
          <p:cNvSpPr>
            <a:spLocks noGrp="1" noChangeArrowheads="1"/>
          </p:cNvSpPr>
          <p:nvPr>
            <p:ph type="title"/>
          </p:nvPr>
        </p:nvSpPr>
        <p:spPr/>
        <p:txBody>
          <a:bodyPr/>
          <a:lstStyle/>
          <a:p>
            <a:pPr eaLnBrk="1" hangingPunct="1"/>
            <a:r>
              <a:rPr lang="en-US" smtClean="0"/>
              <a:t>	Carrier Air Temperature </a:t>
            </a:r>
            <a:br>
              <a:rPr lang="en-US" smtClean="0"/>
            </a:br>
            <a:r>
              <a:rPr lang="en-US" smtClean="0"/>
              <a:t>	    Trade &amp; Selection</a:t>
            </a:r>
          </a:p>
        </p:txBody>
      </p:sp>
      <p:graphicFrame>
        <p:nvGraphicFramePr>
          <p:cNvPr id="8" name="Group 3"/>
          <p:cNvGraphicFramePr>
            <a:graphicFrameLocks noGrp="1"/>
          </p:cNvGraphicFramePr>
          <p:nvPr/>
        </p:nvGraphicFramePr>
        <p:xfrm>
          <a:off x="381000" y="1066800"/>
          <a:ext cx="8458200" cy="2514600"/>
        </p:xfrm>
        <a:graphic>
          <a:graphicData uri="http://schemas.openxmlformats.org/drawingml/2006/table">
            <a:tbl>
              <a:tblPr/>
              <a:tblGrid>
                <a:gridCol w="2415416"/>
                <a:gridCol w="1309588"/>
                <a:gridCol w="2317780"/>
                <a:gridCol w="2415416"/>
              </a:tblGrid>
              <a:tr h="98130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Product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Type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Operates in region </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Accuracy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82286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FM 75</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Digital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0 – 100 degrees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+-1degree Celsius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10425">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LM 35</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Analog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0 – 100 degrees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+- 0.5 degree Celsius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3819"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33800"/>
            <a:ext cx="18288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3820" name="Text Box 48"/>
          <p:cNvSpPr txBox="1">
            <a:spLocks noChangeArrowheads="1"/>
          </p:cNvSpPr>
          <p:nvPr/>
        </p:nvSpPr>
        <p:spPr bwMode="auto">
          <a:xfrm>
            <a:off x="1066800" y="5181600"/>
            <a:ext cx="1143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400" b="1">
                <a:solidFill>
                  <a:srgbClr val="000000"/>
                </a:solidFill>
                <a:latin typeface="Calibri" pitchFamily="34" charset="0"/>
              </a:rPr>
              <a:t>LM 35</a:t>
            </a:r>
          </a:p>
        </p:txBody>
      </p:sp>
      <p:sp>
        <p:nvSpPr>
          <p:cNvPr id="33821" name="TextBox 10"/>
          <p:cNvSpPr txBox="1">
            <a:spLocks/>
          </p:cNvSpPr>
          <p:nvPr/>
        </p:nvSpPr>
        <p:spPr bwMode="auto">
          <a:xfrm>
            <a:off x="2895600" y="3773488"/>
            <a:ext cx="5562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Arial" pitchFamily="34" charset="0"/>
              <a:buChar char="•"/>
            </a:pPr>
            <a:r>
              <a:rPr lang="en-US">
                <a:latin typeface="Calibri" pitchFamily="34" charset="0"/>
                <a:ea typeface="MS Gothic" pitchFamily="49" charset="-128"/>
                <a:cs typeface="Courier New" pitchFamily="49" charset="0"/>
              </a:rPr>
              <a:t> This temperature sensor is selected to fulfill the need of our mission because of it’s more accuracy than FM75, low cost and easy availability.</a:t>
            </a:r>
          </a:p>
          <a:p>
            <a:pPr eaLnBrk="1" hangingPunct="1">
              <a:buClr>
                <a:srgbClr val="000000"/>
              </a:buClr>
              <a:buSzPct val="100000"/>
            </a:pPr>
            <a:endParaRPr lang="en-US">
              <a:latin typeface="Calibri" pitchFamily="34" charset="0"/>
              <a:ea typeface="MS Gothic" pitchFamily="49" charset="-128"/>
              <a:cs typeface="Courier New" pitchFamily="49" charset="0"/>
            </a:endParaRPr>
          </a:p>
          <a:p>
            <a:pPr eaLnBrk="1" hangingPunct="1">
              <a:buClr>
                <a:srgbClr val="000000"/>
              </a:buClr>
              <a:buSzPct val="100000"/>
              <a:buFont typeface="Arial" pitchFamily="34" charset="0"/>
              <a:buChar char="•"/>
            </a:pPr>
            <a:r>
              <a:rPr lang="en-US">
                <a:latin typeface="Calibri" pitchFamily="34" charset="0"/>
                <a:ea typeface="MS Gothic" pitchFamily="49" charset="-128"/>
                <a:cs typeface="Courier New" pitchFamily="49" charset="0"/>
              </a:rPr>
              <a:t> Other fact about using this sensor is that it is very simple to use it rather than using a digital temperature sensor which on other hand is expensive and not easily available. </a:t>
            </a:r>
            <a:endParaRPr lang="en-IN">
              <a:latin typeface="Calibri" pitchFamily="34" charset="0"/>
              <a:ea typeface="MS Gothic" pitchFamily="49" charset="-128"/>
              <a:cs typeface="Courier New" pitchFamily="49" charset="0"/>
            </a:endParaRPr>
          </a:p>
        </p:txBody>
      </p:sp>
      <p:pic>
        <p:nvPicPr>
          <p:cNvPr id="33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F2700B6-2950-4C3E-8D27-741389440C5E}" type="slidenum">
              <a:rPr lang="en-US" smtClean="0"/>
              <a:pPr eaLnBrk="1" hangingPunct="1"/>
              <a:t>31</a:t>
            </a:fld>
            <a:endParaRPr lang="en-US" smtClean="0"/>
          </a:p>
        </p:txBody>
      </p:sp>
      <p:sp>
        <p:nvSpPr>
          <p:cNvPr id="34820" name="Rectangle 2"/>
          <p:cNvSpPr>
            <a:spLocks noGrp="1" noChangeArrowheads="1"/>
          </p:cNvSpPr>
          <p:nvPr>
            <p:ph type="title"/>
          </p:nvPr>
        </p:nvSpPr>
        <p:spPr/>
        <p:txBody>
          <a:bodyPr/>
          <a:lstStyle/>
          <a:p>
            <a:pPr eaLnBrk="1" hangingPunct="1"/>
            <a:r>
              <a:rPr lang="en-US" smtClean="0"/>
              <a:t>	Lander Pressure Sensor </a:t>
            </a:r>
            <a:br>
              <a:rPr lang="en-US" smtClean="0"/>
            </a:br>
            <a:r>
              <a:rPr lang="en-US" smtClean="0"/>
              <a:t>	    Trade &amp; Selection</a:t>
            </a:r>
          </a:p>
        </p:txBody>
      </p:sp>
      <p:sp>
        <p:nvSpPr>
          <p:cNvPr id="34821" name="Text Box 2"/>
          <p:cNvSpPr txBox="1">
            <a:spLocks noChangeArrowheads="1"/>
          </p:cNvSpPr>
          <p:nvPr/>
        </p:nvSpPr>
        <p:spPr bwMode="auto">
          <a:xfrm>
            <a:off x="609600" y="1371600"/>
            <a:ext cx="8229600"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spcBef>
                <a:spcPts val="600"/>
              </a:spcBef>
              <a:buClr>
                <a:srgbClr val="000000"/>
              </a:buClr>
              <a:buSzPct val="100000"/>
            </a:pPr>
            <a:r>
              <a:rPr lang="en-US" sz="2000" b="1">
                <a:solidFill>
                  <a:schemeClr val="accent2"/>
                </a:solidFill>
                <a:latin typeface="Calibri" pitchFamily="34" charset="0"/>
                <a:ea typeface="MS Gothic" pitchFamily="49" charset="-128"/>
                <a:cs typeface="Calibri" pitchFamily="34" charset="0"/>
              </a:rPr>
              <a:t>MPX6115a</a:t>
            </a:r>
            <a:r>
              <a:rPr lang="en-US" sz="2000">
                <a:solidFill>
                  <a:srgbClr val="FF0000"/>
                </a:solidFill>
                <a:latin typeface="Calibri" pitchFamily="34" charset="0"/>
                <a:ea typeface="MS Gothic" pitchFamily="49" charset="-128"/>
                <a:cs typeface="Calibri" pitchFamily="34" charset="0"/>
              </a:rPr>
              <a:t> </a:t>
            </a:r>
            <a:r>
              <a:rPr lang="en-US" sz="2000">
                <a:latin typeface="Calibri" pitchFamily="34" charset="0"/>
                <a:ea typeface="MS Gothic" pitchFamily="49" charset="-128"/>
                <a:cs typeface="Calibri" pitchFamily="34" charset="0"/>
              </a:rPr>
              <a:t>will act as lander pressure sensor.</a:t>
            </a:r>
          </a:p>
          <a:p>
            <a:pPr eaLnBrk="1" hangingPunct="1">
              <a:spcBef>
                <a:spcPts val="600"/>
              </a:spcBef>
              <a:buClr>
                <a:srgbClr val="000000"/>
              </a:buClr>
              <a:buSzPct val="100000"/>
              <a:buFont typeface="Times New Roman" pitchFamily="18" charset="0"/>
              <a:buNone/>
            </a:pPr>
            <a:r>
              <a:rPr lang="en-US" sz="2000">
                <a:latin typeface="Calibri" pitchFamily="34" charset="0"/>
                <a:ea typeface="MS Gothic" pitchFamily="49" charset="-128"/>
                <a:cs typeface="Calibri" pitchFamily="34" charset="0"/>
              </a:rPr>
              <a:t>Barometric pressure changes with respect to altitude and temperature</a:t>
            </a:r>
          </a:p>
          <a:p>
            <a:pPr eaLnBrk="1" hangingPunct="1">
              <a:spcBef>
                <a:spcPts val="600"/>
              </a:spcBef>
              <a:buClr>
                <a:srgbClr val="000000"/>
              </a:buClr>
              <a:buSzPct val="100000"/>
              <a:buFont typeface="Times New Roman" pitchFamily="18" charset="0"/>
              <a:buNone/>
            </a:pPr>
            <a:r>
              <a:rPr lang="en-US" sz="2000">
                <a:latin typeface="Calibri" pitchFamily="34" charset="0"/>
                <a:ea typeface="MS Gothic" pitchFamily="49" charset="-128"/>
                <a:cs typeface="Calibri" pitchFamily="34" charset="0"/>
              </a:rPr>
              <a:t>The relation between analog pressure and voltage in analog sensors is almost linear and is most of the times provided by the manufacturer </a:t>
            </a:r>
          </a:p>
          <a:p>
            <a:pPr eaLnBrk="1" hangingPunct="1">
              <a:spcBef>
                <a:spcPts val="600"/>
              </a:spcBef>
              <a:buClr>
                <a:srgbClr val="000000"/>
              </a:buClr>
              <a:buSzPct val="100000"/>
              <a:buFont typeface="Times New Roman" pitchFamily="18" charset="0"/>
              <a:buNone/>
            </a:pPr>
            <a:endParaRPr lang="en-US" sz="2000">
              <a:latin typeface="Calibri" pitchFamily="34" charset="0"/>
              <a:ea typeface="MS Gothic" pitchFamily="49" charset="-128"/>
              <a:cs typeface="Calibri" pitchFamily="34" charset="0"/>
            </a:endParaRPr>
          </a:p>
          <a:p>
            <a:pPr eaLnBrk="1" hangingPunct="1">
              <a:spcBef>
                <a:spcPts val="600"/>
              </a:spcBef>
              <a:buClr>
                <a:srgbClr val="000000"/>
              </a:buClr>
              <a:buSzPct val="100000"/>
              <a:buFont typeface="Times New Roman" pitchFamily="18" charset="0"/>
              <a:buNone/>
            </a:pPr>
            <a:r>
              <a:rPr lang="en-US" sz="2000" b="1">
                <a:latin typeface="Calibri" pitchFamily="34" charset="0"/>
                <a:ea typeface="MS Gothic" pitchFamily="49" charset="-128"/>
                <a:cs typeface="Calibri" pitchFamily="34" charset="0"/>
              </a:rPr>
              <a:t>Pressure from Voltage</a:t>
            </a:r>
            <a:r>
              <a:rPr lang="en-US" sz="2000">
                <a:latin typeface="Calibri" pitchFamily="34" charset="0"/>
                <a:ea typeface="MS Gothic" pitchFamily="49" charset="-128"/>
                <a:cs typeface="Calibri" pitchFamily="34" charset="0"/>
              </a:rPr>
              <a:t> :</a:t>
            </a:r>
          </a:p>
          <a:p>
            <a:pPr eaLnBrk="1" hangingPunct="1">
              <a:spcBef>
                <a:spcPts val="600"/>
              </a:spcBef>
              <a:buClr>
                <a:srgbClr val="000000"/>
              </a:buClr>
              <a:buSzPct val="100000"/>
              <a:buFont typeface="Times New Roman" pitchFamily="18" charset="0"/>
              <a:buNone/>
            </a:pPr>
            <a:r>
              <a:rPr lang="en-US" sz="2000">
                <a:latin typeface="Calibri" pitchFamily="34" charset="0"/>
                <a:ea typeface="MS Gothic" pitchFamily="49" charset="-128"/>
                <a:cs typeface="Calibri" pitchFamily="34" charset="0"/>
              </a:rPr>
              <a:t>                       P = 22.222 * V + 10.556 – (22.222*EF)</a:t>
            </a:r>
          </a:p>
          <a:p>
            <a:pPr eaLnBrk="1" hangingPunct="1">
              <a:spcBef>
                <a:spcPts val="600"/>
              </a:spcBef>
              <a:buClr>
                <a:srgbClr val="000000"/>
              </a:buClr>
              <a:buSzPct val="100000"/>
              <a:buFont typeface="Times New Roman" pitchFamily="18" charset="0"/>
              <a:buNone/>
            </a:pPr>
            <a:endParaRPr lang="en-US" sz="2000">
              <a:latin typeface="Calibri" pitchFamily="34" charset="0"/>
              <a:ea typeface="MS Gothic" pitchFamily="49" charset="-128"/>
              <a:cs typeface="Calibri" pitchFamily="34" charset="0"/>
            </a:endParaRPr>
          </a:p>
          <a:p>
            <a:pPr eaLnBrk="1" hangingPunct="1">
              <a:spcBef>
                <a:spcPts val="600"/>
              </a:spcBef>
              <a:buClr>
                <a:srgbClr val="000000"/>
              </a:buClr>
              <a:buSzPct val="100000"/>
              <a:buFont typeface="Times New Roman" pitchFamily="18" charset="0"/>
              <a:buNone/>
            </a:pPr>
            <a:r>
              <a:rPr lang="en-US" sz="2000" b="1">
                <a:latin typeface="Calibri" pitchFamily="34" charset="0"/>
                <a:ea typeface="MS Gothic" pitchFamily="49" charset="-128"/>
                <a:cs typeface="Calibri" pitchFamily="34" charset="0"/>
              </a:rPr>
              <a:t>Height from Pressure</a:t>
            </a:r>
            <a:r>
              <a:rPr lang="en-US" sz="2000">
                <a:latin typeface="Calibri" pitchFamily="34" charset="0"/>
                <a:ea typeface="MS Gothic" pitchFamily="49" charset="-128"/>
                <a:cs typeface="Calibri" pitchFamily="34" charset="0"/>
              </a:rPr>
              <a:t> :</a:t>
            </a:r>
          </a:p>
          <a:p>
            <a:pPr eaLnBrk="1" hangingPunct="1">
              <a:spcBef>
                <a:spcPts val="600"/>
              </a:spcBef>
              <a:buClr>
                <a:srgbClr val="000000"/>
              </a:buClr>
              <a:buSzPct val="100000"/>
              <a:buFont typeface="Times New Roman" pitchFamily="18" charset="0"/>
              <a:buNone/>
            </a:pPr>
            <a:endParaRPr lang="en-US" sz="2000">
              <a:latin typeface="Calibri" pitchFamily="34" charset="0"/>
              <a:ea typeface="MS Gothic" pitchFamily="49" charset="-128"/>
              <a:cs typeface="Calibri" pitchFamily="34" charset="0"/>
            </a:endParaRPr>
          </a:p>
          <a:p>
            <a:pPr eaLnBrk="1" hangingPunct="1">
              <a:spcBef>
                <a:spcPts val="600"/>
              </a:spcBef>
              <a:buClr>
                <a:srgbClr val="000000"/>
              </a:buClr>
              <a:buSzPct val="100000"/>
              <a:buFont typeface="Times New Roman" pitchFamily="18" charset="0"/>
              <a:buNone/>
            </a:pPr>
            <a:endParaRPr lang="en-US" sz="2000">
              <a:latin typeface="Calibri" pitchFamily="34" charset="0"/>
              <a:ea typeface="MS Gothic" pitchFamily="49" charset="-128"/>
              <a:cs typeface="Calibri" pitchFamily="34" charset="0"/>
            </a:endParaRPr>
          </a:p>
        </p:txBody>
      </p:sp>
      <p:graphicFrame>
        <p:nvGraphicFramePr>
          <p:cNvPr id="34822" name="Object 5"/>
          <p:cNvGraphicFramePr>
            <a:graphicFrameLocks noChangeAspect="1"/>
          </p:cNvGraphicFramePr>
          <p:nvPr/>
        </p:nvGraphicFramePr>
        <p:xfrm>
          <a:off x="1600200" y="4800600"/>
          <a:ext cx="6092825" cy="1066800"/>
        </p:xfrm>
        <a:graphic>
          <a:graphicData uri="http://schemas.openxmlformats.org/presentationml/2006/ole">
            <mc:AlternateContent xmlns:mc="http://schemas.openxmlformats.org/markup-compatibility/2006">
              <mc:Choice xmlns:v="urn:schemas-microsoft-com:vml" Requires="v">
                <p:oleObj spid="_x0000_s34862" name="Equation" r:id="rId3" imgW="69799200" imgH="12801600" progId="Equation.3">
                  <p:embed/>
                </p:oleObj>
              </mc:Choice>
              <mc:Fallback>
                <p:oleObj name="Equation" r:id="rId3" imgW="69799200" imgH="12801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60928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48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743200"/>
            <a:ext cx="16764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4824" name="Rectangle 10"/>
          <p:cNvSpPr>
            <a:spLocks noChangeArrowheads="1"/>
          </p:cNvSpPr>
          <p:nvPr/>
        </p:nvSpPr>
        <p:spPr bwMode="auto">
          <a:xfrm>
            <a:off x="6361113" y="4267200"/>
            <a:ext cx="278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a:solidFill>
                  <a:srgbClr val="000000"/>
                </a:solidFill>
                <a:latin typeface="Calibri" pitchFamily="34" charset="0"/>
              </a:rPr>
              <a:t>MPX6115a Pressure Sensor</a:t>
            </a:r>
          </a:p>
        </p:txBody>
      </p:sp>
      <p:pic>
        <p:nvPicPr>
          <p:cNvPr id="3482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209AE3F-34A9-48BB-BACF-15060959E82B}" type="slidenum">
              <a:rPr lang="en-US" smtClean="0"/>
              <a:pPr eaLnBrk="1" hangingPunct="1"/>
              <a:t>32</a:t>
            </a:fld>
            <a:endParaRPr lang="en-US" smtClean="0"/>
          </a:p>
        </p:txBody>
      </p:sp>
      <p:sp>
        <p:nvSpPr>
          <p:cNvPr id="35844" name="Rectangle 2"/>
          <p:cNvSpPr>
            <a:spLocks noGrp="1" noChangeArrowheads="1"/>
          </p:cNvSpPr>
          <p:nvPr>
            <p:ph type="title"/>
          </p:nvPr>
        </p:nvSpPr>
        <p:spPr/>
        <p:txBody>
          <a:bodyPr/>
          <a:lstStyle/>
          <a:p>
            <a:pPr eaLnBrk="1" hangingPunct="1"/>
            <a:r>
              <a:rPr lang="en-US" smtClean="0"/>
              <a:t>	Lander Impact Force Sensor</a:t>
            </a:r>
            <a:br>
              <a:rPr lang="en-US" smtClean="0"/>
            </a:br>
            <a:r>
              <a:rPr lang="en-US" smtClean="0"/>
              <a:t> 	      Trade &amp; Selection</a:t>
            </a:r>
          </a:p>
        </p:txBody>
      </p:sp>
      <p:graphicFrame>
        <p:nvGraphicFramePr>
          <p:cNvPr id="10" name="Table 9"/>
          <p:cNvGraphicFramePr>
            <a:graphicFrameLocks noGrp="1"/>
          </p:cNvGraphicFramePr>
          <p:nvPr/>
        </p:nvGraphicFramePr>
        <p:xfrm>
          <a:off x="304800" y="1066800"/>
          <a:ext cx="8610600" cy="3173413"/>
        </p:xfrm>
        <a:graphic>
          <a:graphicData uri="http://schemas.openxmlformats.org/drawingml/2006/table">
            <a:tbl>
              <a:tblPr/>
              <a:tblGrid>
                <a:gridCol w="1376040"/>
                <a:gridCol w="1268767"/>
                <a:gridCol w="1396507"/>
                <a:gridCol w="949418"/>
                <a:gridCol w="688759"/>
                <a:gridCol w="1034002"/>
                <a:gridCol w="1292933"/>
                <a:gridCol w="604174"/>
              </a:tblGrid>
              <a:tr h="112160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Dimensions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Voltage/current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Normal 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Current  </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Power saving</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Range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Accuracy</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Sensitivity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Due to temp</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A/D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790006">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Analog devices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ADXL345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15mm*25mm</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3.3V/145uA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Calibri" pitchFamily="34" charset="0"/>
                          <a:cs typeface="Mangal" pitchFamily="18" charset="0"/>
                        </a:rPr>
                        <a:t>0.1uA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Gothic" pitchFamily="49" charset="-128"/>
                        </a:rPr>
                        <a:t>±</a:t>
                      </a:r>
                      <a:r>
                        <a:rPr kumimoji="0" lang="en-US" sz="1600" b="0" i="0" u="none" strike="noStrike" cap="none" normalizeH="0" baseline="0" smtClean="0">
                          <a:ln>
                            <a:noFill/>
                          </a:ln>
                          <a:solidFill>
                            <a:schemeClr val="tx1"/>
                          </a:solidFill>
                          <a:effectLst/>
                          <a:latin typeface="Calibri" pitchFamily="34" charset="0"/>
                          <a:ea typeface="Calibri" pitchFamily="34" charset="0"/>
                          <a:cs typeface="Mangal" pitchFamily="18" charset="0"/>
                        </a:rPr>
                        <a:t>16g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Gothic" pitchFamily="49" charset="-128"/>
                        </a:rPr>
                        <a:t>±</a:t>
                      </a:r>
                      <a:r>
                        <a:rPr kumimoji="0" lang="en-US" sz="1600" b="0" i="0" u="none" strike="noStrike" cap="none" normalizeH="0" baseline="0" smtClean="0">
                          <a:ln>
                            <a:noFill/>
                          </a:ln>
                          <a:solidFill>
                            <a:schemeClr val="tx1"/>
                          </a:solidFill>
                          <a:effectLst/>
                          <a:latin typeface="Calibri" pitchFamily="34" charset="0"/>
                          <a:ea typeface="Calibri" pitchFamily="34" charset="0"/>
                          <a:cs typeface="Mangal"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MS Gothic" pitchFamily="49" charset="-128"/>
                        </a:rPr>
                        <a:t>±0.01%/°C</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Calibri" pitchFamily="34" charset="0"/>
                          <a:cs typeface="Mangal" pitchFamily="18" charset="0"/>
                        </a:rPr>
                        <a:t>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6180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Free Scale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Semi-conductors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MMA7260Q</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25mm*25mm</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3.3V/500uA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3uA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MS Gothic" pitchFamily="49" charset="-128"/>
                        </a:rPr>
                        <a:t>±</a:t>
                      </a: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 6g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MS Gothic" pitchFamily="49" charset="-128"/>
                        </a:rPr>
                        <a:t>±</a:t>
                      </a: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MS Gothic" pitchFamily="49" charset="-128"/>
                        </a:rPr>
                        <a:t>±0.03%/°C</a:t>
                      </a:r>
                      <a:endPar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5883" name="TextBox 10"/>
          <p:cNvSpPr txBox="1">
            <a:spLocks noChangeArrowheads="1"/>
          </p:cNvSpPr>
          <p:nvPr/>
        </p:nvSpPr>
        <p:spPr bwMode="auto">
          <a:xfrm>
            <a:off x="381000" y="4419600"/>
            <a:ext cx="838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Arial" pitchFamily="34" charset="0"/>
              <a:buChar char="•"/>
            </a:pPr>
            <a:r>
              <a:rPr lang="en-US" sz="1600">
                <a:latin typeface="Calibri" pitchFamily="34" charset="0"/>
                <a:ea typeface="MS Gothic" pitchFamily="49" charset="-128"/>
                <a:cs typeface="Courier New" pitchFamily="49" charset="0"/>
              </a:rPr>
              <a:t>  The MMA7260Q was selected because it is analog and also is very much comparable to the other in all aspects. </a:t>
            </a:r>
          </a:p>
          <a:p>
            <a:pPr eaLnBrk="1" hangingPunct="1">
              <a:buClr>
                <a:srgbClr val="000000"/>
              </a:buClr>
              <a:buSzPct val="100000"/>
              <a:buFont typeface="Arial" pitchFamily="34" charset="0"/>
              <a:buChar char="•"/>
            </a:pPr>
            <a:endParaRPr lang="en-US" sz="1600">
              <a:latin typeface="Calibri" pitchFamily="34" charset="0"/>
              <a:ea typeface="MS Gothic" pitchFamily="49" charset="-128"/>
              <a:cs typeface="Courier New" pitchFamily="49" charset="0"/>
            </a:endParaRPr>
          </a:p>
          <a:p>
            <a:pPr eaLnBrk="1" hangingPunct="1">
              <a:buClr>
                <a:srgbClr val="000000"/>
              </a:buClr>
              <a:buSzPct val="100000"/>
              <a:buFont typeface="Arial" pitchFamily="34" charset="0"/>
              <a:buChar char="•"/>
            </a:pPr>
            <a:r>
              <a:rPr lang="en-US" sz="1600">
                <a:latin typeface="Calibri" pitchFamily="34" charset="0"/>
                <a:ea typeface="MS Gothic" pitchFamily="49" charset="-128"/>
                <a:cs typeface="Courier New" pitchFamily="49" charset="0"/>
              </a:rPr>
              <a:t> The ADXL345 is digital and needs to be interfaced using SPI/I2C which will are already used up by other sensors and is thus not selected.</a:t>
            </a:r>
          </a:p>
          <a:p>
            <a:pPr eaLnBrk="1" hangingPunct="1"/>
            <a:endParaRPr lang="en-US" sz="1600">
              <a:latin typeface="Calibri" pitchFamily="34" charset="0"/>
              <a:ea typeface="MS Gothic" pitchFamily="49" charset="-128"/>
              <a:cs typeface="Courier New" pitchFamily="49" charset="0"/>
            </a:endParaRPr>
          </a:p>
        </p:txBody>
      </p:sp>
      <p:pic>
        <p:nvPicPr>
          <p:cNvPr id="358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8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Varun Ramchandani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686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199992-4B2A-4FAF-B88A-A08C684DAED2}" type="slidenum">
              <a:rPr lang="en-US" smtClean="0"/>
              <a:pPr eaLnBrk="1" hangingPunct="1"/>
              <a:t>33</a:t>
            </a:fld>
            <a:endParaRPr lang="en-US" smtClean="0"/>
          </a:p>
        </p:txBody>
      </p:sp>
      <p:sp>
        <p:nvSpPr>
          <p:cNvPr id="36868" name="Rectangle 4"/>
          <p:cNvSpPr>
            <a:spLocks noGrp="1" noChangeArrowheads="1"/>
          </p:cNvSpPr>
          <p:nvPr>
            <p:ph type="ctrTitle"/>
          </p:nvPr>
        </p:nvSpPr>
        <p:spPr/>
        <p:txBody>
          <a:bodyPr/>
          <a:lstStyle/>
          <a:p>
            <a:pPr eaLnBrk="1" hangingPunct="1"/>
            <a:r>
              <a:rPr lang="en-US" smtClean="0"/>
              <a:t>Descent Control Design</a:t>
            </a:r>
          </a:p>
        </p:txBody>
      </p:sp>
      <p:sp>
        <p:nvSpPr>
          <p:cNvPr id="36869" name="Subtitle 5"/>
          <p:cNvSpPr>
            <a:spLocks noGrp="1"/>
          </p:cNvSpPr>
          <p:nvPr>
            <p:ph type="subTitle" idx="1"/>
          </p:nvPr>
        </p:nvSpPr>
        <p:spPr/>
        <p:txBody>
          <a:bodyPr/>
          <a:lstStyle/>
          <a:p>
            <a:r>
              <a:rPr lang="en-US" smtClean="0"/>
              <a:t>Presenter : Prahal Ghai</a:t>
            </a: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32CFA3C-7A54-4260-BEC1-65B5399FFC31}" type="slidenum">
              <a:rPr lang="en-US" smtClean="0"/>
              <a:pPr eaLnBrk="1" hangingPunct="1"/>
              <a:t>34</a:t>
            </a:fld>
            <a:endParaRPr lang="en-US" smtClean="0"/>
          </a:p>
        </p:txBody>
      </p:sp>
      <p:sp>
        <p:nvSpPr>
          <p:cNvPr id="37892" name="Rectangle 2"/>
          <p:cNvSpPr>
            <a:spLocks noGrp="1" noChangeArrowheads="1"/>
          </p:cNvSpPr>
          <p:nvPr>
            <p:ph type="title"/>
          </p:nvPr>
        </p:nvSpPr>
        <p:spPr/>
        <p:txBody>
          <a:bodyPr/>
          <a:lstStyle/>
          <a:p>
            <a:pPr eaLnBrk="1" hangingPunct="1"/>
            <a:r>
              <a:rPr lang="en-US" smtClean="0"/>
              <a:t>Descent Control Overview</a:t>
            </a:r>
          </a:p>
        </p:txBody>
      </p:sp>
      <p:sp>
        <p:nvSpPr>
          <p:cNvPr id="37893" name="Rectangle 3"/>
          <p:cNvSpPr>
            <a:spLocks noGrp="1" noChangeArrowheads="1"/>
          </p:cNvSpPr>
          <p:nvPr>
            <p:ph type="body" idx="1"/>
          </p:nvPr>
        </p:nvSpPr>
        <p:spPr/>
        <p:txBody>
          <a:bodyPr/>
          <a:lstStyle/>
          <a:p>
            <a:pPr eaLnBrk="1" hangingPunct="1"/>
            <a:r>
              <a:rPr lang="en-US" sz="1600" smtClean="0"/>
              <a:t>The Descent control system will be achieved through </a:t>
            </a:r>
            <a:r>
              <a:rPr lang="en-US" sz="1600" u="sng" smtClean="0">
                <a:solidFill>
                  <a:schemeClr val="accent2"/>
                </a:solidFill>
              </a:rPr>
              <a:t>the use of parachutes of appropriate size 20cm for carrier and 25 cm for lander </a:t>
            </a:r>
            <a:r>
              <a:rPr lang="en-US" sz="1600" smtClean="0"/>
              <a:t>and design keeping in mind the aerodynamics of the fall.</a:t>
            </a:r>
          </a:p>
          <a:p>
            <a:pPr eaLnBrk="1" hangingPunct="1"/>
            <a:r>
              <a:rPr lang="en-US" sz="1600" smtClean="0"/>
              <a:t>Proper design and right choice of materials  will be the backbone of the Descent Control System</a:t>
            </a:r>
            <a:r>
              <a:rPr lang="en-US" sz="1600" smtClean="0">
                <a:solidFill>
                  <a:schemeClr val="accent2"/>
                </a:solidFill>
              </a:rPr>
              <a:t>, </a:t>
            </a:r>
            <a:r>
              <a:rPr lang="en-US" sz="1600" u="sng" smtClean="0">
                <a:solidFill>
                  <a:schemeClr val="accent2"/>
                </a:solidFill>
              </a:rPr>
              <a:t>as it is not an electronically controlled one</a:t>
            </a:r>
            <a:r>
              <a:rPr lang="en-US" sz="1600" u="sng" smtClean="0">
                <a:solidFill>
                  <a:srgbClr val="FF0000"/>
                </a:solidFill>
              </a:rPr>
              <a:t> </a:t>
            </a:r>
            <a:r>
              <a:rPr lang="en-US" sz="1600" smtClean="0"/>
              <a:t>extreme care and precision needs to be involved in design taking care of all possibilities. </a:t>
            </a:r>
          </a:p>
          <a:p>
            <a:pPr eaLnBrk="1" hangingPunct="1"/>
            <a:r>
              <a:rPr lang="en-US" sz="1600" smtClean="0"/>
              <a:t>Both Carrier and Lander sections will have separate parachute structures of appropriate sizes to achieve the required constant descent speeds of ~ 4m/s and 5.5m/s respectively.</a:t>
            </a:r>
          </a:p>
          <a:p>
            <a:pPr eaLnBrk="1" hangingPunct="1"/>
            <a:r>
              <a:rPr lang="en-US" sz="1600" smtClean="0"/>
              <a:t>While the Cansat is in the payload section , the parachutes will be closed such as to occupy an allotted space.</a:t>
            </a:r>
          </a:p>
          <a:p>
            <a:pPr eaLnBrk="1" hangingPunct="1"/>
            <a:r>
              <a:rPr lang="en-US" sz="1600" smtClean="0"/>
              <a:t>After deployment from the rocket airflow will cause the parachute of the carrier to inflate and the rate of descent will be controlled by the parachute.</a:t>
            </a:r>
          </a:p>
          <a:p>
            <a:pPr eaLnBrk="1" hangingPunct="1"/>
            <a:r>
              <a:rPr lang="en-US" sz="1600" smtClean="0"/>
              <a:t>At the time of separation, air flow will cause the parachutes of the lander to open but their positioning will ensure a tangle free separation. </a:t>
            </a:r>
          </a:p>
          <a:p>
            <a:pPr eaLnBrk="1" hangingPunct="1"/>
            <a:r>
              <a:rPr lang="en-US" sz="1600" smtClean="0"/>
              <a:t>The spill hole at the top(3cm radius) will ensure continuous air flow through the parachute, thereby stabilizing it and ensuring descent at required speeds.</a:t>
            </a:r>
          </a:p>
          <a:p>
            <a:pPr eaLnBrk="1" hangingPunct="1">
              <a:buFont typeface="Wingdings" pitchFamily="2" charset="2"/>
              <a:buChar char="v"/>
            </a:pPr>
            <a:r>
              <a:rPr lang="en-US" sz="1600" smtClean="0"/>
              <a:t>All calculations have been shown in the descent rate estimation slide.</a:t>
            </a:r>
          </a:p>
        </p:txBody>
      </p:sp>
      <p:sp>
        <p:nvSpPr>
          <p:cNvPr id="3789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pic>
        <p:nvPicPr>
          <p:cNvPr id="378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A859F38-B4E2-4EA9-AF6E-B18F28BFAD60}" type="slidenum">
              <a:rPr lang="en-US" smtClean="0"/>
              <a:pPr eaLnBrk="1" hangingPunct="1"/>
              <a:t>35</a:t>
            </a:fld>
            <a:endParaRPr lang="en-US" smtClean="0"/>
          </a:p>
        </p:txBody>
      </p:sp>
      <p:sp>
        <p:nvSpPr>
          <p:cNvPr id="38916" name="Rectangle 2"/>
          <p:cNvSpPr>
            <a:spLocks noGrp="1" noChangeArrowheads="1"/>
          </p:cNvSpPr>
          <p:nvPr>
            <p:ph type="title"/>
          </p:nvPr>
        </p:nvSpPr>
        <p:spPr/>
        <p:txBody>
          <a:bodyPr/>
          <a:lstStyle/>
          <a:p>
            <a:pPr eaLnBrk="1" hangingPunct="1"/>
            <a:r>
              <a:rPr lang="en-US" smtClean="0"/>
              <a:t>Descent Control Requirements</a:t>
            </a:r>
          </a:p>
        </p:txBody>
      </p:sp>
      <p:graphicFrame>
        <p:nvGraphicFramePr>
          <p:cNvPr id="10" name="Group 3"/>
          <p:cNvGraphicFramePr>
            <a:graphicFrameLocks noGrp="1"/>
          </p:cNvGraphicFramePr>
          <p:nvPr/>
        </p:nvGraphicFramePr>
        <p:xfrm>
          <a:off x="533400" y="1316038"/>
          <a:ext cx="8153400" cy="4626819"/>
        </p:xfrm>
        <a:graphic>
          <a:graphicData uri="http://schemas.openxmlformats.org/drawingml/2006/table">
            <a:tbl>
              <a:tblPr/>
              <a:tblGrid>
                <a:gridCol w="793750"/>
                <a:gridCol w="1652588"/>
                <a:gridCol w="1439862"/>
                <a:gridCol w="990600"/>
                <a:gridCol w="990600"/>
                <a:gridCol w="625475"/>
                <a:gridCol w="395288"/>
                <a:gridCol w="393700"/>
                <a:gridCol w="395287"/>
                <a:gridCol w="476250"/>
              </a:tblGrid>
              <a:tr h="220650">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dirty="0" smtClean="0">
                          <a:ln>
                            <a:noFill/>
                          </a:ln>
                          <a:solidFill>
                            <a:srgbClr val="000000"/>
                          </a:solidFill>
                          <a:effectLst/>
                          <a:latin typeface="Calibri" pitchFamily="34" charset="0"/>
                          <a:ea typeface="MS Gothic" pitchFamily="49" charset="-128"/>
                          <a:cs typeface="Calibri" pitchFamily="34" charset="0"/>
                        </a:rPr>
                        <a:t>ID</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Requirement</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Rationale</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Parent</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Children</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Priority</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VM</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206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A</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I</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T</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1" i="0" u="none" strike="noStrike" cap="none" normalizeH="0" baseline="0" smtClean="0">
                          <a:ln>
                            <a:noFill/>
                          </a:ln>
                          <a:solidFill>
                            <a:srgbClr val="000000"/>
                          </a:solidFill>
                          <a:effectLst/>
                          <a:latin typeface="Calibri" pitchFamily="34" charset="0"/>
                          <a:ea typeface="MS Gothic" pitchFamily="49" charset="-128"/>
                          <a:cs typeface="Calibri" pitchFamily="34" charset="0"/>
                        </a:rPr>
                        <a:t>D</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7057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DCS01</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chemeClr val="tx1"/>
                          </a:solidFill>
                          <a:effectLst/>
                          <a:latin typeface="Arial" pitchFamily="34" charset="0"/>
                        </a:rPr>
                        <a:t>carrier and lander chutes occupy their allotted space, whatever be the orientation of the payload.</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to ensure a tangle free separation, and proper fitting while in payload.</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rPr>
                        <a:t>SYS – 04</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HIGH</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1929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DCS02</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carrier chute size such that descent rate ~4m/s</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Competition requirement</a:t>
                      </a:r>
                    </a:p>
                    <a:p>
                      <a:pPr marL="0" marR="0" lvl="0" indent="0" algn="ctr" defTabSz="914400" rtl="0" eaLnBrk="1" fontAlgn="base" latinLnBrk="0" hangingPunct="1">
                        <a:lnSpc>
                          <a:spcPct val="82000"/>
                        </a:lnSpc>
                        <a:spcBef>
                          <a:spcPct val="0"/>
                        </a:spcBef>
                        <a:spcAft>
                          <a:spcPct val="0"/>
                        </a:spcAft>
                        <a:buClr>
                          <a:srgbClr val="000000"/>
                        </a:buClr>
                        <a:buSzPct val="100000"/>
                        <a:buFont typeface="Times New Roman" pitchFamily="18" charset="0"/>
                        <a:buNone/>
                        <a:tabLst/>
                      </a:pPr>
                      <a:endPar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rPr>
                        <a:t>SYS- 01,04</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HIGH</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057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DCS03</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Lander chute size such that descent rate ~5.5m/s</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Competition requirement</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rPr>
                        <a:t>SYS- 04</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HIGH</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rPr>
                        <a:t>X</a:t>
                      </a: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9650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DCS04</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Materials used to be light and flexible.</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rPr>
                        <a:t>To minimize mass and volume requirements.</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rPr>
                        <a:t>SYS- 02</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MEDIUM</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4296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DCS05</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 The descent control system shall not use any flammable or pyrotechnic device.</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Safety.</a:t>
                      </a:r>
                    </a:p>
                    <a:p>
                      <a:pPr marL="0" marR="0" lvl="0" indent="0" algn="ctr" defTabSz="914400" rtl="0" eaLnBrk="1" fontAlgn="base" latinLnBrk="0" hangingPunct="1">
                        <a:lnSpc>
                          <a:spcPct val="82000"/>
                        </a:lnSpc>
                        <a:spcBef>
                          <a:spcPct val="0"/>
                        </a:spcBef>
                        <a:spcAft>
                          <a:spcPct val="0"/>
                        </a:spcAft>
                        <a:buClr>
                          <a:srgbClr val="000000"/>
                        </a:buClr>
                        <a:buSzPct val="100000"/>
                        <a:buFont typeface="Times New Roman" pitchFamily="18" charset="0"/>
                        <a:buNone/>
                        <a:tabLst/>
                      </a:pPr>
                      <a:endPar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dirty="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rPr>
                        <a:t>MEDIUM</a:t>
                      </a: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cs typeface="Calibri" pitchFamily="34" charset="0"/>
                      </a:endParaRPr>
                    </a:p>
                  </a:txBody>
                  <a:tcPr marT="24946"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a:txBody>
                  <a:tcPr marT="45719" marB="4571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89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22D84FA-105E-452E-8215-1D6710810D3E}" type="slidenum">
              <a:rPr lang="en-US" smtClean="0"/>
              <a:pPr eaLnBrk="1" hangingPunct="1"/>
              <a:t>36</a:t>
            </a:fld>
            <a:endParaRPr lang="en-US" smtClean="0"/>
          </a:p>
        </p:txBody>
      </p:sp>
      <p:sp>
        <p:nvSpPr>
          <p:cNvPr id="39940" name="Rectangle 2"/>
          <p:cNvSpPr>
            <a:spLocks noGrp="1" noChangeArrowheads="1"/>
          </p:cNvSpPr>
          <p:nvPr>
            <p:ph type="title"/>
          </p:nvPr>
        </p:nvSpPr>
        <p:spPr/>
        <p:txBody>
          <a:bodyPr/>
          <a:lstStyle/>
          <a:p>
            <a:pPr eaLnBrk="1" hangingPunct="1"/>
            <a:r>
              <a:rPr lang="en-US" smtClean="0"/>
              <a:t>Carrier Descent Control Strategy 	 	 Trade and Selection</a:t>
            </a:r>
          </a:p>
        </p:txBody>
      </p:sp>
      <p:graphicFrame>
        <p:nvGraphicFramePr>
          <p:cNvPr id="11" name="Group 3"/>
          <p:cNvGraphicFramePr>
            <a:graphicFrameLocks noGrp="1"/>
          </p:cNvGraphicFramePr>
          <p:nvPr/>
        </p:nvGraphicFramePr>
        <p:xfrm>
          <a:off x="304800" y="1447800"/>
          <a:ext cx="8001000" cy="2354263"/>
        </p:xfrm>
        <a:graphic>
          <a:graphicData uri="http://schemas.openxmlformats.org/drawingml/2006/table">
            <a:tbl>
              <a:tblPr/>
              <a:tblGrid>
                <a:gridCol w="1676726"/>
                <a:gridCol w="3493312"/>
                <a:gridCol w="2830962"/>
              </a:tblGrid>
              <a:tr h="537915">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4" charset="0"/>
                          <a:ea typeface="MS Gothic" charset="-128"/>
                          <a:cs typeface="Calibri" pitchFamily="34" charset="0"/>
                        </a:rPr>
                        <a:t>Strategy</a:t>
                      </a:r>
                    </a:p>
                  </a:txBody>
                  <a:tcPr marT="24959" marB="4574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4" charset="0"/>
                          <a:ea typeface="MS Gothic" charset="-128"/>
                          <a:cs typeface="Calibri" pitchFamily="34" charset="0"/>
                        </a:rPr>
                        <a:t>Pros</a:t>
                      </a:r>
                    </a:p>
                  </a:txBody>
                  <a:tcPr marT="24959" marB="4574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4" charset="0"/>
                          <a:ea typeface="MS Gothic" charset="-128"/>
                          <a:cs typeface="Calibri" pitchFamily="34" charset="0"/>
                        </a:rPr>
                        <a:t>Cons</a:t>
                      </a:r>
                    </a:p>
                  </a:txBody>
                  <a:tcPr marT="24959" marB="4574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914579">
                <a:tc>
                  <a:txBody>
                    <a:bodyPr/>
                    <a:lstStyle/>
                    <a:p>
                      <a:pPr algn="ctr"/>
                      <a:r>
                        <a:rPr lang="en-US" sz="1800" dirty="0" smtClean="0">
                          <a:latin typeface="Calibri" pitchFamily="34" charset="0"/>
                          <a:cs typeface="Calibri" pitchFamily="34" charset="0"/>
                        </a:rPr>
                        <a:t>Use of</a:t>
                      </a:r>
                      <a:r>
                        <a:rPr lang="en-US" sz="1800" baseline="0" dirty="0" smtClean="0">
                          <a:latin typeface="Calibri" pitchFamily="34" charset="0"/>
                          <a:cs typeface="Calibri" pitchFamily="34" charset="0"/>
                        </a:rPr>
                        <a:t> s</a:t>
                      </a:r>
                      <a:r>
                        <a:rPr lang="en-US" sz="1800" dirty="0" smtClean="0">
                          <a:latin typeface="Calibri" pitchFamily="34" charset="0"/>
                          <a:cs typeface="Calibri" pitchFamily="34" charset="0"/>
                        </a:rPr>
                        <a:t>treamers</a:t>
                      </a:r>
                      <a:r>
                        <a:rPr lang="en-US" sz="1800" baseline="0" dirty="0" smtClean="0">
                          <a:latin typeface="Calibri" pitchFamily="34" charset="0"/>
                          <a:cs typeface="Calibri" pitchFamily="34" charset="0"/>
                        </a:rPr>
                        <a:t> </a:t>
                      </a:r>
                      <a:endParaRPr lang="en-US" sz="1800" dirty="0">
                        <a:latin typeface="Calibri" pitchFamily="34" charset="0"/>
                        <a:cs typeface="Calibri" pitchFamily="34" charset="0"/>
                      </a:endParaRPr>
                    </a:p>
                  </a:txBody>
                  <a:tcPr marT="45722" marB="45722">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800" dirty="0" smtClean="0">
                          <a:latin typeface="Calibri" pitchFamily="34" charset="0"/>
                          <a:cs typeface="Calibri" pitchFamily="34" charset="0"/>
                        </a:rPr>
                        <a:t>Used by us the last time,</a:t>
                      </a:r>
                      <a:r>
                        <a:rPr lang="en-US" sz="1800" baseline="0" dirty="0" smtClean="0">
                          <a:latin typeface="Calibri" pitchFamily="34" charset="0"/>
                          <a:cs typeface="Calibri" pitchFamily="34" charset="0"/>
                        </a:rPr>
                        <a:t> complete knowledge of the mechanics and aerodynamics involved, reliable.</a:t>
                      </a:r>
                      <a:endParaRPr lang="en-US" sz="1800" dirty="0">
                        <a:latin typeface="Calibri" pitchFamily="34" charset="0"/>
                        <a:cs typeface="Calibri" pitchFamily="34" charset="0"/>
                      </a:endParaRPr>
                    </a:p>
                  </a:txBody>
                  <a:tcPr marT="45722" marB="45722">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800" dirty="0" smtClean="0">
                          <a:latin typeface="Calibri" pitchFamily="34" charset="0"/>
                          <a:cs typeface="Calibri" pitchFamily="34" charset="0"/>
                        </a:rPr>
                        <a:t>Achievement of speeds as low as 4m\s difficult</a:t>
                      </a:r>
                      <a:endParaRPr lang="en-US" sz="1800" dirty="0">
                        <a:latin typeface="Calibri" pitchFamily="34" charset="0"/>
                        <a:cs typeface="Calibri" pitchFamily="34" charset="0"/>
                      </a:endParaRPr>
                    </a:p>
                  </a:txBody>
                  <a:tcPr marT="45722" marB="45722">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1769">
                <a:tc>
                  <a:txBody>
                    <a:bodyPr/>
                    <a:lstStyle/>
                    <a:p>
                      <a:pPr algn="ctr"/>
                      <a:r>
                        <a:rPr lang="en-US" sz="1800" b="1" u="none" dirty="0" smtClean="0">
                          <a:solidFill>
                            <a:schemeClr val="accent2"/>
                          </a:solidFill>
                          <a:latin typeface="Calibri" pitchFamily="34" charset="0"/>
                          <a:cs typeface="Calibri" pitchFamily="34" charset="0"/>
                        </a:rPr>
                        <a:t>Use of parachute</a:t>
                      </a:r>
                      <a:endParaRPr lang="en-US" sz="1800" b="1" u="none" dirty="0">
                        <a:solidFill>
                          <a:schemeClr val="accent2"/>
                        </a:solidFill>
                        <a:latin typeface="Calibri" pitchFamily="34" charset="0"/>
                        <a:cs typeface="Calibri" pitchFamily="34" charset="0"/>
                      </a:endParaRPr>
                    </a:p>
                  </a:txBody>
                  <a:tcPr marT="45722" marB="45722">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800" b="1" u="none" dirty="0" smtClean="0">
                          <a:solidFill>
                            <a:schemeClr val="accent2"/>
                          </a:solidFill>
                          <a:latin typeface="Calibri" pitchFamily="34" charset="0"/>
                          <a:cs typeface="Calibri" pitchFamily="34" charset="0"/>
                        </a:rPr>
                        <a:t>Easy to design and attain required</a:t>
                      </a:r>
                      <a:r>
                        <a:rPr lang="en-US" sz="1800" b="1" u="none" baseline="0" dirty="0" smtClean="0">
                          <a:solidFill>
                            <a:schemeClr val="accent2"/>
                          </a:solidFill>
                          <a:latin typeface="Calibri" pitchFamily="34" charset="0"/>
                          <a:cs typeface="Calibri" pitchFamily="34" charset="0"/>
                        </a:rPr>
                        <a:t> speed</a:t>
                      </a:r>
                      <a:r>
                        <a:rPr lang="en-US" sz="1800" b="1" u="none" dirty="0" smtClean="0">
                          <a:solidFill>
                            <a:schemeClr val="accent2"/>
                          </a:solidFill>
                          <a:latin typeface="Calibri" pitchFamily="34" charset="0"/>
                          <a:cs typeface="Calibri" pitchFamily="34" charset="0"/>
                        </a:rPr>
                        <a:t>, </a:t>
                      </a:r>
                      <a:r>
                        <a:rPr lang="en-US" sz="1800" b="1" u="none" baseline="0" dirty="0" smtClean="0">
                          <a:solidFill>
                            <a:schemeClr val="accent2"/>
                          </a:solidFill>
                          <a:latin typeface="Calibri" pitchFamily="34" charset="0"/>
                          <a:cs typeface="Calibri" pitchFamily="34" charset="0"/>
                        </a:rPr>
                        <a:t>low space requirement.  </a:t>
                      </a:r>
                      <a:endParaRPr lang="en-US" sz="1800" b="1" u="none" dirty="0">
                        <a:solidFill>
                          <a:schemeClr val="accent2"/>
                        </a:solidFill>
                        <a:latin typeface="Calibri" pitchFamily="34" charset="0"/>
                        <a:cs typeface="Calibri" pitchFamily="34" charset="0"/>
                      </a:endParaRPr>
                    </a:p>
                  </a:txBody>
                  <a:tcPr marT="45722" marB="45722">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800" b="1" u="none" dirty="0" smtClean="0">
                          <a:solidFill>
                            <a:schemeClr val="accent2"/>
                          </a:solidFill>
                          <a:latin typeface="Calibri" pitchFamily="34" charset="0"/>
                          <a:cs typeface="Calibri" pitchFamily="34" charset="0"/>
                        </a:rPr>
                        <a:t>Drift(can</a:t>
                      </a:r>
                      <a:r>
                        <a:rPr lang="en-US" sz="1800" b="1" u="none" baseline="0" dirty="0" smtClean="0">
                          <a:solidFill>
                            <a:schemeClr val="accent2"/>
                          </a:solidFill>
                          <a:latin typeface="Calibri" pitchFamily="34" charset="0"/>
                          <a:cs typeface="Calibri" pitchFamily="34" charset="0"/>
                        </a:rPr>
                        <a:t> be countered by a spill hole, affects area)</a:t>
                      </a:r>
                      <a:endParaRPr lang="en-US" sz="1800" b="1" u="none" dirty="0">
                        <a:solidFill>
                          <a:schemeClr val="accent2"/>
                        </a:solidFill>
                        <a:latin typeface="Calibri" pitchFamily="34" charset="0"/>
                        <a:cs typeface="Calibri" pitchFamily="34" charset="0"/>
                      </a:endParaRPr>
                    </a:p>
                  </a:txBody>
                  <a:tcPr marT="45722" marB="45722">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59" name="Rectangle 5"/>
          <p:cNvSpPr>
            <a:spLocks noChangeArrowheads="1"/>
          </p:cNvSpPr>
          <p:nvPr/>
        </p:nvSpPr>
        <p:spPr bwMode="auto">
          <a:xfrm>
            <a:off x="228600" y="4038600"/>
            <a:ext cx="80010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ctr">
              <a:buClr>
                <a:srgbClr val="000000"/>
              </a:buClr>
              <a:buFont typeface="Times New Roman" pitchFamily="18" charset="0"/>
              <a:buNone/>
            </a:pPr>
            <a:endParaRPr lang="en-US">
              <a:latin typeface="Calibri" pitchFamily="34" charset="0"/>
              <a:ea typeface="MS Gothic" pitchFamily="49" charset="-128"/>
              <a:cs typeface="Calibri" pitchFamily="34" charset="0"/>
            </a:endParaRPr>
          </a:p>
          <a:p>
            <a:pPr lvl="1" algn="ctr">
              <a:buClr>
                <a:srgbClr val="000000"/>
              </a:buClr>
              <a:buFont typeface="Times New Roman" pitchFamily="18" charset="0"/>
              <a:buNone/>
            </a:pPr>
            <a:r>
              <a:rPr lang="en-US">
                <a:latin typeface="Calibri" pitchFamily="34" charset="0"/>
                <a:ea typeface="MS Gothic" pitchFamily="49" charset="-128"/>
                <a:cs typeface="Calibri" pitchFamily="34" charset="0"/>
              </a:rPr>
              <a:t>Material selection for parachute design</a:t>
            </a:r>
          </a:p>
          <a:p>
            <a:pPr lvl="1">
              <a:buClr>
                <a:srgbClr val="000000"/>
              </a:buClr>
              <a:buFontTx/>
              <a:buAutoNum type="arabicPeriod"/>
            </a:pPr>
            <a:r>
              <a:rPr lang="en-US">
                <a:latin typeface="Calibri" pitchFamily="34" charset="0"/>
                <a:ea typeface="MS Gothic" pitchFamily="49" charset="-128"/>
                <a:cs typeface="Calibri" pitchFamily="34" charset="0"/>
              </a:rPr>
              <a:t> Silk- thin, light and easy to fold but expensive and not as elastic as nylon </a:t>
            </a:r>
          </a:p>
          <a:p>
            <a:pPr lvl="1">
              <a:buClr>
                <a:srgbClr val="000000"/>
              </a:buClr>
              <a:buFontTx/>
              <a:buAutoNum type="arabicPeriod"/>
            </a:pPr>
            <a:r>
              <a:rPr lang="en-US">
                <a:latin typeface="Calibri" pitchFamily="34" charset="0"/>
                <a:ea typeface="MS Gothic" pitchFamily="49" charset="-128"/>
                <a:cs typeface="Calibri" pitchFamily="34" charset="0"/>
              </a:rPr>
              <a:t> </a:t>
            </a:r>
            <a:r>
              <a:rPr lang="en-US" b="1">
                <a:solidFill>
                  <a:schemeClr val="accent2"/>
                </a:solidFill>
                <a:latin typeface="Calibri" pitchFamily="34" charset="0"/>
                <a:ea typeface="MS Gothic" pitchFamily="49" charset="-128"/>
                <a:cs typeface="Calibri" pitchFamily="34" charset="0"/>
              </a:rPr>
              <a:t>Rip stop Nylon cloth  -  Due to property to block air  , easy availability and good elasticity.</a:t>
            </a:r>
          </a:p>
          <a:p>
            <a:pPr lvl="1" algn="ctr">
              <a:buClr>
                <a:srgbClr val="000000"/>
              </a:buClr>
            </a:pPr>
            <a:r>
              <a:rPr lang="en-US">
                <a:latin typeface="Calibri" pitchFamily="34" charset="0"/>
                <a:ea typeface="MS Gothic" pitchFamily="49" charset="-128"/>
                <a:cs typeface="Calibri" pitchFamily="34" charset="0"/>
              </a:rPr>
              <a:t>Strings to control shape : </a:t>
            </a:r>
            <a:r>
              <a:rPr lang="en-US" b="1">
                <a:solidFill>
                  <a:schemeClr val="accent2"/>
                </a:solidFill>
                <a:latin typeface="Calibri" pitchFamily="34" charset="0"/>
                <a:ea typeface="MS Gothic" pitchFamily="49" charset="-128"/>
                <a:cs typeface="Calibri" pitchFamily="34" charset="0"/>
              </a:rPr>
              <a:t>Nylon strings – High strength , easy to use and light</a:t>
            </a:r>
            <a:r>
              <a:rPr lang="en-US" sz="2400" b="1">
                <a:solidFill>
                  <a:schemeClr val="accent2"/>
                </a:solidFill>
                <a:latin typeface="Calibri" pitchFamily="34" charset="0"/>
                <a:ea typeface="MS Gothic" pitchFamily="49" charset="-128"/>
                <a:cs typeface="Calibri" pitchFamily="34" charset="0"/>
              </a:rPr>
              <a:t>.</a:t>
            </a:r>
          </a:p>
        </p:txBody>
      </p:sp>
      <p:sp>
        <p:nvSpPr>
          <p:cNvPr id="39960" name="Rectangle 6"/>
          <p:cNvSpPr>
            <a:spLocks noChangeArrowheads="1"/>
          </p:cNvSpPr>
          <p:nvPr/>
        </p:nvSpPr>
        <p:spPr bwMode="auto">
          <a:xfrm>
            <a:off x="3094038" y="838200"/>
            <a:ext cx="207803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200000"/>
              </a:lnSpc>
              <a:buClr>
                <a:srgbClr val="000000"/>
              </a:buClr>
            </a:pPr>
            <a:r>
              <a:rPr lang="en-US" sz="2000" b="1">
                <a:solidFill>
                  <a:schemeClr val="accent2"/>
                </a:solidFill>
                <a:latin typeface="Calibri" pitchFamily="34" charset="0"/>
                <a:ea typeface="MS Gothic" pitchFamily="49" charset="-128"/>
                <a:cs typeface="Calibri" pitchFamily="34" charset="0"/>
              </a:rPr>
              <a:t>Strategy selection</a:t>
            </a:r>
          </a:p>
        </p:txBody>
      </p:sp>
      <p:pic>
        <p:nvPicPr>
          <p:cNvPr id="399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2A597C7-E585-4F1E-87BE-F4506D57AFA5}" type="slidenum">
              <a:rPr lang="en-US" smtClean="0"/>
              <a:pPr eaLnBrk="1" hangingPunct="1"/>
              <a:t>37</a:t>
            </a:fld>
            <a:endParaRPr lang="en-US" smtClean="0"/>
          </a:p>
        </p:txBody>
      </p:sp>
      <p:sp>
        <p:nvSpPr>
          <p:cNvPr id="40964" name="Rectangle 2"/>
          <p:cNvSpPr>
            <a:spLocks noGrp="1" noChangeArrowheads="1"/>
          </p:cNvSpPr>
          <p:nvPr>
            <p:ph type="title"/>
          </p:nvPr>
        </p:nvSpPr>
        <p:spPr/>
        <p:txBody>
          <a:bodyPr/>
          <a:lstStyle/>
          <a:p>
            <a:pPr eaLnBrk="1" hangingPunct="1"/>
            <a:r>
              <a:rPr lang="en-US" smtClean="0"/>
              <a:t>Lander Descent Control Strategy 	Trade and Selection </a:t>
            </a:r>
          </a:p>
        </p:txBody>
      </p:sp>
      <p:graphicFrame>
        <p:nvGraphicFramePr>
          <p:cNvPr id="9" name="Group 3"/>
          <p:cNvGraphicFramePr>
            <a:graphicFrameLocks noGrp="1"/>
          </p:cNvGraphicFramePr>
          <p:nvPr/>
        </p:nvGraphicFramePr>
        <p:xfrm>
          <a:off x="533400" y="1408113"/>
          <a:ext cx="8001000" cy="2449512"/>
        </p:xfrm>
        <a:graphic>
          <a:graphicData uri="http://schemas.openxmlformats.org/drawingml/2006/table">
            <a:tbl>
              <a:tblPr/>
              <a:tblGrid>
                <a:gridCol w="1676726"/>
                <a:gridCol w="3493312"/>
                <a:gridCol w="2830962"/>
              </a:tblGrid>
              <a:tr h="529230">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1" i="0" u="none" strike="noStrike" cap="none" normalizeH="0" baseline="0" dirty="0" smtClean="0">
                          <a:ln>
                            <a:noFill/>
                          </a:ln>
                          <a:solidFill>
                            <a:srgbClr val="000000"/>
                          </a:solidFill>
                          <a:effectLst/>
                          <a:latin typeface="Calibri" pitchFamily="32" charset="0"/>
                          <a:ea typeface="MS Gothic" charset="-128"/>
                          <a:cs typeface="Calibri" pitchFamily="32" charset="0"/>
                        </a:rPr>
                        <a:t>Strategy</a:t>
                      </a:r>
                    </a:p>
                  </a:txBody>
                  <a:tcPr marT="24955" marB="4573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1" i="0" u="none" strike="noStrike" cap="none" normalizeH="0" baseline="0" dirty="0" smtClean="0">
                          <a:ln>
                            <a:noFill/>
                          </a:ln>
                          <a:solidFill>
                            <a:srgbClr val="000000"/>
                          </a:solidFill>
                          <a:effectLst/>
                          <a:latin typeface="Calibri" pitchFamily="32" charset="0"/>
                          <a:ea typeface="MS Gothic" charset="-128"/>
                          <a:cs typeface="Calibri" pitchFamily="32" charset="0"/>
                        </a:rPr>
                        <a:t>Pros</a:t>
                      </a:r>
                    </a:p>
                  </a:txBody>
                  <a:tcPr marT="24955" marB="4573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1" i="0" u="none" strike="noStrike" cap="none" normalizeH="0" baseline="0" dirty="0" smtClean="0">
                          <a:ln>
                            <a:noFill/>
                          </a:ln>
                          <a:solidFill>
                            <a:srgbClr val="000000"/>
                          </a:solidFill>
                          <a:effectLst/>
                          <a:latin typeface="Calibri" pitchFamily="32" charset="0"/>
                          <a:ea typeface="MS Gothic" charset="-128"/>
                          <a:cs typeface="Calibri" pitchFamily="32" charset="0"/>
                        </a:rPr>
                        <a:t>Cons</a:t>
                      </a:r>
                    </a:p>
                  </a:txBody>
                  <a:tcPr marT="24955" marB="4573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914419">
                <a:tc>
                  <a:txBody>
                    <a:bodyPr/>
                    <a:lstStyle/>
                    <a:p>
                      <a:pPr algn="ctr"/>
                      <a:r>
                        <a:rPr lang="en-US" sz="1800" dirty="0" smtClean="0">
                          <a:latin typeface="Calibri" pitchFamily="34" charset="0"/>
                          <a:cs typeface="Calibri" pitchFamily="34" charset="0"/>
                        </a:rPr>
                        <a:t>Use of</a:t>
                      </a:r>
                      <a:r>
                        <a:rPr lang="en-US" sz="1800" baseline="0" dirty="0" smtClean="0">
                          <a:latin typeface="Calibri" pitchFamily="34" charset="0"/>
                          <a:cs typeface="Calibri" pitchFamily="34" charset="0"/>
                        </a:rPr>
                        <a:t> s</a:t>
                      </a:r>
                      <a:r>
                        <a:rPr lang="en-US" sz="1800" dirty="0" smtClean="0">
                          <a:latin typeface="Calibri" pitchFamily="34" charset="0"/>
                          <a:cs typeface="Calibri" pitchFamily="34" charset="0"/>
                        </a:rPr>
                        <a:t>treamers</a:t>
                      </a:r>
                      <a:r>
                        <a:rPr lang="en-US" sz="1800" baseline="0" dirty="0" smtClean="0">
                          <a:latin typeface="Calibri" pitchFamily="34" charset="0"/>
                          <a:cs typeface="Calibri" pitchFamily="34" charset="0"/>
                        </a:rPr>
                        <a:t> </a:t>
                      </a:r>
                      <a:endParaRPr lang="en-US" sz="1800" dirty="0">
                        <a:latin typeface="Calibri" pitchFamily="34" charset="0"/>
                        <a:cs typeface="Calibri" pitchFamily="34" charset="0"/>
                      </a:endParaRPr>
                    </a:p>
                  </a:txBody>
                  <a:tcPr marT="45714" marB="45714">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800" dirty="0" smtClean="0">
                          <a:latin typeface="Calibri" pitchFamily="34" charset="0"/>
                          <a:cs typeface="Calibri" pitchFamily="34" charset="0"/>
                        </a:rPr>
                        <a:t>Used by us the last time,</a:t>
                      </a:r>
                      <a:r>
                        <a:rPr lang="en-US" sz="1800" baseline="0" dirty="0" smtClean="0">
                          <a:latin typeface="Calibri" pitchFamily="34" charset="0"/>
                          <a:cs typeface="Calibri" pitchFamily="34" charset="0"/>
                        </a:rPr>
                        <a:t> complete knowledge of the mechanics and aerodynamics involved, reliable.</a:t>
                      </a:r>
                      <a:endParaRPr lang="en-US" sz="1800" dirty="0">
                        <a:latin typeface="Calibri" pitchFamily="34" charset="0"/>
                        <a:cs typeface="Calibri" pitchFamily="34" charset="0"/>
                      </a:endParaRPr>
                    </a:p>
                  </a:txBody>
                  <a:tcPr marT="45714" marB="45714">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800" dirty="0" smtClean="0">
                          <a:latin typeface="Calibri" pitchFamily="34" charset="0"/>
                          <a:cs typeface="Calibri" pitchFamily="34" charset="0"/>
                        </a:rPr>
                        <a:t>Achievement of speeds as low as 5.5m\s difficult</a:t>
                      </a:r>
                      <a:endParaRPr lang="en-US" sz="1800" dirty="0">
                        <a:latin typeface="Calibri" pitchFamily="34" charset="0"/>
                        <a:cs typeface="Calibri" pitchFamily="34" charset="0"/>
                      </a:endParaRPr>
                    </a:p>
                  </a:txBody>
                  <a:tcPr marT="45714" marB="45714">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05863">
                <a:tc>
                  <a:txBody>
                    <a:bodyPr/>
                    <a:lstStyle/>
                    <a:p>
                      <a:pPr algn="ctr"/>
                      <a:r>
                        <a:rPr lang="en-US" sz="2000" b="1" u="none" dirty="0" smtClean="0">
                          <a:solidFill>
                            <a:schemeClr val="accent2"/>
                          </a:solidFill>
                          <a:latin typeface="Calibri" pitchFamily="34" charset="0"/>
                          <a:cs typeface="Calibri" pitchFamily="34" charset="0"/>
                        </a:rPr>
                        <a:t>Use of parachute</a:t>
                      </a:r>
                      <a:endParaRPr lang="en-US" sz="2000" b="1" u="none" dirty="0">
                        <a:solidFill>
                          <a:schemeClr val="accent2"/>
                        </a:solidFill>
                        <a:latin typeface="Calibri" pitchFamily="34" charset="0"/>
                        <a:cs typeface="Calibri" pitchFamily="34" charset="0"/>
                      </a:endParaRPr>
                    </a:p>
                  </a:txBody>
                  <a:tcPr marT="45714" marB="45714">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2000" b="1" u="none" dirty="0" smtClean="0">
                          <a:solidFill>
                            <a:schemeClr val="accent2"/>
                          </a:solidFill>
                          <a:latin typeface="Calibri" pitchFamily="34" charset="0"/>
                          <a:cs typeface="Calibri" pitchFamily="34" charset="0"/>
                        </a:rPr>
                        <a:t>Easy to design and attain required</a:t>
                      </a:r>
                      <a:r>
                        <a:rPr lang="en-US" sz="2000" b="1" u="none" baseline="0" dirty="0" smtClean="0">
                          <a:solidFill>
                            <a:schemeClr val="accent2"/>
                          </a:solidFill>
                          <a:latin typeface="Calibri" pitchFamily="34" charset="0"/>
                          <a:cs typeface="Calibri" pitchFamily="34" charset="0"/>
                        </a:rPr>
                        <a:t> speed</a:t>
                      </a:r>
                      <a:r>
                        <a:rPr lang="en-US" sz="2000" b="1" u="none" dirty="0" smtClean="0">
                          <a:solidFill>
                            <a:schemeClr val="accent2"/>
                          </a:solidFill>
                          <a:latin typeface="Calibri" pitchFamily="34" charset="0"/>
                          <a:cs typeface="Calibri" pitchFamily="34" charset="0"/>
                        </a:rPr>
                        <a:t>, </a:t>
                      </a:r>
                      <a:r>
                        <a:rPr lang="en-US" sz="2000" b="1" u="none" baseline="0" dirty="0" smtClean="0">
                          <a:solidFill>
                            <a:schemeClr val="accent2"/>
                          </a:solidFill>
                          <a:latin typeface="Calibri" pitchFamily="34" charset="0"/>
                          <a:cs typeface="Calibri" pitchFamily="34" charset="0"/>
                        </a:rPr>
                        <a:t>low space requirement.  </a:t>
                      </a:r>
                      <a:endParaRPr lang="en-US" sz="2000" b="1" u="none" dirty="0">
                        <a:solidFill>
                          <a:schemeClr val="accent2"/>
                        </a:solidFill>
                        <a:latin typeface="Calibri" pitchFamily="34" charset="0"/>
                        <a:cs typeface="Calibri" pitchFamily="34" charset="0"/>
                      </a:endParaRPr>
                    </a:p>
                  </a:txBody>
                  <a:tcPr marT="45714" marB="45714">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2000" b="1" u="none" dirty="0" smtClean="0">
                          <a:solidFill>
                            <a:schemeClr val="accent2"/>
                          </a:solidFill>
                          <a:latin typeface="Calibri" pitchFamily="34" charset="0"/>
                          <a:cs typeface="Calibri" pitchFamily="34" charset="0"/>
                        </a:rPr>
                        <a:t>Drift(can</a:t>
                      </a:r>
                      <a:r>
                        <a:rPr lang="en-US" sz="2000" b="1" u="none" baseline="0" dirty="0" smtClean="0">
                          <a:solidFill>
                            <a:schemeClr val="accent2"/>
                          </a:solidFill>
                          <a:latin typeface="Calibri" pitchFamily="34" charset="0"/>
                          <a:cs typeface="Calibri" pitchFamily="34" charset="0"/>
                        </a:rPr>
                        <a:t> be countered by a spill hole, affects area)</a:t>
                      </a:r>
                      <a:endParaRPr lang="en-US" sz="2000" b="1" u="none" dirty="0">
                        <a:solidFill>
                          <a:schemeClr val="accent2"/>
                        </a:solidFill>
                        <a:latin typeface="Calibri" pitchFamily="34" charset="0"/>
                        <a:cs typeface="Calibri" pitchFamily="34" charset="0"/>
                      </a:endParaRPr>
                    </a:p>
                  </a:txBody>
                  <a:tcPr marT="45714" marB="45714">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0983" name="Rectangle 2"/>
          <p:cNvSpPr>
            <a:spLocks noChangeArrowheads="1"/>
          </p:cNvSpPr>
          <p:nvPr/>
        </p:nvSpPr>
        <p:spPr bwMode="auto">
          <a:xfrm>
            <a:off x="533400" y="3733800"/>
            <a:ext cx="80010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Font typeface="Times New Roman" pitchFamily="18" charset="0"/>
              <a:buNone/>
            </a:pPr>
            <a:endParaRPr lang="en-US" sz="2000" b="1">
              <a:latin typeface="Calibri" pitchFamily="34" charset="0"/>
              <a:ea typeface="MS Gothic" pitchFamily="49" charset="-128"/>
              <a:cs typeface="Calibri" pitchFamily="34" charset="0"/>
            </a:endParaRPr>
          </a:p>
          <a:p>
            <a:pPr algn="ctr">
              <a:buClr>
                <a:srgbClr val="000000"/>
              </a:buClr>
              <a:buFont typeface="Times New Roman" pitchFamily="18" charset="0"/>
              <a:buNone/>
            </a:pPr>
            <a:endParaRPr lang="en-US" sz="2000" b="1">
              <a:latin typeface="Calibri" pitchFamily="34" charset="0"/>
              <a:ea typeface="MS Gothic" pitchFamily="49" charset="-128"/>
              <a:cs typeface="Calibri" pitchFamily="34" charset="0"/>
            </a:endParaRPr>
          </a:p>
          <a:p>
            <a:pPr algn="ctr">
              <a:buClr>
                <a:srgbClr val="000000"/>
              </a:buClr>
              <a:buFont typeface="Times New Roman" pitchFamily="18" charset="0"/>
              <a:buNone/>
            </a:pPr>
            <a:r>
              <a:rPr lang="en-US" sz="2000" b="1">
                <a:latin typeface="Calibri" pitchFamily="34" charset="0"/>
                <a:ea typeface="MS Gothic" pitchFamily="49" charset="-128"/>
                <a:cs typeface="Calibri" pitchFamily="34" charset="0"/>
              </a:rPr>
              <a:t>Material selection for parachute design</a:t>
            </a:r>
          </a:p>
          <a:p>
            <a:pPr>
              <a:buClr>
                <a:srgbClr val="000000"/>
              </a:buClr>
              <a:buFontTx/>
              <a:buAutoNum type="arabicPeriod"/>
            </a:pPr>
            <a:r>
              <a:rPr lang="en-US">
                <a:latin typeface="Calibri" pitchFamily="34" charset="0"/>
                <a:ea typeface="MS Gothic" pitchFamily="49" charset="-128"/>
                <a:cs typeface="Calibri" pitchFamily="34" charset="0"/>
              </a:rPr>
              <a:t> Silk- thin, light and easy to fold but expensive and not as elastic as nylon </a:t>
            </a:r>
          </a:p>
          <a:p>
            <a:pPr>
              <a:buClr>
                <a:srgbClr val="000000"/>
              </a:buClr>
              <a:buFontTx/>
              <a:buAutoNum type="arabicPeriod"/>
            </a:pPr>
            <a:r>
              <a:rPr lang="en-US" sz="1600" b="1">
                <a:solidFill>
                  <a:schemeClr val="accent2"/>
                </a:solidFill>
                <a:latin typeface="Calibri" pitchFamily="34" charset="0"/>
                <a:ea typeface="MS Gothic" pitchFamily="49" charset="-128"/>
                <a:cs typeface="Calibri" pitchFamily="34" charset="0"/>
              </a:rPr>
              <a:t> </a:t>
            </a:r>
            <a:r>
              <a:rPr lang="en-US" b="1">
                <a:solidFill>
                  <a:schemeClr val="accent2"/>
                </a:solidFill>
                <a:latin typeface="Calibri" pitchFamily="34" charset="0"/>
                <a:ea typeface="MS Gothic" pitchFamily="49" charset="-128"/>
                <a:cs typeface="Calibri" pitchFamily="34" charset="0"/>
              </a:rPr>
              <a:t>Rip stop Nylon cloth  -  Due to property to block air  , easy availability and good elasticity.</a:t>
            </a:r>
          </a:p>
          <a:p>
            <a:pPr>
              <a:buClr>
                <a:srgbClr val="000000"/>
              </a:buClr>
            </a:pPr>
            <a:endParaRPr lang="en-US" sz="1600" b="1">
              <a:solidFill>
                <a:schemeClr val="accent2"/>
              </a:solidFill>
              <a:latin typeface="Calibri" pitchFamily="34" charset="0"/>
              <a:ea typeface="MS Gothic" pitchFamily="49" charset="-128"/>
              <a:cs typeface="Calibri" pitchFamily="34" charset="0"/>
            </a:endParaRPr>
          </a:p>
          <a:p>
            <a:pPr>
              <a:buClr>
                <a:srgbClr val="000000"/>
              </a:buClr>
            </a:pPr>
            <a:r>
              <a:rPr lang="en-US" sz="2000" b="1">
                <a:latin typeface="Calibri" pitchFamily="34" charset="0"/>
                <a:ea typeface="MS Gothic" pitchFamily="49" charset="-128"/>
                <a:cs typeface="Calibri" pitchFamily="34" charset="0"/>
              </a:rPr>
              <a:t>Strings to control shape  : </a:t>
            </a:r>
            <a:r>
              <a:rPr lang="en-US" b="1">
                <a:solidFill>
                  <a:schemeClr val="accent2"/>
                </a:solidFill>
                <a:latin typeface="Calibri" pitchFamily="34" charset="0"/>
                <a:ea typeface="MS Gothic" pitchFamily="49" charset="-128"/>
                <a:cs typeface="Calibri" pitchFamily="34" charset="0"/>
              </a:rPr>
              <a:t>Nylon strings – High strength , easy to use and light weight</a:t>
            </a:r>
            <a:r>
              <a:rPr lang="en-US" sz="1600" b="1">
                <a:solidFill>
                  <a:schemeClr val="accent2"/>
                </a:solidFill>
                <a:latin typeface="Calibri" pitchFamily="34" charset="0"/>
                <a:ea typeface="MS Gothic" pitchFamily="49" charset="-128"/>
                <a:cs typeface="Calibri" pitchFamily="34" charset="0"/>
              </a:rPr>
              <a:t>.</a:t>
            </a:r>
          </a:p>
        </p:txBody>
      </p:sp>
      <p:sp>
        <p:nvSpPr>
          <p:cNvPr id="40984" name="Rectangle 3"/>
          <p:cNvSpPr>
            <a:spLocks noChangeArrowheads="1"/>
          </p:cNvSpPr>
          <p:nvPr/>
        </p:nvSpPr>
        <p:spPr bwMode="auto">
          <a:xfrm>
            <a:off x="3276600" y="762000"/>
            <a:ext cx="2017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200000"/>
              </a:lnSpc>
              <a:buClr>
                <a:srgbClr val="000000"/>
              </a:buClr>
            </a:pPr>
            <a:r>
              <a:rPr lang="en-US">
                <a:ea typeface="MS Gothic" pitchFamily="49" charset="-128"/>
              </a:rPr>
              <a:t>Strategy selection</a:t>
            </a:r>
          </a:p>
        </p:txBody>
      </p:sp>
      <p:pic>
        <p:nvPicPr>
          <p:cNvPr id="409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D737DC2-5904-4D40-AED7-E73CE0076193}" type="slidenum">
              <a:rPr lang="en-US" smtClean="0"/>
              <a:pPr eaLnBrk="1" hangingPunct="1"/>
              <a:t>38</a:t>
            </a:fld>
            <a:endParaRPr lang="en-US" smtClean="0"/>
          </a:p>
        </p:txBody>
      </p:sp>
      <p:sp>
        <p:nvSpPr>
          <p:cNvPr id="41988" name="Rectangle 2"/>
          <p:cNvSpPr>
            <a:spLocks noGrp="1" noChangeArrowheads="1"/>
          </p:cNvSpPr>
          <p:nvPr>
            <p:ph type="title"/>
          </p:nvPr>
        </p:nvSpPr>
        <p:spPr/>
        <p:txBody>
          <a:bodyPr/>
          <a:lstStyle/>
          <a:p>
            <a:pPr eaLnBrk="1" hangingPunct="1"/>
            <a:r>
              <a:rPr lang="en-US" smtClean="0"/>
              <a:t>Descent Rate Estimates</a:t>
            </a:r>
          </a:p>
        </p:txBody>
      </p:sp>
      <p:sp>
        <p:nvSpPr>
          <p:cNvPr id="28677" name="Rectangle 3"/>
          <p:cNvSpPr>
            <a:spLocks noGrp="1" noChangeArrowheads="1"/>
          </p:cNvSpPr>
          <p:nvPr>
            <p:ph type="body" idx="1"/>
          </p:nvPr>
        </p:nvSpPr>
        <p:spPr>
          <a:xfrm>
            <a:off x="228600" y="1066800"/>
            <a:ext cx="8458200" cy="5029200"/>
          </a:xfrm>
        </p:spPr>
        <p:txBody>
          <a:bodyPr/>
          <a:lstStyle/>
          <a:p>
            <a:pPr marL="0" indent="0" eaLnBrk="1" hangingPunct="1">
              <a:buFontTx/>
              <a:buNone/>
              <a:defRPr/>
            </a:pPr>
            <a:r>
              <a:rPr lang="en-US" b="0" dirty="0" smtClean="0">
                <a:latin typeface="Calibri" pitchFamily="34" charset="0"/>
                <a:cs typeface="Calibri" pitchFamily="34" charset="0"/>
              </a:rPr>
              <a:t>As both our carrier and lander are working on a parachute based descent mechanism, the size of the parachutes is fixed by calculation from the following relation.</a:t>
            </a:r>
          </a:p>
          <a:p>
            <a:pPr marL="0" indent="0" eaLnBrk="1" hangingPunct="1">
              <a:buFontTx/>
              <a:buNone/>
              <a:defRPr/>
            </a:pPr>
            <a:endParaRPr lang="en-US" dirty="0" smtClean="0"/>
          </a:p>
          <a:p>
            <a:pPr marL="0" indent="0" algn="ctr">
              <a:buFontTx/>
              <a:buNone/>
              <a:defRPr/>
            </a:pPr>
            <a:r>
              <a:rPr lang="pt-BR" sz="4000" b="0" dirty="0"/>
              <a:t>r</a:t>
            </a:r>
            <a:r>
              <a:rPr lang="pt-BR" sz="4000" b="0" dirty="0" smtClean="0"/>
              <a:t> </a:t>
            </a:r>
            <a:r>
              <a:rPr lang="pt-BR" sz="4000" b="0" dirty="0"/>
              <a:t>= sqrt( </a:t>
            </a:r>
            <a:r>
              <a:rPr lang="pt-BR" sz="4000" b="0" dirty="0" smtClean="0"/>
              <a:t>(2 </a:t>
            </a:r>
            <a:r>
              <a:rPr lang="pt-BR" sz="4000" b="0" dirty="0"/>
              <a:t>m g) / </a:t>
            </a:r>
            <a:r>
              <a:rPr lang="pt-BR" sz="4000" b="0" dirty="0" smtClean="0"/>
              <a:t>(</a:t>
            </a:r>
            <a:r>
              <a:rPr lang="el-GR" sz="4000" dirty="0">
                <a:solidFill>
                  <a:srgbClr val="000000"/>
                </a:solidFill>
                <a:latin typeface="Calibri" pitchFamily="34" charset="0"/>
              </a:rPr>
              <a:t>π </a:t>
            </a:r>
            <a:r>
              <a:rPr lang="pt-BR" sz="4000" b="0" dirty="0" smtClean="0"/>
              <a:t>p</a:t>
            </a:r>
            <a:r>
              <a:rPr lang="pt-BR" sz="4000" b="0" dirty="0"/>
              <a:t>  C</a:t>
            </a:r>
            <a:r>
              <a:rPr lang="pt-BR" sz="4000" b="0" baseline="-25000" dirty="0"/>
              <a:t>d</a:t>
            </a:r>
            <a:r>
              <a:rPr lang="pt-BR" sz="4000" b="0" dirty="0"/>
              <a:t> v</a:t>
            </a:r>
            <a:r>
              <a:rPr lang="pt-BR" sz="4000" b="0" baseline="30000" dirty="0"/>
              <a:t>2</a:t>
            </a:r>
            <a:r>
              <a:rPr lang="pt-BR" sz="4000" b="0" dirty="0"/>
              <a:t>) )</a:t>
            </a:r>
          </a:p>
          <a:p>
            <a:pPr eaLnBrk="1" hangingPunct="1">
              <a:spcBef>
                <a:spcPts val="450"/>
              </a:spcBef>
              <a:buFontTx/>
              <a:buNone/>
              <a:defRPr/>
            </a:pPr>
            <a:endParaRPr lang="en-US" sz="1400" i="1" dirty="0" smtClean="0">
              <a:solidFill>
                <a:srgbClr val="000000"/>
              </a:solidFill>
              <a:latin typeface="Calibri" pitchFamily="34" charset="0"/>
            </a:endParaRPr>
          </a:p>
          <a:p>
            <a:pPr eaLnBrk="1" hangingPunct="1">
              <a:spcBef>
                <a:spcPts val="450"/>
              </a:spcBef>
              <a:buFontTx/>
              <a:buNone/>
              <a:defRPr/>
            </a:pPr>
            <a:r>
              <a:rPr lang="en-US" sz="1800" i="1" dirty="0" smtClean="0">
                <a:solidFill>
                  <a:srgbClr val="000000"/>
                </a:solidFill>
                <a:latin typeface="Calibri" pitchFamily="34" charset="0"/>
              </a:rPr>
              <a:t>where</a:t>
            </a:r>
            <a:r>
              <a:rPr lang="en-US" sz="1800" i="1" dirty="0">
                <a:solidFill>
                  <a:srgbClr val="000000"/>
                </a:solidFill>
                <a:latin typeface="Calibri" pitchFamily="34" charset="0"/>
              </a:rPr>
              <a:t>,	</a:t>
            </a:r>
            <a:r>
              <a:rPr lang="en-US" sz="1800" dirty="0">
                <a:solidFill>
                  <a:srgbClr val="000000"/>
                </a:solidFill>
                <a:latin typeface="Calibri" pitchFamily="34" charset="0"/>
              </a:rPr>
              <a:t> </a:t>
            </a:r>
            <a:r>
              <a:rPr lang="en-US" sz="1800" i="1" dirty="0">
                <a:solidFill>
                  <a:srgbClr val="000000"/>
                </a:solidFill>
                <a:latin typeface="Calibri" pitchFamily="34" charset="0"/>
              </a:rPr>
              <a:t>	</a:t>
            </a:r>
            <a:endParaRPr lang="en-US" sz="1800" dirty="0" smtClean="0">
              <a:solidFill>
                <a:srgbClr val="000000"/>
              </a:solidFill>
              <a:latin typeface="Calibri" pitchFamily="34" charset="0"/>
            </a:endParaRPr>
          </a:p>
          <a:p>
            <a:pPr eaLnBrk="1" hangingPunct="1">
              <a:spcBef>
                <a:spcPts val="450"/>
              </a:spcBef>
              <a:buFontTx/>
              <a:buNone/>
              <a:defRPr/>
            </a:pPr>
            <a:r>
              <a:rPr lang="en-US" sz="1800" dirty="0">
                <a:solidFill>
                  <a:srgbClr val="000000"/>
                </a:solidFill>
                <a:latin typeface="Calibri" pitchFamily="34" charset="0"/>
              </a:rPr>
              <a:t>	</a:t>
            </a:r>
            <a:r>
              <a:rPr lang="el-GR" sz="1800" dirty="0" smtClean="0">
                <a:solidFill>
                  <a:srgbClr val="000000"/>
                </a:solidFill>
                <a:latin typeface="Calibri" pitchFamily="34" charset="0"/>
              </a:rPr>
              <a:t>π</a:t>
            </a:r>
            <a:r>
              <a:rPr lang="en-US" sz="1800" dirty="0" smtClean="0">
                <a:solidFill>
                  <a:srgbClr val="000000"/>
                </a:solidFill>
                <a:latin typeface="Calibri" pitchFamily="34" charset="0"/>
              </a:rPr>
              <a:t>  </a:t>
            </a:r>
            <a:r>
              <a:rPr lang="en-US" sz="1800" dirty="0">
                <a:solidFill>
                  <a:srgbClr val="000000"/>
                </a:solidFill>
                <a:latin typeface="Calibri" pitchFamily="34" charset="0"/>
              </a:rPr>
              <a:t>= 3.14159265359</a:t>
            </a:r>
          </a:p>
          <a:p>
            <a:pPr eaLnBrk="1" hangingPunct="1">
              <a:spcBef>
                <a:spcPts val="450"/>
              </a:spcBef>
              <a:buFontTx/>
              <a:buNone/>
              <a:defRPr/>
            </a:pPr>
            <a:r>
              <a:rPr lang="en-US" sz="1800" dirty="0">
                <a:solidFill>
                  <a:srgbClr val="000000"/>
                </a:solidFill>
                <a:latin typeface="Calibri" pitchFamily="34" charset="0"/>
              </a:rPr>
              <a:t>	</a:t>
            </a:r>
            <a:r>
              <a:rPr lang="el-GR" sz="1800" dirty="0">
                <a:solidFill>
                  <a:srgbClr val="000000"/>
                </a:solidFill>
                <a:latin typeface="Calibri" pitchFamily="34" charset="0"/>
              </a:rPr>
              <a:t>ρ</a:t>
            </a:r>
            <a:r>
              <a:rPr lang="en-US" sz="1800" dirty="0">
                <a:solidFill>
                  <a:srgbClr val="000000"/>
                </a:solidFill>
                <a:latin typeface="Calibri" pitchFamily="34" charset="0"/>
              </a:rPr>
              <a:t>  </a:t>
            </a:r>
            <a:r>
              <a:rPr lang="en-IN" sz="1800" dirty="0" smtClean="0"/>
              <a:t>= </a:t>
            </a:r>
            <a:r>
              <a:rPr lang="en-US" sz="1800" dirty="0">
                <a:solidFill>
                  <a:srgbClr val="000000"/>
                </a:solidFill>
                <a:latin typeface="Calibri" pitchFamily="34" charset="0"/>
              </a:rPr>
              <a:t> 1.146 kg/m</a:t>
            </a:r>
            <a:r>
              <a:rPr lang="en-US" sz="1800" baseline="30000" dirty="0">
                <a:solidFill>
                  <a:srgbClr val="000000"/>
                </a:solidFill>
                <a:latin typeface="Calibri" pitchFamily="34" charset="0"/>
              </a:rPr>
              <a:t>3</a:t>
            </a:r>
            <a:r>
              <a:rPr lang="en-US" sz="1800" dirty="0">
                <a:solidFill>
                  <a:srgbClr val="000000"/>
                </a:solidFill>
                <a:latin typeface="Calibri" pitchFamily="34" charset="0"/>
              </a:rPr>
              <a:t>  (density of air at 35 </a:t>
            </a:r>
            <a:r>
              <a:rPr lang="en-IN" sz="1800" dirty="0" smtClean="0"/>
              <a:t>°C ) </a:t>
            </a:r>
            <a:r>
              <a:rPr lang="en-US" sz="1800" dirty="0">
                <a:solidFill>
                  <a:srgbClr val="000000"/>
                </a:solidFill>
                <a:latin typeface="Calibri" pitchFamily="34" charset="0"/>
              </a:rPr>
              <a:t/>
            </a:r>
            <a:br>
              <a:rPr lang="en-US" sz="1800" dirty="0">
                <a:solidFill>
                  <a:srgbClr val="000000"/>
                </a:solidFill>
                <a:latin typeface="Calibri" pitchFamily="34" charset="0"/>
              </a:rPr>
            </a:br>
            <a:r>
              <a:rPr lang="en-US" sz="1800" i="1" dirty="0">
                <a:solidFill>
                  <a:srgbClr val="000000"/>
                </a:solidFill>
                <a:latin typeface="Calibri" pitchFamily="34" charset="0"/>
              </a:rPr>
              <a:t>C</a:t>
            </a:r>
            <a:r>
              <a:rPr lang="en-US" sz="1800" i="1" baseline="-25000" dirty="0">
                <a:solidFill>
                  <a:srgbClr val="000000"/>
                </a:solidFill>
                <a:latin typeface="Calibri" pitchFamily="34" charset="0"/>
              </a:rPr>
              <a:t>d</a:t>
            </a:r>
            <a:r>
              <a:rPr lang="en-US" sz="1800" dirty="0">
                <a:solidFill>
                  <a:srgbClr val="000000"/>
                </a:solidFill>
                <a:latin typeface="Calibri" pitchFamily="34" charset="0"/>
              </a:rPr>
              <a:t> =1.5  (drag coefficient of the chute for a hemisphere chute)</a:t>
            </a:r>
          </a:p>
          <a:p>
            <a:pPr eaLnBrk="1" hangingPunct="1">
              <a:spcBef>
                <a:spcPts val="450"/>
              </a:spcBef>
              <a:buFontTx/>
              <a:buNone/>
              <a:defRPr/>
            </a:pPr>
            <a:r>
              <a:rPr lang="en-US" sz="1800" i="1" dirty="0">
                <a:solidFill>
                  <a:srgbClr val="000000"/>
                </a:solidFill>
                <a:latin typeface="Calibri" pitchFamily="34" charset="0"/>
              </a:rPr>
              <a:t>	v</a:t>
            </a:r>
            <a:r>
              <a:rPr lang="en-US" sz="1800" dirty="0">
                <a:solidFill>
                  <a:srgbClr val="000000"/>
                </a:solidFill>
                <a:latin typeface="Calibri" pitchFamily="34" charset="0"/>
              </a:rPr>
              <a:t>   =</a:t>
            </a:r>
            <a:r>
              <a:rPr lang="en-US" sz="1800" dirty="0" smtClean="0">
                <a:solidFill>
                  <a:srgbClr val="000000"/>
                </a:solidFill>
                <a:latin typeface="Calibri" pitchFamily="34" charset="0"/>
              </a:rPr>
              <a:t>terminal </a:t>
            </a:r>
            <a:r>
              <a:rPr lang="en-US" sz="1800" dirty="0">
                <a:solidFill>
                  <a:srgbClr val="000000"/>
                </a:solidFill>
                <a:latin typeface="Calibri" pitchFamily="34" charset="0"/>
              </a:rPr>
              <a:t>velocity achieved </a:t>
            </a:r>
            <a:r>
              <a:rPr lang="en-US" sz="1800" dirty="0" smtClean="0">
                <a:solidFill>
                  <a:srgbClr val="000000"/>
                </a:solidFill>
                <a:latin typeface="Calibri" pitchFamily="34" charset="0"/>
              </a:rPr>
              <a:t>(from mission required)</a:t>
            </a:r>
            <a:endParaRPr lang="en-US" sz="1800" dirty="0">
              <a:solidFill>
                <a:srgbClr val="000000"/>
              </a:solidFill>
              <a:latin typeface="Calibri" pitchFamily="34" charset="0"/>
            </a:endParaRPr>
          </a:p>
          <a:p>
            <a:pPr eaLnBrk="1" hangingPunct="1">
              <a:spcBef>
                <a:spcPts val="450"/>
              </a:spcBef>
              <a:buFontTx/>
              <a:buNone/>
              <a:defRPr/>
            </a:pPr>
            <a:r>
              <a:rPr lang="en-US" sz="1800" dirty="0">
                <a:solidFill>
                  <a:srgbClr val="000000"/>
                </a:solidFill>
                <a:latin typeface="Calibri" pitchFamily="34" charset="0"/>
              </a:rPr>
              <a:t>	</a:t>
            </a:r>
            <a:r>
              <a:rPr lang="en-US" sz="1800" dirty="0" smtClean="0">
                <a:solidFill>
                  <a:srgbClr val="000000"/>
                </a:solidFill>
                <a:latin typeface="Calibri" pitchFamily="34" charset="0"/>
              </a:rPr>
              <a:t>r = radius of the chute</a:t>
            </a:r>
          </a:p>
          <a:p>
            <a:pPr eaLnBrk="1" hangingPunct="1">
              <a:spcBef>
                <a:spcPts val="450"/>
              </a:spcBef>
              <a:buFontTx/>
              <a:buNone/>
              <a:defRPr/>
            </a:pPr>
            <a:r>
              <a:rPr lang="en-US" sz="1800" dirty="0" smtClean="0">
                <a:solidFill>
                  <a:srgbClr val="000000"/>
                </a:solidFill>
                <a:latin typeface="Calibri" pitchFamily="34" charset="0"/>
              </a:rPr>
              <a:t>	g = acceleration due to gravity </a:t>
            </a:r>
          </a:p>
        </p:txBody>
      </p:sp>
      <p:pic>
        <p:nvPicPr>
          <p:cNvPr id="419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4301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5EF39C7-E011-4870-88CA-6B6759150E78}" type="slidenum">
              <a:rPr lang="en-US" smtClean="0"/>
              <a:pPr eaLnBrk="1" hangingPunct="1"/>
              <a:t>39</a:t>
            </a:fld>
            <a:endParaRPr lang="en-US" smtClean="0"/>
          </a:p>
        </p:txBody>
      </p:sp>
      <p:sp>
        <p:nvSpPr>
          <p:cNvPr id="43012" name="TextBox 1"/>
          <p:cNvSpPr txBox="1">
            <a:spLocks noChangeArrowheads="1"/>
          </p:cNvSpPr>
          <p:nvPr/>
        </p:nvSpPr>
        <p:spPr bwMode="auto">
          <a:xfrm>
            <a:off x="1752600" y="304800"/>
            <a:ext cx="472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solidFill>
                  <a:schemeClr val="accent2"/>
                </a:solidFill>
              </a:rPr>
              <a:t>Descent Rate Estimates</a:t>
            </a:r>
          </a:p>
        </p:txBody>
      </p:sp>
      <p:sp>
        <p:nvSpPr>
          <p:cNvPr id="29701" name="TextBox 2"/>
          <p:cNvSpPr txBox="1">
            <a:spLocks noChangeArrowheads="1"/>
          </p:cNvSpPr>
          <p:nvPr/>
        </p:nvSpPr>
        <p:spPr bwMode="auto">
          <a:xfrm>
            <a:off x="96838" y="1066800"/>
            <a:ext cx="8839200" cy="51085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buFont typeface="Wingdings" pitchFamily="2" charset="2"/>
              <a:buChar char="v"/>
              <a:defRPr/>
            </a:pPr>
            <a:endParaRPr lang="en-US" sz="1400" dirty="0" smtClean="0"/>
          </a:p>
          <a:p>
            <a:pPr algn="ctr" eaLnBrk="1" hangingPunct="1">
              <a:defRPr/>
            </a:pPr>
            <a:r>
              <a:rPr lang="en-US" sz="2400" b="1" u="sng" dirty="0" smtClean="0">
                <a:solidFill>
                  <a:schemeClr val="accent2">
                    <a:lumMod val="75000"/>
                  </a:schemeClr>
                </a:solidFill>
                <a:latin typeface="Calibri" pitchFamily="34" charset="0"/>
              </a:rPr>
              <a:t>RESULTS</a:t>
            </a:r>
          </a:p>
          <a:p>
            <a:pPr marL="285750" indent="-285750" algn="ctr"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p>
          <a:p>
            <a:pPr marL="285750" indent="-285750" eaLnBrk="1" hangingPunct="1">
              <a:buFont typeface="Wingdings" pitchFamily="2" charset="2"/>
              <a:buChar char="v"/>
              <a:defRPr/>
            </a:pPr>
            <a:endParaRPr lang="en-US" sz="1400" dirty="0" smtClean="0">
              <a:latin typeface="+mn-lt"/>
            </a:endParaRPr>
          </a:p>
          <a:p>
            <a:pPr marL="285750" indent="-285750" eaLnBrk="1" hangingPunct="1">
              <a:defRPr/>
            </a:pPr>
            <a:endParaRPr lang="en-US" sz="1400" i="1" dirty="0" smtClean="0">
              <a:solidFill>
                <a:srgbClr val="000000"/>
              </a:solidFill>
              <a:latin typeface="+mn-lt"/>
            </a:endParaRPr>
          </a:p>
          <a:p>
            <a:pPr marL="285750" indent="-285750" eaLnBrk="1" hangingPunct="1">
              <a:buFont typeface="Wingdings" pitchFamily="2" charset="2"/>
              <a:buChar char="v"/>
              <a:defRPr/>
            </a:pPr>
            <a:r>
              <a:rPr lang="en-US" i="1" dirty="0" err="1" smtClean="0">
                <a:solidFill>
                  <a:srgbClr val="000000"/>
                </a:solidFill>
                <a:latin typeface="Calibri" pitchFamily="34" charset="0"/>
                <a:cs typeface="Calibri" pitchFamily="34" charset="0"/>
              </a:rPr>
              <a:t>C</a:t>
            </a:r>
            <a:r>
              <a:rPr lang="en-US" i="1" baseline="-25000" dirty="0" err="1" smtClean="0">
                <a:solidFill>
                  <a:srgbClr val="000000"/>
                </a:solidFill>
                <a:latin typeface="Calibri" pitchFamily="34" charset="0"/>
                <a:cs typeface="Calibri" pitchFamily="34" charset="0"/>
              </a:rPr>
              <a:t>d</a:t>
            </a:r>
            <a:r>
              <a:rPr lang="en-US" i="1" baseline="-25000" dirty="0" smtClean="0">
                <a:solidFill>
                  <a:srgbClr val="000000"/>
                </a:solidFill>
                <a:latin typeface="Calibri" pitchFamily="34" charset="0"/>
                <a:cs typeface="Calibri" pitchFamily="34" charset="0"/>
              </a:rPr>
              <a:t> </a:t>
            </a:r>
            <a:r>
              <a:rPr lang="en-US" i="1" dirty="0" smtClean="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will not be 1.5 as parachute will not be completely hemispherical.</a:t>
            </a:r>
            <a:endParaRPr lang="en-US" dirty="0" smtClean="0">
              <a:latin typeface="Calibri" pitchFamily="34" charset="0"/>
              <a:cs typeface="Calibri" pitchFamily="34" charset="0"/>
            </a:endParaRPr>
          </a:p>
          <a:p>
            <a:pPr marL="285750" indent="-285750" eaLnBrk="1" hangingPunct="1">
              <a:buFont typeface="Wingdings" pitchFamily="2" charset="2"/>
              <a:buChar char="v"/>
              <a:defRPr/>
            </a:pPr>
            <a:r>
              <a:rPr lang="en-US" dirty="0" smtClean="0">
                <a:latin typeface="Calibri" pitchFamily="34" charset="0"/>
                <a:cs typeface="Calibri" pitchFamily="34" charset="0"/>
              </a:rPr>
              <a:t>Introduction of spill hole stabilizes the cansat by allowing air to flow but increases the rate of descent hence, maximum radius of parachutes is being preferred</a:t>
            </a:r>
          </a:p>
          <a:p>
            <a:pPr marL="285750" indent="-285750" eaLnBrk="1" hangingPunct="1">
              <a:buFont typeface="Wingdings" pitchFamily="2" charset="2"/>
              <a:buChar char="v"/>
              <a:defRPr/>
            </a:pPr>
            <a:r>
              <a:rPr lang="en-US" dirty="0" smtClean="0">
                <a:latin typeface="Calibri" pitchFamily="34" charset="0"/>
                <a:cs typeface="Calibri" pitchFamily="34" charset="0"/>
              </a:rPr>
              <a:t>The radius of the spill hole(3cm) has been finalized by some tests performed from a height of ~50m and some extrapolation such that it will work well at a height of ~1500m as well.</a:t>
            </a:r>
          </a:p>
          <a:p>
            <a:pPr marL="285750" indent="-285750" eaLnBrk="1" hangingPunct="1">
              <a:buFont typeface="Wingdings" pitchFamily="2" charset="2"/>
              <a:buChar char="v"/>
              <a:defRPr/>
            </a:pPr>
            <a:r>
              <a:rPr lang="en-US" dirty="0" smtClean="0">
                <a:latin typeface="Calibri" pitchFamily="34" charset="0"/>
                <a:cs typeface="Calibri" pitchFamily="34" charset="0"/>
              </a:rPr>
              <a:t>Before separation both the carrier and lander will be supported by the carrier parachute, mass m will be(212+323) is 535gm the descent velocity will be 6.5 m/s</a:t>
            </a:r>
          </a:p>
          <a:p>
            <a:pPr eaLnBrk="1" hangingPunct="1">
              <a:defRPr/>
            </a:pPr>
            <a:endParaRPr lang="en-US" dirty="0" smtClean="0">
              <a:latin typeface="Calibri" pitchFamily="34" charset="0"/>
              <a:cs typeface="Calibri" pitchFamily="34" charset="0"/>
            </a:endParaRPr>
          </a:p>
        </p:txBody>
      </p:sp>
      <p:graphicFrame>
        <p:nvGraphicFramePr>
          <p:cNvPr id="6" name="Table 5"/>
          <p:cNvGraphicFramePr>
            <a:graphicFrameLocks noGrp="1"/>
          </p:cNvGraphicFramePr>
          <p:nvPr/>
        </p:nvGraphicFramePr>
        <p:xfrm>
          <a:off x="228600" y="1905000"/>
          <a:ext cx="8686800" cy="1473200"/>
        </p:xfrm>
        <a:graphic>
          <a:graphicData uri="http://schemas.openxmlformats.org/drawingml/2006/table">
            <a:tbl>
              <a:tblPr firstRow="1" bandRow="1">
                <a:tableStyleId>{F5AB1C69-6EDB-4FF4-983F-18BD219EF322}</a:tableStyleId>
              </a:tblPr>
              <a:tblGrid>
                <a:gridCol w="1737360"/>
                <a:gridCol w="1737360"/>
                <a:gridCol w="1737360"/>
                <a:gridCol w="1737360"/>
                <a:gridCol w="1737360"/>
              </a:tblGrid>
              <a:tr h="655320">
                <a:tc>
                  <a:txBody>
                    <a:bodyPr/>
                    <a:lstStyle/>
                    <a:p>
                      <a:pPr algn="ctr"/>
                      <a:endParaRPr lang="en-US" sz="1400" b="0" dirty="0" smtClean="0">
                        <a:solidFill>
                          <a:schemeClr val="tx1"/>
                        </a:solidFill>
                        <a:latin typeface="Calibri" pitchFamily="34" charset="0"/>
                        <a:cs typeface="Calibri" pitchFamily="34" charset="0"/>
                      </a:endParaRPr>
                    </a:p>
                    <a:p>
                      <a:pPr algn="ctr"/>
                      <a:r>
                        <a:rPr lang="en-US" sz="1400" b="0" dirty="0" smtClean="0">
                          <a:solidFill>
                            <a:schemeClr val="tx1"/>
                          </a:solidFill>
                          <a:latin typeface="Calibri" pitchFamily="34" charset="0"/>
                          <a:cs typeface="Calibri" pitchFamily="34" charset="0"/>
                        </a:rPr>
                        <a:t>Component</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endParaRPr lang="en-US" sz="1400" b="0" dirty="0" smtClean="0">
                        <a:solidFill>
                          <a:schemeClr val="tx1"/>
                        </a:solidFill>
                        <a:latin typeface="Calibri" pitchFamily="34" charset="0"/>
                        <a:cs typeface="Calibri" pitchFamily="34" charset="0"/>
                      </a:endParaRPr>
                    </a:p>
                    <a:p>
                      <a:pPr algn="ctr"/>
                      <a:r>
                        <a:rPr lang="en-US" sz="1400" b="0" dirty="0" smtClean="0">
                          <a:solidFill>
                            <a:schemeClr val="tx1"/>
                          </a:solidFill>
                          <a:latin typeface="Calibri" pitchFamily="34" charset="0"/>
                          <a:cs typeface="Calibri" pitchFamily="34" charset="0"/>
                        </a:rPr>
                        <a:t>Mass</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endParaRPr lang="en-US" sz="1400" b="0" baseline="0" dirty="0" smtClean="0">
                        <a:solidFill>
                          <a:schemeClr val="tx1"/>
                        </a:solidFill>
                        <a:latin typeface="Calibri" pitchFamily="34" charset="0"/>
                        <a:cs typeface="Calibri" pitchFamily="34" charset="0"/>
                      </a:endParaRPr>
                    </a:p>
                    <a:p>
                      <a:pPr algn="ctr"/>
                      <a:r>
                        <a:rPr lang="en-US" sz="1400" b="0" baseline="0" dirty="0" smtClean="0">
                          <a:solidFill>
                            <a:schemeClr val="tx1"/>
                          </a:solidFill>
                          <a:latin typeface="Calibri" pitchFamily="34" charset="0"/>
                          <a:cs typeface="Calibri" pitchFamily="34" charset="0"/>
                        </a:rPr>
                        <a:t>Velocity </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sz="1400" b="0" dirty="0" smtClean="0">
                          <a:solidFill>
                            <a:schemeClr val="tx1"/>
                          </a:solidFill>
                          <a:latin typeface="Calibri" pitchFamily="34" charset="0"/>
                          <a:cs typeface="Calibri" pitchFamily="34" charset="0"/>
                        </a:rPr>
                        <a:t>Radius(before spill hole consideration</a:t>
                      </a:r>
                      <a:br>
                        <a:rPr lang="en-US" sz="1400" b="0" dirty="0" smtClean="0">
                          <a:solidFill>
                            <a:schemeClr val="tx1"/>
                          </a:solidFill>
                          <a:latin typeface="Calibri" pitchFamily="34" charset="0"/>
                          <a:cs typeface="Calibri" pitchFamily="34" charset="0"/>
                        </a:rPr>
                      </a:br>
                      <a:r>
                        <a:rPr lang="en-US" sz="1400" b="0" dirty="0" smtClean="0">
                          <a:solidFill>
                            <a:schemeClr val="tx1"/>
                          </a:solidFill>
                          <a:latin typeface="Calibri" pitchFamily="34" charset="0"/>
                          <a:cs typeface="Calibri" pitchFamily="34" charset="0"/>
                        </a:rPr>
                        <a:t>)</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sz="1400" b="0" dirty="0" smtClean="0">
                          <a:solidFill>
                            <a:schemeClr val="tx1"/>
                          </a:solidFill>
                          <a:latin typeface="Calibri" pitchFamily="34" charset="0"/>
                          <a:cs typeface="Calibri" pitchFamily="34" charset="0"/>
                        </a:rPr>
                        <a:t>Final radius(after spill hole,</a:t>
                      </a:r>
                      <a:r>
                        <a:rPr lang="en-US" sz="1400" b="0" baseline="0" dirty="0" smtClean="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C</a:t>
                      </a:r>
                      <a:r>
                        <a:rPr lang="en-US" sz="1400" b="0" baseline="-25000" dirty="0" smtClean="0">
                          <a:solidFill>
                            <a:schemeClr val="tx1"/>
                          </a:solidFill>
                          <a:latin typeface="Calibri" pitchFamily="34" charset="0"/>
                          <a:cs typeface="Calibri" pitchFamily="34" charset="0"/>
                        </a:rPr>
                        <a:t>d </a:t>
                      </a:r>
                      <a:r>
                        <a:rPr lang="en-US" sz="1400" b="0" dirty="0" smtClean="0">
                          <a:solidFill>
                            <a:schemeClr val="tx1"/>
                          </a:solidFill>
                          <a:latin typeface="Calibri" pitchFamily="34" charset="0"/>
                          <a:cs typeface="Calibri" pitchFamily="34" charset="0"/>
                        </a:rPr>
                        <a:t>consideration)</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r h="370840">
                <a:tc>
                  <a:txBody>
                    <a:bodyPr/>
                    <a:lstStyle/>
                    <a:p>
                      <a:pPr algn="ctr"/>
                      <a:r>
                        <a:rPr lang="en-US" sz="1400" dirty="0" smtClean="0">
                          <a:latin typeface="Calibri" pitchFamily="34" charset="0"/>
                          <a:cs typeface="Calibri" pitchFamily="34" charset="0"/>
                        </a:rPr>
                        <a:t>Carrier</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212gm</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3</a:t>
                      </a:r>
                      <a:r>
                        <a:rPr lang="en-US" sz="1400" baseline="0" dirty="0" smtClean="0">
                          <a:latin typeface="Calibri" pitchFamily="34" charset="0"/>
                          <a:cs typeface="Calibri" pitchFamily="34" charset="0"/>
                        </a:rPr>
                        <a:t> to  5 m/s</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17 to 28cm</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28 cm</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400" dirty="0" smtClean="0">
                          <a:latin typeface="Calibri" pitchFamily="34" charset="0"/>
                          <a:cs typeface="Calibri" pitchFamily="34" charset="0"/>
                        </a:rPr>
                        <a:t>Lander</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273gm</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4.5 to 6.5m/s</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15 to 23cm</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Calibri" pitchFamily="34" charset="0"/>
                          <a:cs typeface="Calibri" pitchFamily="34" charset="0"/>
                        </a:rPr>
                        <a:t>25cm</a:t>
                      </a:r>
                      <a:endParaRPr lang="en-US" sz="1400" b="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30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Presentation Outline</a:t>
            </a:r>
          </a:p>
        </p:txBody>
      </p:sp>
      <p:sp>
        <p:nvSpPr>
          <p:cNvPr id="717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AFF0C15-9395-4FF2-84C7-D8218BB64E2D}" type="slidenum">
              <a:rPr lang="en-US" smtClean="0"/>
              <a:pPr eaLnBrk="1" hangingPunct="1"/>
              <a:t>4</a:t>
            </a:fld>
            <a:endParaRPr lang="en-US" smtClean="0"/>
          </a:p>
        </p:txBody>
      </p:sp>
      <p:sp>
        <p:nvSpPr>
          <p:cNvPr id="8197" name="TextBox 2"/>
          <p:cNvSpPr txBox="1">
            <a:spLocks noChangeArrowheads="1"/>
          </p:cNvSpPr>
          <p:nvPr/>
        </p:nvSpPr>
        <p:spPr bwMode="auto">
          <a:xfrm>
            <a:off x="457200" y="914400"/>
            <a:ext cx="8305800" cy="5816600"/>
          </a:xfrm>
          <a:prstGeom prst="rect">
            <a:avLst/>
          </a:prstGeom>
          <a:noFill/>
          <a:ln w="9525">
            <a:noFill/>
            <a:miter lim="800000"/>
            <a:headEnd/>
            <a:tailEnd/>
          </a:ln>
        </p:spPr>
        <p:txBody>
          <a:bodyPr>
            <a:spAutoFit/>
          </a:bodyPr>
          <a:lstStyle/>
          <a:p>
            <a:pPr>
              <a:buClr>
                <a:srgbClr val="000000"/>
              </a:buClr>
              <a:buSzPct val="100000"/>
              <a:buFont typeface="Times New Roman" pitchFamily="18" charset="0"/>
              <a:buNone/>
              <a:defRPr/>
            </a:pPr>
            <a:r>
              <a:rPr lang="en-US" sz="1200" dirty="0">
                <a:latin typeface="Calibri" pitchFamily="34" charset="0"/>
                <a:cs typeface="Calibri" pitchFamily="34" charset="0"/>
              </a:rPr>
              <a:t> </a:t>
            </a:r>
            <a:endParaRPr lang="en-IN" sz="1200" dirty="0">
              <a:latin typeface="Calibri" pitchFamily="34" charset="0"/>
              <a:cs typeface="Calibri" pitchFamily="34" charset="0"/>
            </a:endParaRPr>
          </a:p>
          <a:p>
            <a:pPr>
              <a:buClr>
                <a:srgbClr val="000000"/>
              </a:buClr>
              <a:buSzPct val="100000"/>
              <a:defRPr/>
            </a:pPr>
            <a:r>
              <a:rPr lang="en-US" sz="1200" dirty="0">
                <a:latin typeface="Calibri" pitchFamily="34" charset="0"/>
                <a:cs typeface="Calibri" pitchFamily="34" charset="0"/>
              </a:rPr>
              <a:t>8.  Flight Software Design -  Presenter : Nikhil Soni</a:t>
            </a:r>
            <a:endParaRPr lang="en-IN"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	8.1 FSW Overview</a:t>
            </a:r>
            <a:r>
              <a:rPr lang="en-US" sz="1200" b="1" dirty="0">
                <a:latin typeface="Calibri" pitchFamily="34" charset="0"/>
                <a:cs typeface="Calibri" pitchFamily="34" charset="0"/>
              </a:rPr>
              <a:t> [79-81]</a:t>
            </a:r>
            <a:endParaRPr lang="en-IN"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	8.2 FSW Requirements </a:t>
            </a:r>
            <a:r>
              <a:rPr lang="en-US" sz="1200" b="1" dirty="0">
                <a:latin typeface="Calibri" pitchFamily="34" charset="0"/>
                <a:cs typeface="Calibri" pitchFamily="34" charset="0"/>
              </a:rPr>
              <a:t>[82-83]</a:t>
            </a:r>
            <a:endParaRPr lang="en-IN"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	8.3 Software Flow Diagram </a:t>
            </a:r>
            <a:r>
              <a:rPr lang="en-US" sz="1200" b="1" dirty="0">
                <a:latin typeface="Calibri" pitchFamily="34" charset="0"/>
                <a:cs typeface="Calibri" pitchFamily="34" charset="0"/>
              </a:rPr>
              <a:t>[84-87]</a:t>
            </a:r>
          </a:p>
          <a:p>
            <a:pPr>
              <a:buClr>
                <a:srgbClr val="000000"/>
              </a:buClr>
              <a:buSzPct val="100000"/>
              <a:buFont typeface="Times New Roman" pitchFamily="18" charset="0"/>
              <a:buNone/>
              <a:defRPr/>
            </a:pPr>
            <a:endParaRPr lang="en-IN" sz="1200" dirty="0">
              <a:latin typeface="Calibri" pitchFamily="34" charset="0"/>
              <a:cs typeface="Calibri" pitchFamily="34" charset="0"/>
            </a:endParaRPr>
          </a:p>
          <a:p>
            <a:pPr>
              <a:buClr>
                <a:srgbClr val="000000"/>
              </a:buClr>
              <a:buSzPct val="100000"/>
              <a:defRPr/>
            </a:pPr>
            <a:r>
              <a:rPr lang="en-US" sz="1200" dirty="0">
                <a:latin typeface="Calibri" pitchFamily="34" charset="0"/>
                <a:cs typeface="Calibri" pitchFamily="34" charset="0"/>
              </a:rPr>
              <a:t>9.  Ground Control System Design  -  Presenter : Palash Jain</a:t>
            </a:r>
          </a:p>
          <a:p>
            <a:pPr>
              <a:buClr>
                <a:srgbClr val="000000"/>
              </a:buClr>
              <a:buSzPct val="100000"/>
              <a:defRPr/>
            </a:pPr>
            <a:r>
              <a:rPr lang="en-US" sz="1200" dirty="0">
                <a:latin typeface="Calibri" pitchFamily="34" charset="0"/>
                <a:cs typeface="Calibri" pitchFamily="34" charset="0"/>
              </a:rPr>
              <a:t>	9.1 GCS Overview </a:t>
            </a:r>
            <a:r>
              <a:rPr lang="en-US" sz="1200" b="1" dirty="0">
                <a:latin typeface="Calibri" pitchFamily="34" charset="0"/>
                <a:cs typeface="Calibri" pitchFamily="34" charset="0"/>
              </a:rPr>
              <a:t>[89]</a:t>
            </a:r>
          </a:p>
          <a:p>
            <a:pPr>
              <a:buClr>
                <a:srgbClr val="000000"/>
              </a:buClr>
              <a:buSzPct val="100000"/>
              <a:defRPr/>
            </a:pPr>
            <a:r>
              <a:rPr lang="en-US" sz="1200" b="1" dirty="0">
                <a:latin typeface="Calibri" pitchFamily="34" charset="0"/>
                <a:cs typeface="Calibri" pitchFamily="34" charset="0"/>
              </a:rPr>
              <a:t>	9</a:t>
            </a:r>
            <a:r>
              <a:rPr lang="en-US" sz="1200" dirty="0">
                <a:latin typeface="Calibri" pitchFamily="34" charset="0"/>
                <a:cs typeface="Calibri" pitchFamily="34" charset="0"/>
              </a:rPr>
              <a:t>.2 GCS Requirements </a:t>
            </a:r>
            <a:r>
              <a:rPr lang="en-US" sz="1200" b="1" dirty="0">
                <a:latin typeface="Calibri" pitchFamily="34" charset="0"/>
                <a:cs typeface="Calibri" pitchFamily="34" charset="0"/>
              </a:rPr>
              <a:t>[90]</a:t>
            </a:r>
          </a:p>
          <a:p>
            <a:pPr>
              <a:buClr>
                <a:srgbClr val="000000"/>
              </a:buClr>
              <a:buSzPct val="100000"/>
              <a:defRPr/>
            </a:pPr>
            <a:r>
              <a:rPr lang="en-US" sz="1200" dirty="0">
                <a:latin typeface="Calibri" pitchFamily="34" charset="0"/>
                <a:cs typeface="Calibri" pitchFamily="34" charset="0"/>
              </a:rPr>
              <a:t>	9.3 Antenna Selection </a:t>
            </a:r>
            <a:r>
              <a:rPr lang="en-US" sz="1200" b="1" dirty="0">
                <a:latin typeface="Calibri" pitchFamily="34" charset="0"/>
                <a:cs typeface="Calibri" pitchFamily="34" charset="0"/>
              </a:rPr>
              <a:t>[91]</a:t>
            </a:r>
          </a:p>
          <a:p>
            <a:pPr>
              <a:buClr>
                <a:srgbClr val="000000"/>
              </a:buClr>
              <a:buSzPct val="100000"/>
              <a:defRPr/>
            </a:pPr>
            <a:endParaRPr lang="en-US" sz="1200" b="1" dirty="0">
              <a:latin typeface="Calibri" pitchFamily="34" charset="0"/>
              <a:cs typeface="Calibri" pitchFamily="34" charset="0"/>
            </a:endParaRPr>
          </a:p>
          <a:p>
            <a:pPr>
              <a:buClr>
                <a:srgbClr val="000000"/>
              </a:buClr>
              <a:buSzPct val="100000"/>
              <a:defRPr/>
            </a:pPr>
            <a:r>
              <a:rPr lang="en-US" sz="1200" dirty="0">
                <a:latin typeface="Calibri" pitchFamily="34" charset="0"/>
                <a:cs typeface="Calibri" pitchFamily="34" charset="0"/>
              </a:rPr>
              <a:t>10.  Cansat Integration and Test  -  Presenter : Palash Jain</a:t>
            </a:r>
          </a:p>
          <a:p>
            <a:pPr>
              <a:buClr>
                <a:srgbClr val="000000"/>
              </a:buClr>
              <a:buSzPct val="100000"/>
              <a:defRPr/>
            </a:pPr>
            <a:r>
              <a:rPr lang="en-US" sz="1200" dirty="0">
                <a:latin typeface="Calibri" pitchFamily="34" charset="0"/>
                <a:cs typeface="Calibri" pitchFamily="34" charset="0"/>
              </a:rPr>
              <a:t>	10.1 Integration of Cansat Subsystem </a:t>
            </a:r>
            <a:r>
              <a:rPr lang="en-US" sz="1200" b="1" dirty="0">
                <a:latin typeface="Calibri" pitchFamily="34" charset="0"/>
                <a:cs typeface="Calibri" pitchFamily="34" charset="0"/>
              </a:rPr>
              <a:t>[93]</a:t>
            </a:r>
          </a:p>
          <a:p>
            <a:pPr>
              <a:buClr>
                <a:srgbClr val="000000"/>
              </a:buClr>
              <a:buSzPct val="100000"/>
              <a:defRPr/>
            </a:pPr>
            <a:r>
              <a:rPr lang="en-US" sz="1200" dirty="0">
                <a:latin typeface="Calibri" pitchFamily="34" charset="0"/>
                <a:cs typeface="Calibri" pitchFamily="34" charset="0"/>
              </a:rPr>
              <a:t>	10.2 Tests Performed </a:t>
            </a:r>
            <a:r>
              <a:rPr lang="en-US" sz="1200" b="1" dirty="0">
                <a:latin typeface="Calibri" pitchFamily="34" charset="0"/>
                <a:cs typeface="Calibri" pitchFamily="34" charset="0"/>
              </a:rPr>
              <a:t>[94-96]</a:t>
            </a:r>
          </a:p>
          <a:p>
            <a:pPr>
              <a:buClr>
                <a:srgbClr val="000000"/>
              </a:buClr>
              <a:buSzPct val="100000"/>
              <a:defRPr/>
            </a:pPr>
            <a:r>
              <a:rPr lang="en-US" sz="1200" dirty="0">
                <a:latin typeface="Calibri" pitchFamily="34" charset="0"/>
                <a:cs typeface="Calibri" pitchFamily="34" charset="0"/>
              </a:rPr>
              <a:t>	10.3 Tests to be Performed </a:t>
            </a:r>
            <a:r>
              <a:rPr lang="en-US" sz="1200" b="1" dirty="0">
                <a:latin typeface="Calibri" pitchFamily="34" charset="0"/>
                <a:cs typeface="Calibri" pitchFamily="34" charset="0"/>
              </a:rPr>
              <a:t>[97]</a:t>
            </a:r>
          </a:p>
          <a:p>
            <a:pPr>
              <a:buClr>
                <a:srgbClr val="000000"/>
              </a:buClr>
              <a:buSzPct val="100000"/>
              <a:defRPr/>
            </a:pPr>
            <a:endParaRPr lang="en-US" sz="1200" b="1" dirty="0">
              <a:latin typeface="Calibri" pitchFamily="34" charset="0"/>
              <a:cs typeface="Calibri" pitchFamily="34" charset="0"/>
            </a:endParaRPr>
          </a:p>
          <a:p>
            <a:pPr>
              <a:buClr>
                <a:srgbClr val="000000"/>
              </a:buClr>
              <a:buSzPct val="100000"/>
              <a:defRPr/>
            </a:pPr>
            <a:r>
              <a:rPr lang="en-US" sz="1200" dirty="0">
                <a:latin typeface="Calibri" pitchFamily="34" charset="0"/>
                <a:cs typeface="Calibri" pitchFamily="34" charset="0"/>
              </a:rPr>
              <a:t>11.  Mission Operation and Analysis  -   Presenter : Roopak Dubey</a:t>
            </a:r>
          </a:p>
          <a:p>
            <a:pPr>
              <a:buClr>
                <a:srgbClr val="000000"/>
              </a:buClr>
              <a:buSzPct val="100000"/>
              <a:defRPr/>
            </a:pPr>
            <a:r>
              <a:rPr lang="en-US" sz="1200" dirty="0">
                <a:latin typeface="Calibri" pitchFamily="34" charset="0"/>
                <a:cs typeface="Calibri" pitchFamily="34" charset="0"/>
              </a:rPr>
              <a:t>	11.1 Overview of Mission Sequence of Events </a:t>
            </a:r>
            <a:r>
              <a:rPr lang="en-US" sz="1200" b="1" dirty="0">
                <a:latin typeface="Calibri" pitchFamily="34" charset="0"/>
                <a:cs typeface="Calibri" pitchFamily="34" charset="0"/>
              </a:rPr>
              <a:t>[99]</a:t>
            </a:r>
          </a:p>
          <a:p>
            <a:pPr>
              <a:buClr>
                <a:srgbClr val="000000"/>
              </a:buClr>
              <a:buSzPct val="100000"/>
              <a:defRPr/>
            </a:pPr>
            <a:r>
              <a:rPr lang="en-US" sz="1200" dirty="0">
                <a:latin typeface="Calibri" pitchFamily="34" charset="0"/>
                <a:cs typeface="Calibri" pitchFamily="34" charset="0"/>
              </a:rPr>
              <a:t>	11.2 Lander Landing Coordinate Prediction </a:t>
            </a:r>
            <a:r>
              <a:rPr lang="en-US" sz="1200" b="1" dirty="0">
                <a:latin typeface="Calibri" pitchFamily="34" charset="0"/>
                <a:cs typeface="Calibri" pitchFamily="34" charset="0"/>
              </a:rPr>
              <a:t>[100]</a:t>
            </a:r>
          </a:p>
          <a:p>
            <a:pPr>
              <a:buClr>
                <a:srgbClr val="000000"/>
              </a:buClr>
              <a:buSzPct val="100000"/>
              <a:defRPr/>
            </a:pPr>
            <a:r>
              <a:rPr lang="en-IN" sz="1200" dirty="0">
                <a:latin typeface="Calibri" pitchFamily="34" charset="0"/>
                <a:cs typeface="Calibri" pitchFamily="34" charset="0"/>
              </a:rPr>
              <a:t>	11.3 </a:t>
            </a:r>
            <a:r>
              <a:rPr lang="en-US" sz="1200" dirty="0">
                <a:latin typeface="Calibri" pitchFamily="34" charset="0"/>
                <a:cs typeface="Calibri" pitchFamily="34" charset="0"/>
              </a:rPr>
              <a:t>Cansat Location and Recover </a:t>
            </a:r>
            <a:r>
              <a:rPr lang="en-US" sz="1200" b="1" dirty="0">
                <a:latin typeface="Calibri" pitchFamily="34" charset="0"/>
                <a:cs typeface="Calibri" pitchFamily="34" charset="0"/>
              </a:rPr>
              <a:t>[101]</a:t>
            </a:r>
          </a:p>
          <a:p>
            <a:pPr>
              <a:buClr>
                <a:srgbClr val="000000"/>
              </a:buClr>
              <a:buSzPct val="100000"/>
              <a:defRPr/>
            </a:pPr>
            <a:endParaRPr lang="en-US" sz="1200" dirty="0">
              <a:latin typeface="Calibri" pitchFamily="34" charset="0"/>
              <a:cs typeface="Calibri" pitchFamily="34" charset="0"/>
            </a:endParaRPr>
          </a:p>
          <a:p>
            <a:pPr marL="228600" indent="-228600">
              <a:buClr>
                <a:srgbClr val="000000"/>
              </a:buClr>
              <a:buSzPct val="100000"/>
              <a:buFontTx/>
              <a:buAutoNum type="arabicPeriod" startAt="12"/>
              <a:defRPr/>
            </a:pPr>
            <a:r>
              <a:rPr lang="en-US" sz="1200" dirty="0">
                <a:latin typeface="Calibri" pitchFamily="34" charset="0"/>
                <a:cs typeface="Calibri" pitchFamily="34" charset="0"/>
              </a:rPr>
              <a:t>Management  -  Presenter : Roopak Dubey</a:t>
            </a:r>
          </a:p>
          <a:p>
            <a:pPr marL="1143000" lvl="2" indent="-228600">
              <a:buClr>
                <a:srgbClr val="000000"/>
              </a:buClr>
              <a:buSzPct val="100000"/>
              <a:buFontTx/>
              <a:buAutoNum type="arabicPeriod" startAt="12"/>
              <a:defRPr/>
            </a:pPr>
            <a:r>
              <a:rPr lang="en-IN" sz="1200" dirty="0">
                <a:latin typeface="Calibri" pitchFamily="34" charset="0"/>
                <a:cs typeface="Calibri" pitchFamily="34" charset="0"/>
              </a:rPr>
              <a:t>1 Cansat Budget – Hardware </a:t>
            </a:r>
            <a:r>
              <a:rPr lang="en-IN" sz="1200" b="1" dirty="0">
                <a:latin typeface="Calibri" pitchFamily="34" charset="0"/>
                <a:cs typeface="Calibri" pitchFamily="34" charset="0"/>
              </a:rPr>
              <a:t>[103]</a:t>
            </a:r>
          </a:p>
          <a:p>
            <a:pPr marL="1143000" lvl="2" indent="-228600">
              <a:buClr>
                <a:srgbClr val="000000"/>
              </a:buClr>
              <a:buSzPct val="100000"/>
              <a:defRPr/>
            </a:pPr>
            <a:r>
              <a:rPr lang="en-IN" sz="1200" dirty="0">
                <a:latin typeface="Calibri" pitchFamily="34" charset="0"/>
                <a:cs typeface="Calibri" pitchFamily="34" charset="0"/>
              </a:rPr>
              <a:t>12.2  Cansat Budget – Other Costs </a:t>
            </a:r>
            <a:r>
              <a:rPr lang="en-IN" sz="1200" b="1" dirty="0">
                <a:latin typeface="Calibri" pitchFamily="34" charset="0"/>
                <a:cs typeface="Calibri" pitchFamily="34" charset="0"/>
              </a:rPr>
              <a:t>[104]</a:t>
            </a:r>
          </a:p>
          <a:p>
            <a:pPr marL="1143000" lvl="2" indent="-228600">
              <a:buClr>
                <a:srgbClr val="000000"/>
              </a:buClr>
              <a:buSzPct val="100000"/>
              <a:defRPr/>
            </a:pPr>
            <a:r>
              <a:rPr lang="en-IN" sz="1200" dirty="0">
                <a:latin typeface="Calibri" pitchFamily="34" charset="0"/>
                <a:cs typeface="Calibri" pitchFamily="34" charset="0"/>
              </a:rPr>
              <a:t>12.3 </a:t>
            </a:r>
            <a:r>
              <a:rPr lang="en-US" sz="1200" dirty="0">
                <a:latin typeface="Calibri" pitchFamily="34" charset="0"/>
                <a:cs typeface="Calibri" pitchFamily="34" charset="0"/>
              </a:rPr>
              <a:t>Program Schedule </a:t>
            </a:r>
            <a:r>
              <a:rPr lang="en-US" sz="1200" b="1" dirty="0">
                <a:latin typeface="Calibri" pitchFamily="34" charset="0"/>
                <a:cs typeface="Calibri" pitchFamily="34" charset="0"/>
              </a:rPr>
              <a:t>[105-106]</a:t>
            </a:r>
          </a:p>
          <a:p>
            <a:pPr marL="1143000" lvl="2" indent="-228600">
              <a:buClr>
                <a:srgbClr val="000000"/>
              </a:buClr>
              <a:buSzPct val="100000"/>
              <a:defRPr/>
            </a:pPr>
            <a:r>
              <a:rPr lang="en-US" sz="1200" dirty="0">
                <a:latin typeface="Calibri" pitchFamily="34" charset="0"/>
                <a:cs typeface="Calibri" pitchFamily="34" charset="0"/>
              </a:rPr>
              <a:t>12.4 Mechanical Team Schedule </a:t>
            </a:r>
            <a:r>
              <a:rPr lang="en-US" sz="1200" b="1" dirty="0">
                <a:latin typeface="Calibri" pitchFamily="34" charset="0"/>
                <a:cs typeface="Calibri" pitchFamily="34" charset="0"/>
              </a:rPr>
              <a:t>[107-108]</a:t>
            </a:r>
            <a:endParaRPr lang="en-IN" sz="1200" b="1" dirty="0">
              <a:latin typeface="Calibri" pitchFamily="34" charset="0"/>
              <a:cs typeface="Calibri" pitchFamily="34" charset="0"/>
            </a:endParaRPr>
          </a:p>
          <a:p>
            <a:pPr>
              <a:buClr>
                <a:srgbClr val="000000"/>
              </a:buClr>
              <a:buSzPct val="100000"/>
              <a:buFont typeface="Times New Roman" pitchFamily="18" charset="0"/>
              <a:buNone/>
              <a:defRPr/>
            </a:pPr>
            <a:endParaRPr lang="en-US"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14. Conclusions </a:t>
            </a:r>
            <a:r>
              <a:rPr lang="en-US" sz="1200" b="1" dirty="0">
                <a:latin typeface="Calibri" pitchFamily="34" charset="0"/>
                <a:cs typeface="Calibri" pitchFamily="34" charset="0"/>
              </a:rPr>
              <a:t>[109] </a:t>
            </a:r>
            <a:endParaRPr lang="en-IN" sz="1200" dirty="0">
              <a:latin typeface="Calibri" pitchFamily="34" charset="0"/>
              <a:cs typeface="Calibri" pitchFamily="34" charset="0"/>
            </a:endParaRPr>
          </a:p>
          <a:p>
            <a:pPr>
              <a:buClr>
                <a:srgbClr val="000000"/>
              </a:buClr>
              <a:buSzPct val="100000"/>
              <a:buFont typeface="Times New Roman" pitchFamily="18" charset="0"/>
              <a:buNone/>
              <a:defRPr/>
            </a:pPr>
            <a:r>
              <a:rPr lang="en-US" sz="1200" b="1" dirty="0">
                <a:latin typeface="Calibri" pitchFamily="34" charset="0"/>
                <a:cs typeface="Calibri" pitchFamily="34" charset="0"/>
              </a:rPr>
              <a:t> </a:t>
            </a:r>
            <a:endParaRPr lang="en-IN" sz="1200" dirty="0">
              <a:latin typeface="Calibri" pitchFamily="34" charset="0"/>
              <a:cs typeface="Calibri" pitchFamily="34" charset="0"/>
            </a:endParaRPr>
          </a:p>
          <a:p>
            <a:pPr>
              <a:buClr>
                <a:srgbClr val="000000"/>
              </a:buClr>
              <a:buSzPct val="100000"/>
              <a:buFont typeface="Times New Roman" pitchFamily="18" charset="0"/>
              <a:buNone/>
              <a:defRPr/>
            </a:pPr>
            <a:endParaRPr lang="en-IN" sz="1200" dirty="0">
              <a:latin typeface="Calibri" pitchFamily="34" charset="0"/>
              <a:cs typeface="Calibri" pitchFamily="34" charset="0"/>
            </a:endParaRPr>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Lander detachment strategy</a:t>
            </a:r>
          </a:p>
        </p:txBody>
      </p:sp>
      <p:sp>
        <p:nvSpPr>
          <p:cNvPr id="4403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4403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5931033-36B7-4B79-9639-73E2B4CD7924}" type="slidenum">
              <a:rPr lang="en-US" smtClean="0"/>
              <a:pPr eaLnBrk="1" hangingPunct="1"/>
              <a:t>40</a:t>
            </a:fld>
            <a:endParaRPr lang="en-US" smtClean="0"/>
          </a:p>
        </p:txBody>
      </p:sp>
      <p:pic>
        <p:nvPicPr>
          <p:cNvPr id="44037" name="Picture 2" descr="G:\Downloads\edited\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5105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F082A45-F3B2-49E1-890F-4217B6E4BDE5}" type="slidenum">
              <a:rPr lang="en-US" smtClean="0"/>
              <a:pPr eaLnBrk="1" hangingPunct="1"/>
              <a:t>41</a:t>
            </a:fld>
            <a:endParaRPr lang="en-US" smtClean="0"/>
          </a:p>
        </p:txBody>
      </p:sp>
      <p:sp>
        <p:nvSpPr>
          <p:cNvPr id="45060" name="Rectangle 2"/>
          <p:cNvSpPr>
            <a:spLocks noGrp="1" noChangeArrowheads="1"/>
          </p:cNvSpPr>
          <p:nvPr>
            <p:ph type="title"/>
          </p:nvPr>
        </p:nvSpPr>
        <p:spPr/>
        <p:txBody>
          <a:bodyPr/>
          <a:lstStyle/>
          <a:p>
            <a:pPr eaLnBrk="1" hangingPunct="1"/>
            <a:r>
              <a:rPr lang="en-US" smtClean="0"/>
              <a:t> Lander detachment strategy</a:t>
            </a:r>
          </a:p>
        </p:txBody>
      </p:sp>
      <p:sp>
        <p:nvSpPr>
          <p:cNvPr id="30725" name="Rectangle 3"/>
          <p:cNvSpPr>
            <a:spLocks noGrp="1" noChangeArrowheads="1"/>
          </p:cNvSpPr>
          <p:nvPr>
            <p:ph type="body" idx="1"/>
          </p:nvPr>
        </p:nvSpPr>
        <p:spPr/>
        <p:txBody>
          <a:bodyPr/>
          <a:lstStyle/>
          <a:p>
            <a:pPr eaLnBrk="1" hangingPunct="1">
              <a:spcBef>
                <a:spcPts val="450"/>
              </a:spcBef>
              <a:buFontTx/>
              <a:buNone/>
              <a:defRPr/>
            </a:pPr>
            <a:r>
              <a:rPr lang="en-US" sz="1600" dirty="0">
                <a:solidFill>
                  <a:srgbClr val="000000"/>
                </a:solidFill>
              </a:rPr>
              <a:t>The image below shows position of the parachutes at </a:t>
            </a:r>
            <a:r>
              <a:rPr lang="en-US" sz="1600" dirty="0" smtClean="0">
                <a:solidFill>
                  <a:srgbClr val="000000"/>
                </a:solidFill>
              </a:rPr>
              <a:t>different times </a:t>
            </a:r>
            <a:r>
              <a:rPr lang="en-US" sz="1600" dirty="0">
                <a:solidFill>
                  <a:srgbClr val="000000"/>
                </a:solidFill>
              </a:rPr>
              <a:t>during the flight.</a:t>
            </a:r>
          </a:p>
          <a:p>
            <a:pPr marL="0" indent="0" eaLnBrk="1" hangingPunct="1">
              <a:buFontTx/>
              <a:buNone/>
              <a:defRPr/>
            </a:pPr>
            <a:endParaRPr lang="en-US" dirty="0" smtClean="0"/>
          </a:p>
        </p:txBody>
      </p:sp>
      <p:pic>
        <p:nvPicPr>
          <p:cNvPr id="450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Prahal Ghai</a:t>
            </a:r>
          </a:p>
        </p:txBody>
      </p:sp>
      <p:pic>
        <p:nvPicPr>
          <p:cNvPr id="4506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38275"/>
            <a:ext cx="49530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TextBox 10"/>
          <p:cNvSpPr txBox="1">
            <a:spLocks noChangeArrowheads="1"/>
          </p:cNvSpPr>
          <p:nvPr/>
        </p:nvSpPr>
        <p:spPr bwMode="auto">
          <a:xfrm>
            <a:off x="914400" y="3200400"/>
            <a:ext cx="16764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latin typeface="Calibri" pitchFamily="34" charset="0"/>
                <a:ea typeface="Calibri" pitchFamily="34" charset="0"/>
                <a:cs typeface="Calibri" pitchFamily="34" charset="0"/>
              </a:rPr>
              <a:t>Lander carrier interface</a:t>
            </a:r>
          </a:p>
        </p:txBody>
      </p:sp>
      <p:sp>
        <p:nvSpPr>
          <p:cNvPr id="45066" name="TextBox 11"/>
          <p:cNvSpPr txBox="1">
            <a:spLocks noChangeArrowheads="1"/>
          </p:cNvSpPr>
          <p:nvPr/>
        </p:nvSpPr>
        <p:spPr bwMode="auto">
          <a:xfrm>
            <a:off x="3429000" y="3609975"/>
            <a:ext cx="13716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latin typeface="Calibri" pitchFamily="34" charset="0"/>
                <a:ea typeface="Calibri" pitchFamily="34" charset="0"/>
                <a:cs typeface="Calibri" pitchFamily="34" charset="0"/>
              </a:rPr>
              <a:t>Release at 500m</a:t>
            </a:r>
          </a:p>
        </p:txBody>
      </p:sp>
      <p:sp>
        <p:nvSpPr>
          <p:cNvPr id="45067" name="TextBox 12"/>
          <p:cNvSpPr txBox="1">
            <a:spLocks noChangeArrowheads="1"/>
          </p:cNvSpPr>
          <p:nvPr/>
        </p:nvSpPr>
        <p:spPr bwMode="auto">
          <a:xfrm>
            <a:off x="5791200" y="3810000"/>
            <a:ext cx="6858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latin typeface="Calibri" pitchFamily="34" charset="0"/>
                <a:ea typeface="Calibri" pitchFamily="34" charset="0"/>
                <a:cs typeface="Calibri" pitchFamily="34" charset="0"/>
              </a:rPr>
              <a:t>Carrier </a:t>
            </a:r>
          </a:p>
        </p:txBody>
      </p:sp>
      <p:sp>
        <p:nvSpPr>
          <p:cNvPr id="45068" name="TextBox 13"/>
          <p:cNvSpPr txBox="1">
            <a:spLocks noChangeArrowheads="1"/>
          </p:cNvSpPr>
          <p:nvPr/>
        </p:nvSpPr>
        <p:spPr bwMode="auto">
          <a:xfrm>
            <a:off x="4419600" y="4953000"/>
            <a:ext cx="6858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latin typeface="Calibri" pitchFamily="34" charset="0"/>
                <a:ea typeface="Calibri" pitchFamily="34" charset="0"/>
                <a:cs typeface="Calibri" pitchFamily="34" charset="0"/>
              </a:rPr>
              <a:t>Lander</a:t>
            </a:r>
          </a:p>
        </p:txBody>
      </p:sp>
      <p:sp>
        <p:nvSpPr>
          <p:cNvPr id="45069" name="TextBox 14"/>
          <p:cNvSpPr txBox="1">
            <a:spLocks noChangeArrowheads="1"/>
          </p:cNvSpPr>
          <p:nvPr/>
        </p:nvSpPr>
        <p:spPr bwMode="auto">
          <a:xfrm>
            <a:off x="6172200" y="4371975"/>
            <a:ext cx="19050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latin typeface="Calibri" pitchFamily="34" charset="0"/>
                <a:ea typeface="Calibri" pitchFamily="34" charset="0"/>
                <a:cs typeface="Calibri" pitchFamily="34" charset="0"/>
              </a:rPr>
              <a:t>Unopened  chute of lander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smtClean="0"/>
              <a:t>Cansat 2011 PDR:  Team 852 (Team Gaganyaan)</a:t>
            </a:r>
          </a:p>
        </p:txBody>
      </p:sp>
      <p:sp>
        <p:nvSpPr>
          <p:cNvPr id="460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05FD8E0-6F34-43B3-8FD7-DCFCCC130129}" type="slidenum">
              <a:rPr lang="en-IN" smtClean="0"/>
              <a:pPr eaLnBrk="1" hangingPunct="1"/>
              <a:t>42</a:t>
            </a:fld>
            <a:endParaRPr lang="en-IN" smtClean="0"/>
          </a:p>
        </p:txBody>
      </p:sp>
      <p:sp>
        <p:nvSpPr>
          <p:cNvPr id="46084" name="Rectangle 1"/>
          <p:cNvSpPr>
            <a:spLocks noGrp="1" noChangeArrowheads="1"/>
          </p:cNvSpPr>
          <p:nvPr>
            <p:ph type="title"/>
          </p:nvPr>
        </p:nvSpPr>
        <p:spPr>
          <a:xfrm>
            <a:off x="685800" y="2130425"/>
            <a:ext cx="7772400" cy="1470025"/>
          </a:xfrm>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smtClean="0"/>
              <a:t>Mechanical Subsystem Design</a:t>
            </a:r>
          </a:p>
        </p:txBody>
      </p:sp>
      <p:sp>
        <p:nvSpPr>
          <p:cNvPr id="46085" name="Rectangle 2"/>
          <p:cNvSpPr>
            <a:spLocks noGrp="1" noChangeArrowheads="1"/>
          </p:cNvSpPr>
          <p:nvPr>
            <p:ph type="subTitle" idx="4294967295"/>
          </p:nvPr>
        </p:nvSpPr>
        <p:spPr>
          <a:xfrm>
            <a:off x="1371600" y="4343400"/>
            <a:ext cx="6400800" cy="1295400"/>
          </a:xfrm>
          <a:noFill/>
        </p:spPr>
        <p:txBody>
          <a:bodyPr lIns="90000" tIns="46800" rIns="90000" bIns="46800"/>
          <a:lstStyle/>
          <a:p>
            <a:pPr marL="0" indent="0" algn="ct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Ramakrishna Vedantam S</a:t>
            </a: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smtClean="0"/>
              <a:t>Cansat 2011 PDR:  Team 852 (Team Gaganyaan)</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41082F-E4C8-4F61-8FA4-B11806C3DD2F}" type="slidenum">
              <a:rPr lang="en-IN" smtClean="0"/>
              <a:pPr eaLnBrk="1" hangingPunct="1"/>
              <a:t>43</a:t>
            </a:fld>
            <a:endParaRPr lang="en-IN" smtClean="0"/>
          </a:p>
        </p:txBody>
      </p:sp>
      <p:sp>
        <p:nvSpPr>
          <p:cNvPr id="4710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Mechanical Subsystem Overview</a:t>
            </a:r>
          </a:p>
        </p:txBody>
      </p:sp>
      <p:sp>
        <p:nvSpPr>
          <p:cNvPr id="47109" name="Rectangle 2"/>
          <p:cNvSpPr>
            <a:spLocks noGrp="1" noChangeArrowheads="1"/>
          </p:cNvSpPr>
          <p:nvPr>
            <p:ph type="body" idx="4294967295"/>
          </p:nvPr>
        </p:nvSpPr>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smtClean="0">
                <a:latin typeface="Calibri" pitchFamily="34" charset="0"/>
                <a:ea typeface="Calibri" pitchFamily="34" charset="0"/>
                <a:cs typeface="Calibri" pitchFamily="34" charset="0"/>
              </a:rPr>
              <a:t>The major components of the cansat are the egg carrier or container, the carrier circuit , the lander circuit and the sensor arrangement. </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smtClean="0">
                <a:latin typeface="Calibri" pitchFamily="34" charset="0"/>
                <a:ea typeface="Calibri" pitchFamily="34" charset="0"/>
                <a:cs typeface="Calibri" pitchFamily="34" charset="0"/>
              </a:rPr>
              <a:t>The egg container has the lander circuit placed on it. This is covered by folded lander parachute. A hook holds the carrier and the lander together. The release mechanism and the carrier circuitry complete the arrangement. </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smtClean="0">
                <a:latin typeface="Calibri" pitchFamily="34" charset="0"/>
                <a:ea typeface="Calibri" pitchFamily="34" charset="0"/>
                <a:cs typeface="Calibri" pitchFamily="34" charset="0"/>
              </a:rPr>
              <a:t>The entire body skeleton is made of </a:t>
            </a:r>
            <a:r>
              <a:rPr lang="en-IN" u="sng" smtClean="0">
                <a:latin typeface="Calibri" pitchFamily="34" charset="0"/>
                <a:ea typeface="Calibri" pitchFamily="34" charset="0"/>
                <a:cs typeface="Calibri" pitchFamily="34" charset="0"/>
              </a:rPr>
              <a:t>aluminium</a:t>
            </a:r>
            <a:r>
              <a:rPr lang="en-IN" b="0" smtClean="0">
                <a:latin typeface="Calibri" pitchFamily="34" charset="0"/>
                <a:ea typeface="Calibri" pitchFamily="34" charset="0"/>
                <a:cs typeface="Calibri" pitchFamily="34" charset="0"/>
              </a:rPr>
              <a:t>.</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smtClean="0">
                <a:latin typeface="Calibri" pitchFamily="34" charset="0"/>
                <a:ea typeface="Calibri" pitchFamily="34" charset="0"/>
                <a:cs typeface="Calibri" pitchFamily="34" charset="0"/>
              </a:rPr>
              <a:t>Sensors are placed appropriately so as to achieve optimum space and functional efficiency.</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smtClean="0">
                <a:latin typeface="Calibri" pitchFamily="34" charset="0"/>
                <a:ea typeface="Calibri" pitchFamily="34" charset="0"/>
                <a:cs typeface="Calibri" pitchFamily="34" charset="0"/>
              </a:rPr>
              <a:t>Carrier and lander are interfaced using a motor-hook system. </a:t>
            </a:r>
          </a:p>
        </p:txBody>
      </p:sp>
      <p:sp>
        <p:nvSpPr>
          <p:cNvPr id="47110"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pic>
        <p:nvPicPr>
          <p:cNvPr id="471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smtClean="0"/>
              <a:t>Cansat 2011 PDR:  Team 852 (Team Gaganyaan)</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13F9C00-2313-432F-84A3-AC75F73A3661}" type="slidenum">
              <a:rPr lang="en-IN" smtClean="0"/>
              <a:pPr eaLnBrk="1" hangingPunct="1"/>
              <a:t>44</a:t>
            </a:fld>
            <a:endParaRPr lang="en-IN" smtClean="0"/>
          </a:p>
        </p:txBody>
      </p:sp>
      <p:sp>
        <p:nvSpPr>
          <p:cNvPr id="4813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Mechanical System Requirements</a:t>
            </a:r>
          </a:p>
        </p:txBody>
      </p:sp>
      <p:graphicFrame>
        <p:nvGraphicFramePr>
          <p:cNvPr id="32771" name="Group 3"/>
          <p:cNvGraphicFramePr>
            <a:graphicFrameLocks noGrp="1"/>
          </p:cNvGraphicFramePr>
          <p:nvPr/>
        </p:nvGraphicFramePr>
        <p:xfrm>
          <a:off x="609600" y="1277938"/>
          <a:ext cx="8058150" cy="4969831"/>
        </p:xfrm>
        <a:graphic>
          <a:graphicData uri="http://schemas.openxmlformats.org/drawingml/2006/table">
            <a:tbl>
              <a:tblPr/>
              <a:tblGrid>
                <a:gridCol w="762000"/>
                <a:gridCol w="2000250"/>
                <a:gridCol w="1812925"/>
                <a:gridCol w="1008063"/>
                <a:gridCol w="900112"/>
                <a:gridCol w="393700"/>
                <a:gridCol w="393700"/>
                <a:gridCol w="392113"/>
                <a:gridCol w="395287"/>
              </a:tblGrid>
              <a:tr h="377152">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ID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Requirement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Rationale</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Parent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Priority</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gridSpan="4">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0000"/>
                          </a:solidFill>
                          <a:effectLst/>
                          <a:latin typeface="Constantia" pitchFamily="16" charset="0"/>
                          <a:ea typeface="DejaVu Sans" charset="0"/>
                          <a:cs typeface="DejaVu Sans" charset="0"/>
                        </a:rPr>
                        <a:t>    </a:t>
                      </a:r>
                      <a:r>
                        <a:rPr kumimoji="0" lang="en-US" sz="2000" b="1" i="0" u="none" strike="noStrike" cap="none" normalizeH="0" baseline="0" smtClean="0">
                          <a:ln>
                            <a:noFill/>
                          </a:ln>
                          <a:solidFill>
                            <a:srgbClr val="000000"/>
                          </a:solidFill>
                          <a:effectLst/>
                          <a:latin typeface="Constantia" pitchFamily="16" charset="0"/>
                          <a:ea typeface="DejaVu Sans" charset="0"/>
                          <a:cs typeface="DejaVu Sans" charset="0"/>
                        </a:rPr>
                        <a:t> </a:t>
                      </a:r>
                      <a:r>
                        <a:rPr kumimoji="0" lang="en-US" sz="1200" b="1" i="0" u="none" strike="noStrike" cap="none" normalizeH="0" baseline="0" smtClean="0">
                          <a:ln>
                            <a:noFill/>
                          </a:ln>
                          <a:solidFill>
                            <a:srgbClr val="000000"/>
                          </a:solidFill>
                          <a:effectLst/>
                          <a:latin typeface="Calibri" pitchFamily="32" charset="0"/>
                          <a:ea typeface="DejaVu Sans" charset="0"/>
                          <a:cs typeface="DejaVu Sans" charset="0"/>
                        </a:rPr>
                        <a:t>VM</a:t>
                      </a:r>
                    </a:p>
                  </a:txBody>
                  <a:tcPr marL="90000" marR="90000" marT="31645" marB="46803" anchor="ctr" horzOverflow="overflow">
                    <a:lnL w="5760" cap="flat" cmpd="sng" algn="ctr">
                      <a:solidFill>
                        <a:srgbClr val="000000"/>
                      </a:solidFill>
                      <a:prstDash val="solid"/>
                      <a:round/>
                      <a:headEnd type="none" w="med" len="med"/>
                      <a:tailEnd type="none" w="med" len="med"/>
                    </a:lnL>
                    <a:lnR>
                      <a:noFill/>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456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A</a:t>
                      </a:r>
                    </a:p>
                  </a:txBody>
                  <a:tcPr marL="90000" marR="90000" marT="52563" marB="46803" anchor="ctr" horzOverflow="overflow">
                    <a:lnL>
                      <a:noFill/>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I</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r>
              <a:tr h="538277">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MS01</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 Total mass of the Cansat will not be more than 500gms excluding  egg</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There is always a finite limit of the mass that can be put into space</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 -01</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x</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  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684581">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MS02</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Cansat will fit in a cylindrical envelope of 72mm diameter and 279 mm in length</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Payload structure dimensions are influenced by launch vehicle characteristics</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 -02</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x</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684581">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MS03</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There will be no protrusions until Cansat deployment from rocket payload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Payload structure dimensions are influenced by launch vehicle characteristics</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 -02</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x</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79513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MS04</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Cansat and egg placed inside should be recovered safely.</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Structure should be able to withstand vibration shocks and protect the egg from breaking.</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alibri" pitchFamily="32" charset="0"/>
                        <a:cs typeface="Calibri" pitchFamily="32" charset="0"/>
                      </a:endParaRP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83088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MS05</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Placement of GPS Antenna , Transceiver Antenna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Placement of Sensors and Antennas have to be appropriate for proper Transmission and Reception</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SYS-08,09</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MEDIUM</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79513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IN" sz="1200" b="0" i="0" u="none" strike="noStrike" cap="none" normalizeH="0" baseline="0" dirty="0" smtClean="0">
                        <a:ln>
                          <a:noFill/>
                        </a:ln>
                        <a:solidFill>
                          <a:srgbClr val="000000"/>
                        </a:solidFill>
                        <a:effectLst/>
                        <a:latin typeface="Times New Roman" pitchFamily="16" charset="0"/>
                        <a:ea typeface="DejaVu Sans" charset="0"/>
                        <a:cs typeface="DejaVu Sans"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IN" sz="1200" b="0" i="0" u="none" strike="noStrike" cap="none" normalizeH="0" baseline="0" dirty="0" smtClean="0">
                        <a:ln>
                          <a:noFill/>
                        </a:ln>
                        <a:solidFill>
                          <a:srgbClr val="000000"/>
                        </a:solidFill>
                        <a:effectLst/>
                        <a:latin typeface="Times New Roman" pitchFamily="16" charset="0"/>
                        <a:ea typeface="DejaVu Sans" charset="0"/>
                        <a:cs typeface="DejaVu Sans"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rPr>
                        <a:t>MS06</a:t>
                      </a:r>
                    </a:p>
                  </a:txBody>
                  <a:tcPr marL="0" marR="0" marT="9702"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endParaRP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rPr>
                        <a:t>   Ensure  smooth detachment of   the </a:t>
                      </a:r>
                      <a:r>
                        <a:rPr kumimoji="0" lang="en-IN" sz="1200" b="0" i="0" u="none" strike="noStrike" cap="none" normalizeH="0" baseline="0" dirty="0" err="1" smtClean="0">
                          <a:ln>
                            <a:noFill/>
                          </a:ln>
                          <a:solidFill>
                            <a:srgbClr val="000000"/>
                          </a:solidFill>
                          <a:effectLst/>
                          <a:latin typeface="Calibri" pitchFamily="34" charset="0"/>
                          <a:ea typeface="DejaVu Sans" charset="0"/>
                          <a:cs typeface="Calibri" pitchFamily="34" charset="0"/>
                        </a:rPr>
                        <a:t>lander</a:t>
                      </a:r>
                      <a:r>
                        <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rPr>
                        <a:t> and the carrier at a  height of 500m.</a:t>
                      </a:r>
                    </a:p>
                  </a:txBody>
                  <a:tcPr marL="0" marR="0" marT="9702"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alibri" pitchFamily="32" charset="0"/>
                        <a:cs typeface="Calibri" pitchFamily="32" charset="0"/>
                      </a:endParaRP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alibri" pitchFamily="32" charset="0"/>
                        <a:cs typeface="Calibri" pitchFamily="32" charset="0"/>
                      </a:endParaRP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pic>
        <p:nvPicPr>
          <p:cNvPr id="482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18"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cxnSp>
        <p:nvCxnSpPr>
          <p:cNvPr id="10" name="Straight Connector 9"/>
          <p:cNvCxnSpPr/>
          <p:nvPr/>
        </p:nvCxnSpPr>
        <p:spPr>
          <a:xfrm>
            <a:off x="609600" y="6248400"/>
            <a:ext cx="807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858000" y="1752600"/>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smtClean="0"/>
              <a:t>Cansat 2011 PDR:  Team 852 (Team Gaganyaan)</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6AF7E0-D6BA-4012-A876-C06B8C99F42B}" type="slidenum">
              <a:rPr lang="en-IN" smtClean="0"/>
              <a:pPr eaLnBrk="1" hangingPunct="1"/>
              <a:t>45</a:t>
            </a:fld>
            <a:endParaRPr lang="en-IN" smtClean="0"/>
          </a:p>
        </p:txBody>
      </p:sp>
      <p:sp>
        <p:nvSpPr>
          <p:cNvPr id="4915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Egg Protection Trade and Selection</a:t>
            </a:r>
          </a:p>
        </p:txBody>
      </p:sp>
      <p:sp>
        <p:nvSpPr>
          <p:cNvPr id="49157" name="Text Box 3"/>
          <p:cNvSpPr txBox="1">
            <a:spLocks noChangeArrowheads="1"/>
          </p:cNvSpPr>
          <p:nvPr/>
        </p:nvSpPr>
        <p:spPr bwMode="auto">
          <a:xfrm>
            <a:off x="609600" y="1143000"/>
            <a:ext cx="784860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US" b="1">
                <a:solidFill>
                  <a:srgbClr val="000000"/>
                </a:solidFill>
                <a:latin typeface="Calibri" pitchFamily="34" charset="0"/>
                <a:ea typeface="DejaVu Sans" charset="0"/>
                <a:cs typeface="Calibri" pitchFamily="34" charset="0"/>
              </a:rPr>
              <a:t>Egg is best protected in the following conditions -</a:t>
            </a:r>
          </a:p>
          <a:p>
            <a:pPr eaLnBrk="1" hangingPunct="1">
              <a:buSzPct val="45000"/>
              <a:buFont typeface="Wingdings" pitchFamily="2" charset="2"/>
              <a:buChar char=""/>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r>
              <a:rPr lang="en-US">
                <a:solidFill>
                  <a:srgbClr val="000000"/>
                </a:solidFill>
                <a:latin typeface="Calibri" pitchFamily="34" charset="0"/>
                <a:ea typeface="DejaVu Sans" charset="0"/>
                <a:cs typeface="Calibri" pitchFamily="34" charset="0"/>
              </a:rPr>
              <a:t>An </a:t>
            </a:r>
            <a:r>
              <a:rPr lang="en-US" b="1" i="1">
                <a:solidFill>
                  <a:srgbClr val="000000"/>
                </a:solidFill>
                <a:latin typeface="Calibri" pitchFamily="34" charset="0"/>
                <a:ea typeface="DejaVu Sans" charset="0"/>
                <a:cs typeface="Calibri" pitchFamily="34" charset="0"/>
              </a:rPr>
              <a:t>Aluminum container</a:t>
            </a:r>
            <a:r>
              <a:rPr lang="en-US">
                <a:solidFill>
                  <a:srgbClr val="000000"/>
                </a:solidFill>
                <a:latin typeface="Calibri" pitchFamily="34" charset="0"/>
                <a:ea typeface="DejaVu Sans" charset="0"/>
                <a:cs typeface="Calibri" pitchFamily="34" charset="0"/>
              </a:rPr>
              <a:t> is used for carrying the egg. The rationale of using aluminum is as follows:</a:t>
            </a:r>
          </a:p>
          <a:p>
            <a:pPr eaLnBrk="1" hangingPunct="1">
              <a:buSzPct val="45000"/>
              <a:buFont typeface="Wingdings" pitchFamily="2" charset="2"/>
              <a:buNone/>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r>
              <a:rPr lang="en-US">
                <a:solidFill>
                  <a:srgbClr val="000000"/>
                </a:solidFill>
                <a:latin typeface="Calibri" pitchFamily="34" charset="0"/>
                <a:ea typeface="DejaVu Sans" charset="0"/>
                <a:cs typeface="Calibri" pitchFamily="34" charset="0"/>
              </a:rPr>
              <a:t>The container is stuffed with</a:t>
            </a:r>
            <a:r>
              <a:rPr lang="en-US" b="1" i="1">
                <a:solidFill>
                  <a:srgbClr val="000000"/>
                </a:solidFill>
                <a:latin typeface="Calibri" pitchFamily="34" charset="0"/>
                <a:ea typeface="DejaVu Sans" charset="0"/>
                <a:cs typeface="Calibri" pitchFamily="34" charset="0"/>
              </a:rPr>
              <a:t> polystyrene balls </a:t>
            </a:r>
            <a:r>
              <a:rPr lang="en-US">
                <a:solidFill>
                  <a:srgbClr val="000000"/>
                </a:solidFill>
                <a:latin typeface="Calibri" pitchFamily="34" charset="0"/>
                <a:ea typeface="DejaVu Sans" charset="0"/>
                <a:cs typeface="Calibri" pitchFamily="34" charset="0"/>
              </a:rPr>
              <a:t>with egg in the middle.</a:t>
            </a:r>
          </a:p>
          <a:p>
            <a:pPr eaLnBrk="1" hangingPunct="1">
              <a:buSzPct val="45000"/>
              <a:buFont typeface="Wingdings" pitchFamily="2" charset="2"/>
              <a:buChar char=""/>
            </a:pPr>
            <a:r>
              <a:rPr lang="en-US">
                <a:solidFill>
                  <a:srgbClr val="000000"/>
                </a:solidFill>
                <a:latin typeface="Calibri" pitchFamily="34" charset="0"/>
                <a:ea typeface="DejaVu Sans" charset="0"/>
                <a:cs typeface="Calibri" pitchFamily="34" charset="0"/>
              </a:rPr>
              <a:t> Sponge and paper cushions were also considered but rejected based on    test observations (Refer : Egg drop test In Integrated test section).</a:t>
            </a:r>
          </a:p>
          <a:p>
            <a:pPr eaLnBrk="1" hangingPunct="1">
              <a:buSzPct val="45000"/>
              <a:buFont typeface="Wingdings" pitchFamily="2" charset="2"/>
              <a:buChar char=""/>
            </a:pPr>
            <a:r>
              <a:rPr lang="en-US">
                <a:solidFill>
                  <a:srgbClr val="000000"/>
                </a:solidFill>
                <a:latin typeface="Calibri" pitchFamily="34" charset="0"/>
                <a:ea typeface="DejaVu Sans" charset="0"/>
                <a:cs typeface="Calibri" pitchFamily="34" charset="0"/>
              </a:rPr>
              <a:t>Polystyrene balls provide the required cushioning to protect the egg. Polystyrene balls are inexpensive, light weight and  easily available</a:t>
            </a:r>
          </a:p>
          <a:p>
            <a:pPr eaLnBrk="1" hangingPunct="1"/>
            <a:endParaRPr lang="en-US">
              <a:solidFill>
                <a:srgbClr val="000000"/>
              </a:solidFill>
              <a:latin typeface="Calibri" pitchFamily="34" charset="0"/>
              <a:ea typeface="DejaVu Sans" charset="0"/>
              <a:cs typeface="Calibri" pitchFamily="34" charset="0"/>
            </a:endParaRPr>
          </a:p>
          <a:p>
            <a:pPr eaLnBrk="1" hangingPunct="1">
              <a:buFont typeface="Wingdings" pitchFamily="2" charset="2"/>
              <a:buNone/>
            </a:pPr>
            <a:endParaRPr lang="en-US">
              <a:solidFill>
                <a:srgbClr val="000000"/>
              </a:solidFill>
              <a:latin typeface="Calibri" pitchFamily="34" charset="0"/>
              <a:ea typeface="DejaVu Sans" charset="0"/>
              <a:cs typeface="Calibri" pitchFamily="34" charset="0"/>
            </a:endParaRPr>
          </a:p>
          <a:p>
            <a:pPr eaLnBrk="1" hangingPunct="1"/>
            <a:endParaRPr lang="en-US">
              <a:solidFill>
                <a:srgbClr val="000000"/>
              </a:solidFill>
              <a:latin typeface="Calibri" pitchFamily="34" charset="0"/>
              <a:ea typeface="DejaVu Sans" charset="0"/>
              <a:cs typeface="Calibri" pitchFamily="34" charset="0"/>
            </a:endParaRPr>
          </a:p>
          <a:p>
            <a:pPr eaLnBrk="1" hangingPunct="1"/>
            <a:endParaRPr lang="en-US">
              <a:solidFill>
                <a:srgbClr val="000000"/>
              </a:solidFill>
              <a:latin typeface="Calibri" pitchFamily="34" charset="0"/>
              <a:ea typeface="DejaVu Sans" charset="0"/>
              <a:cs typeface="Calibri" pitchFamily="34" charset="0"/>
            </a:endParaRPr>
          </a:p>
        </p:txBody>
      </p:sp>
      <p:graphicFrame>
        <p:nvGraphicFramePr>
          <p:cNvPr id="33796" name="Group 4"/>
          <p:cNvGraphicFramePr>
            <a:graphicFrameLocks noGrp="1"/>
          </p:cNvGraphicFramePr>
          <p:nvPr/>
        </p:nvGraphicFramePr>
        <p:xfrm>
          <a:off x="838200" y="2438400"/>
          <a:ext cx="7010400" cy="2058988"/>
        </p:xfrm>
        <a:graphic>
          <a:graphicData uri="http://schemas.openxmlformats.org/drawingml/2006/table">
            <a:tbl>
              <a:tblPr/>
              <a:tblGrid>
                <a:gridCol w="1506333"/>
                <a:gridCol w="1241595"/>
                <a:gridCol w="1241597"/>
                <a:gridCol w="1362678"/>
                <a:gridCol w="1658197"/>
              </a:tblGrid>
              <a:tr h="803854">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Material</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Density</a:t>
                      </a:r>
                    </a:p>
                    <a:p>
                      <a:pPr marL="0" marR="0" lvl="0" indent="0" algn="l"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a:t>
                      </a:r>
                      <a:r>
                        <a:rPr kumimoji="0" lang="en-US" sz="1600" b="0" i="0" u="none" strike="noStrike" cap="none" normalizeH="0" baseline="0" dirty="0" err="1" smtClean="0">
                          <a:ln>
                            <a:noFill/>
                          </a:ln>
                          <a:solidFill>
                            <a:srgbClr val="000000"/>
                          </a:solidFill>
                          <a:effectLst/>
                          <a:latin typeface="Calibri" pitchFamily="32" charset="0"/>
                          <a:cs typeface="Calibri" pitchFamily="32" charset="0"/>
                        </a:rPr>
                        <a:t>gms</a:t>
                      </a:r>
                      <a:r>
                        <a:rPr kumimoji="0" lang="en-US" sz="1600" b="0" i="0" u="none" strike="noStrike" cap="none" normalizeH="0" baseline="0" dirty="0" smtClean="0">
                          <a:ln>
                            <a:noFill/>
                          </a:ln>
                          <a:solidFill>
                            <a:srgbClr val="000000"/>
                          </a:solidFill>
                          <a:effectLst/>
                          <a:latin typeface="Calibri" pitchFamily="32" charset="0"/>
                          <a:cs typeface="Calibri" pitchFamily="32" charset="0"/>
                        </a:rPr>
                        <a:t>/cc)</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Tensile strength</a:t>
                      </a:r>
                    </a:p>
                    <a:p>
                      <a:pPr marL="0" marR="0" lvl="0" indent="0" algn="l"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a:t>
                      </a:r>
                      <a:r>
                        <a:rPr kumimoji="0" lang="en-US" sz="1600" b="0" i="0" u="none" strike="noStrike" cap="none" normalizeH="0" baseline="0" dirty="0" err="1" smtClean="0">
                          <a:ln>
                            <a:noFill/>
                          </a:ln>
                          <a:solidFill>
                            <a:srgbClr val="000000"/>
                          </a:solidFill>
                          <a:effectLst/>
                          <a:latin typeface="Calibri" pitchFamily="32" charset="0"/>
                          <a:cs typeface="Calibri" pitchFamily="32" charset="0"/>
                        </a:rPr>
                        <a:t>GPa</a:t>
                      </a:r>
                      <a:r>
                        <a:rPr kumimoji="0" lang="en-US" sz="1600" b="0" i="0" u="none" strike="noStrike" cap="none" normalizeH="0" baseline="0" dirty="0" smtClean="0">
                          <a:ln>
                            <a:noFill/>
                          </a:ln>
                          <a:solidFill>
                            <a:srgbClr val="000000"/>
                          </a:solidFill>
                          <a:effectLst/>
                          <a:latin typeface="Calibri" pitchFamily="32" charset="0"/>
                          <a:cs typeface="Calibri" pitchFamily="32" charset="0"/>
                        </a:rPr>
                        <a: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Cost</a:t>
                      </a:r>
                    </a:p>
                    <a:p>
                      <a:pPr marL="0" marR="0" lvl="0" indent="0" algn="l"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per square meter</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Availability</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r>
              <a:tr h="360433">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Aluminum</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2.7</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90</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59.74 $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Easily available</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34269">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Carbon Fiber</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1.75</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3.5</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651 $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Facility not yet identified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60433">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Steel</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7.9</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1.3</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52.31 $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Difficult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91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1"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Egg Protection Trade and selection </a:t>
            </a:r>
          </a:p>
        </p:txBody>
      </p:sp>
      <p:sp>
        <p:nvSpPr>
          <p:cNvPr id="5017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01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CAF08BC-97E0-4937-BB17-79224BE5CD02}" type="slidenum">
              <a:rPr lang="en-US" smtClean="0"/>
              <a:pPr eaLnBrk="1" hangingPunct="1"/>
              <a:t>46</a:t>
            </a:fld>
            <a:endParaRPr lang="en-US" smtClean="0"/>
          </a:p>
        </p:txBody>
      </p:sp>
      <p:pic>
        <p:nvPicPr>
          <p:cNvPr id="50181"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smtClean="0"/>
              <a:t>Cansat 2011 PDR:  Team 852 (Team Gaganyaan)</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C750758-0CB8-4A44-91B1-6231CD4ACCB6}" type="slidenum">
              <a:rPr lang="en-IN" smtClean="0"/>
              <a:pPr eaLnBrk="1" hangingPunct="1"/>
              <a:t>47</a:t>
            </a:fld>
            <a:endParaRPr lang="en-IN" smtClean="0"/>
          </a:p>
        </p:txBody>
      </p:sp>
      <p:sp>
        <p:nvSpPr>
          <p:cNvPr id="5120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Carrier-Lander Interface</a:t>
            </a:r>
          </a:p>
        </p:txBody>
      </p:sp>
      <p:sp>
        <p:nvSpPr>
          <p:cNvPr id="51205" name="Rectangle 2"/>
          <p:cNvSpPr>
            <a:spLocks noGrp="1" noChangeArrowheads="1"/>
          </p:cNvSpPr>
          <p:nvPr>
            <p:ph type="body" idx="4294967295"/>
          </p:nvPr>
        </p:nvSpPr>
        <p:spPr/>
        <p:txBody>
          <a:bodyPr/>
          <a:lstStyle/>
          <a:p>
            <a:pPr marL="341313" indent="-341313">
              <a:buSzPct val="45000"/>
              <a:buFont typeface="Symbol"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latin typeface="Calibri" pitchFamily="34" charset="0"/>
              <a:ea typeface="Calibri" pitchFamily="34" charset="0"/>
              <a:cs typeface="Calibri" pitchFamily="34" charset="0"/>
            </a:endParaRPr>
          </a:p>
          <a:p>
            <a:pPr marL="341313" indent="-341313">
              <a:buSzPct val="4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The lander will be connected to</a:t>
            </a:r>
          </a:p>
          <a:p>
            <a:pPr marL="341313" indent="-341313">
              <a:buSzPct val="4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the carrier via a hook oriented </a:t>
            </a:r>
          </a:p>
          <a:p>
            <a:pPr marL="341313" indent="-341313">
              <a:buSzPct val="4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horizontally. The hook will be</a:t>
            </a:r>
          </a:p>
          <a:p>
            <a:pPr marL="341313" indent="-341313">
              <a:buSzPct val="4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moved using the servo when</a:t>
            </a:r>
          </a:p>
          <a:p>
            <a:pPr marL="341313" indent="-341313">
              <a:buSzPct val="4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the release sequence is </a:t>
            </a:r>
          </a:p>
          <a:p>
            <a:pPr marL="341313" indent="-341313">
              <a:buSzPct val="4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to be performed.</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b="0" smtClean="0">
              <a:latin typeface="Calibri" pitchFamily="34" charset="0"/>
              <a:ea typeface="Calibri" pitchFamily="34" charset="0"/>
              <a:cs typeface="Calibri" pitchFamily="34" charset="0"/>
            </a:endParaRP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The release of the hook results</a:t>
            </a:r>
          </a:p>
          <a:p>
            <a:pPr marL="341313" indent="-341313">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in the opening of lander</a:t>
            </a:r>
          </a:p>
          <a:p>
            <a:pPr marL="341313" indent="-341313">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b="0" smtClean="0">
                <a:latin typeface="Calibri" pitchFamily="34" charset="0"/>
                <a:ea typeface="Calibri" pitchFamily="34" charset="0"/>
                <a:cs typeface="Calibri" pitchFamily="34" charset="0"/>
              </a:rPr>
              <a:t>     parachute.</a:t>
            </a:r>
          </a:p>
        </p:txBody>
      </p:sp>
      <p:pic>
        <p:nvPicPr>
          <p:cNvPr id="512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19200"/>
            <a:ext cx="47402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9131D7A-3314-4A77-BED9-41D074499E2A}" type="slidenum">
              <a:rPr lang="en-US" smtClean="0"/>
              <a:pPr eaLnBrk="1" hangingPunct="1"/>
              <a:t>48</a:t>
            </a:fld>
            <a:endParaRPr lang="en-US" smtClean="0"/>
          </a:p>
        </p:txBody>
      </p:sp>
      <p:sp>
        <p:nvSpPr>
          <p:cNvPr id="52228" name="Rectangle 2"/>
          <p:cNvSpPr>
            <a:spLocks noGrp="1" noChangeArrowheads="1"/>
          </p:cNvSpPr>
          <p:nvPr>
            <p:ph type="title"/>
          </p:nvPr>
        </p:nvSpPr>
        <p:spPr/>
        <p:txBody>
          <a:bodyPr/>
          <a:lstStyle/>
          <a:p>
            <a:pPr eaLnBrk="1" hangingPunct="1"/>
            <a:r>
              <a:rPr lang="en-US" smtClean="0"/>
              <a:t>Mechanical Layout of Components 	Trade &amp; Selection</a:t>
            </a:r>
          </a:p>
        </p:txBody>
      </p:sp>
      <p:sp>
        <p:nvSpPr>
          <p:cNvPr id="52229" name="Rectangle 3"/>
          <p:cNvSpPr>
            <a:spLocks noGrp="1" noChangeArrowheads="1"/>
          </p:cNvSpPr>
          <p:nvPr>
            <p:ph type="body" idx="1"/>
          </p:nvPr>
        </p:nvSpPr>
        <p:spPr/>
        <p:txBody>
          <a:bodyPr/>
          <a:lstStyle/>
          <a:p>
            <a:pPr eaLnBrk="1" hangingPunct="1"/>
            <a:r>
              <a:rPr lang="en-US" sz="2800" b="0" smtClean="0">
                <a:latin typeface="Calibri" pitchFamily="34" charset="0"/>
                <a:ea typeface="Calibri" pitchFamily="34" charset="0"/>
                <a:cs typeface="Calibri" pitchFamily="34" charset="0"/>
              </a:rPr>
              <a:t>The Battery and the rest of the electronics have been placed on opposite sides in both carrier and lander to ensure that center of mass remains near the center of the structure for proper balance.</a:t>
            </a:r>
          </a:p>
          <a:p>
            <a:pPr eaLnBrk="1" hangingPunct="1"/>
            <a:r>
              <a:rPr lang="en-US" sz="2800" b="0" smtClean="0">
                <a:latin typeface="Calibri" pitchFamily="34" charset="0"/>
                <a:ea typeface="Calibri" pitchFamily="34" charset="0"/>
                <a:cs typeface="Calibri" pitchFamily="34" charset="0"/>
              </a:rPr>
              <a:t>The motor-hook arrangement is placed at the center of the CanSat cross-section for smooth release.</a:t>
            </a:r>
          </a:p>
          <a:p>
            <a:pPr eaLnBrk="1" hangingPunct="1"/>
            <a:r>
              <a:rPr lang="en-US" sz="2800" b="0" smtClean="0">
                <a:latin typeface="Calibri" pitchFamily="34" charset="0"/>
                <a:ea typeface="Calibri" pitchFamily="34" charset="0"/>
                <a:cs typeface="Calibri" pitchFamily="34" charset="0"/>
              </a:rPr>
              <a:t>The egg container is placed at the bottom , on top of it is the lander electronic section and above it, interfaced using motor – hook mechanism is carrier. </a:t>
            </a:r>
          </a:p>
        </p:txBody>
      </p:sp>
      <p:pic>
        <p:nvPicPr>
          <p:cNvPr id="522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smtClean="0"/>
              <a:t>Cansat 2011 PDR:  Team 852 (Team Gaganyaan)</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67A9F55-0A2B-462F-8269-ACD0948DE6F8}" type="slidenum">
              <a:rPr lang="en-IN" smtClean="0"/>
              <a:pPr eaLnBrk="1" hangingPunct="1"/>
              <a:t>49</a:t>
            </a:fld>
            <a:endParaRPr lang="en-IN" smtClean="0"/>
          </a:p>
        </p:txBody>
      </p:sp>
      <p:sp>
        <p:nvSpPr>
          <p:cNvPr id="5325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Estimated Mass Budget</a:t>
            </a:r>
          </a:p>
        </p:txBody>
      </p:sp>
      <p:graphicFrame>
        <p:nvGraphicFramePr>
          <p:cNvPr id="36867" name="Group 3"/>
          <p:cNvGraphicFramePr>
            <a:graphicFrameLocks noGrp="1"/>
          </p:cNvGraphicFramePr>
          <p:nvPr/>
        </p:nvGraphicFramePr>
        <p:xfrm>
          <a:off x="1317625" y="1128713"/>
          <a:ext cx="6378575" cy="2193925"/>
        </p:xfrm>
        <a:graphic>
          <a:graphicData uri="http://schemas.openxmlformats.org/drawingml/2006/table">
            <a:tbl>
              <a:tblPr/>
              <a:tblGrid>
                <a:gridCol w="3117850"/>
                <a:gridCol w="3260725"/>
              </a:tblGrid>
              <a:tr h="31954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500" b="0" i="0" u="none" strike="noStrike" cap="none" normalizeH="0" baseline="0" dirty="0" smtClean="0">
                          <a:ln>
                            <a:noFill/>
                          </a:ln>
                          <a:solidFill>
                            <a:srgbClr val="000000"/>
                          </a:solidFill>
                          <a:effectLst/>
                          <a:latin typeface="Arial" charset="0"/>
                          <a:ea typeface="DejaVu Sans" charset="0"/>
                          <a:cs typeface="DejaVu Sans" charset="0"/>
                        </a:rPr>
                        <a:t>Carrier</a:t>
                      </a:r>
                    </a:p>
                  </a:txBody>
                  <a:tcPr marL="90000" marR="90000" marT="60052"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500" b="0" i="0" u="none" strike="noStrike" cap="none" normalizeH="0" baseline="0" smtClean="0">
                          <a:ln>
                            <a:noFill/>
                          </a:ln>
                          <a:solidFill>
                            <a:srgbClr val="000000"/>
                          </a:solidFill>
                          <a:effectLst/>
                          <a:latin typeface="Arial" charset="0"/>
                          <a:ea typeface="DejaVu Sans" charset="0"/>
                          <a:cs typeface="DejaVu Sans" charset="0"/>
                        </a:rPr>
                        <a:t>Weight (gm)</a:t>
                      </a:r>
                    </a:p>
                  </a:txBody>
                  <a:tcPr marL="90000" marR="90000" marT="60052"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r>
              <a:tr h="404959">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mass of skeleton (carrier) </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52</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415236">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mass of pcb(including microcontroller, temp.sensor)</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23</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7632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total mass of electronics</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84</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battery</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53</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parachute</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20</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total carrier mass</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232</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36919" name="Group 55"/>
          <p:cNvGraphicFramePr>
            <a:graphicFrameLocks noGrp="1"/>
          </p:cNvGraphicFramePr>
          <p:nvPr/>
        </p:nvGraphicFramePr>
        <p:xfrm>
          <a:off x="1295400" y="3429000"/>
          <a:ext cx="6400800" cy="1928813"/>
        </p:xfrm>
        <a:graphic>
          <a:graphicData uri="http://schemas.openxmlformats.org/drawingml/2006/table">
            <a:tbl>
              <a:tblPr/>
              <a:tblGrid>
                <a:gridCol w="3172418"/>
                <a:gridCol w="3228382"/>
              </a:tblGrid>
              <a:tr h="37354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500" b="0" i="0" u="none" strike="noStrike" cap="none" normalizeH="0" baseline="0" dirty="0" smtClean="0">
                          <a:ln>
                            <a:noFill/>
                          </a:ln>
                          <a:solidFill>
                            <a:srgbClr val="000000"/>
                          </a:solidFill>
                          <a:effectLst/>
                          <a:latin typeface="Arial" charset="0"/>
                          <a:ea typeface="DejaVu Sans" charset="0"/>
                          <a:cs typeface="DejaVu Sans" charset="0"/>
                        </a:rPr>
                        <a:t>Lander</a:t>
                      </a:r>
                    </a:p>
                  </a:txBody>
                  <a:tcPr marL="90000" marR="90000" marT="60034"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500" b="0" i="0" u="none" strike="noStrike" cap="none" normalizeH="0" baseline="0" dirty="0" smtClean="0">
                          <a:ln>
                            <a:noFill/>
                          </a:ln>
                          <a:solidFill>
                            <a:srgbClr val="000000"/>
                          </a:solidFill>
                          <a:effectLst/>
                          <a:latin typeface="Arial" charset="0"/>
                          <a:ea typeface="DejaVu Sans" charset="0"/>
                          <a:cs typeface="DejaVu Sans" charset="0"/>
                        </a:rPr>
                        <a:t>Weight(gm)</a:t>
                      </a:r>
                    </a:p>
                  </a:txBody>
                  <a:tcPr marL="90000" marR="90000" marT="60034"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r>
              <a:tr h="259212">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mass of lander skeleton</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140</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12">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mass of electronics</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25</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59212">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Parachute</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30</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12">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Egg and cushioning</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smtClean="0">
                          <a:ln>
                            <a:noFill/>
                          </a:ln>
                          <a:solidFill>
                            <a:srgbClr val="000000"/>
                          </a:solidFill>
                          <a:effectLst/>
                          <a:latin typeface="Arial" charset="0"/>
                          <a:ea typeface="DejaVu Sans" charset="0"/>
                          <a:cs typeface="DejaVu Sans" charset="0"/>
                        </a:rPr>
                        <a:t>55</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59212">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Battery</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53</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12">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Total Lander mass</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303</a:t>
                      </a:r>
                    </a:p>
                  </a:txBody>
                  <a:tcPr marL="90000" marR="90000" marT="56505" marB="46803"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36964" name="Group 100"/>
          <p:cNvGraphicFramePr>
            <a:graphicFrameLocks noGrp="1"/>
          </p:cNvGraphicFramePr>
          <p:nvPr/>
        </p:nvGraphicFramePr>
        <p:xfrm>
          <a:off x="1295400" y="5524500"/>
          <a:ext cx="6400800" cy="685800"/>
        </p:xfrm>
        <a:graphic>
          <a:graphicData uri="http://schemas.openxmlformats.org/drawingml/2006/table">
            <a:tbl>
              <a:tblPr/>
              <a:tblGrid>
                <a:gridCol w="3147113"/>
                <a:gridCol w="3253687"/>
              </a:tblGrid>
              <a:tr h="342900">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Total Mass</a:t>
                      </a:r>
                    </a:p>
                  </a:txBody>
                  <a:tcPr marL="90000" marR="90000" marT="56501"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535</a:t>
                      </a:r>
                    </a:p>
                  </a:txBody>
                  <a:tcPr marL="90000" marR="90000" marT="56501"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342900">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Total mass (excluding egg)</a:t>
                      </a:r>
                    </a:p>
                  </a:txBody>
                  <a:tcPr marL="90000" marR="90000" marT="56501"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100" b="0" i="0" u="none" strike="noStrike" cap="none" normalizeH="0" baseline="0" dirty="0" smtClean="0">
                          <a:ln>
                            <a:noFill/>
                          </a:ln>
                          <a:solidFill>
                            <a:srgbClr val="000000"/>
                          </a:solidFill>
                          <a:effectLst/>
                          <a:latin typeface="Arial" charset="0"/>
                          <a:ea typeface="DejaVu Sans" charset="0"/>
                          <a:cs typeface="DejaVu Sans" charset="0"/>
                        </a:rPr>
                        <a:t>485</a:t>
                      </a:r>
                    </a:p>
                  </a:txBody>
                  <a:tcPr marL="90000" marR="90000" marT="56501"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bl>
          </a:graphicData>
        </a:graphic>
      </p:graphicFrame>
      <p:pic>
        <p:nvPicPr>
          <p:cNvPr id="5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17" name="Text Box 3"/>
          <p:cNvSpPr txBox="1">
            <a:spLocks noChangeArrowheads="1"/>
          </p:cNvSpPr>
          <p:nvPr/>
        </p:nvSpPr>
        <p:spPr bwMode="auto">
          <a:xfrm>
            <a:off x="228600" y="6477000"/>
            <a:ext cx="2286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IN" sz="1000">
                <a:solidFill>
                  <a:srgbClr val="000000"/>
                </a:solidFill>
                <a:ea typeface="DejaVu Sans" charset="0"/>
                <a:cs typeface="DejaVu Sans" charset="0"/>
              </a:rPr>
              <a:t>Presenter:  Ramakrishna Vedantam</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Team Organization</a:t>
            </a:r>
          </a:p>
        </p:txBody>
      </p:sp>
      <p:sp>
        <p:nvSpPr>
          <p:cNvPr id="819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C2ABFA-ECFD-405C-B603-678D9B6ACE16}" type="slidenum">
              <a:rPr lang="en-US" smtClean="0"/>
              <a:pPr eaLnBrk="1" hangingPunct="1"/>
              <a:t>5</a:t>
            </a:fld>
            <a:endParaRPr lang="en-US" smtClean="0"/>
          </a:p>
        </p:txBody>
      </p:sp>
      <p:graphicFrame>
        <p:nvGraphicFramePr>
          <p:cNvPr id="6" name="Group 3"/>
          <p:cNvGraphicFramePr>
            <a:graphicFrameLocks noGrp="1"/>
          </p:cNvGraphicFramePr>
          <p:nvPr>
            <p:extLst>
              <p:ext uri="{D42A27DB-BD31-4B8C-83A1-F6EECF244321}">
                <p14:modId xmlns:p14="http://schemas.microsoft.com/office/powerpoint/2010/main" val="2075691863"/>
              </p:ext>
            </p:extLst>
          </p:nvPr>
        </p:nvGraphicFramePr>
        <p:xfrm>
          <a:off x="381000" y="1066800"/>
          <a:ext cx="8381999" cy="5202337"/>
        </p:xfrm>
        <a:graphic>
          <a:graphicData uri="http://schemas.openxmlformats.org/drawingml/2006/table">
            <a:tbl>
              <a:tblPr/>
              <a:tblGrid>
                <a:gridCol w="533399"/>
                <a:gridCol w="1691910"/>
                <a:gridCol w="1307051"/>
                <a:gridCol w="1956737"/>
                <a:gridCol w="2892902"/>
              </a:tblGrid>
              <a:tr h="354667">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No.</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Name</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Year of study</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Position</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Contact details</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1</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Syed </a:t>
                      </a:r>
                      <a:r>
                        <a:rPr kumimoji="0" lang="en-IN" sz="1200" b="0" i="0" u="none" strike="noStrike" cap="none" normalizeH="0" baseline="0" dirty="0" err="1" smtClean="0">
                          <a:ln>
                            <a:noFill/>
                          </a:ln>
                          <a:solidFill>
                            <a:srgbClr val="000000"/>
                          </a:solidFill>
                          <a:effectLst/>
                          <a:latin typeface="Arial" charset="0"/>
                          <a:ea typeface="MS Gothic" charset="-128"/>
                        </a:rPr>
                        <a:t>Tabish</a:t>
                      </a:r>
                      <a:r>
                        <a:rPr kumimoji="0" lang="en-IN" sz="1200" b="0" i="0" u="none" strike="noStrike" cap="none" normalizeH="0" baseline="0" dirty="0" smtClean="0">
                          <a:ln>
                            <a:noFill/>
                          </a:ln>
                          <a:solidFill>
                            <a:srgbClr val="000000"/>
                          </a:solidFill>
                          <a:effectLst/>
                          <a:latin typeface="Arial" charset="0"/>
                          <a:ea typeface="MS Gothic" charset="-128"/>
                        </a:rPr>
                        <a:t> Abbas</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Team Leader</a:t>
                      </a:r>
                    </a:p>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Electronics Team lead</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2"/>
                        </a:rPr>
                        <a:t>syed.abbas@students.iiit.ac.in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543093">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2</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Rakesh</a:t>
                      </a:r>
                      <a:r>
                        <a:rPr kumimoji="0" lang="en-IN" sz="1200" b="0" i="0" u="none" strike="noStrike" cap="none" normalizeH="0" baseline="0" dirty="0" smtClean="0">
                          <a:ln>
                            <a:noFill/>
                          </a:ln>
                          <a:solidFill>
                            <a:srgbClr val="000000"/>
                          </a:solidFill>
                          <a:effectLst/>
                          <a:latin typeface="Arial" charset="0"/>
                          <a:ea typeface="MS Gothic" charset="-128"/>
                        </a:rPr>
                        <a:t> N 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Alternate Team Leader</a:t>
                      </a:r>
                    </a:p>
                    <a:p>
                      <a:pPr marL="0" marR="0" lvl="0" indent="0" algn="ctr" defTabSz="449263" rtl="0" eaLnBrk="1" fontAlgn="base" latinLnBrk="0" hangingPunct="1">
                        <a:lnSpc>
                          <a:spcPct val="139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Mechanical Team Lead</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3"/>
                        </a:rPr>
                        <a:t>rakesh.r@students.iiit.ac.in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3</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Rahul Gupta</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 </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hlinkClick r:id="rId4"/>
                        </a:rPr>
                        <a:t>rahul.g@students.iiit.ac.in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4</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Siddharth</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smtClean="0">
                          <a:ln>
                            <a:noFill/>
                          </a:ln>
                          <a:solidFill>
                            <a:srgbClr val="000000"/>
                          </a:solidFill>
                          <a:effectLst/>
                          <a:latin typeface="Arial" charset="0"/>
                          <a:ea typeface="MS Gothic" charset="-128"/>
                        </a:rPr>
                        <a:t>Singh</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a:t>
                      </a:r>
                      <a:r>
                        <a:rPr kumimoji="0" lang="en-IN" sz="1200" b="0" i="0" u="none" strike="noStrike" cap="none" normalizeH="0" baseline="0" dirty="0" smtClean="0">
                          <a:ln>
                            <a:noFill/>
                          </a:ln>
                          <a:solidFill>
                            <a:srgbClr val="000000"/>
                          </a:solidFill>
                          <a:effectLst/>
                          <a:latin typeface="Arial" charset="0"/>
                          <a:ea typeface="MS Gothic" charset="-128"/>
                        </a:rPr>
                        <a:t>Mechanical Structure </a:t>
                      </a:r>
                      <a:r>
                        <a:rPr kumimoji="0" lang="en-IN" sz="1200" b="0" i="0" u="none" strike="noStrike" cap="none" normalizeH="0" baseline="0" dirty="0" smtClean="0">
                          <a:ln>
                            <a:noFill/>
                          </a:ln>
                          <a:solidFill>
                            <a:srgbClr val="000000"/>
                          </a:solidFill>
                          <a:effectLst/>
                          <a:latin typeface="Arial" charset="0"/>
                          <a:ea typeface="MS Gothic" charset="-128"/>
                        </a:rPr>
                        <a:t>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hlinkClick r:id="rId5"/>
                        </a:rPr>
                        <a:t>siddharth.singh@students.iiit.ac.in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5</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err="1" smtClean="0">
                          <a:ln>
                            <a:noFill/>
                          </a:ln>
                          <a:solidFill>
                            <a:srgbClr val="000000"/>
                          </a:solidFill>
                          <a:effectLst/>
                          <a:latin typeface="Arial" charset="0"/>
                          <a:ea typeface="MS Gothic" charset="-128"/>
                        </a:rPr>
                        <a:t>Gauresh</a:t>
                      </a:r>
                      <a:r>
                        <a:rPr kumimoji="0" lang="en-US" sz="1200" b="0" i="0" u="none" strike="noStrike" cap="none" normalizeH="0" baseline="0" dirty="0" smtClean="0">
                          <a:ln>
                            <a:noFill/>
                          </a:ln>
                          <a:solidFill>
                            <a:srgbClr val="000000"/>
                          </a:solidFill>
                          <a:effectLst/>
                          <a:latin typeface="Arial" charset="0"/>
                          <a:ea typeface="MS Gothic" charset="-128"/>
                        </a:rPr>
                        <a:t> </a:t>
                      </a:r>
                      <a:r>
                        <a:rPr kumimoji="0" lang="en-US" sz="1200" b="0" i="0" u="none" strike="noStrike" cap="none" normalizeH="0" baseline="0" dirty="0" err="1" smtClean="0">
                          <a:ln>
                            <a:noFill/>
                          </a:ln>
                          <a:solidFill>
                            <a:srgbClr val="000000"/>
                          </a:solidFill>
                          <a:effectLst/>
                          <a:latin typeface="Arial" charset="0"/>
                          <a:ea typeface="MS Gothic" charset="-128"/>
                        </a:rPr>
                        <a:t>Patil</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Electronics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6"/>
                        </a:rPr>
                        <a:t>gauresh.patil@students.iiit.ac.in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6</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Shashank</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err="1" smtClean="0">
                          <a:ln>
                            <a:noFill/>
                          </a:ln>
                          <a:solidFill>
                            <a:srgbClr val="000000"/>
                          </a:solidFill>
                          <a:effectLst/>
                          <a:latin typeface="Arial" charset="0"/>
                          <a:ea typeface="MS Gothic" charset="-128"/>
                        </a:rPr>
                        <a:t>Wadhva</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7"/>
                        </a:rPr>
                        <a:t>wadhwa.lekhraj@students.iiit.ac.in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7</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Kunth</a:t>
                      </a:r>
                      <a:r>
                        <a:rPr kumimoji="0" lang="en-IN" sz="1200" b="0" i="0" u="none" strike="noStrike" cap="none" normalizeH="0" baseline="0" dirty="0" smtClean="0">
                          <a:ln>
                            <a:noFill/>
                          </a:ln>
                          <a:solidFill>
                            <a:srgbClr val="000000"/>
                          </a:solidFill>
                          <a:effectLst/>
                          <a:latin typeface="Arial" charset="0"/>
                          <a:ea typeface="MS Gothic" charset="-128"/>
                        </a:rPr>
                        <a:t> Jain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Electronics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chemeClr val="tx1"/>
                          </a:solidFill>
                          <a:effectLst/>
                          <a:latin typeface="Arial" charset="0"/>
                          <a:ea typeface="MS Gothic" charset="-128"/>
                          <a:hlinkClick r:id="rId8"/>
                        </a:rPr>
                        <a:t>kunth.jain@students.iiit.ac.in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8</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err="1" smtClean="0">
                          <a:ln>
                            <a:noFill/>
                          </a:ln>
                          <a:solidFill>
                            <a:srgbClr val="000000"/>
                          </a:solidFill>
                          <a:effectLst/>
                          <a:latin typeface="Arial" charset="0"/>
                          <a:ea typeface="MS Gothic" charset="-128"/>
                        </a:rPr>
                        <a:t>Jashwanth</a:t>
                      </a:r>
                      <a:r>
                        <a:rPr kumimoji="0" lang="en-US" sz="1200" b="0" i="0" u="none" strike="noStrike" cap="none" normalizeH="0" baseline="0" dirty="0" smtClean="0">
                          <a:ln>
                            <a:noFill/>
                          </a:ln>
                          <a:solidFill>
                            <a:srgbClr val="000000"/>
                          </a:solidFill>
                          <a:effectLst/>
                          <a:latin typeface="Arial" charset="0"/>
                          <a:ea typeface="MS Gothic" charset="-128"/>
                        </a:rPr>
                        <a:t> Reddy</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nd</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smtClean="0">
                          <a:ln>
                            <a:noFill/>
                          </a:ln>
                          <a:solidFill>
                            <a:srgbClr val="000000"/>
                          </a:solidFill>
                          <a:effectLst/>
                          <a:latin typeface="Arial" charset="0"/>
                          <a:ea typeface="MS Gothic" charset="-128"/>
                        </a:rPr>
                        <a:t>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hlinkClick r:id="rId9"/>
                        </a:rPr>
                        <a:t>@</a:t>
                      </a:r>
                      <a:r>
                        <a:rPr kumimoji="0" lang="en-US" sz="1200" b="0" i="0" u="none" strike="noStrike" cap="none" normalizeH="0" baseline="0" dirty="0" smtClean="0">
                          <a:ln>
                            <a:noFill/>
                          </a:ln>
                          <a:solidFill>
                            <a:srgbClr val="000000"/>
                          </a:solidFill>
                          <a:effectLst/>
                          <a:latin typeface="Arial" charset="0"/>
                          <a:ea typeface="MS Gothic" charset="-128"/>
                          <a:hlinkClick r:id="rId9"/>
                        </a:rPr>
                        <a:t>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9 </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Akshat</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err="1" smtClean="0">
                          <a:ln>
                            <a:noFill/>
                          </a:ln>
                          <a:solidFill>
                            <a:srgbClr val="000000"/>
                          </a:solidFill>
                          <a:effectLst/>
                          <a:latin typeface="Arial" charset="0"/>
                          <a:ea typeface="MS Gothic" charset="-128"/>
                        </a:rPr>
                        <a:t>Khandelwal</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2</a:t>
                      </a:r>
                      <a:r>
                        <a:rPr kumimoji="0" lang="en-IN" sz="1200" b="0" i="0" u="none" strike="noStrike" cap="none" normalizeH="0" baseline="30000" dirty="0" smtClean="0">
                          <a:ln>
                            <a:noFill/>
                          </a:ln>
                          <a:solidFill>
                            <a:srgbClr val="000000"/>
                          </a:solidFill>
                          <a:effectLst/>
                          <a:latin typeface="Arial" charset="0"/>
                          <a:ea typeface="MS Gothic" charset="-128"/>
                        </a:rPr>
                        <a:t>nd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hlinkClick r:id="rId10"/>
                        </a:rPr>
                        <a:t>prahal.ghai@students.iiit.ac.in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10</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Priya</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err="1" smtClean="0">
                          <a:ln>
                            <a:noFill/>
                          </a:ln>
                          <a:solidFill>
                            <a:srgbClr val="000000"/>
                          </a:solidFill>
                          <a:effectLst/>
                          <a:latin typeface="Arial" charset="0"/>
                          <a:ea typeface="MS Gothic" charset="-128"/>
                        </a:rPr>
                        <a:t>Bansal</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2</a:t>
                      </a:r>
                      <a:r>
                        <a:rPr kumimoji="0" lang="en-IN" sz="1200" b="0" i="0" u="none" strike="noStrike" cap="none" normalizeH="0" baseline="30000" dirty="0" smtClean="0">
                          <a:ln>
                            <a:noFill/>
                          </a:ln>
                          <a:solidFill>
                            <a:srgbClr val="000000"/>
                          </a:solidFill>
                          <a:effectLst/>
                          <a:latin typeface="Arial" charset="0"/>
                          <a:ea typeface="MS Gothic" charset="-128"/>
                        </a:rPr>
                        <a:t>nd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hlinkClick r:id="rId11"/>
                        </a:rPr>
                        <a:t>priya.bansal@students.iiit.ac.in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bl>
          </a:graphicData>
        </a:graphic>
      </p:graphicFrame>
      <p:pic>
        <p:nvPicPr>
          <p:cNvPr id="827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427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252911-4ADE-4831-BBBD-0B98071AEC05}" type="slidenum">
              <a:rPr lang="en-US" smtClean="0"/>
              <a:pPr eaLnBrk="1" hangingPunct="1"/>
              <a:t>50</a:t>
            </a:fld>
            <a:endParaRPr lang="en-US" smtClean="0"/>
          </a:p>
        </p:txBody>
      </p:sp>
      <p:sp>
        <p:nvSpPr>
          <p:cNvPr id="54276" name="Rectangle 4"/>
          <p:cNvSpPr>
            <a:spLocks noGrp="1" noChangeArrowheads="1"/>
          </p:cNvSpPr>
          <p:nvPr>
            <p:ph type="ctrTitle"/>
          </p:nvPr>
        </p:nvSpPr>
        <p:spPr/>
        <p:txBody>
          <a:bodyPr/>
          <a:lstStyle/>
          <a:p>
            <a:pPr eaLnBrk="1" hangingPunct="1"/>
            <a:r>
              <a:rPr lang="en-US" smtClean="0"/>
              <a:t>Communication and Data Handling Subsystem Design</a:t>
            </a:r>
          </a:p>
        </p:txBody>
      </p:sp>
      <p:sp>
        <p:nvSpPr>
          <p:cNvPr id="54277" name="Rectangle 5"/>
          <p:cNvSpPr>
            <a:spLocks noGrp="1" noChangeArrowheads="1"/>
          </p:cNvSpPr>
          <p:nvPr>
            <p:ph type="subTitle" idx="1"/>
          </p:nvPr>
        </p:nvSpPr>
        <p:spPr/>
        <p:txBody>
          <a:bodyPr/>
          <a:lstStyle/>
          <a:p>
            <a:pPr eaLnBrk="1" hangingPunct="1"/>
            <a:r>
              <a:rPr lang="en-US" smtClean="0"/>
              <a:t>Presenter : Jasmeet Singh</a:t>
            </a:r>
          </a:p>
        </p:txBody>
      </p:sp>
      <p:pic>
        <p:nvPicPr>
          <p:cNvPr id="542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49A98D-C53A-4785-A52F-460179904C29}" type="slidenum">
              <a:rPr lang="en-US" smtClean="0"/>
              <a:pPr eaLnBrk="1" hangingPunct="1"/>
              <a:t>51</a:t>
            </a:fld>
            <a:endParaRPr lang="en-US" smtClean="0"/>
          </a:p>
        </p:txBody>
      </p:sp>
      <p:sp>
        <p:nvSpPr>
          <p:cNvPr id="55300" name="Rectangle 2"/>
          <p:cNvSpPr>
            <a:spLocks noGrp="1" noChangeArrowheads="1"/>
          </p:cNvSpPr>
          <p:nvPr>
            <p:ph type="title"/>
          </p:nvPr>
        </p:nvSpPr>
        <p:spPr/>
        <p:txBody>
          <a:bodyPr/>
          <a:lstStyle/>
          <a:p>
            <a:pPr eaLnBrk="1" hangingPunct="1"/>
            <a:r>
              <a:rPr lang="en-US" smtClean="0"/>
              <a:t>CDH Overview-1</a:t>
            </a:r>
          </a:p>
        </p:txBody>
      </p:sp>
      <p:sp>
        <p:nvSpPr>
          <p:cNvPr id="55301" name="Rectangle 3"/>
          <p:cNvSpPr>
            <a:spLocks noGrp="1" noChangeArrowheads="1"/>
          </p:cNvSpPr>
          <p:nvPr>
            <p:ph type="body" idx="1"/>
          </p:nvPr>
        </p:nvSpPr>
        <p:spPr/>
        <p:txBody>
          <a:bodyPr/>
          <a:lstStyle/>
          <a:p>
            <a:pPr eaLnBrk="1" hangingPunct="1"/>
            <a:r>
              <a:rPr lang="en-US" sz="2800" smtClean="0">
                <a:latin typeface="Calibri" pitchFamily="34" charset="0"/>
                <a:ea typeface="Calibri" pitchFamily="34" charset="0"/>
                <a:cs typeface="Calibri" pitchFamily="34" charset="0"/>
              </a:rPr>
              <a:t>Carrier</a:t>
            </a:r>
          </a:p>
          <a:p>
            <a:pPr lvl="1" eaLnBrk="1" hangingPunct="1"/>
            <a:r>
              <a:rPr lang="en-US" sz="2800" smtClean="0">
                <a:latin typeface="Calibri" pitchFamily="34" charset="0"/>
                <a:ea typeface="Calibri" pitchFamily="34" charset="0"/>
                <a:cs typeface="Calibri" pitchFamily="34" charset="0"/>
              </a:rPr>
              <a:t>Processor: AtMega 128 ( As Central Processing Unit  of  the Carrier;  sensing, processing,  transmitting, storing telemetry data)</a:t>
            </a:r>
          </a:p>
          <a:p>
            <a:pPr lvl="1" eaLnBrk="1" hangingPunct="1"/>
            <a:r>
              <a:rPr lang="en-US" sz="2800" smtClean="0">
                <a:latin typeface="Calibri" pitchFamily="34" charset="0"/>
                <a:ea typeface="Calibri" pitchFamily="34" charset="0"/>
                <a:cs typeface="Calibri" pitchFamily="34" charset="0"/>
              </a:rPr>
              <a:t>Memory: Atmel0736 (For storing telemetry data onboard for backup in case of communication failure)</a:t>
            </a:r>
          </a:p>
          <a:p>
            <a:pPr lvl="1" eaLnBrk="1" hangingPunct="1"/>
            <a:r>
              <a:rPr lang="en-US" sz="2800" smtClean="0">
                <a:latin typeface="Calibri" pitchFamily="34" charset="0"/>
                <a:ea typeface="Calibri" pitchFamily="34" charset="0"/>
                <a:cs typeface="Calibri" pitchFamily="34" charset="0"/>
              </a:rPr>
              <a:t>Radio Transceiver: Laird AC4790 Transceiver (For transmitting data to ground station once every 2 seconds)</a:t>
            </a:r>
          </a:p>
          <a:p>
            <a:pPr lvl="1" eaLnBrk="1" hangingPunct="1"/>
            <a:r>
              <a:rPr lang="en-US" sz="2800" smtClean="0">
                <a:latin typeface="Calibri" pitchFamily="34" charset="0"/>
                <a:ea typeface="Calibri" pitchFamily="34" charset="0"/>
                <a:cs typeface="Calibri" pitchFamily="34" charset="0"/>
              </a:rPr>
              <a:t>Antennae: S467XX-915S (2.0dBI)</a:t>
            </a:r>
          </a:p>
        </p:txBody>
      </p:sp>
      <p:sp>
        <p:nvSpPr>
          <p:cNvPr id="5530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pic>
        <p:nvPicPr>
          <p:cNvPr id="553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A19E103-75E4-4D3B-ABBC-1D0D178BE892}" type="slidenum">
              <a:rPr lang="en-US" smtClean="0"/>
              <a:pPr eaLnBrk="1" hangingPunct="1"/>
              <a:t>52</a:t>
            </a:fld>
            <a:endParaRPr lang="en-US" smtClean="0"/>
          </a:p>
        </p:txBody>
      </p:sp>
      <p:sp>
        <p:nvSpPr>
          <p:cNvPr id="56324" name="Rectangle 2"/>
          <p:cNvSpPr>
            <a:spLocks noGrp="1" noChangeArrowheads="1"/>
          </p:cNvSpPr>
          <p:nvPr>
            <p:ph type="title"/>
          </p:nvPr>
        </p:nvSpPr>
        <p:spPr/>
        <p:txBody>
          <a:bodyPr/>
          <a:lstStyle/>
          <a:p>
            <a:pPr eaLnBrk="1" hangingPunct="1"/>
            <a:r>
              <a:rPr lang="en-US" smtClean="0"/>
              <a:t>CDH Overview-2</a:t>
            </a:r>
          </a:p>
        </p:txBody>
      </p:sp>
      <p:sp>
        <p:nvSpPr>
          <p:cNvPr id="56325" name="Rectangle 3"/>
          <p:cNvSpPr>
            <a:spLocks noGrp="1" noChangeArrowheads="1"/>
          </p:cNvSpPr>
          <p:nvPr>
            <p:ph type="body" idx="1"/>
          </p:nvPr>
        </p:nvSpPr>
        <p:spPr/>
        <p:txBody>
          <a:bodyPr/>
          <a:lstStyle/>
          <a:p>
            <a:pPr eaLnBrk="1" hangingPunct="1"/>
            <a:r>
              <a:rPr lang="en-US" smtClean="0">
                <a:latin typeface="Calibri" pitchFamily="34" charset="0"/>
                <a:ea typeface="Calibri" pitchFamily="34" charset="0"/>
                <a:cs typeface="Calibri" pitchFamily="34" charset="0"/>
              </a:rPr>
              <a:t>Lander</a:t>
            </a:r>
          </a:p>
          <a:p>
            <a:pPr lvl="1" eaLnBrk="1" hangingPunct="1"/>
            <a:r>
              <a:rPr lang="en-US" smtClean="0">
                <a:latin typeface="Calibri" pitchFamily="34" charset="0"/>
                <a:ea typeface="Calibri" pitchFamily="34" charset="0"/>
                <a:cs typeface="Calibri" pitchFamily="34" charset="0"/>
              </a:rPr>
              <a:t>Processor: AtMega 128 (As Central Processing Unit of the Lander; sensing, processing, storing sensor data;</a:t>
            </a:r>
          </a:p>
          <a:p>
            <a:pPr lvl="1" eaLnBrk="1" hangingPunct="1"/>
            <a:r>
              <a:rPr lang="en-US" smtClean="0">
                <a:latin typeface="Calibri" pitchFamily="34" charset="0"/>
                <a:ea typeface="Calibri" pitchFamily="34" charset="0"/>
                <a:cs typeface="Calibri" pitchFamily="34" charset="0"/>
              </a:rPr>
              <a:t>Memory: Atmel0736 (For storing telemetry data onboard the lander  for post processing)</a:t>
            </a:r>
          </a:p>
          <a:p>
            <a:pPr eaLnBrk="1" hangingPunct="1"/>
            <a:r>
              <a:rPr lang="en-US" smtClean="0">
                <a:latin typeface="Calibri" pitchFamily="34" charset="0"/>
                <a:ea typeface="Calibri" pitchFamily="34" charset="0"/>
                <a:cs typeface="Calibri" pitchFamily="34" charset="0"/>
              </a:rPr>
              <a:t>Ground Station</a:t>
            </a:r>
          </a:p>
          <a:p>
            <a:pPr lvl="1" eaLnBrk="1" hangingPunct="1"/>
            <a:r>
              <a:rPr lang="en-US" smtClean="0">
                <a:latin typeface="Calibri" pitchFamily="34" charset="0"/>
                <a:ea typeface="Calibri" pitchFamily="34" charset="0"/>
                <a:cs typeface="Calibri" pitchFamily="34" charset="0"/>
              </a:rPr>
              <a:t>Processor: AtMega 128 ( For receiving and decoding received telemetry data from carrier)</a:t>
            </a:r>
          </a:p>
          <a:p>
            <a:pPr lvl="1" eaLnBrk="1" hangingPunct="1"/>
            <a:r>
              <a:rPr lang="en-US" smtClean="0">
                <a:latin typeface="Calibri" pitchFamily="34" charset="0"/>
                <a:ea typeface="Calibri" pitchFamily="34" charset="0"/>
                <a:cs typeface="Calibri" pitchFamily="34" charset="0"/>
              </a:rPr>
              <a:t>Radio Transceiver: Laird AC4790 Transceiver (For receiving data from the carrier once every 2 seconds)</a:t>
            </a:r>
          </a:p>
          <a:p>
            <a:pPr lvl="1" eaLnBrk="1" hangingPunct="1"/>
            <a:r>
              <a:rPr lang="en-US" smtClean="0">
                <a:latin typeface="Calibri" pitchFamily="34" charset="0"/>
                <a:ea typeface="Calibri" pitchFamily="34" charset="0"/>
                <a:cs typeface="Calibri" pitchFamily="34" charset="0"/>
              </a:rPr>
              <a:t>Antennae: S467XX-915S (2.0dBI)</a:t>
            </a:r>
          </a:p>
        </p:txBody>
      </p:sp>
      <p:pic>
        <p:nvPicPr>
          <p:cNvPr id="563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D4D429-73AF-4591-AE56-611B73A6DB97}" type="slidenum">
              <a:rPr lang="en-US" smtClean="0"/>
              <a:pPr eaLnBrk="1" hangingPunct="1"/>
              <a:t>53</a:t>
            </a:fld>
            <a:endParaRPr lang="en-US" smtClean="0"/>
          </a:p>
        </p:txBody>
      </p:sp>
      <p:sp>
        <p:nvSpPr>
          <p:cNvPr id="57348" name="Rectangle 2"/>
          <p:cNvSpPr>
            <a:spLocks noGrp="1" noChangeArrowheads="1"/>
          </p:cNvSpPr>
          <p:nvPr>
            <p:ph type="title"/>
          </p:nvPr>
        </p:nvSpPr>
        <p:spPr/>
        <p:txBody>
          <a:bodyPr/>
          <a:lstStyle/>
          <a:p>
            <a:pPr eaLnBrk="1" hangingPunct="1"/>
            <a:r>
              <a:rPr lang="en-US" smtClean="0"/>
              <a:t>CDH Requirements-1 (CARRIER)</a:t>
            </a:r>
          </a:p>
        </p:txBody>
      </p:sp>
      <p:graphicFrame>
        <p:nvGraphicFramePr>
          <p:cNvPr id="8" name="Table 7"/>
          <p:cNvGraphicFramePr>
            <a:graphicFrameLocks noGrp="1"/>
          </p:cNvGraphicFramePr>
          <p:nvPr/>
        </p:nvGraphicFramePr>
        <p:xfrm>
          <a:off x="533400" y="1143000"/>
          <a:ext cx="7620000" cy="5059363"/>
        </p:xfrm>
        <a:graphic>
          <a:graphicData uri="http://schemas.openxmlformats.org/drawingml/2006/table">
            <a:tbl>
              <a:tblPr/>
              <a:tblGrid>
                <a:gridCol w="748768"/>
                <a:gridCol w="1918232"/>
                <a:gridCol w="1659108"/>
                <a:gridCol w="951873"/>
                <a:gridCol w="851962"/>
                <a:gridCol w="372515"/>
                <a:gridCol w="372515"/>
                <a:gridCol w="372515"/>
                <a:gridCol w="372512"/>
              </a:tblGrid>
              <a:tr h="436463">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 </a:t>
                      </a:r>
                      <a:r>
                        <a:rPr lang="en-US" sz="1400" b="1" dirty="0" smtClean="0">
                          <a:latin typeface="Calibri" pitchFamily="34" charset="0"/>
                          <a:cs typeface="Calibri" pitchFamily="34" charset="0"/>
                        </a:rPr>
                        <a:t>VM</a:t>
                      </a:r>
                      <a:endParaRPr lang="en-IN" sz="2400" b="1" dirty="0">
                        <a:latin typeface="Calibri" pitchFamily="34" charset="0"/>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815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A</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I</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T</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D</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3330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 Transmit GPS Data Stream</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 -08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014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CDH02</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Transmit Altitude in meters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9396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CDH03</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Transmit Air Temperature in Celsius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1461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CDH04</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Transmit Battery Voltage in Volts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3095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CDH05</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Terminate Telemetry</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Terminate Telemetry within 5 minutes of landing.</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SYS-08,09</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7050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CDH06</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Store Telemetry Data</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For Post Processing in case of Communication Failure</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LOW</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74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3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4E8E365-3D09-4C1E-A1C9-A0A3C147AE16}" type="slidenum">
              <a:rPr lang="en-US" smtClean="0"/>
              <a:pPr eaLnBrk="1" hangingPunct="1"/>
              <a:t>54</a:t>
            </a:fld>
            <a:endParaRPr lang="en-US" smtClean="0"/>
          </a:p>
        </p:txBody>
      </p:sp>
      <p:sp>
        <p:nvSpPr>
          <p:cNvPr id="58372" name="Rectangle 2"/>
          <p:cNvSpPr>
            <a:spLocks noGrp="1" noChangeArrowheads="1"/>
          </p:cNvSpPr>
          <p:nvPr>
            <p:ph type="title"/>
          </p:nvPr>
        </p:nvSpPr>
        <p:spPr/>
        <p:txBody>
          <a:bodyPr/>
          <a:lstStyle/>
          <a:p>
            <a:pPr eaLnBrk="1" hangingPunct="1"/>
            <a:r>
              <a:rPr lang="en-US" smtClean="0"/>
              <a:t>CDH Requirements-2 (LANDER)</a:t>
            </a:r>
          </a:p>
        </p:txBody>
      </p:sp>
      <p:graphicFrame>
        <p:nvGraphicFramePr>
          <p:cNvPr id="9" name="Table 8"/>
          <p:cNvGraphicFramePr>
            <a:graphicFrameLocks noGrp="1"/>
          </p:cNvGraphicFramePr>
          <p:nvPr/>
        </p:nvGraphicFramePr>
        <p:xfrm>
          <a:off x="533400" y="1143000"/>
          <a:ext cx="7620000" cy="5100638"/>
        </p:xfrm>
        <a:graphic>
          <a:graphicData uri="http://schemas.openxmlformats.org/drawingml/2006/table">
            <a:tbl>
              <a:tblPr/>
              <a:tblGrid>
                <a:gridCol w="748768"/>
                <a:gridCol w="1918232"/>
                <a:gridCol w="1659108"/>
                <a:gridCol w="951873"/>
                <a:gridCol w="851962"/>
                <a:gridCol w="372515"/>
                <a:gridCol w="372515"/>
                <a:gridCol w="372515"/>
                <a:gridCol w="372512"/>
              </a:tblGrid>
              <a:tr h="497394">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dirty="0" smtClean="0">
                          <a:latin typeface="Calibri" pitchFamily="34" charset="0"/>
                          <a:cs typeface="Calibri" pitchFamily="34" charset="0"/>
                        </a:rPr>
                        <a:t>    </a:t>
                      </a:r>
                      <a:r>
                        <a:rPr lang="en-US" sz="2800" b="1" dirty="0" smtClean="0">
                          <a:latin typeface="Calibri" pitchFamily="34" charset="0"/>
                          <a:cs typeface="Calibri" pitchFamily="34" charset="0"/>
                        </a:rPr>
                        <a:t> </a:t>
                      </a:r>
                      <a:r>
                        <a:rPr lang="en-US" sz="1600" b="1" dirty="0" smtClean="0">
                          <a:latin typeface="Calibri" pitchFamily="34" charset="0"/>
                          <a:cs typeface="Calibri" pitchFamily="34" charset="0"/>
                        </a:rPr>
                        <a:t>VM</a:t>
                      </a:r>
                      <a:endParaRPr lang="en-IN" sz="2800" b="1" dirty="0">
                        <a:latin typeface="Calibri" pitchFamily="34" charset="0"/>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22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I</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7684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CDH06</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Store  Lander Altitude Measured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(stored every 2 seconds)</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0684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CDH07</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Store Lander Battery Voltage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(stored every 2 seconds)</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0684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CDH08</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Storing the Impact Force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Impact Force (Stored when </a:t>
                      </a:r>
                      <a:r>
                        <a:rPr kumimoji="0" lang="en-US" sz="1600" b="0" i="0" u="none" strike="noStrike" cap="none" normalizeH="0" baseline="0" dirty="0" err="1" smtClean="0">
                          <a:ln>
                            <a:noFill/>
                          </a:ln>
                          <a:solidFill>
                            <a:srgbClr val="000000"/>
                          </a:solidFill>
                          <a:effectLst/>
                          <a:latin typeface="Calibri" pitchFamily="34" charset="0"/>
                          <a:ea typeface="MS Gothic" charset="-128"/>
                          <a:cs typeface="Calibri" pitchFamily="34" charset="0"/>
                        </a:rPr>
                        <a:t>lander</a:t>
                      </a: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hits the ground)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BONUS</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7048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Send stored descent telemetry to Ground Control</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For post-processing following retrieval of Lander</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3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1D4D415-FF05-4173-88CC-CBE6DBFDA21D}" type="slidenum">
              <a:rPr lang="en-US" smtClean="0"/>
              <a:pPr eaLnBrk="1" hangingPunct="1"/>
              <a:t>55</a:t>
            </a:fld>
            <a:endParaRPr lang="en-US" smtClean="0"/>
          </a:p>
        </p:txBody>
      </p:sp>
      <p:sp>
        <p:nvSpPr>
          <p:cNvPr id="59396" name="Rectangle 2"/>
          <p:cNvSpPr>
            <a:spLocks noGrp="1" noChangeArrowheads="1"/>
          </p:cNvSpPr>
          <p:nvPr>
            <p:ph type="title"/>
          </p:nvPr>
        </p:nvSpPr>
        <p:spPr/>
        <p:txBody>
          <a:bodyPr/>
          <a:lstStyle/>
          <a:p>
            <a:pPr eaLnBrk="1" hangingPunct="1"/>
            <a:r>
              <a:rPr lang="en-US" smtClean="0"/>
              <a:t>CDH Requirements-3 (GROUND STATION)</a:t>
            </a:r>
          </a:p>
        </p:txBody>
      </p:sp>
      <p:graphicFrame>
        <p:nvGraphicFramePr>
          <p:cNvPr id="10" name="Table 9"/>
          <p:cNvGraphicFramePr>
            <a:graphicFrameLocks noGrp="1"/>
          </p:cNvGraphicFramePr>
          <p:nvPr/>
        </p:nvGraphicFramePr>
        <p:xfrm>
          <a:off x="609600" y="1122363"/>
          <a:ext cx="7620000" cy="5114925"/>
        </p:xfrm>
        <a:graphic>
          <a:graphicData uri="http://schemas.openxmlformats.org/drawingml/2006/table">
            <a:tbl>
              <a:tblPr/>
              <a:tblGrid>
                <a:gridCol w="748768"/>
                <a:gridCol w="1918232"/>
                <a:gridCol w="1659108"/>
                <a:gridCol w="951873"/>
                <a:gridCol w="851962"/>
                <a:gridCol w="372515"/>
                <a:gridCol w="372515"/>
                <a:gridCol w="372515"/>
                <a:gridCol w="372512"/>
              </a:tblGrid>
              <a:tr h="497340">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dirty="0" smtClean="0">
                          <a:latin typeface="Calibri" pitchFamily="34" charset="0"/>
                          <a:cs typeface="Calibri" pitchFamily="34" charset="0"/>
                        </a:rPr>
                        <a:t>    </a:t>
                      </a:r>
                      <a:r>
                        <a:rPr lang="en-US" sz="2800" b="1" dirty="0" smtClean="0">
                          <a:latin typeface="Calibri" pitchFamily="34" charset="0"/>
                          <a:cs typeface="Calibri" pitchFamily="34" charset="0"/>
                        </a:rPr>
                        <a:t> </a:t>
                      </a:r>
                      <a:r>
                        <a:rPr lang="en-US" sz="1600" b="1" dirty="0" smtClean="0">
                          <a:latin typeface="Calibri" pitchFamily="34" charset="0"/>
                          <a:cs typeface="Calibri" pitchFamily="34" charset="0"/>
                        </a:rPr>
                        <a:t>VM</a:t>
                      </a:r>
                      <a:endParaRPr lang="en-IN" sz="2800" b="1" dirty="0">
                        <a:latin typeface="Calibri" pitchFamily="34" charset="0"/>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295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A</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I</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T</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D</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347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CDH09</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Receive GPS Data Stream</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 every 2S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7983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CDH10</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Receive Altitude in meters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(received every 2 seconds)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7044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CDH11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Receive Air Temperature in Celsius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(received every 2 seconds)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7044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CDH12</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Receive Battery Voltage in Volts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(received every 2 seconds)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7044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CDH13</a:t>
                      </a: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Terminate Telemetry</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Terminate Telemetry within 5 minutes of landing.</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94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45F9235-3550-44AB-950C-D45C0E6E8011}" type="slidenum">
              <a:rPr lang="en-US" smtClean="0"/>
              <a:pPr eaLnBrk="1" hangingPunct="1"/>
              <a:t>56</a:t>
            </a:fld>
            <a:endParaRPr lang="en-US" smtClean="0"/>
          </a:p>
        </p:txBody>
      </p:sp>
      <p:sp>
        <p:nvSpPr>
          <p:cNvPr id="60420" name="Rectangle 2"/>
          <p:cNvSpPr>
            <a:spLocks noGrp="1" noChangeArrowheads="1"/>
          </p:cNvSpPr>
          <p:nvPr>
            <p:ph type="title"/>
          </p:nvPr>
        </p:nvSpPr>
        <p:spPr/>
        <p:txBody>
          <a:bodyPr/>
          <a:lstStyle/>
          <a:p>
            <a:pPr eaLnBrk="1" hangingPunct="1"/>
            <a:r>
              <a:rPr lang="en-US" smtClean="0"/>
              <a:t>Processor : Trade &amp; Selection-1</a:t>
            </a:r>
          </a:p>
        </p:txBody>
      </p:sp>
      <p:sp>
        <p:nvSpPr>
          <p:cNvPr id="43013" name="Rectangle 3"/>
          <p:cNvSpPr>
            <a:spLocks noGrp="1" noChangeArrowheads="1"/>
          </p:cNvSpPr>
          <p:nvPr>
            <p:ph type="body" idx="1"/>
          </p:nvPr>
        </p:nvSpPr>
        <p:spPr/>
        <p:txBody>
          <a:bodyPr/>
          <a:lstStyle/>
          <a:p>
            <a:pPr eaLnBrk="1" hangingPunct="1">
              <a:spcBef>
                <a:spcPts val="0"/>
              </a:spcBef>
              <a:buFontTx/>
              <a:buNone/>
              <a:defRPr/>
            </a:pPr>
            <a:r>
              <a:rPr lang="en-US" dirty="0" smtClean="0">
                <a:latin typeface="Calibri" pitchFamily="34" charset="0"/>
                <a:cs typeface="Calibri" pitchFamily="34" charset="0"/>
              </a:rPr>
              <a:t>Carrier: </a:t>
            </a:r>
            <a:r>
              <a:rPr lang="en-US" dirty="0" err="1" smtClean="0">
                <a:latin typeface="Calibri" pitchFamily="34" charset="0"/>
                <a:cs typeface="Calibri" pitchFamily="34" charset="0"/>
              </a:rPr>
              <a:t>AtMega</a:t>
            </a:r>
            <a:r>
              <a:rPr lang="en-US" dirty="0" smtClean="0">
                <a:latin typeface="Calibri" pitchFamily="34" charset="0"/>
                <a:cs typeface="Calibri" pitchFamily="34" charset="0"/>
              </a:rPr>
              <a:t> 128</a:t>
            </a:r>
          </a:p>
          <a:p>
            <a:pPr eaLnBrk="1" hangingPunct="1">
              <a:spcBef>
                <a:spcPts val="0"/>
              </a:spcBef>
              <a:defRPr/>
            </a:pPr>
            <a:r>
              <a:rPr lang="en-US" dirty="0" smtClean="0">
                <a:latin typeface="Calibri" pitchFamily="34" charset="0"/>
                <a:cs typeface="Calibri" pitchFamily="34" charset="0"/>
              </a:rPr>
              <a:t>Maximum Clock Frequency 16 MHz (external)</a:t>
            </a:r>
          </a:p>
          <a:p>
            <a:pPr eaLnBrk="1" hangingPunct="1">
              <a:spcBef>
                <a:spcPts val="0"/>
              </a:spcBef>
              <a:defRPr/>
            </a:pPr>
            <a:r>
              <a:rPr lang="en-US" dirty="0" smtClean="0">
                <a:latin typeface="Calibri" pitchFamily="34" charset="0"/>
                <a:cs typeface="Calibri" pitchFamily="34" charset="0"/>
              </a:rPr>
              <a:t>Data Interfaces:</a:t>
            </a:r>
          </a:p>
          <a:p>
            <a:pPr lvl="1" eaLnBrk="1" hangingPunct="1">
              <a:spcBef>
                <a:spcPts val="0"/>
              </a:spcBef>
              <a:defRPr/>
            </a:pPr>
            <a:r>
              <a:rPr lang="en-US" dirty="0" smtClean="0">
                <a:latin typeface="Calibri" pitchFamily="34" charset="0"/>
                <a:cs typeface="Calibri" pitchFamily="34" charset="0"/>
              </a:rPr>
              <a:t>USART: 2 (</a:t>
            </a:r>
            <a:r>
              <a:rPr lang="en-US" sz="1800" dirty="0" smtClean="0">
                <a:latin typeface="Calibri" pitchFamily="34" charset="0"/>
                <a:cs typeface="Calibri" pitchFamily="34" charset="0"/>
              </a:rPr>
              <a:t>One for Transceiver and </a:t>
            </a:r>
          </a:p>
          <a:p>
            <a:pPr marL="0" lvl="1" indent="0" eaLnBrk="1" hangingPunct="1">
              <a:spcBef>
                <a:spcPts val="0"/>
              </a:spcBef>
              <a:buFontTx/>
              <a:buNone/>
              <a:defRPr/>
            </a:pPr>
            <a:r>
              <a:rPr lang="en-US" sz="1800" dirty="0" smtClean="0">
                <a:latin typeface="Calibri" pitchFamily="34" charset="0"/>
                <a:cs typeface="Calibri" pitchFamily="34" charset="0"/>
              </a:rPr>
              <a:t>one for GPS</a:t>
            </a:r>
            <a:r>
              <a:rPr lang="en-US" dirty="0" smtClean="0">
                <a:latin typeface="Calibri" pitchFamily="34" charset="0"/>
                <a:cs typeface="Calibri" pitchFamily="34" charset="0"/>
              </a:rPr>
              <a:t>)</a:t>
            </a:r>
          </a:p>
          <a:p>
            <a:pPr lvl="1" eaLnBrk="1" hangingPunct="1">
              <a:spcBef>
                <a:spcPts val="0"/>
              </a:spcBef>
              <a:defRPr/>
            </a:pPr>
            <a:r>
              <a:rPr lang="en-US" dirty="0" smtClean="0">
                <a:latin typeface="Calibri" pitchFamily="34" charset="0"/>
                <a:cs typeface="Calibri" pitchFamily="34" charset="0"/>
              </a:rPr>
              <a:t>SPI: 1(For memory)</a:t>
            </a:r>
          </a:p>
          <a:p>
            <a:pPr lvl="1" eaLnBrk="1" hangingPunct="1">
              <a:spcBef>
                <a:spcPts val="0"/>
              </a:spcBef>
              <a:defRPr/>
            </a:pPr>
            <a:r>
              <a:rPr lang="en-US" dirty="0" smtClean="0">
                <a:latin typeface="Calibri" pitchFamily="34" charset="0"/>
                <a:cs typeface="Calibri" pitchFamily="34" charset="0"/>
              </a:rPr>
              <a:t>ADC PORTS: 8 channels(</a:t>
            </a:r>
            <a:r>
              <a:rPr lang="en-US" sz="1600" dirty="0" smtClean="0">
                <a:latin typeface="Calibri" pitchFamily="34" charset="0"/>
                <a:cs typeface="Calibri" pitchFamily="34" charset="0"/>
              </a:rPr>
              <a:t>one each</a:t>
            </a:r>
          </a:p>
          <a:p>
            <a:pPr marL="457200" lvl="1" indent="0" eaLnBrk="1" hangingPunct="1">
              <a:spcBef>
                <a:spcPts val="0"/>
              </a:spcBef>
              <a:buFontTx/>
              <a:buNone/>
              <a:defRPr/>
            </a:pPr>
            <a:r>
              <a:rPr lang="en-US" sz="1600" dirty="0" smtClean="0">
                <a:latin typeface="Calibri" pitchFamily="34" charset="0"/>
                <a:cs typeface="Calibri" pitchFamily="34" charset="0"/>
              </a:rPr>
              <a:t> for battery voltage, temperature sensor and pressure</a:t>
            </a:r>
          </a:p>
          <a:p>
            <a:pPr marL="457200" lvl="1" indent="0" eaLnBrk="1" hangingPunct="1">
              <a:spcBef>
                <a:spcPts val="0"/>
              </a:spcBef>
              <a:buFontTx/>
              <a:buNone/>
              <a:defRPr/>
            </a:pPr>
            <a:r>
              <a:rPr lang="en-US" sz="1600" dirty="0" smtClean="0">
                <a:latin typeface="Calibri" pitchFamily="34" charset="0"/>
                <a:cs typeface="Calibri" pitchFamily="34" charset="0"/>
              </a:rPr>
              <a:t>Sensor</a:t>
            </a:r>
            <a:r>
              <a:rPr lang="en-US" dirty="0" smtClean="0">
                <a:latin typeface="Calibri" pitchFamily="34" charset="0"/>
                <a:cs typeface="Calibri" pitchFamily="34" charset="0"/>
              </a:rPr>
              <a:t>)</a:t>
            </a:r>
          </a:p>
          <a:p>
            <a:pPr marL="457200" lvl="1" indent="0" eaLnBrk="1" hangingPunct="1">
              <a:spcBef>
                <a:spcPts val="0"/>
              </a:spcBef>
              <a:buFontTx/>
              <a:buNone/>
              <a:defRPr/>
            </a:pPr>
            <a:endParaRPr lang="en-US" dirty="0" smtClean="0">
              <a:latin typeface="Calibri" pitchFamily="34" charset="0"/>
              <a:cs typeface="Calibri" pitchFamily="34" charset="0"/>
            </a:endParaRPr>
          </a:p>
          <a:p>
            <a:pPr eaLnBrk="1" hangingPunct="1">
              <a:spcBef>
                <a:spcPts val="0"/>
              </a:spcBef>
              <a:defRPr/>
            </a:pPr>
            <a:r>
              <a:rPr lang="en-US" dirty="0" smtClean="0">
                <a:latin typeface="Calibri" pitchFamily="34" charset="0"/>
                <a:cs typeface="Calibri" pitchFamily="34" charset="0"/>
              </a:rPr>
              <a:t>On chip Flash Memory: 128 Kb</a:t>
            </a:r>
          </a:p>
          <a:p>
            <a:pPr eaLnBrk="1" hangingPunct="1">
              <a:spcBef>
                <a:spcPts val="0"/>
              </a:spcBef>
              <a:defRPr/>
            </a:pPr>
            <a:r>
              <a:rPr lang="en-US" dirty="0" smtClean="0">
                <a:latin typeface="Calibri" pitchFamily="34" charset="0"/>
                <a:cs typeface="Calibri" pitchFamily="34" charset="0"/>
              </a:rPr>
              <a:t>SRAM / EEPROM: 4 Kb</a:t>
            </a:r>
          </a:p>
          <a:p>
            <a:pPr eaLnBrk="1" hangingPunct="1">
              <a:spcBef>
                <a:spcPts val="0"/>
              </a:spcBef>
              <a:defRPr/>
            </a:pPr>
            <a:r>
              <a:rPr lang="en-US" dirty="0" smtClean="0">
                <a:latin typeface="Calibri" pitchFamily="34" charset="0"/>
                <a:cs typeface="Calibri" pitchFamily="34" charset="0"/>
              </a:rPr>
              <a:t>Supply Voltage: 4.5V – 5V</a:t>
            </a:r>
          </a:p>
        </p:txBody>
      </p:sp>
      <p:pic>
        <p:nvPicPr>
          <p:cNvPr id="60422" name="Picture 7" descr="C:\Users\Jasmeet\Desktop\ET-AVR_Stamp_ATMega128_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209800"/>
            <a:ext cx="28511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8257602-1A20-4FDC-9E25-A8F395255684}" type="slidenum">
              <a:rPr lang="en-US" smtClean="0"/>
              <a:pPr eaLnBrk="1" hangingPunct="1"/>
              <a:t>57</a:t>
            </a:fld>
            <a:endParaRPr lang="en-US" smtClean="0"/>
          </a:p>
        </p:txBody>
      </p:sp>
      <p:sp>
        <p:nvSpPr>
          <p:cNvPr id="61444" name="Rectangle 2"/>
          <p:cNvSpPr>
            <a:spLocks noGrp="1" noChangeArrowheads="1"/>
          </p:cNvSpPr>
          <p:nvPr>
            <p:ph type="title"/>
          </p:nvPr>
        </p:nvSpPr>
        <p:spPr/>
        <p:txBody>
          <a:bodyPr/>
          <a:lstStyle/>
          <a:p>
            <a:pPr eaLnBrk="1" hangingPunct="1"/>
            <a:r>
              <a:rPr lang="en-US" smtClean="0"/>
              <a:t>Processor : Trade &amp; Selection-2</a:t>
            </a:r>
          </a:p>
        </p:txBody>
      </p:sp>
      <p:sp>
        <p:nvSpPr>
          <p:cNvPr id="61445" name="Rectangle 3"/>
          <p:cNvSpPr>
            <a:spLocks noGrp="1" noChangeArrowheads="1"/>
          </p:cNvSpPr>
          <p:nvPr>
            <p:ph type="body" idx="1"/>
          </p:nvPr>
        </p:nvSpPr>
        <p:spPr/>
        <p:txBody>
          <a:bodyPr/>
          <a:lstStyle/>
          <a:p>
            <a:pPr eaLnBrk="1" hangingPunct="1">
              <a:buFontTx/>
              <a:buNone/>
            </a:pPr>
            <a:r>
              <a:rPr lang="en-US" smtClean="0">
                <a:latin typeface="Calibri" pitchFamily="34" charset="0"/>
                <a:ea typeface="Calibri" pitchFamily="34" charset="0"/>
                <a:cs typeface="Calibri" pitchFamily="34" charset="0"/>
              </a:rPr>
              <a:t>Lander: AtMega 128 (</a:t>
            </a:r>
            <a:r>
              <a:rPr lang="en-US" b="0" smtClean="0">
                <a:latin typeface="Calibri" pitchFamily="34" charset="0"/>
                <a:ea typeface="Calibri" pitchFamily="34" charset="0"/>
                <a:cs typeface="Calibri" pitchFamily="34" charset="0"/>
              </a:rPr>
              <a:t>Will save design time to design another PCB, so carrier PCB will work for lander too, Other controllers were considered but not much different in cost and other factors was observed so this was selected due to its high functionality</a:t>
            </a:r>
            <a:r>
              <a:rPr lang="en-US" smtClean="0">
                <a:latin typeface="Calibri" pitchFamily="34" charset="0"/>
                <a:ea typeface="Calibri" pitchFamily="34" charset="0"/>
                <a:cs typeface="Calibri" pitchFamily="34" charset="0"/>
              </a:rPr>
              <a:t>)</a:t>
            </a:r>
          </a:p>
          <a:p>
            <a:pPr eaLnBrk="1" hangingPunct="1"/>
            <a:r>
              <a:rPr lang="en-US" smtClean="0">
                <a:latin typeface="Calibri" pitchFamily="34" charset="0"/>
                <a:ea typeface="Calibri" pitchFamily="34" charset="0"/>
                <a:cs typeface="Calibri" pitchFamily="34" charset="0"/>
              </a:rPr>
              <a:t>Maximum Clock Frequency 16 MHz (external)</a:t>
            </a:r>
          </a:p>
          <a:p>
            <a:pPr eaLnBrk="1" hangingPunct="1"/>
            <a:r>
              <a:rPr lang="en-US" smtClean="0">
                <a:latin typeface="Calibri" pitchFamily="34" charset="0"/>
                <a:ea typeface="Calibri" pitchFamily="34" charset="0"/>
                <a:cs typeface="Calibri" pitchFamily="34" charset="0"/>
              </a:rPr>
              <a:t>Data Interfaces:</a:t>
            </a:r>
          </a:p>
          <a:p>
            <a:pPr lvl="1" eaLnBrk="1" hangingPunct="1"/>
            <a:r>
              <a:rPr lang="en-US" smtClean="0">
                <a:latin typeface="Calibri" pitchFamily="34" charset="0"/>
                <a:ea typeface="Calibri" pitchFamily="34" charset="0"/>
                <a:cs typeface="Calibri" pitchFamily="34" charset="0"/>
              </a:rPr>
              <a:t>SPI: For memory</a:t>
            </a:r>
          </a:p>
          <a:p>
            <a:pPr lvl="1" eaLnBrk="1" hangingPunct="1"/>
            <a:r>
              <a:rPr lang="en-US" smtClean="0">
                <a:latin typeface="Calibri" pitchFamily="34" charset="0"/>
                <a:ea typeface="Calibri" pitchFamily="34" charset="0"/>
                <a:cs typeface="Calibri" pitchFamily="34" charset="0"/>
              </a:rPr>
              <a:t>PORTS: 8 channels(one each for Battery voltage,  accelerometer  and pressure sensor) </a:t>
            </a:r>
          </a:p>
          <a:p>
            <a:pPr eaLnBrk="1" hangingPunct="1"/>
            <a:r>
              <a:rPr lang="en-US" smtClean="0">
                <a:latin typeface="Calibri" pitchFamily="34" charset="0"/>
                <a:ea typeface="Calibri" pitchFamily="34" charset="0"/>
                <a:cs typeface="Calibri" pitchFamily="34" charset="0"/>
              </a:rPr>
              <a:t>On chip Flash Memory: 128 Kb</a:t>
            </a:r>
          </a:p>
          <a:p>
            <a:pPr eaLnBrk="1" hangingPunct="1"/>
            <a:r>
              <a:rPr lang="en-US" smtClean="0">
                <a:latin typeface="Calibri" pitchFamily="34" charset="0"/>
                <a:ea typeface="Calibri" pitchFamily="34" charset="0"/>
                <a:cs typeface="Calibri" pitchFamily="34" charset="0"/>
              </a:rPr>
              <a:t>SRAM / EEPROM: 4 Kb</a:t>
            </a:r>
          </a:p>
          <a:p>
            <a:pPr eaLnBrk="1" hangingPunct="1"/>
            <a:r>
              <a:rPr lang="en-US" smtClean="0">
                <a:latin typeface="Calibri" pitchFamily="34" charset="0"/>
                <a:ea typeface="Calibri" pitchFamily="34" charset="0"/>
                <a:cs typeface="Calibri" pitchFamily="34" charset="0"/>
              </a:rPr>
              <a:t>Supply Voltage: 4.5V – 5V</a:t>
            </a: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 Box 4"/>
          <p:cNvSpPr txBox="1">
            <a:spLocks noChangeArrowheads="1"/>
          </p:cNvSpPr>
          <p:nvPr/>
        </p:nvSpPr>
        <p:spPr bwMode="auto">
          <a:xfrm>
            <a:off x="304800" y="6461125"/>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FD9EEF9-B43A-4ED3-9F03-6884FAE894A3}" type="slidenum">
              <a:rPr lang="en-US" smtClean="0"/>
              <a:pPr eaLnBrk="1" hangingPunct="1"/>
              <a:t>58</a:t>
            </a:fld>
            <a:endParaRPr lang="en-US" smtClean="0"/>
          </a:p>
        </p:txBody>
      </p:sp>
      <p:sp>
        <p:nvSpPr>
          <p:cNvPr id="62468" name="Rectangle 2"/>
          <p:cNvSpPr>
            <a:spLocks noGrp="1" noChangeArrowheads="1"/>
          </p:cNvSpPr>
          <p:nvPr>
            <p:ph type="title"/>
          </p:nvPr>
        </p:nvSpPr>
        <p:spPr/>
        <p:txBody>
          <a:bodyPr/>
          <a:lstStyle/>
          <a:p>
            <a:pPr eaLnBrk="1" hangingPunct="1"/>
            <a:r>
              <a:rPr lang="en-US" smtClean="0"/>
              <a:t>Memory : Trade &amp; Selection</a:t>
            </a:r>
          </a:p>
        </p:txBody>
      </p:sp>
      <p:sp>
        <p:nvSpPr>
          <p:cNvPr id="45061" name="Rectangle 3"/>
          <p:cNvSpPr>
            <a:spLocks noGrp="1" noChangeArrowheads="1"/>
          </p:cNvSpPr>
          <p:nvPr>
            <p:ph type="body" idx="1"/>
          </p:nvPr>
        </p:nvSpPr>
        <p:spPr/>
        <p:txBody>
          <a:bodyPr/>
          <a:lstStyle/>
          <a:p>
            <a:pPr>
              <a:spcBef>
                <a:spcPts val="0"/>
              </a:spcBef>
              <a:defRPr/>
            </a:pPr>
            <a:r>
              <a:rPr lang="en-US" sz="2800" dirty="0" smtClean="0">
                <a:latin typeface="Calibri" pitchFamily="34" charset="0"/>
                <a:cs typeface="Calibri" pitchFamily="34" charset="0"/>
              </a:rPr>
              <a:t> </a:t>
            </a:r>
            <a:r>
              <a:rPr lang="en-US" dirty="0" smtClean="0">
                <a:latin typeface="Calibri" pitchFamily="34" charset="0"/>
                <a:cs typeface="Calibri" pitchFamily="34" charset="0"/>
              </a:rPr>
              <a:t>If 5 minutes of Descent Telemetry(carrier) sampled at 2 seconds </a:t>
            </a:r>
          </a:p>
          <a:p>
            <a:pPr>
              <a:spcBef>
                <a:spcPts val="0"/>
              </a:spcBef>
              <a:buFont typeface="Wingdings 2" pitchFamily="18" charset="2"/>
              <a:buNone/>
              <a:defRPr/>
            </a:pPr>
            <a:r>
              <a:rPr lang="en-US" dirty="0" smtClean="0">
                <a:latin typeface="Calibri" pitchFamily="34" charset="0"/>
                <a:cs typeface="Calibri" pitchFamily="34" charset="0"/>
              </a:rPr>
              <a:t>                     5* 60 * ( 50 bytes ) / 2  ~= 7.5 Kb</a:t>
            </a:r>
          </a:p>
          <a:p>
            <a:pPr>
              <a:spcBef>
                <a:spcPts val="0"/>
              </a:spcBef>
              <a:defRPr/>
            </a:pPr>
            <a:r>
              <a:rPr lang="en-US" dirty="0" smtClean="0">
                <a:latin typeface="Calibri" pitchFamily="34" charset="0"/>
                <a:cs typeface="Calibri" pitchFamily="34" charset="0"/>
              </a:rPr>
              <a:t>For lander, 5 minutes of height and battery voltage data sampled at 2 seconds:</a:t>
            </a:r>
          </a:p>
          <a:p>
            <a:pPr marL="1371600" lvl="3" indent="0">
              <a:spcBef>
                <a:spcPts val="0"/>
              </a:spcBef>
              <a:buFontTx/>
              <a:buNone/>
              <a:defRPr/>
            </a:pPr>
            <a:r>
              <a:rPr lang="en-US" dirty="0">
                <a:latin typeface="Calibri" pitchFamily="34" charset="0"/>
                <a:cs typeface="Calibri" pitchFamily="34" charset="0"/>
              </a:rPr>
              <a:t>	</a:t>
            </a:r>
            <a:r>
              <a:rPr lang="en-US" sz="2400" b="1" dirty="0" smtClean="0">
                <a:latin typeface="Calibri" pitchFamily="34" charset="0"/>
                <a:cs typeface="Calibri" pitchFamily="34" charset="0"/>
              </a:rPr>
              <a:t>5* 60 * ( 10 bytes ) / 2  ~= 7.5 Kb</a:t>
            </a:r>
          </a:p>
          <a:p>
            <a:pPr>
              <a:spcBef>
                <a:spcPts val="0"/>
              </a:spcBef>
              <a:defRPr/>
            </a:pPr>
            <a:r>
              <a:rPr lang="en-US" dirty="0" smtClean="0">
                <a:latin typeface="Calibri" pitchFamily="34" charset="0"/>
                <a:cs typeface="Calibri" pitchFamily="34" charset="0"/>
              </a:rPr>
              <a:t>If Acceleration Data is calculated with 100 samples per second :</a:t>
            </a:r>
          </a:p>
          <a:p>
            <a:pPr>
              <a:spcBef>
                <a:spcPts val="0"/>
              </a:spcBef>
              <a:buFont typeface="Wingdings 2" pitchFamily="18" charset="2"/>
              <a:buNone/>
              <a:defRPr/>
            </a:pPr>
            <a:r>
              <a:rPr lang="en-US" dirty="0" smtClean="0">
                <a:latin typeface="Calibri" pitchFamily="34" charset="0"/>
                <a:cs typeface="Calibri" pitchFamily="34" charset="0"/>
              </a:rPr>
              <a:t>                     5 * 60 *100  ~=  30 Kb</a:t>
            </a:r>
          </a:p>
          <a:p>
            <a:pPr>
              <a:spcBef>
                <a:spcPts val="0"/>
              </a:spcBef>
              <a:defRPr/>
            </a:pPr>
            <a:r>
              <a:rPr lang="en-US" dirty="0" smtClean="0">
                <a:latin typeface="Calibri" pitchFamily="34" charset="0"/>
                <a:cs typeface="Calibri" pitchFamily="34" charset="0"/>
              </a:rPr>
              <a:t>Totally it adds up to at least  7.5 Kb</a:t>
            </a:r>
          </a:p>
          <a:p>
            <a:pPr marL="0" indent="0">
              <a:spcBef>
                <a:spcPts val="0"/>
              </a:spcBef>
              <a:buFontTx/>
              <a:buNone/>
              <a:defRPr/>
            </a:pPr>
            <a:r>
              <a:rPr lang="en-US" dirty="0">
                <a:latin typeface="Calibri" pitchFamily="34" charset="0"/>
                <a:cs typeface="Calibri" pitchFamily="34" charset="0"/>
              </a:rPr>
              <a:t> </a:t>
            </a:r>
            <a:r>
              <a:rPr lang="en-US" dirty="0" smtClean="0">
                <a:latin typeface="Calibri" pitchFamily="34" charset="0"/>
                <a:cs typeface="Calibri" pitchFamily="34" charset="0"/>
              </a:rPr>
              <a:t>    for carrier and 31.5 kb for lander.</a:t>
            </a:r>
          </a:p>
          <a:p>
            <a:pPr marL="0" indent="0">
              <a:spcBef>
                <a:spcPts val="0"/>
              </a:spcBef>
              <a:buFontTx/>
              <a:buNone/>
              <a:defRPr/>
            </a:pPr>
            <a:r>
              <a:rPr lang="en-US" dirty="0" smtClean="0">
                <a:latin typeface="Calibri" pitchFamily="34" charset="0"/>
                <a:cs typeface="Calibri" pitchFamily="34" charset="0"/>
              </a:rPr>
              <a:t>The same memory chip is used for both</a:t>
            </a:r>
          </a:p>
          <a:p>
            <a:pPr marL="0" indent="0">
              <a:spcBef>
                <a:spcPts val="0"/>
              </a:spcBef>
              <a:buFontTx/>
              <a:buNone/>
              <a:defRPr/>
            </a:pPr>
            <a:r>
              <a:rPr lang="en-US" dirty="0" smtClean="0">
                <a:latin typeface="Calibri" pitchFamily="34" charset="0"/>
                <a:cs typeface="Calibri" pitchFamily="34" charset="0"/>
              </a:rPr>
              <a:t>Lander and carrier.</a:t>
            </a:r>
          </a:p>
          <a:p>
            <a:pPr>
              <a:spcBef>
                <a:spcPts val="0"/>
              </a:spcBef>
              <a:defRPr/>
            </a:pPr>
            <a:r>
              <a:rPr lang="en-US" dirty="0" smtClean="0">
                <a:latin typeface="Calibri" pitchFamily="34" charset="0"/>
                <a:cs typeface="Calibri" pitchFamily="34" charset="0"/>
              </a:rPr>
              <a:t>Atmel Memory chip</a:t>
            </a:r>
          </a:p>
          <a:p>
            <a:pPr lvl="1">
              <a:spcBef>
                <a:spcPts val="0"/>
              </a:spcBef>
              <a:defRPr/>
            </a:pPr>
            <a:r>
              <a:rPr lang="en-US" dirty="0" smtClean="0">
                <a:latin typeface="Calibri" pitchFamily="34" charset="0"/>
                <a:cs typeface="Calibri" pitchFamily="34" charset="0"/>
              </a:rPr>
              <a:t>8 MB, SPI Mode, Chip Select</a:t>
            </a:r>
            <a:br>
              <a:rPr lang="en-US" dirty="0" smtClean="0">
                <a:latin typeface="Calibri" pitchFamily="34" charset="0"/>
                <a:cs typeface="Calibri" pitchFamily="34" charset="0"/>
              </a:rPr>
            </a:br>
            <a:r>
              <a:rPr lang="en-US" dirty="0" smtClean="0">
                <a:latin typeface="Calibri" pitchFamily="34" charset="0"/>
                <a:cs typeface="Calibri" pitchFamily="34" charset="0"/>
              </a:rPr>
              <a:t>Available</a:t>
            </a:r>
          </a:p>
        </p:txBody>
      </p:sp>
      <p:pic>
        <p:nvPicPr>
          <p:cNvPr id="624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013200"/>
            <a:ext cx="2971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9C8DCBC-F618-4347-BD8D-9C652E87DB48}" type="slidenum">
              <a:rPr lang="en-US" smtClean="0"/>
              <a:pPr eaLnBrk="1" hangingPunct="1"/>
              <a:t>59</a:t>
            </a:fld>
            <a:endParaRPr lang="en-US" smtClean="0"/>
          </a:p>
        </p:txBody>
      </p:sp>
      <p:sp>
        <p:nvSpPr>
          <p:cNvPr id="63492" name="Rectangle 2"/>
          <p:cNvSpPr>
            <a:spLocks noGrp="1" noChangeArrowheads="1"/>
          </p:cNvSpPr>
          <p:nvPr>
            <p:ph type="title"/>
          </p:nvPr>
        </p:nvSpPr>
        <p:spPr/>
        <p:txBody>
          <a:bodyPr/>
          <a:lstStyle/>
          <a:p>
            <a:pPr eaLnBrk="1" hangingPunct="1"/>
            <a:r>
              <a:rPr lang="en-US" smtClean="0"/>
              <a:t>	   Carrier Antenna</a:t>
            </a:r>
            <a:br>
              <a:rPr lang="en-US" smtClean="0"/>
            </a:br>
            <a:r>
              <a:rPr lang="en-US" smtClean="0"/>
              <a:t>	 Trade &amp; Selection</a:t>
            </a:r>
          </a:p>
        </p:txBody>
      </p:sp>
      <p:sp>
        <p:nvSpPr>
          <p:cNvPr id="63493" name="Rectangle 3"/>
          <p:cNvSpPr>
            <a:spLocks noGrp="1" noChangeArrowheads="1"/>
          </p:cNvSpPr>
          <p:nvPr>
            <p:ph type="body" idx="1"/>
          </p:nvPr>
        </p:nvSpPr>
        <p:spPr/>
        <p:txBody>
          <a:bodyPr/>
          <a:lstStyle/>
          <a:p>
            <a:pPr eaLnBrk="1" hangingPunct="1"/>
            <a:r>
              <a:rPr lang="en-US" sz="2800" smtClean="0">
                <a:latin typeface="Calibri" pitchFamily="34" charset="0"/>
                <a:ea typeface="Calibri" pitchFamily="34" charset="0"/>
                <a:cs typeface="Calibri" pitchFamily="34" charset="0"/>
              </a:rPr>
              <a:t>The Antenna had to be matching for the range of 900 – 928 MHz ( 900 MHz ISM)</a:t>
            </a:r>
          </a:p>
          <a:p>
            <a:pPr eaLnBrk="1" hangingPunct="1"/>
            <a:r>
              <a:rPr lang="en-US" sz="2800" smtClean="0">
                <a:latin typeface="Calibri" pitchFamily="34" charset="0"/>
                <a:ea typeface="Calibri" pitchFamily="34" charset="0"/>
                <a:cs typeface="Calibri" pitchFamily="34" charset="0"/>
              </a:rPr>
              <a:t> Have preferably an MMCX connector against SMA,BNC or TNC .</a:t>
            </a:r>
          </a:p>
          <a:p>
            <a:pPr eaLnBrk="1" hangingPunct="1"/>
            <a:r>
              <a:rPr lang="en-US" sz="2800" smtClean="0">
                <a:latin typeface="Calibri" pitchFamily="34" charset="0"/>
                <a:ea typeface="Calibri" pitchFamily="34" charset="0"/>
                <a:cs typeface="Calibri" pitchFamily="34" charset="0"/>
              </a:rPr>
              <a:t> High Decibel Gain </a:t>
            </a:r>
          </a:p>
          <a:p>
            <a:pPr eaLnBrk="1" hangingPunct="1"/>
            <a:r>
              <a:rPr lang="en-US" sz="2800" smtClean="0">
                <a:latin typeface="Calibri" pitchFamily="34" charset="0"/>
                <a:ea typeface="Calibri" pitchFamily="34" charset="0"/>
                <a:cs typeface="Calibri" pitchFamily="34" charset="0"/>
              </a:rPr>
              <a:t> VWSR less than 2.0 : 1</a:t>
            </a:r>
          </a:p>
          <a:p>
            <a:pPr eaLnBrk="1" hangingPunct="1"/>
            <a:r>
              <a:rPr lang="en-US" sz="2800" smtClean="0">
                <a:latin typeface="Calibri" pitchFamily="34" charset="0"/>
                <a:ea typeface="Calibri" pitchFamily="34" charset="0"/>
                <a:cs typeface="Calibri" pitchFamily="34" charset="0"/>
              </a:rPr>
              <a:t> Half Wave Dipole and Omni Directional</a:t>
            </a:r>
          </a:p>
          <a:p>
            <a:pPr eaLnBrk="1" hangingPunct="1"/>
            <a:endParaRPr lang="en-US" sz="2800" smtClean="0">
              <a:latin typeface="Calibri" pitchFamily="34" charset="0"/>
              <a:ea typeface="Calibri" pitchFamily="34" charset="0"/>
              <a:cs typeface="Calibri" pitchFamily="34" charset="0"/>
            </a:endParaRPr>
          </a:p>
          <a:p>
            <a:pPr eaLnBrk="1" hangingPunct="1"/>
            <a:r>
              <a:rPr lang="en-US" sz="2800" smtClean="0">
                <a:latin typeface="Calibri" pitchFamily="34" charset="0"/>
                <a:ea typeface="Calibri" pitchFamily="34" charset="0"/>
                <a:cs typeface="Calibri" pitchFamily="34" charset="0"/>
              </a:rPr>
              <a:t>Antenna Chosen: S467XX-915S (2.0dBI)</a:t>
            </a:r>
          </a:p>
          <a:p>
            <a:pPr eaLnBrk="1" hangingPunct="1"/>
            <a:endParaRPr lang="en-US" sz="2800" smtClean="0">
              <a:latin typeface="Calibri" pitchFamily="34" charset="0"/>
              <a:ea typeface="Calibri" pitchFamily="34" charset="0"/>
              <a:cs typeface="Calibri" pitchFamily="34" charset="0"/>
            </a:endParaRPr>
          </a:p>
        </p:txBody>
      </p:sp>
      <p:pic>
        <p:nvPicPr>
          <p:cNvPr id="634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AB2C19-B916-454E-B9B5-80203CB3332E}" type="slidenum">
              <a:rPr lang="en-US" smtClean="0"/>
              <a:pPr eaLnBrk="1" hangingPunct="1"/>
              <a:t>6</a:t>
            </a:fld>
            <a:endParaRPr lang="en-US" smtClean="0"/>
          </a:p>
        </p:txBody>
      </p:sp>
      <p:sp>
        <p:nvSpPr>
          <p:cNvPr id="9220" name="Rectangle 2"/>
          <p:cNvSpPr>
            <a:spLocks noGrp="1" noChangeArrowheads="1"/>
          </p:cNvSpPr>
          <p:nvPr>
            <p:ph type="title"/>
          </p:nvPr>
        </p:nvSpPr>
        <p:spPr/>
        <p:txBody>
          <a:bodyPr/>
          <a:lstStyle/>
          <a:p>
            <a:pPr eaLnBrk="1" hangingPunct="1"/>
            <a:r>
              <a:rPr lang="en-US" dirty="0" smtClean="0">
                <a:latin typeface="Calibri" pitchFamily="34" charset="0"/>
                <a:ea typeface="Calibri" pitchFamily="34" charset="0"/>
                <a:cs typeface="Calibri" pitchFamily="34" charset="0"/>
              </a:rPr>
              <a:t>Internal Organization</a:t>
            </a:r>
            <a:endParaRPr lang="en-US" dirty="0" smtClean="0"/>
          </a:p>
        </p:txBody>
      </p:sp>
      <p:sp>
        <p:nvSpPr>
          <p:cNvPr id="9221" name="Text Box 7"/>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Name goes here</a:t>
            </a:r>
          </a:p>
        </p:txBody>
      </p:sp>
      <p:grpSp>
        <p:nvGrpSpPr>
          <p:cNvPr id="9222" name="Group 2"/>
          <p:cNvGrpSpPr>
            <a:grpSpLocks/>
          </p:cNvGrpSpPr>
          <p:nvPr/>
        </p:nvGrpSpPr>
        <p:grpSpPr bwMode="auto">
          <a:xfrm>
            <a:off x="152400" y="1260475"/>
            <a:ext cx="8686800" cy="4911725"/>
            <a:chOff x="360000" y="1260000"/>
            <a:chExt cx="8101079" cy="4500360"/>
          </a:xfrm>
        </p:grpSpPr>
        <p:sp>
          <p:nvSpPr>
            <p:cNvPr id="32" name="Freeform 31"/>
            <p:cNvSpPr/>
            <p:nvPr/>
          </p:nvSpPr>
          <p:spPr>
            <a:xfrm>
              <a:off x="540976" y="1260000"/>
              <a:ext cx="180024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Team </a:t>
              </a:r>
              <a:r>
                <a:rPr lang="en-IN" sz="1500" b="1" dirty="0" smtClean="0">
                  <a:latin typeface="Arial" pitchFamily="18"/>
                  <a:ea typeface="MS Gothic" pitchFamily="2"/>
                  <a:cs typeface="Tahoma" pitchFamily="2"/>
                </a:rPr>
                <a:t>Mentor</a:t>
              </a:r>
            </a:p>
            <a:p>
              <a:pPr algn="ctr">
                <a:spcBef>
                  <a:spcPts val="0"/>
                </a:spcBef>
                <a:spcAft>
                  <a:spcPts val="0"/>
                </a:spcAft>
                <a:buClr>
                  <a:srgbClr val="000000"/>
                </a:buClr>
                <a:buNone/>
                <a:defRPr/>
              </a:pPr>
              <a:r>
                <a:rPr lang="en-IN" sz="1500" dirty="0">
                  <a:latin typeface="Arial" pitchFamily="18"/>
                  <a:ea typeface="MS Gothic" pitchFamily="2"/>
                  <a:cs typeface="Tahoma" pitchFamily="2"/>
                </a:rPr>
                <a:t>Jim Yen</a:t>
              </a:r>
              <a:endParaRPr lang="en-IN" sz="1500" dirty="0">
                <a:latin typeface="Arial" pitchFamily="18"/>
                <a:ea typeface="MS Gothic" pitchFamily="2"/>
                <a:cs typeface="Tahoma" pitchFamily="2"/>
              </a:endParaRPr>
            </a:p>
          </p:txBody>
        </p:sp>
        <p:sp>
          <p:nvSpPr>
            <p:cNvPr id="33" name="Freeform 32"/>
            <p:cNvSpPr/>
            <p:nvPr/>
          </p:nvSpPr>
          <p:spPr>
            <a:xfrm>
              <a:off x="1620485" y="2521089"/>
              <a:ext cx="1800240" cy="89890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endParaRPr lang="en-IN"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Faculty Advisor</a:t>
              </a:r>
            </a:p>
            <a:p>
              <a:pPr algn="ctr">
                <a:spcBef>
                  <a:spcPts val="0"/>
                </a:spcBef>
                <a:spcAft>
                  <a:spcPts val="0"/>
                </a:spcAft>
                <a:buClr>
                  <a:srgbClr val="000000"/>
                </a:buClr>
                <a:buFont typeface="StarSymbol"/>
                <a:buNone/>
                <a:defRPr/>
              </a:pPr>
              <a:r>
                <a:rPr lang="en-IN" sz="1500" dirty="0" err="1" smtClean="0">
                  <a:latin typeface="Arial" pitchFamily="18"/>
                  <a:ea typeface="MS Gothic" pitchFamily="2"/>
                  <a:cs typeface="Tahoma" pitchFamily="2"/>
                </a:rPr>
                <a:t>Dr.</a:t>
              </a:r>
              <a:r>
                <a:rPr lang="en-IN" sz="1500" dirty="0" smtClean="0">
                  <a:latin typeface="Arial" pitchFamily="18"/>
                  <a:ea typeface="MS Gothic" pitchFamily="2"/>
                  <a:cs typeface="Tahoma" pitchFamily="2"/>
                </a:rPr>
                <a:t> K </a:t>
              </a:r>
              <a:r>
                <a:rPr lang="en-IN" sz="1500" dirty="0" err="1" smtClean="0">
                  <a:latin typeface="Arial" pitchFamily="18"/>
                  <a:ea typeface="MS Gothic" pitchFamily="2"/>
                  <a:cs typeface="Tahoma" pitchFamily="2"/>
                </a:rPr>
                <a:t>Madhava</a:t>
              </a:r>
              <a:r>
                <a:rPr lang="en-IN" sz="1500" dirty="0" smtClean="0">
                  <a:latin typeface="Arial" pitchFamily="18"/>
                  <a:ea typeface="MS Gothic" pitchFamily="2"/>
                  <a:cs typeface="Tahoma" pitchFamily="2"/>
                </a:rPr>
                <a:t> </a:t>
              </a:r>
            </a:p>
            <a:p>
              <a:pPr algn="ctr">
                <a:spcBef>
                  <a:spcPts val="0"/>
                </a:spcBef>
                <a:spcAft>
                  <a:spcPts val="0"/>
                </a:spcAft>
                <a:buClr>
                  <a:srgbClr val="000000"/>
                </a:buClr>
                <a:buFont typeface="StarSymbol"/>
                <a:buNone/>
                <a:defRPr/>
              </a:pPr>
              <a:r>
                <a:rPr lang="en-IN" sz="1500" dirty="0" smtClean="0">
                  <a:latin typeface="Arial" pitchFamily="18"/>
                  <a:ea typeface="MS Gothic" pitchFamily="2"/>
                  <a:cs typeface="Tahoma" pitchFamily="2"/>
                </a:rPr>
                <a:t>Krishna</a:t>
              </a:r>
              <a:endParaRPr lang="en-IN" sz="1500"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endParaRPr lang="en-IN" sz="1500" dirty="0">
                <a:latin typeface="Arial" pitchFamily="18"/>
                <a:ea typeface="MS Gothic" pitchFamily="2"/>
                <a:cs typeface="Tahoma" pitchFamily="2"/>
              </a:endParaRPr>
            </a:p>
          </p:txBody>
        </p:sp>
        <p:sp>
          <p:nvSpPr>
            <p:cNvPr id="34" name="Freeform 33"/>
            <p:cNvSpPr/>
            <p:nvPr/>
          </p:nvSpPr>
          <p:spPr>
            <a:xfrm>
              <a:off x="1799874" y="1980000"/>
              <a:ext cx="360366" cy="541090"/>
            </a:xfrm>
            <a:custGeom>
              <a:avLst>
                <a:gd name="f0" fmla="val 5400"/>
                <a:gd name="f1" fmla="val 43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9"/>
                <a:gd name="f16" fmla="*/ f9 f7 1"/>
                <a:gd name="f17" fmla="*/ f10 f8 1"/>
                <a:gd name="f18" fmla="*/ f10 f15 1"/>
                <a:gd name="f19" fmla="*/ f11 f7 1"/>
                <a:gd name="f20" fmla="*/ f13 f7 1"/>
                <a:gd name="f21" fmla="*/ f18 1 10800"/>
                <a:gd name="f22" fmla="+- 21600 0 f21"/>
                <a:gd name="f23" fmla="*/ f21 f8 1"/>
                <a:gd name="f24" fmla="*/ f22 f8 1"/>
              </a:gdLst>
              <a:ahLst>
                <a:ahXY gdRefX="f0" minX="f4" maxX="f6" gdRefY="f1" minY="f4" maxY="f6">
                  <a:pos x="f16" y="f17"/>
                </a:ahXY>
              </a:ahLst>
              <a:cxnLst>
                <a:cxn ang="3cd4">
                  <a:pos x="hc" y="t"/>
                </a:cxn>
                <a:cxn ang="0">
                  <a:pos x="r" y="vc"/>
                </a:cxn>
                <a:cxn ang="cd4">
                  <a:pos x="hc" y="b"/>
                </a:cxn>
                <a:cxn ang="cd2">
                  <a:pos x="l" y="vc"/>
                </a:cxn>
              </a:cxnLst>
              <a:rect l="f19" t="f23" r="f20" b="f24"/>
              <a:pathLst>
                <a:path w="21600" h="21600">
                  <a:moveTo>
                    <a:pt x="f4" y="f12"/>
                  </a:moveTo>
                  <a:lnTo>
                    <a:pt x="f6" y="f4"/>
                  </a:lnTo>
                  <a:lnTo>
                    <a:pt x="f5" y="f12"/>
                  </a:lnTo>
                  <a:lnTo>
                    <a:pt x="f13" y="f12"/>
                  </a:lnTo>
                  <a:lnTo>
                    <a:pt x="f13" y="f14"/>
                  </a:lnTo>
                  <a:lnTo>
                    <a:pt x="f5" y="f14"/>
                  </a:lnTo>
                  <a:lnTo>
                    <a:pt x="f6" y="f5"/>
                  </a:lnTo>
                  <a:lnTo>
                    <a:pt x="f4" y="f14"/>
                  </a:lnTo>
                  <a:lnTo>
                    <a:pt x="f11" y="f14"/>
                  </a:lnTo>
                  <a:lnTo>
                    <a:pt x="f11" y="f12"/>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35" name="Freeform 34"/>
            <p:cNvSpPr/>
            <p:nvPr/>
          </p:nvSpPr>
          <p:spPr>
            <a:xfrm>
              <a:off x="360000" y="3600362"/>
              <a:ext cx="2339994" cy="719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Team </a:t>
              </a:r>
              <a:r>
                <a:rPr lang="en-IN" sz="1500" b="1" dirty="0" smtClean="0">
                  <a:latin typeface="Arial" pitchFamily="18"/>
                  <a:ea typeface="MS Gothic" pitchFamily="2"/>
                  <a:cs typeface="Tahoma" pitchFamily="2"/>
                </a:rPr>
                <a:t>Leader</a:t>
              </a:r>
            </a:p>
            <a:p>
              <a:pPr algn="ctr">
                <a:spcBef>
                  <a:spcPts val="0"/>
                </a:spcBef>
                <a:spcAft>
                  <a:spcPts val="0"/>
                </a:spcAft>
                <a:buClr>
                  <a:srgbClr val="000000"/>
                </a:buClr>
                <a:buFont typeface="StarSymbol"/>
                <a:buNone/>
                <a:defRPr/>
              </a:pPr>
              <a:r>
                <a:rPr lang="en-IN" sz="1500" dirty="0" smtClean="0">
                  <a:latin typeface="Arial" pitchFamily="18"/>
                  <a:ea typeface="MS Gothic" pitchFamily="2"/>
                  <a:cs typeface="Tahoma" pitchFamily="2"/>
                </a:rPr>
                <a:t>Syed </a:t>
              </a:r>
              <a:r>
                <a:rPr lang="en-IN" sz="1500" dirty="0" err="1" smtClean="0">
                  <a:latin typeface="Arial" pitchFamily="18"/>
                  <a:ea typeface="MS Gothic" pitchFamily="2"/>
                  <a:cs typeface="Tahoma" pitchFamily="2"/>
                </a:rPr>
                <a:t>Tabish</a:t>
              </a:r>
              <a:endParaRPr lang="en-IN" sz="1500" dirty="0">
                <a:latin typeface="Arial" pitchFamily="18"/>
                <a:ea typeface="MS Gothic" pitchFamily="2"/>
                <a:cs typeface="Tahoma" pitchFamily="2"/>
              </a:endParaRPr>
            </a:p>
          </p:txBody>
        </p:sp>
        <p:sp>
          <p:nvSpPr>
            <p:cNvPr id="36" name="Freeform 35"/>
            <p:cNvSpPr/>
            <p:nvPr/>
          </p:nvSpPr>
          <p:spPr>
            <a:xfrm>
              <a:off x="899754" y="1980000"/>
              <a:ext cx="360365" cy="1620362"/>
            </a:xfrm>
            <a:custGeom>
              <a:avLst>
                <a:gd name="f0" fmla="val 5400"/>
                <a:gd name="f1" fmla="val 43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9"/>
                <a:gd name="f16" fmla="*/ f9 f7 1"/>
                <a:gd name="f17" fmla="*/ f10 f8 1"/>
                <a:gd name="f18" fmla="*/ f10 f15 1"/>
                <a:gd name="f19" fmla="*/ f11 f7 1"/>
                <a:gd name="f20" fmla="*/ f13 f7 1"/>
                <a:gd name="f21" fmla="*/ f18 1 10800"/>
                <a:gd name="f22" fmla="+- 21600 0 f21"/>
                <a:gd name="f23" fmla="*/ f21 f8 1"/>
                <a:gd name="f24" fmla="*/ f22 f8 1"/>
              </a:gdLst>
              <a:ahLst>
                <a:ahXY gdRefX="f0" minX="f4" maxX="f6" gdRefY="f1" minY="f4" maxY="f6">
                  <a:pos x="f16" y="f17"/>
                </a:ahXY>
              </a:ahLst>
              <a:cxnLst>
                <a:cxn ang="3cd4">
                  <a:pos x="hc" y="t"/>
                </a:cxn>
                <a:cxn ang="0">
                  <a:pos x="r" y="vc"/>
                </a:cxn>
                <a:cxn ang="cd4">
                  <a:pos x="hc" y="b"/>
                </a:cxn>
                <a:cxn ang="cd2">
                  <a:pos x="l" y="vc"/>
                </a:cxn>
              </a:cxnLst>
              <a:rect l="f19" t="f23" r="f20" b="f24"/>
              <a:pathLst>
                <a:path w="21600" h="21600">
                  <a:moveTo>
                    <a:pt x="f4" y="f12"/>
                  </a:moveTo>
                  <a:lnTo>
                    <a:pt x="f6" y="f4"/>
                  </a:lnTo>
                  <a:lnTo>
                    <a:pt x="f5" y="f12"/>
                  </a:lnTo>
                  <a:lnTo>
                    <a:pt x="f13" y="f12"/>
                  </a:lnTo>
                  <a:lnTo>
                    <a:pt x="f13" y="f14"/>
                  </a:lnTo>
                  <a:lnTo>
                    <a:pt x="f5" y="f14"/>
                  </a:lnTo>
                  <a:lnTo>
                    <a:pt x="f6" y="f5"/>
                  </a:lnTo>
                  <a:lnTo>
                    <a:pt x="f4" y="f14"/>
                  </a:lnTo>
                  <a:lnTo>
                    <a:pt x="f11" y="f14"/>
                  </a:lnTo>
                  <a:lnTo>
                    <a:pt x="f11" y="f12"/>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37" name="Freeform 36"/>
            <p:cNvSpPr/>
            <p:nvPr/>
          </p:nvSpPr>
          <p:spPr>
            <a:xfrm>
              <a:off x="1080731" y="4859998"/>
              <a:ext cx="2700359" cy="7214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Alternate Team Leader</a:t>
              </a:r>
            </a:p>
            <a:p>
              <a:pPr algn="ctr">
                <a:spcBef>
                  <a:spcPts val="0"/>
                </a:spcBef>
                <a:spcAft>
                  <a:spcPts val="0"/>
                </a:spcAft>
                <a:buClr>
                  <a:srgbClr val="000000"/>
                </a:buClr>
                <a:buFont typeface="StarSymbol"/>
                <a:buNone/>
                <a:defRPr/>
              </a:pPr>
              <a:r>
                <a:rPr lang="en-IN" sz="1500" dirty="0" err="1" smtClean="0">
                  <a:latin typeface="Arial" pitchFamily="18"/>
                  <a:ea typeface="MS Gothic" pitchFamily="2"/>
                  <a:cs typeface="Tahoma" pitchFamily="2"/>
                </a:rPr>
                <a:t>Rakesh</a:t>
              </a:r>
              <a:r>
                <a:rPr lang="en-IN" sz="1500" dirty="0" smtClean="0">
                  <a:latin typeface="Arial" pitchFamily="18"/>
                  <a:ea typeface="MS Gothic" pitchFamily="2"/>
                  <a:cs typeface="Tahoma" pitchFamily="2"/>
                </a:rPr>
                <a:t> N R</a:t>
              </a:r>
              <a:endParaRPr lang="en-IN" sz="1500" dirty="0">
                <a:latin typeface="Arial" pitchFamily="18"/>
                <a:ea typeface="MS Gothic" pitchFamily="2"/>
                <a:cs typeface="Tahoma" pitchFamily="2"/>
              </a:endParaRPr>
            </a:p>
          </p:txBody>
        </p:sp>
        <p:sp>
          <p:nvSpPr>
            <p:cNvPr id="38" name="Freeform 37"/>
            <p:cNvSpPr/>
            <p:nvPr/>
          </p:nvSpPr>
          <p:spPr>
            <a:xfrm>
              <a:off x="1980850" y="4320361"/>
              <a:ext cx="360366" cy="539636"/>
            </a:xfrm>
            <a:custGeom>
              <a:avLst>
                <a:gd name="f0" fmla="val 5400"/>
                <a:gd name="f1" fmla="val 43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9"/>
                <a:gd name="f16" fmla="*/ f9 f7 1"/>
                <a:gd name="f17" fmla="*/ f10 f8 1"/>
                <a:gd name="f18" fmla="*/ f10 f15 1"/>
                <a:gd name="f19" fmla="*/ f11 f7 1"/>
                <a:gd name="f20" fmla="*/ f13 f7 1"/>
                <a:gd name="f21" fmla="*/ f18 1 10800"/>
                <a:gd name="f22" fmla="+- 21600 0 f21"/>
                <a:gd name="f23" fmla="*/ f21 f8 1"/>
                <a:gd name="f24" fmla="*/ f22 f8 1"/>
              </a:gdLst>
              <a:ahLst>
                <a:ahXY gdRefX="f0" minX="f4" maxX="f6" gdRefY="f1" minY="f4" maxY="f6">
                  <a:pos x="f16" y="f17"/>
                </a:ahXY>
              </a:ahLst>
              <a:cxnLst>
                <a:cxn ang="3cd4">
                  <a:pos x="hc" y="t"/>
                </a:cxn>
                <a:cxn ang="0">
                  <a:pos x="r" y="vc"/>
                </a:cxn>
                <a:cxn ang="cd4">
                  <a:pos x="hc" y="b"/>
                </a:cxn>
                <a:cxn ang="cd2">
                  <a:pos x="l" y="vc"/>
                </a:cxn>
              </a:cxnLst>
              <a:rect l="f19" t="f23" r="f20" b="f24"/>
              <a:pathLst>
                <a:path w="21600" h="21600">
                  <a:moveTo>
                    <a:pt x="f4" y="f12"/>
                  </a:moveTo>
                  <a:lnTo>
                    <a:pt x="f6" y="f4"/>
                  </a:lnTo>
                  <a:lnTo>
                    <a:pt x="f5" y="f12"/>
                  </a:lnTo>
                  <a:lnTo>
                    <a:pt x="f13" y="f12"/>
                  </a:lnTo>
                  <a:lnTo>
                    <a:pt x="f13" y="f14"/>
                  </a:lnTo>
                  <a:lnTo>
                    <a:pt x="f5" y="f14"/>
                  </a:lnTo>
                  <a:lnTo>
                    <a:pt x="f6" y="f5"/>
                  </a:lnTo>
                  <a:lnTo>
                    <a:pt x="f4" y="f14"/>
                  </a:lnTo>
                  <a:lnTo>
                    <a:pt x="f11" y="f14"/>
                  </a:lnTo>
                  <a:lnTo>
                    <a:pt x="f11" y="f12"/>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39" name="Freeform 38"/>
            <p:cNvSpPr/>
            <p:nvPr/>
          </p:nvSpPr>
          <p:spPr>
            <a:xfrm>
              <a:off x="5220965" y="1261455"/>
              <a:ext cx="2519383" cy="215854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99"/>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endParaRPr lang="en-IN" sz="1500" b="1" dirty="0" smtClean="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smtClean="0">
                  <a:latin typeface="Arial" pitchFamily="18"/>
                  <a:ea typeface="MS Gothic" pitchFamily="2"/>
                  <a:cs typeface="Tahoma" pitchFamily="2"/>
                </a:rPr>
                <a:t>Electronics </a:t>
              </a:r>
              <a:r>
                <a:rPr lang="en-IN" sz="1500" b="1" dirty="0">
                  <a:latin typeface="Arial" pitchFamily="18"/>
                  <a:ea typeface="MS Gothic" pitchFamily="2"/>
                  <a:cs typeface="Tahoma" pitchFamily="2"/>
                </a:rPr>
                <a:t>Design</a:t>
              </a: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Team</a:t>
              </a:r>
            </a:p>
            <a:p>
              <a:pPr algn="ctr">
                <a:spcBef>
                  <a:spcPts val="0"/>
                </a:spcBef>
                <a:spcAft>
                  <a:spcPts val="0"/>
                </a:spcAft>
                <a:buClr>
                  <a:srgbClr val="000000"/>
                </a:buClr>
                <a:buFont typeface="StarSymbol"/>
                <a:buNone/>
                <a:defRPr/>
              </a:pPr>
              <a:endParaRPr lang="en-IN" sz="1500" b="1"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Lead : </a:t>
              </a:r>
              <a:r>
                <a:rPr lang="en-IN" sz="1500" dirty="0" smtClean="0">
                  <a:latin typeface="Arial" pitchFamily="18"/>
                  <a:ea typeface="MS Gothic" pitchFamily="2"/>
                  <a:cs typeface="Tahoma" pitchFamily="2"/>
                </a:rPr>
                <a:t>Syed </a:t>
              </a:r>
              <a:r>
                <a:rPr lang="en-IN" sz="1500" dirty="0" err="1" smtClean="0">
                  <a:latin typeface="Arial" pitchFamily="18"/>
                  <a:ea typeface="MS Gothic" pitchFamily="2"/>
                  <a:cs typeface="Tahoma" pitchFamily="2"/>
                </a:rPr>
                <a:t>Tabish</a:t>
              </a:r>
              <a:endParaRPr lang="en-IN" sz="1500" dirty="0">
                <a:latin typeface="Arial" pitchFamily="18"/>
                <a:ea typeface="MS Gothic" pitchFamily="2"/>
                <a:cs typeface="Tahoma" pitchFamily="2"/>
              </a:endParaRPr>
            </a:p>
            <a:p>
              <a:pPr lvl="0" algn="ctr">
                <a:spcBef>
                  <a:spcPts val="0"/>
                </a:spcBef>
                <a:spcAft>
                  <a:spcPts val="0"/>
                </a:spcAft>
                <a:buClr>
                  <a:srgbClr val="000000"/>
                </a:buClr>
                <a:buNone/>
                <a:defRPr/>
              </a:pPr>
              <a:r>
                <a:rPr lang="en-IN" sz="1500" b="1" dirty="0">
                  <a:latin typeface="Arial" pitchFamily="18"/>
                  <a:ea typeface="MS Gothic" pitchFamily="2"/>
                  <a:cs typeface="Tahoma" pitchFamily="2"/>
                </a:rPr>
                <a:t>    </a:t>
              </a:r>
              <a:r>
                <a:rPr lang="en-IN" sz="1500" b="1" dirty="0" smtClean="0">
                  <a:latin typeface="Arial" pitchFamily="18"/>
                  <a:ea typeface="MS Gothic" pitchFamily="2"/>
                  <a:cs typeface="Tahoma" pitchFamily="2"/>
                </a:rPr>
                <a:t>Members : </a:t>
              </a:r>
              <a:r>
                <a:rPr lang="en-IN" sz="1500" dirty="0" err="1">
                  <a:solidFill>
                    <a:srgbClr val="000000"/>
                  </a:solidFill>
                  <a:latin typeface="Arial" charset="0"/>
                  <a:ea typeface="MS Gothic" charset="-128"/>
                </a:rPr>
                <a:t>Siddharth</a:t>
              </a:r>
              <a:r>
                <a:rPr lang="en-IN" sz="1500" dirty="0">
                  <a:solidFill>
                    <a:srgbClr val="000000"/>
                  </a:solidFill>
                  <a:latin typeface="Arial" charset="0"/>
                  <a:ea typeface="MS Gothic" charset="-128"/>
                </a:rPr>
                <a:t> </a:t>
              </a:r>
              <a:r>
                <a:rPr lang="en-IN" sz="1500" dirty="0" smtClean="0">
                  <a:solidFill>
                    <a:srgbClr val="000000"/>
                  </a:solidFill>
                  <a:latin typeface="Arial" charset="0"/>
                  <a:ea typeface="MS Gothic" charset="-128"/>
                </a:rPr>
                <a:t>Singh</a:t>
              </a:r>
              <a:endParaRPr lang="en-IN" sz="1500" dirty="0">
                <a:latin typeface="Arial" pitchFamily="18"/>
                <a:ea typeface="MS Gothic" pitchFamily="2"/>
                <a:cs typeface="Tahoma" pitchFamily="2"/>
              </a:endParaRPr>
            </a:p>
            <a:p>
              <a:pPr lvl="0"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500" dirty="0" err="1" smtClean="0">
                  <a:solidFill>
                    <a:srgbClr val="000000"/>
                  </a:solidFill>
                  <a:latin typeface="Arial" charset="0"/>
                  <a:ea typeface="MS Gothic" charset="-128"/>
                </a:rPr>
                <a:t>Kunth</a:t>
              </a:r>
              <a:r>
                <a:rPr lang="en-IN" sz="1500" dirty="0" smtClean="0">
                  <a:solidFill>
                    <a:srgbClr val="000000"/>
                  </a:solidFill>
                  <a:latin typeface="Arial" charset="0"/>
                  <a:ea typeface="MS Gothic" charset="-128"/>
                </a:rPr>
                <a:t> Jain</a:t>
              </a:r>
            </a:p>
            <a:p>
              <a:pPr lvl="0"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500" dirty="0">
                  <a:solidFill>
                    <a:srgbClr val="000000"/>
                  </a:solidFill>
                  <a:latin typeface="Arial" charset="0"/>
                  <a:ea typeface="MS Gothic" charset="-128"/>
                </a:rPr>
                <a:t>Rahul Gupta</a:t>
              </a:r>
            </a:p>
            <a:p>
              <a:pPr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600" dirty="0" err="1">
                  <a:solidFill>
                    <a:srgbClr val="000000"/>
                  </a:solidFill>
                  <a:latin typeface="Arial" charset="0"/>
                  <a:ea typeface="MS Gothic" charset="-128"/>
                </a:rPr>
                <a:t>Akshat</a:t>
              </a:r>
              <a:r>
                <a:rPr lang="en-IN" sz="1600" dirty="0">
                  <a:solidFill>
                    <a:srgbClr val="000000"/>
                  </a:solidFill>
                  <a:latin typeface="Arial" charset="0"/>
                  <a:ea typeface="MS Gothic" charset="-128"/>
                </a:rPr>
                <a:t> </a:t>
              </a:r>
              <a:r>
                <a:rPr lang="en-IN" sz="1600" dirty="0" err="1">
                  <a:solidFill>
                    <a:srgbClr val="000000"/>
                  </a:solidFill>
                  <a:latin typeface="Arial" charset="0"/>
                  <a:ea typeface="MS Gothic" charset="-128"/>
                </a:rPr>
                <a:t>Khandelwal</a:t>
              </a:r>
              <a:endParaRPr lang="en-IN" sz="1600" dirty="0">
                <a:solidFill>
                  <a:srgbClr val="000000"/>
                </a:solidFill>
                <a:latin typeface="Arial" charset="0"/>
                <a:ea typeface="MS Gothic" charset="-128"/>
              </a:endParaRPr>
            </a:p>
            <a:p>
              <a:pPr lvl="0"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1600" dirty="0" smtClean="0">
                <a:solidFill>
                  <a:srgbClr val="000000"/>
                </a:solidFill>
                <a:latin typeface="Arial" charset="0"/>
                <a:ea typeface="MS Gothic" charset="-128"/>
              </a:endParaRPr>
            </a:p>
          </p:txBody>
        </p:sp>
        <p:sp>
          <p:nvSpPr>
            <p:cNvPr id="40" name="Freeform 39"/>
            <p:cNvSpPr/>
            <p:nvPr/>
          </p:nvSpPr>
          <p:spPr>
            <a:xfrm>
              <a:off x="5220965" y="3526180"/>
              <a:ext cx="2698772" cy="22341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99"/>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endParaRPr lang="en-IN" sz="1500" b="1" dirty="0" smtClean="0">
                <a:latin typeface="Arial" pitchFamily="18"/>
                <a:ea typeface="MS Gothic" pitchFamily="2"/>
                <a:cs typeface="Tahoma" pitchFamily="2"/>
              </a:endParaRPr>
            </a:p>
            <a:p>
              <a:pPr algn="ctr">
                <a:spcBef>
                  <a:spcPts val="0"/>
                </a:spcBef>
                <a:spcAft>
                  <a:spcPts val="0"/>
                </a:spcAft>
                <a:buClr>
                  <a:srgbClr val="000000"/>
                </a:buClr>
                <a:buFont typeface="StarSymbol"/>
                <a:buNone/>
                <a:defRPr/>
              </a:pPr>
              <a:endParaRPr lang="en-IN" sz="1500" b="1"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endParaRPr lang="en-IN" sz="1500" b="1" dirty="0" smtClean="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smtClean="0">
                  <a:latin typeface="Arial" pitchFamily="18"/>
                  <a:ea typeface="MS Gothic" pitchFamily="2"/>
                  <a:cs typeface="Tahoma" pitchFamily="2"/>
                </a:rPr>
                <a:t>Mechanical </a:t>
              </a:r>
              <a:r>
                <a:rPr lang="en-IN" sz="1500" b="1" dirty="0">
                  <a:latin typeface="Arial" pitchFamily="18"/>
                  <a:ea typeface="MS Gothic" pitchFamily="2"/>
                  <a:cs typeface="Tahoma" pitchFamily="2"/>
                </a:rPr>
                <a:t>Structure</a:t>
              </a: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 Team</a:t>
              </a:r>
            </a:p>
            <a:p>
              <a:pPr algn="ctr">
                <a:spcBef>
                  <a:spcPts val="0"/>
                </a:spcBef>
                <a:spcAft>
                  <a:spcPts val="0"/>
                </a:spcAft>
                <a:buClr>
                  <a:srgbClr val="000000"/>
                </a:buClr>
                <a:buFont typeface="StarSymbol"/>
                <a:buNone/>
                <a:defRPr/>
              </a:pPr>
              <a:endParaRPr lang="en-IN" sz="1500" b="1"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Lead : </a:t>
              </a:r>
              <a:r>
                <a:rPr lang="en-IN" sz="1500" dirty="0" err="1" smtClean="0">
                  <a:latin typeface="Arial" pitchFamily="18"/>
                  <a:ea typeface="MS Gothic" pitchFamily="2"/>
                  <a:cs typeface="Tahoma" pitchFamily="2"/>
                </a:rPr>
                <a:t>Rakesh</a:t>
              </a:r>
              <a:r>
                <a:rPr lang="en-IN" sz="1500" dirty="0" smtClean="0">
                  <a:latin typeface="Arial" pitchFamily="18"/>
                  <a:ea typeface="MS Gothic" pitchFamily="2"/>
                  <a:cs typeface="Tahoma" pitchFamily="2"/>
                </a:rPr>
                <a:t> N R</a:t>
              </a:r>
              <a:endParaRPr lang="en-IN" sz="1500" dirty="0">
                <a:latin typeface="Arial" pitchFamily="18"/>
                <a:ea typeface="MS Gothic" pitchFamily="2"/>
                <a:cs typeface="Tahoma" pitchFamily="2"/>
              </a:endParaRPr>
            </a:p>
            <a:p>
              <a:pPr lvl="0" algn="ctr">
                <a:spcBef>
                  <a:spcPts val="0"/>
                </a:spcBef>
                <a:spcAft>
                  <a:spcPts val="0"/>
                </a:spcAft>
                <a:buClr>
                  <a:srgbClr val="000000"/>
                </a:buClr>
                <a:buNone/>
                <a:defRPr/>
              </a:pPr>
              <a:r>
                <a:rPr lang="en-IN" sz="1500" b="1" dirty="0">
                  <a:latin typeface="Arial" pitchFamily="18"/>
                  <a:ea typeface="MS Gothic" pitchFamily="2"/>
                  <a:cs typeface="Tahoma" pitchFamily="2"/>
                </a:rPr>
                <a:t>    </a:t>
              </a:r>
              <a:r>
                <a:rPr lang="en-IN" sz="1500" b="1" dirty="0" smtClean="0">
                  <a:latin typeface="Arial" pitchFamily="18"/>
                  <a:ea typeface="MS Gothic" pitchFamily="2"/>
                  <a:cs typeface="Tahoma" pitchFamily="2"/>
                </a:rPr>
                <a:t>Members</a:t>
              </a:r>
              <a:r>
                <a:rPr lang="en-IN" sz="1500" dirty="0" smtClean="0">
                  <a:latin typeface="Arial" pitchFamily="18"/>
                  <a:ea typeface="MS Gothic" pitchFamily="2"/>
                  <a:cs typeface="Tahoma" pitchFamily="2"/>
                </a:rPr>
                <a:t> : </a:t>
              </a:r>
              <a:r>
                <a:rPr lang="en-US" sz="1500" dirty="0" err="1" smtClean="0">
                  <a:solidFill>
                    <a:srgbClr val="000000"/>
                  </a:solidFill>
                  <a:latin typeface="Arial" charset="0"/>
                  <a:ea typeface="MS Gothic" charset="-128"/>
                </a:rPr>
                <a:t>Gauresh</a:t>
              </a:r>
              <a:r>
                <a:rPr lang="en-US" sz="1500" dirty="0" smtClean="0">
                  <a:solidFill>
                    <a:srgbClr val="000000"/>
                  </a:solidFill>
                  <a:latin typeface="Arial" charset="0"/>
                  <a:ea typeface="MS Gothic" charset="-128"/>
                </a:rPr>
                <a:t> </a:t>
              </a:r>
              <a:r>
                <a:rPr lang="en-US" sz="1500" dirty="0" err="1" smtClean="0">
                  <a:solidFill>
                    <a:srgbClr val="000000"/>
                  </a:solidFill>
                  <a:latin typeface="Arial" charset="0"/>
                  <a:ea typeface="MS Gothic" charset="-128"/>
                </a:rPr>
                <a:t>Patil</a:t>
              </a:r>
              <a:endParaRPr lang="en-US" sz="1500" dirty="0" smtClean="0">
                <a:solidFill>
                  <a:srgbClr val="000000"/>
                </a:solidFill>
                <a:latin typeface="Arial" charset="0"/>
                <a:ea typeface="MS Gothic" charset="-128"/>
              </a:endParaRPr>
            </a:p>
            <a:p>
              <a:pPr lvl="0" algn="ctr">
                <a:spcBef>
                  <a:spcPts val="0"/>
                </a:spcBef>
                <a:spcAft>
                  <a:spcPts val="0"/>
                </a:spcAft>
                <a:buClr>
                  <a:srgbClr val="000000"/>
                </a:buClr>
                <a:buNone/>
                <a:defRPr/>
              </a:pPr>
              <a:r>
                <a:rPr lang="en-IN" sz="1500" dirty="0" err="1">
                  <a:latin typeface="Arial" pitchFamily="18"/>
                  <a:ea typeface="MS Gothic" pitchFamily="2"/>
                  <a:cs typeface="Tahoma" pitchFamily="2"/>
                </a:rPr>
                <a:t>Shashank</a:t>
              </a:r>
              <a:r>
                <a:rPr lang="en-IN" sz="1500" dirty="0">
                  <a:latin typeface="Arial" pitchFamily="18"/>
                  <a:ea typeface="MS Gothic" pitchFamily="2"/>
                  <a:cs typeface="Tahoma" pitchFamily="2"/>
                </a:rPr>
                <a:t> </a:t>
              </a:r>
              <a:r>
                <a:rPr lang="en-IN" sz="1500" dirty="0" err="1" smtClean="0">
                  <a:latin typeface="Arial" pitchFamily="18"/>
                  <a:ea typeface="MS Gothic" pitchFamily="2"/>
                  <a:cs typeface="Tahoma" pitchFamily="2"/>
                </a:rPr>
                <a:t>Wadhva</a:t>
              </a:r>
              <a:endParaRPr lang="en-IN" sz="1500" dirty="0" smtClean="0">
                <a:latin typeface="Arial" pitchFamily="18"/>
                <a:ea typeface="MS Gothic" pitchFamily="2"/>
                <a:cs typeface="Tahoma" pitchFamily="2"/>
              </a:endParaRPr>
            </a:p>
            <a:p>
              <a:pPr algn="ctr">
                <a:spcBef>
                  <a:spcPts val="0"/>
                </a:spcBef>
                <a:spcAft>
                  <a:spcPts val="0"/>
                </a:spcAft>
                <a:buClr>
                  <a:srgbClr val="000000"/>
                </a:buClr>
                <a:buNone/>
                <a:defRPr/>
              </a:pPr>
              <a:r>
                <a:rPr lang="en-US" sz="1600" dirty="0" err="1">
                  <a:solidFill>
                    <a:srgbClr val="000000"/>
                  </a:solidFill>
                  <a:latin typeface="Arial" charset="0"/>
                  <a:ea typeface="MS Gothic" charset="-128"/>
                </a:rPr>
                <a:t>Jashwanth</a:t>
              </a:r>
              <a:r>
                <a:rPr lang="en-US" sz="1600" dirty="0">
                  <a:solidFill>
                    <a:srgbClr val="000000"/>
                  </a:solidFill>
                  <a:latin typeface="Arial" charset="0"/>
                  <a:ea typeface="MS Gothic" charset="-128"/>
                </a:rPr>
                <a:t> </a:t>
              </a:r>
              <a:r>
                <a:rPr lang="en-US" sz="1600" dirty="0" smtClean="0">
                  <a:solidFill>
                    <a:srgbClr val="000000"/>
                  </a:solidFill>
                  <a:latin typeface="Arial" charset="0"/>
                  <a:ea typeface="MS Gothic" charset="-128"/>
                </a:rPr>
                <a:t>Reddy</a:t>
              </a:r>
            </a:p>
            <a:p>
              <a:pPr algn="ctr">
                <a:spcBef>
                  <a:spcPts val="0"/>
                </a:spcBef>
                <a:spcAft>
                  <a:spcPts val="0"/>
                </a:spcAft>
                <a:buClr>
                  <a:srgbClr val="000000"/>
                </a:buClr>
                <a:buNone/>
                <a:defRPr/>
              </a:pPr>
              <a:r>
                <a:rPr lang="en-US" sz="1600" dirty="0" err="1" smtClean="0">
                  <a:solidFill>
                    <a:srgbClr val="000000"/>
                  </a:solidFill>
                  <a:latin typeface="Arial" charset="0"/>
                  <a:ea typeface="MS Gothic" charset="-128"/>
                </a:rPr>
                <a:t>Priya</a:t>
              </a:r>
              <a:r>
                <a:rPr lang="en-US" sz="1600" dirty="0" smtClean="0">
                  <a:solidFill>
                    <a:srgbClr val="000000"/>
                  </a:solidFill>
                  <a:latin typeface="Arial" charset="0"/>
                  <a:ea typeface="MS Gothic" charset="-128"/>
                </a:rPr>
                <a:t> </a:t>
              </a:r>
              <a:r>
                <a:rPr lang="en-US" sz="1600" dirty="0" err="1" smtClean="0">
                  <a:solidFill>
                    <a:srgbClr val="000000"/>
                  </a:solidFill>
                  <a:latin typeface="Arial" charset="0"/>
                  <a:ea typeface="MS Gothic" charset="-128"/>
                </a:rPr>
                <a:t>Bansal</a:t>
              </a:r>
              <a:endParaRPr lang="en-IN" sz="1600" dirty="0">
                <a:solidFill>
                  <a:srgbClr val="000000"/>
                </a:solidFill>
                <a:latin typeface="Arial" charset="0"/>
                <a:ea typeface="MS Gothic" charset="-128"/>
              </a:endParaRPr>
            </a:p>
            <a:p>
              <a:pPr lvl="0" algn="ctr">
                <a:spcBef>
                  <a:spcPts val="0"/>
                </a:spcBef>
                <a:spcAft>
                  <a:spcPts val="0"/>
                </a:spcAft>
                <a:buClr>
                  <a:srgbClr val="000000"/>
                </a:buClr>
                <a:buNone/>
                <a:defRPr/>
              </a:pPr>
              <a:endParaRPr lang="en-IN" sz="1500" dirty="0" smtClean="0">
                <a:latin typeface="Arial" pitchFamily="18"/>
                <a:ea typeface="MS Gothic" pitchFamily="2"/>
                <a:cs typeface="Tahoma" pitchFamily="2"/>
              </a:endParaRPr>
            </a:p>
            <a:p>
              <a:pPr lvl="0" algn="ctr">
                <a:spcBef>
                  <a:spcPts val="0"/>
                </a:spcBef>
                <a:spcAft>
                  <a:spcPts val="0"/>
                </a:spcAft>
                <a:buClr>
                  <a:srgbClr val="000000"/>
                </a:buClr>
                <a:buNone/>
                <a:defRPr/>
              </a:pPr>
              <a:endParaRPr lang="en-IN" sz="1400" dirty="0">
                <a:latin typeface="Arial" pitchFamily="18"/>
                <a:ea typeface="MS Gothic" pitchFamily="2"/>
                <a:cs typeface="Tahoma" pitchFamily="2"/>
              </a:endParaRPr>
            </a:p>
            <a:p>
              <a:pPr lvl="0" algn="ctr">
                <a:spcBef>
                  <a:spcPts val="0"/>
                </a:spcBef>
                <a:spcAft>
                  <a:spcPts val="0"/>
                </a:spcAft>
                <a:buClr>
                  <a:srgbClr val="000000"/>
                </a:buClr>
                <a:buNone/>
                <a:defRPr/>
              </a:pPr>
              <a:r>
                <a:rPr lang="en-IN" sz="1500" dirty="0" smtClean="0">
                  <a:latin typeface="Arial" pitchFamily="18"/>
                  <a:ea typeface="MS Gothic" pitchFamily="2"/>
                  <a:cs typeface="Tahoma" pitchFamily="2"/>
                </a:rPr>
                <a:t>		</a:t>
              </a:r>
              <a:endParaRPr lang="en-IN" sz="1500" dirty="0">
                <a:latin typeface="Arial" pitchFamily="18"/>
                <a:ea typeface="MS Gothic" pitchFamily="2"/>
                <a:cs typeface="Tahoma" pitchFamily="2"/>
              </a:endParaRPr>
            </a:p>
          </p:txBody>
        </p:sp>
        <p:sp>
          <p:nvSpPr>
            <p:cNvPr id="41" name="Freeform 40"/>
            <p:cNvSpPr/>
            <p:nvPr/>
          </p:nvSpPr>
          <p:spPr>
            <a:xfrm>
              <a:off x="4500234" y="2340727"/>
              <a:ext cx="179388" cy="2519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2" name="Freeform 41"/>
            <p:cNvSpPr/>
            <p:nvPr/>
          </p:nvSpPr>
          <p:spPr>
            <a:xfrm>
              <a:off x="4500234" y="4499271"/>
              <a:ext cx="720731" cy="54109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3" name="Freeform 42"/>
            <p:cNvSpPr/>
            <p:nvPr/>
          </p:nvSpPr>
          <p:spPr>
            <a:xfrm>
              <a:off x="4500234" y="2160363"/>
              <a:ext cx="720731" cy="539635"/>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4" name="Freeform 43"/>
            <p:cNvSpPr/>
            <p:nvPr/>
          </p:nvSpPr>
          <p:spPr>
            <a:xfrm>
              <a:off x="3779503" y="4320361"/>
              <a:ext cx="720731" cy="900363"/>
            </a:xfrm>
            <a:custGeom>
              <a:avLst/>
              <a:gdLst>
                <a:gd name="f0" fmla="val 0"/>
                <a:gd name="f1" fmla="val 142"/>
                <a:gd name="f2" fmla="val 147"/>
                <a:gd name="f3" fmla="val 98"/>
                <a:gd name="f4" fmla="val 21"/>
                <a:gd name="f5" fmla="val 64"/>
                <a:gd name="f6" fmla="val 36"/>
                <a:gd name="f7" fmla="val 50"/>
                <a:gd name="f8" fmla="val 84"/>
                <a:gd name="f9" fmla="val 102"/>
                <a:gd name="f10" fmla="val 22"/>
                <a:gd name="f11" fmla="val 116"/>
                <a:gd name="f12" fmla="val 4"/>
                <a:gd name="f13" fmla="val 39"/>
                <a:gd name="f14" fmla="val 67"/>
                <a:gd name="f15" fmla="val 119"/>
                <a:gd name="f16" fmla="val 81"/>
                <a:gd name="f17" fmla="val 53"/>
                <a:gd name="f18" fmla="val 103"/>
                <a:gd name="f19" fmla="val 73"/>
                <a:gd name="f20" fmla="val 37"/>
              </a:gdLst>
              <a:ahLst/>
              <a:cxnLst>
                <a:cxn ang="3cd4">
                  <a:pos x="hc" y="t"/>
                </a:cxn>
                <a:cxn ang="0">
                  <a:pos x="r" y="vc"/>
                </a:cxn>
                <a:cxn ang="cd4">
                  <a:pos x="hc" y="b"/>
                </a:cxn>
                <a:cxn ang="cd2">
                  <a:pos x="l" y="vc"/>
                </a:cxn>
              </a:cxnLst>
              <a:rect l="l" t="t" r="r" b="b"/>
              <a:pathLst>
                <a:path w="142" h="147">
                  <a:moveTo>
                    <a:pt x="f3" y="f4"/>
                  </a:moveTo>
                  <a:cubicBezTo>
                    <a:pt x="f5" y="f4"/>
                    <a:pt x="f6" y="f7"/>
                    <a:pt x="f6" y="f8"/>
                  </a:cubicBezTo>
                  <a:cubicBezTo>
                    <a:pt x="f6" y="f9"/>
                    <a:pt x="f10" y="f11"/>
                    <a:pt x="f12" y="f11"/>
                  </a:cubicBezTo>
                  <a:cubicBezTo>
                    <a:pt x="f0" y="f11"/>
                    <a:pt x="f0" y="f11"/>
                    <a:pt x="f0" y="f11"/>
                  </a:cubicBezTo>
                  <a:cubicBezTo>
                    <a:pt x="f0" y="f2"/>
                    <a:pt x="f0" y="f2"/>
                    <a:pt x="f0" y="f2"/>
                  </a:cubicBezTo>
                  <a:cubicBezTo>
                    <a:pt x="f12" y="f2"/>
                    <a:pt x="f12" y="f2"/>
                    <a:pt x="f12" y="f2"/>
                  </a:cubicBezTo>
                  <a:cubicBezTo>
                    <a:pt x="f13" y="f2"/>
                    <a:pt x="f14" y="f15"/>
                    <a:pt x="f14" y="f8"/>
                  </a:cubicBezTo>
                  <a:cubicBezTo>
                    <a:pt x="f14" y="f14"/>
                    <a:pt x="f16" y="f17"/>
                    <a:pt x="f3" y="f17"/>
                  </a:cubicBezTo>
                  <a:cubicBezTo>
                    <a:pt x="f18" y="f17"/>
                    <a:pt x="f18" y="f17"/>
                    <a:pt x="f18" y="f17"/>
                  </a:cubicBezTo>
                  <a:cubicBezTo>
                    <a:pt x="f18" y="f19"/>
                    <a:pt x="f18" y="f19"/>
                    <a:pt x="f18" y="f19"/>
                  </a:cubicBezTo>
                  <a:cubicBezTo>
                    <a:pt x="f1" y="f20"/>
                    <a:pt x="f1" y="f20"/>
                    <a:pt x="f1" y="f20"/>
                  </a:cubicBezTo>
                  <a:cubicBezTo>
                    <a:pt x="f18" y="f0"/>
                    <a:pt x="f18" y="f0"/>
                    <a:pt x="f18" y="f0"/>
                  </a:cubicBezTo>
                  <a:cubicBezTo>
                    <a:pt x="f18" y="f4"/>
                    <a:pt x="f18" y="f4"/>
                    <a:pt x="f18" y="f4"/>
                  </a:cubicBezTo>
                  <a:lnTo>
                    <a:pt x="f3" y="f4"/>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5" name="Freeform 44"/>
            <p:cNvSpPr/>
            <p:nvPr/>
          </p:nvSpPr>
          <p:spPr>
            <a:xfrm>
              <a:off x="2699994" y="3780726"/>
              <a:ext cx="1800240" cy="36072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6" name="Freeform 45"/>
            <p:cNvSpPr/>
            <p:nvPr/>
          </p:nvSpPr>
          <p:spPr>
            <a:xfrm flipV="1">
              <a:off x="3420725" y="2698545"/>
              <a:ext cx="1079509" cy="900362"/>
            </a:xfrm>
            <a:custGeom>
              <a:avLst/>
              <a:gdLst>
                <a:gd name="f0" fmla="val 0"/>
                <a:gd name="f1" fmla="val 142"/>
                <a:gd name="f2" fmla="val 147"/>
                <a:gd name="f3" fmla="val 98"/>
                <a:gd name="f4" fmla="val 21"/>
                <a:gd name="f5" fmla="val 64"/>
                <a:gd name="f6" fmla="val 36"/>
                <a:gd name="f7" fmla="val 50"/>
                <a:gd name="f8" fmla="val 84"/>
                <a:gd name="f9" fmla="val 102"/>
                <a:gd name="f10" fmla="val 22"/>
                <a:gd name="f11" fmla="val 116"/>
                <a:gd name="f12" fmla="val 4"/>
                <a:gd name="f13" fmla="val 39"/>
                <a:gd name="f14" fmla="val 67"/>
                <a:gd name="f15" fmla="val 119"/>
                <a:gd name="f16" fmla="val 81"/>
                <a:gd name="f17" fmla="val 53"/>
                <a:gd name="f18" fmla="val 103"/>
                <a:gd name="f19" fmla="val 73"/>
                <a:gd name="f20" fmla="val 37"/>
              </a:gdLst>
              <a:ahLst/>
              <a:cxnLst>
                <a:cxn ang="3cd4">
                  <a:pos x="hc" y="t"/>
                </a:cxn>
                <a:cxn ang="0">
                  <a:pos x="r" y="vc"/>
                </a:cxn>
                <a:cxn ang="cd4">
                  <a:pos x="hc" y="b"/>
                </a:cxn>
                <a:cxn ang="cd2">
                  <a:pos x="l" y="vc"/>
                </a:cxn>
              </a:cxnLst>
              <a:rect l="l" t="t" r="r" b="b"/>
              <a:pathLst>
                <a:path w="142" h="147">
                  <a:moveTo>
                    <a:pt x="f3" y="f4"/>
                  </a:moveTo>
                  <a:cubicBezTo>
                    <a:pt x="f5" y="f4"/>
                    <a:pt x="f6" y="f7"/>
                    <a:pt x="f6" y="f8"/>
                  </a:cubicBezTo>
                  <a:cubicBezTo>
                    <a:pt x="f6" y="f9"/>
                    <a:pt x="f10" y="f11"/>
                    <a:pt x="f12" y="f11"/>
                  </a:cubicBezTo>
                  <a:cubicBezTo>
                    <a:pt x="f0" y="f11"/>
                    <a:pt x="f0" y="f11"/>
                    <a:pt x="f0" y="f11"/>
                  </a:cubicBezTo>
                  <a:cubicBezTo>
                    <a:pt x="f0" y="f2"/>
                    <a:pt x="f0" y="f2"/>
                    <a:pt x="f0" y="f2"/>
                  </a:cubicBezTo>
                  <a:cubicBezTo>
                    <a:pt x="f12" y="f2"/>
                    <a:pt x="f12" y="f2"/>
                    <a:pt x="f12" y="f2"/>
                  </a:cubicBezTo>
                  <a:cubicBezTo>
                    <a:pt x="f13" y="f2"/>
                    <a:pt x="f14" y="f15"/>
                    <a:pt x="f14" y="f8"/>
                  </a:cubicBezTo>
                  <a:cubicBezTo>
                    <a:pt x="f14" y="f14"/>
                    <a:pt x="f16" y="f17"/>
                    <a:pt x="f3" y="f17"/>
                  </a:cubicBezTo>
                  <a:cubicBezTo>
                    <a:pt x="f18" y="f17"/>
                    <a:pt x="f18" y="f17"/>
                    <a:pt x="f18" y="f17"/>
                  </a:cubicBezTo>
                  <a:cubicBezTo>
                    <a:pt x="f18" y="f19"/>
                    <a:pt x="f18" y="f19"/>
                    <a:pt x="f18" y="f19"/>
                  </a:cubicBezTo>
                  <a:cubicBezTo>
                    <a:pt x="f1" y="f20"/>
                    <a:pt x="f1" y="f20"/>
                    <a:pt x="f1" y="f20"/>
                  </a:cubicBezTo>
                  <a:cubicBezTo>
                    <a:pt x="f18" y="f0"/>
                    <a:pt x="f18" y="f0"/>
                    <a:pt x="f18" y="f0"/>
                  </a:cubicBezTo>
                  <a:cubicBezTo>
                    <a:pt x="f18" y="f4"/>
                    <a:pt x="f18" y="f4"/>
                    <a:pt x="f18" y="f4"/>
                  </a:cubicBezTo>
                  <a:lnTo>
                    <a:pt x="f3" y="f4"/>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7" name="Freeform 46"/>
            <p:cNvSpPr/>
            <p:nvPr/>
          </p:nvSpPr>
          <p:spPr>
            <a:xfrm>
              <a:off x="8280103" y="2521090"/>
              <a:ext cx="179389" cy="23389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8" name="Freeform 47"/>
            <p:cNvSpPr/>
            <p:nvPr/>
          </p:nvSpPr>
          <p:spPr>
            <a:xfrm>
              <a:off x="7740348" y="2160363"/>
              <a:ext cx="720731" cy="539635"/>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9" name="Freeform 48"/>
            <p:cNvSpPr/>
            <p:nvPr/>
          </p:nvSpPr>
          <p:spPr>
            <a:xfrm>
              <a:off x="7919738" y="4499271"/>
              <a:ext cx="539754" cy="541090"/>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grpSp>
      <p:pic>
        <p:nvPicPr>
          <p:cNvPr id="92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EF48F7E-12E5-4245-859C-47415D58D183}" type="slidenum">
              <a:rPr lang="en-US" smtClean="0"/>
              <a:pPr eaLnBrk="1" hangingPunct="1"/>
              <a:t>60</a:t>
            </a:fld>
            <a:endParaRPr lang="en-US" smtClean="0"/>
          </a:p>
        </p:txBody>
      </p:sp>
      <p:sp>
        <p:nvSpPr>
          <p:cNvPr id="64516" name="Rectangle 2"/>
          <p:cNvSpPr>
            <a:spLocks noGrp="1" noChangeArrowheads="1"/>
          </p:cNvSpPr>
          <p:nvPr>
            <p:ph type="title"/>
          </p:nvPr>
        </p:nvSpPr>
        <p:spPr/>
        <p:txBody>
          <a:bodyPr/>
          <a:lstStyle/>
          <a:p>
            <a:pPr eaLnBrk="1" hangingPunct="1"/>
            <a:r>
              <a:rPr lang="en-US" sz="3200" smtClean="0">
                <a:latin typeface="Calibri" pitchFamily="34" charset="0"/>
                <a:ea typeface="Calibri" pitchFamily="34" charset="0"/>
                <a:cs typeface="Calibri" pitchFamily="34" charset="0"/>
              </a:rPr>
              <a:t>Communications Configuration</a:t>
            </a:r>
          </a:p>
        </p:txBody>
      </p:sp>
      <p:sp>
        <p:nvSpPr>
          <p:cNvPr id="64517" name="Flowchart: Alternate Process 4"/>
          <p:cNvSpPr>
            <a:spLocks noChangeArrowheads="1"/>
          </p:cNvSpPr>
          <p:nvPr/>
        </p:nvSpPr>
        <p:spPr bwMode="auto">
          <a:xfrm>
            <a:off x="685800" y="1524000"/>
            <a:ext cx="2667000" cy="1066800"/>
          </a:xfrm>
          <a:prstGeom prst="flowChartAlternateProcess">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r>
              <a:rPr lang="en-US" sz="2000">
                <a:latin typeface="Calibri" pitchFamily="34" charset="0"/>
                <a:ea typeface="Calibri" pitchFamily="34" charset="0"/>
                <a:cs typeface="Calibri" pitchFamily="34" charset="0"/>
              </a:rPr>
              <a:t> Transceiver programmed for API control Mode</a:t>
            </a:r>
          </a:p>
        </p:txBody>
      </p:sp>
      <p:sp>
        <p:nvSpPr>
          <p:cNvPr id="64518" name="Right Arrow 5"/>
          <p:cNvSpPr>
            <a:spLocks noChangeArrowheads="1"/>
          </p:cNvSpPr>
          <p:nvPr/>
        </p:nvSpPr>
        <p:spPr bwMode="auto">
          <a:xfrm>
            <a:off x="3429000" y="1828800"/>
            <a:ext cx="1524000" cy="304800"/>
          </a:xfrm>
          <a:prstGeom prst="rightArrow">
            <a:avLst>
              <a:gd name="adj1" fmla="val 50000"/>
              <a:gd name="adj2" fmla="val 50000"/>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endParaRPr lang="en-US"/>
          </a:p>
        </p:txBody>
      </p:sp>
      <p:sp>
        <p:nvSpPr>
          <p:cNvPr id="64519" name="Flowchart: Alternate Process 6"/>
          <p:cNvSpPr>
            <a:spLocks noChangeArrowheads="1"/>
          </p:cNvSpPr>
          <p:nvPr/>
        </p:nvSpPr>
        <p:spPr bwMode="auto">
          <a:xfrm>
            <a:off x="5029200" y="1371600"/>
            <a:ext cx="2743200" cy="1295400"/>
          </a:xfrm>
          <a:prstGeom prst="flowChartAlternateProcess">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r>
              <a:rPr lang="en-US" sz="2000">
                <a:latin typeface="Calibri" pitchFamily="34" charset="0"/>
                <a:ea typeface="Calibri" pitchFamily="34" charset="0"/>
                <a:cs typeface="Calibri" pitchFamily="34" charset="0"/>
              </a:rPr>
              <a:t>Fixed baud rate of 57600 bps , channel 0 in Receive mode for query wait</a:t>
            </a:r>
          </a:p>
        </p:txBody>
      </p:sp>
      <p:sp>
        <p:nvSpPr>
          <p:cNvPr id="64520" name="Down Arrow 7"/>
          <p:cNvSpPr>
            <a:spLocks noChangeArrowheads="1"/>
          </p:cNvSpPr>
          <p:nvPr/>
        </p:nvSpPr>
        <p:spPr bwMode="auto">
          <a:xfrm>
            <a:off x="6324600" y="2743200"/>
            <a:ext cx="304800" cy="1219200"/>
          </a:xfrm>
          <a:prstGeom prst="downArrow">
            <a:avLst>
              <a:gd name="adj1" fmla="val 50000"/>
              <a:gd name="adj2" fmla="val 50000"/>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endParaRPr lang="en-US"/>
          </a:p>
        </p:txBody>
      </p:sp>
      <p:sp>
        <p:nvSpPr>
          <p:cNvPr id="64521" name="Flowchart: Alternate Process 8"/>
          <p:cNvSpPr>
            <a:spLocks noChangeArrowheads="1"/>
          </p:cNvSpPr>
          <p:nvPr/>
        </p:nvSpPr>
        <p:spPr bwMode="auto">
          <a:xfrm>
            <a:off x="5105400" y="4191000"/>
            <a:ext cx="2971800" cy="1143000"/>
          </a:xfrm>
          <a:prstGeom prst="flowChartAlternateProcess">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r>
              <a:rPr lang="en-US" sz="2000">
                <a:latin typeface="Calibri" pitchFamily="34" charset="0"/>
                <a:ea typeface="Calibri" pitchFamily="34" charset="0"/>
                <a:cs typeface="Calibri" pitchFamily="34" charset="0"/>
              </a:rPr>
              <a:t>Transmit when asked for a query,  through UDR buffer</a:t>
            </a:r>
          </a:p>
        </p:txBody>
      </p:sp>
      <p:sp>
        <p:nvSpPr>
          <p:cNvPr id="64522" name="TextBox 9"/>
          <p:cNvSpPr txBox="1">
            <a:spLocks noChangeArrowheads="1"/>
          </p:cNvSpPr>
          <p:nvPr/>
        </p:nvSpPr>
        <p:spPr bwMode="auto">
          <a:xfrm>
            <a:off x="762000" y="3124200"/>
            <a:ext cx="366553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2200">
                <a:latin typeface="Calibri" pitchFamily="34" charset="0"/>
                <a:ea typeface="Calibri" pitchFamily="34" charset="0"/>
                <a:cs typeface="Calibri" pitchFamily="34" charset="0"/>
              </a:rPr>
              <a:t>The system in API mode set at fixed baud rate and channel transmits and receives through a 3 byte MAC address which can either be hard coded on the EEPROM or sent dynamically.</a:t>
            </a:r>
          </a:p>
        </p:txBody>
      </p:sp>
      <p:pic>
        <p:nvPicPr>
          <p:cNvPr id="645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498F41C-ECBF-4254-9545-FF45DD8CE410}" type="slidenum">
              <a:rPr lang="en-US" smtClean="0"/>
              <a:pPr eaLnBrk="1" hangingPunct="1"/>
              <a:t>61</a:t>
            </a:fld>
            <a:endParaRPr lang="en-US" smtClean="0"/>
          </a:p>
        </p:txBody>
      </p:sp>
      <p:sp>
        <p:nvSpPr>
          <p:cNvPr id="65540" name="Rectangle 2"/>
          <p:cNvSpPr>
            <a:spLocks noGrp="1" noChangeArrowheads="1"/>
          </p:cNvSpPr>
          <p:nvPr>
            <p:ph type="title"/>
          </p:nvPr>
        </p:nvSpPr>
        <p:spPr/>
        <p:txBody>
          <a:bodyPr/>
          <a:lstStyle/>
          <a:p>
            <a:pPr eaLnBrk="1" hangingPunct="1"/>
            <a:r>
              <a:rPr lang="en-US" smtClean="0"/>
              <a:t>Carrier Telemetry Format</a:t>
            </a:r>
          </a:p>
        </p:txBody>
      </p:sp>
      <p:sp>
        <p:nvSpPr>
          <p:cNvPr id="65541" name="Rectangle 3"/>
          <p:cNvSpPr>
            <a:spLocks noGrp="1" noChangeArrowheads="1"/>
          </p:cNvSpPr>
          <p:nvPr>
            <p:ph type="body" idx="1"/>
          </p:nvPr>
        </p:nvSpPr>
        <p:spPr/>
        <p:txBody>
          <a:bodyPr/>
          <a:lstStyle/>
          <a:p>
            <a:pPr eaLnBrk="1" hangingPunct="1">
              <a:buFontTx/>
              <a:buNone/>
            </a:pPr>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Data sent every 2 seconds with baud rate of 57600 bps.</a:t>
            </a:r>
          </a:p>
          <a:p>
            <a:pPr eaLnBrk="1" hangingPunct="1"/>
            <a:r>
              <a:rPr lang="en-US" smtClean="0"/>
              <a:t>Data Format: Data Format will be finalized in CDR</a:t>
            </a:r>
          </a:p>
        </p:txBody>
      </p:sp>
      <p:graphicFrame>
        <p:nvGraphicFramePr>
          <p:cNvPr id="7" name="Group 3"/>
          <p:cNvGraphicFramePr>
            <a:graphicFrameLocks noGrp="1"/>
          </p:cNvGraphicFramePr>
          <p:nvPr/>
        </p:nvGraphicFramePr>
        <p:xfrm>
          <a:off x="1295400" y="1295400"/>
          <a:ext cx="5967413" cy="3575050"/>
        </p:xfrm>
        <a:graphic>
          <a:graphicData uri="http://schemas.openxmlformats.org/drawingml/2006/table">
            <a:tbl>
              <a:tblPr/>
              <a:tblGrid>
                <a:gridCol w="1492250"/>
                <a:gridCol w="4475163"/>
              </a:tblGrid>
              <a:tr h="61168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Characters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Definition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30271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hhmmss</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Data time tag in hours , minutes and seconds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AA.aaaa</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Cansat latitude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Start of latitude data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BB.bbbb</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Cansat Longitude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Start of longitude data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hh.hh</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Cansat GPS altitude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Ab</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Number of satellites tracked in decimal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hh.hh</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Altitude via non GPS sensor(meters)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tt</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Air temperature ( 1 degree resolution)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vv.vv</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Battery 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5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677BCB-4E1E-427F-A269-6F10C894CDBD}" type="slidenum">
              <a:rPr lang="en-US" smtClean="0"/>
              <a:pPr eaLnBrk="1" hangingPunct="1"/>
              <a:t>62</a:t>
            </a:fld>
            <a:endParaRPr lang="en-US" smtClean="0"/>
          </a:p>
        </p:txBody>
      </p:sp>
      <p:sp>
        <p:nvSpPr>
          <p:cNvPr id="66564" name="Rectangle 2"/>
          <p:cNvSpPr>
            <a:spLocks noGrp="1" noChangeArrowheads="1"/>
          </p:cNvSpPr>
          <p:nvPr>
            <p:ph type="title"/>
          </p:nvPr>
        </p:nvSpPr>
        <p:spPr/>
        <p:txBody>
          <a:bodyPr/>
          <a:lstStyle/>
          <a:p>
            <a:pPr eaLnBrk="1" hangingPunct="1"/>
            <a:r>
              <a:rPr lang="en-US" smtClean="0"/>
              <a:t>Autonomous Termination of Transmissions</a:t>
            </a:r>
          </a:p>
        </p:txBody>
      </p:sp>
      <p:sp>
        <p:nvSpPr>
          <p:cNvPr id="66565" name="Rectangle 3"/>
          <p:cNvSpPr>
            <a:spLocks noGrp="1" noChangeArrowheads="1"/>
          </p:cNvSpPr>
          <p:nvPr>
            <p:ph type="body" idx="1"/>
          </p:nvPr>
        </p:nvSpPr>
        <p:spPr/>
        <p:txBody>
          <a:bodyPr/>
          <a:lstStyle/>
          <a:p>
            <a:pPr eaLnBrk="1" hangingPunct="1"/>
            <a:r>
              <a:rPr lang="en-US" sz="2800" smtClean="0">
                <a:latin typeface="Calibri" pitchFamily="34" charset="0"/>
                <a:ea typeface="Calibri" pitchFamily="34" charset="0"/>
                <a:cs typeface="Calibri" pitchFamily="34" charset="0"/>
              </a:rPr>
              <a:t>To terminate telemetry:</a:t>
            </a:r>
          </a:p>
          <a:p>
            <a:pPr lvl="1" eaLnBrk="1" hangingPunct="1"/>
            <a:r>
              <a:rPr lang="en-US" sz="2800" smtClean="0">
                <a:latin typeface="Calibri" pitchFamily="34" charset="0"/>
                <a:ea typeface="Calibri" pitchFamily="34" charset="0"/>
                <a:cs typeface="Calibri" pitchFamily="34" charset="0"/>
              </a:rPr>
              <a:t>This will be done via a check in the loop which compares the altitude from GPS data to altitude from several previous data packets. If the altitude remains same for a certain amount of time, we conclude that the carrier has landed and that its time to stop sending the telemetry.</a:t>
            </a:r>
          </a:p>
          <a:p>
            <a:pPr lvl="1" eaLnBrk="1" hangingPunct="1"/>
            <a:r>
              <a:rPr lang="en-US" sz="2800" smtClean="0">
                <a:latin typeface="Calibri" pitchFamily="34" charset="0"/>
                <a:ea typeface="Calibri" pitchFamily="34" charset="0"/>
                <a:cs typeface="Calibri" pitchFamily="34" charset="0"/>
              </a:rPr>
              <a:t>The GCS will recognize the end of telemetry by the  special custom occurrence of 99 satellites tracked in the last incoming data packet.</a:t>
            </a: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EEC5357-DFD0-496D-B4FA-1CBFC633118F}" type="slidenum">
              <a:rPr lang="en-US" smtClean="0"/>
              <a:pPr eaLnBrk="1" hangingPunct="1"/>
              <a:t>63</a:t>
            </a:fld>
            <a:endParaRPr lang="en-US" smtClean="0"/>
          </a:p>
        </p:txBody>
      </p:sp>
      <p:sp>
        <p:nvSpPr>
          <p:cNvPr id="67588" name="Rectangle 2"/>
          <p:cNvSpPr>
            <a:spLocks noGrp="1" noChangeArrowheads="1"/>
          </p:cNvSpPr>
          <p:nvPr>
            <p:ph type="title"/>
          </p:nvPr>
        </p:nvSpPr>
        <p:spPr/>
        <p:txBody>
          <a:bodyPr/>
          <a:lstStyle/>
          <a:p>
            <a:pPr eaLnBrk="1" hangingPunct="1"/>
            <a:r>
              <a:rPr lang="en-US" smtClean="0"/>
              <a:t>Locator Device Trade &amp; Selection</a:t>
            </a:r>
          </a:p>
        </p:txBody>
      </p:sp>
      <p:sp>
        <p:nvSpPr>
          <p:cNvPr id="67589" name="Rectangle 3"/>
          <p:cNvSpPr>
            <a:spLocks noGrp="1" noChangeArrowheads="1"/>
          </p:cNvSpPr>
          <p:nvPr>
            <p:ph type="body" idx="1"/>
          </p:nvPr>
        </p:nvSpPr>
        <p:spPr>
          <a:xfrm>
            <a:off x="152400" y="1143000"/>
            <a:ext cx="8686800" cy="5181600"/>
          </a:xfrm>
        </p:spPr>
        <p:txBody>
          <a:bodyPr/>
          <a:lstStyle/>
          <a:p>
            <a:pPr marL="0" indent="0" eaLnBrk="1" hangingPunct="1">
              <a:spcBef>
                <a:spcPct val="0"/>
              </a:spcBef>
            </a:pPr>
            <a:r>
              <a:rPr lang="en-US" b="0" smtClean="0">
                <a:latin typeface="Calibri" pitchFamily="34" charset="0"/>
                <a:ea typeface="Calibri" pitchFamily="34" charset="0"/>
                <a:cs typeface="Calibri" pitchFamily="34" charset="0"/>
              </a:rPr>
              <a:t>We are not yet decided on the exact locator device which we will be using,  but a list of locator devices considered so far is –</a:t>
            </a:r>
          </a:p>
          <a:p>
            <a:pPr marL="0" indent="0" eaLnBrk="1" hangingPunct="1">
              <a:spcBef>
                <a:spcPct val="0"/>
              </a:spcBef>
            </a:pPr>
            <a:endParaRPr lang="en-US" b="0" smtClean="0">
              <a:latin typeface="Calibri" pitchFamily="34" charset="0"/>
              <a:ea typeface="Calibri" pitchFamily="34" charset="0"/>
              <a:cs typeface="Calibri" pitchFamily="34" charset="0"/>
            </a:endParaRPr>
          </a:p>
          <a:p>
            <a:pPr marL="0" indent="0" eaLnBrk="1" hangingPunct="1">
              <a:spcBef>
                <a:spcPct val="0"/>
              </a:spcBef>
            </a:pPr>
            <a:endParaRPr lang="en-US" b="0" smtClean="0">
              <a:latin typeface="Calibri" pitchFamily="34" charset="0"/>
              <a:ea typeface="Calibri" pitchFamily="34" charset="0"/>
              <a:cs typeface="Calibri" pitchFamily="34" charset="0"/>
            </a:endParaRPr>
          </a:p>
          <a:p>
            <a:pPr marL="0" indent="0" eaLnBrk="1" hangingPunct="1">
              <a:spcBef>
                <a:spcPct val="0"/>
              </a:spcBef>
            </a:pPr>
            <a:endParaRPr lang="en-US" b="0" smtClean="0">
              <a:latin typeface="Calibri" pitchFamily="34" charset="0"/>
              <a:ea typeface="Calibri" pitchFamily="34" charset="0"/>
              <a:cs typeface="Calibri" pitchFamily="34" charset="0"/>
            </a:endParaRPr>
          </a:p>
          <a:p>
            <a:pPr marL="0" indent="0" eaLnBrk="1" hangingPunct="1">
              <a:spcBef>
                <a:spcPct val="0"/>
              </a:spcBef>
            </a:pPr>
            <a:endParaRPr lang="en-US" b="0" smtClean="0">
              <a:latin typeface="Calibri" pitchFamily="34" charset="0"/>
              <a:ea typeface="Calibri" pitchFamily="34" charset="0"/>
              <a:cs typeface="Calibri" pitchFamily="34" charset="0"/>
            </a:endParaRPr>
          </a:p>
          <a:p>
            <a:pPr marL="0" indent="0" eaLnBrk="1" hangingPunct="1">
              <a:spcBef>
                <a:spcPct val="0"/>
              </a:spcBef>
            </a:pPr>
            <a:endParaRPr lang="en-US" b="0" smtClean="0">
              <a:latin typeface="Calibri" pitchFamily="34" charset="0"/>
              <a:ea typeface="Calibri" pitchFamily="34" charset="0"/>
              <a:cs typeface="Calibri" pitchFamily="34" charset="0"/>
            </a:endParaRPr>
          </a:p>
          <a:p>
            <a:pPr marL="0" indent="0" eaLnBrk="1" hangingPunct="1">
              <a:spcBef>
                <a:spcPct val="0"/>
              </a:spcBef>
            </a:pPr>
            <a:r>
              <a:rPr lang="en-US" b="0" smtClean="0">
                <a:latin typeface="Calibri" pitchFamily="34" charset="0"/>
                <a:ea typeface="Calibri" pitchFamily="34" charset="0"/>
                <a:cs typeface="Calibri" pitchFamily="34" charset="0"/>
              </a:rPr>
              <a:t>The problem with both of them is that one high power consuming and the other is not available easily. We are searching for other options.</a:t>
            </a:r>
          </a:p>
          <a:p>
            <a:pPr marL="0" indent="0" eaLnBrk="1" hangingPunct="1">
              <a:spcBef>
                <a:spcPct val="0"/>
              </a:spcBef>
            </a:pPr>
            <a:r>
              <a:rPr lang="en-US" b="0" smtClean="0">
                <a:latin typeface="Calibri" pitchFamily="34" charset="0"/>
                <a:ea typeface="Calibri" pitchFamily="34" charset="0"/>
                <a:cs typeface="Calibri" pitchFamily="34" charset="0"/>
              </a:rPr>
              <a:t>Locator device will be controlled using microcontroller, but will aslo have an external switch, thus will enable us to switch it off upon recovery.</a:t>
            </a:r>
          </a:p>
          <a:p>
            <a:pPr marL="0" indent="0" eaLnBrk="1" hangingPunct="1">
              <a:spcBef>
                <a:spcPct val="0"/>
              </a:spcBef>
            </a:pPr>
            <a:r>
              <a:rPr lang="en-US" b="0" smtClean="0">
                <a:latin typeface="Calibri" pitchFamily="34" charset="0"/>
                <a:ea typeface="Calibri" pitchFamily="34" charset="0"/>
                <a:cs typeface="Calibri" pitchFamily="34" charset="0"/>
              </a:rPr>
              <a:t>Both carrier and lander shall have same locator device.</a:t>
            </a:r>
          </a:p>
        </p:txBody>
      </p:sp>
      <p:graphicFrame>
        <p:nvGraphicFramePr>
          <p:cNvPr id="8" name="Group 4"/>
          <p:cNvGraphicFramePr>
            <a:graphicFrameLocks noGrp="1"/>
          </p:cNvGraphicFramePr>
          <p:nvPr/>
        </p:nvGraphicFramePr>
        <p:xfrm>
          <a:off x="838200" y="2057400"/>
          <a:ext cx="7543800" cy="1660525"/>
        </p:xfrm>
        <a:graphic>
          <a:graphicData uri="http://schemas.openxmlformats.org/drawingml/2006/table">
            <a:tbl>
              <a:tblPr/>
              <a:tblGrid>
                <a:gridCol w="1620945"/>
                <a:gridCol w="1336064"/>
                <a:gridCol w="1336066"/>
                <a:gridCol w="1466360"/>
                <a:gridCol w="1784364"/>
              </a:tblGrid>
              <a:tr h="685798">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Name</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Size</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Power consumption</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Cost</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Availability</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r>
              <a:tr h="440698">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i="0" kern="1200" dirty="0" smtClean="0">
                          <a:solidFill>
                            <a:schemeClr val="tx1"/>
                          </a:solidFill>
                          <a:latin typeface="Calibri" pitchFamily="34" charset="0"/>
                          <a:ea typeface="+mn-ea"/>
                          <a:cs typeface="Calibri" pitchFamily="34" charset="0"/>
                        </a:rPr>
                        <a:t>CMS0341KLX</a:t>
                      </a:r>
                      <a:endParaRPr kumimoji="0" lang="en-US" sz="1100" b="0" i="0" u="none" strike="noStrike" cap="none" normalizeH="0" baseline="0" dirty="0" smtClean="0">
                        <a:ln>
                          <a:noFill/>
                        </a:ln>
                        <a:solidFill>
                          <a:srgbClr val="FF0000"/>
                        </a:solidFill>
                        <a:effectLst/>
                        <a:latin typeface="Calibri" pitchFamily="34" charset="0"/>
                        <a:cs typeface="Calibri" pitchFamily="34" charset="0"/>
                      </a:endParaRP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chemeClr val="tx1"/>
                          </a:solidFill>
                          <a:effectLst/>
                          <a:latin typeface="Calibri" pitchFamily="32" charset="0"/>
                          <a:cs typeface="Calibri" pitchFamily="32" charset="0"/>
                        </a:rPr>
                        <a:t>3.4cm x3.4cmx1.5cm</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chemeClr val="tx1"/>
                          </a:solidFill>
                          <a:effectLst/>
                          <a:latin typeface="Calibri" pitchFamily="32" charset="0"/>
                          <a:cs typeface="Calibri" pitchFamily="32" charset="0"/>
                        </a:rPr>
                        <a:t>         20 W</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chemeClr val="tx1"/>
                          </a:solidFill>
                          <a:effectLst/>
                          <a:latin typeface="Calibri" pitchFamily="32" charset="0"/>
                          <a:cs typeface="Calibri" pitchFamily="32" charset="0"/>
                        </a:rPr>
                        <a:t>             7 $</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chemeClr val="tx1"/>
                          </a:solidFill>
                          <a:effectLst/>
                          <a:latin typeface="Calibri" pitchFamily="32" charset="0"/>
                          <a:cs typeface="Calibri" pitchFamily="32" charset="0"/>
                        </a:rPr>
                        <a:t>Easily available</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34030">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i="0" kern="1200" dirty="0" smtClean="0">
                          <a:solidFill>
                            <a:schemeClr val="tx1"/>
                          </a:solidFill>
                          <a:latin typeface="Calibri" pitchFamily="34" charset="0"/>
                          <a:ea typeface="+mn-ea"/>
                          <a:cs typeface="Calibri" pitchFamily="34" charset="0"/>
                        </a:rPr>
                        <a:t>   JS-666</a:t>
                      </a:r>
                      <a:endParaRPr kumimoji="0" lang="en-US" sz="11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i="0" kern="1200" dirty="0" smtClean="0">
                          <a:solidFill>
                            <a:schemeClr val="tx1"/>
                          </a:solidFill>
                          <a:latin typeface="Calibri" pitchFamily="34" charset="0"/>
                          <a:ea typeface="+mn-ea"/>
                          <a:cs typeface="Calibri" pitchFamily="34" charset="0"/>
                        </a:rPr>
                        <a:t>0.8cm*3cm*3.8cm</a:t>
                      </a:r>
                      <a:endParaRPr kumimoji="0" lang="en-US" sz="10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 0.5W</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              10$</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Calibri" pitchFamily="32" charset="0"/>
                          <a:cs typeface="Calibri" pitchFamily="32" charset="0"/>
                        </a:rPr>
                        <a:t>Facility not yet identified</a:t>
                      </a:r>
                    </a:p>
                  </a:txBody>
                  <a:tcPr marL="90000" marR="90000" marT="52540" marB="46782"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76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Jasmeet Singh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861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0A50371-B728-47C8-9BE0-6301B7E70CF0}" type="slidenum">
              <a:rPr lang="en-US" smtClean="0"/>
              <a:pPr eaLnBrk="1" hangingPunct="1"/>
              <a:t>64</a:t>
            </a:fld>
            <a:endParaRPr lang="en-US" smtClean="0"/>
          </a:p>
        </p:txBody>
      </p:sp>
      <p:sp>
        <p:nvSpPr>
          <p:cNvPr id="68612" name="Rectangle 4"/>
          <p:cNvSpPr>
            <a:spLocks noGrp="1" noChangeArrowheads="1"/>
          </p:cNvSpPr>
          <p:nvPr>
            <p:ph type="ctrTitle"/>
          </p:nvPr>
        </p:nvSpPr>
        <p:spPr/>
        <p:txBody>
          <a:bodyPr/>
          <a:lstStyle/>
          <a:p>
            <a:pPr eaLnBrk="1" hangingPunct="1"/>
            <a:r>
              <a:rPr lang="en-US" smtClean="0"/>
              <a:t>Electrical Power Subsystem Design</a:t>
            </a:r>
          </a:p>
        </p:txBody>
      </p:sp>
      <p:sp>
        <p:nvSpPr>
          <p:cNvPr id="68613" name="Rectangle 5"/>
          <p:cNvSpPr>
            <a:spLocks noGrp="1" noChangeArrowheads="1"/>
          </p:cNvSpPr>
          <p:nvPr>
            <p:ph type="subTitle" idx="1"/>
          </p:nvPr>
        </p:nvSpPr>
        <p:spPr/>
        <p:txBody>
          <a:bodyPr/>
          <a:lstStyle/>
          <a:p>
            <a:pPr eaLnBrk="1" hangingPunct="1"/>
            <a:r>
              <a:rPr lang="en-US" smtClean="0"/>
              <a:t>Presenter : Neeraj Pradhan</a:t>
            </a:r>
          </a:p>
        </p:txBody>
      </p:sp>
      <p:pic>
        <p:nvPicPr>
          <p:cNvPr id="686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731F7E8-2616-468C-B17B-B8D89D083454}" type="slidenum">
              <a:rPr lang="en-US" smtClean="0"/>
              <a:pPr eaLnBrk="1" hangingPunct="1"/>
              <a:t>65</a:t>
            </a:fld>
            <a:endParaRPr lang="en-US" smtClean="0"/>
          </a:p>
        </p:txBody>
      </p:sp>
      <p:sp>
        <p:nvSpPr>
          <p:cNvPr id="69636" name="Rectangle 2"/>
          <p:cNvSpPr>
            <a:spLocks noGrp="1" noChangeArrowheads="1"/>
          </p:cNvSpPr>
          <p:nvPr>
            <p:ph type="title"/>
          </p:nvPr>
        </p:nvSpPr>
        <p:spPr/>
        <p:txBody>
          <a:bodyPr/>
          <a:lstStyle/>
          <a:p>
            <a:pPr eaLnBrk="1" hangingPunct="1"/>
            <a:r>
              <a:rPr lang="en-US" smtClean="0"/>
              <a:t>EPS Overview</a:t>
            </a:r>
          </a:p>
        </p:txBody>
      </p:sp>
      <p:sp>
        <p:nvSpPr>
          <p:cNvPr id="6963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graphicFrame>
        <p:nvGraphicFramePr>
          <p:cNvPr id="8" name="Diagram 7"/>
          <p:cNvGraphicFramePr/>
          <p:nvPr/>
        </p:nvGraphicFramePr>
        <p:xfrm>
          <a:off x="1524000"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963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609600" y="1524000"/>
          <a:ext cx="7924800" cy="4679950"/>
        </p:xfrm>
        <a:graphic>
          <a:graphicData uri="http://schemas.openxmlformats.org/drawingml/2006/table">
            <a:tbl>
              <a:tblPr/>
              <a:tblGrid>
                <a:gridCol w="778719"/>
                <a:gridCol w="1812081"/>
                <a:gridCol w="1908352"/>
                <a:gridCol w="989948"/>
                <a:gridCol w="886040"/>
                <a:gridCol w="387416"/>
                <a:gridCol w="387416"/>
                <a:gridCol w="387416"/>
                <a:gridCol w="387412"/>
              </a:tblGrid>
              <a:tr h="497446">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u="none" dirty="0" smtClean="0">
                          <a:latin typeface="Calibri" pitchFamily="34" charset="0"/>
                          <a:cs typeface="Calibri" pitchFamily="34" charset="0"/>
                        </a:rPr>
                        <a:t>        </a:t>
                      </a:r>
                      <a:r>
                        <a:rPr lang="en-US" sz="1600" b="1" u="sng" dirty="0" smtClean="0">
                          <a:latin typeface="Calibri" pitchFamily="34" charset="0"/>
                          <a:cs typeface="Calibri" pitchFamily="34" charset="0"/>
                        </a:rPr>
                        <a:t>VM</a:t>
                      </a:r>
                      <a:endParaRPr lang="en-IN" sz="2800" b="1" u="sng" dirty="0">
                        <a:latin typeface="Calibri" pitchFamily="34" charset="0"/>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532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A</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I</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47057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EP01</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Voltage Requirement (5V, 3.3V)</a:t>
                      </a:r>
                      <a:endParaRPr lang="en-US" sz="1600" dirty="0" smtClean="0">
                        <a:solidFill>
                          <a:srgbClr val="FF0000"/>
                        </a:solidFill>
                        <a:latin typeface="Calibri" pitchFamily="34" charset="0"/>
                        <a:cs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5V required for MicroController and Pressure, Temperature  Sensor, Servo.</a:t>
                      </a:r>
                    </a:p>
                    <a:p>
                      <a:pPr marL="0" marR="0" lvl="0" indent="0" algn="l" defTabSz="449263" rtl="0" eaLnBrk="1" fontAlgn="base" latinLnBrk="0" hangingPunct="1">
                        <a:lnSpc>
                          <a:spcPct val="82000"/>
                        </a:lnSpc>
                        <a:spcBef>
                          <a:spcPct val="0"/>
                        </a:spcBef>
                        <a:spcAft>
                          <a:spcPct val="0"/>
                        </a:spcAft>
                        <a:buClr>
                          <a:srgbClr val="000000"/>
                        </a:buClr>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3.3V for Memory, GPS and Transceiver.</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1689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EP02</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dirty="0" smtClean="0">
                          <a:solidFill>
                            <a:srgbClr val="000000"/>
                          </a:solidFill>
                          <a:latin typeface="Calibri" pitchFamily="34" charset="0"/>
                          <a:cs typeface="Calibri" pitchFamily="34" charset="0"/>
                        </a:rPr>
                        <a:t>Battery</a:t>
                      </a:r>
                      <a:r>
                        <a:rPr lang="en-US" sz="1600" baseline="0" dirty="0" smtClean="0">
                          <a:solidFill>
                            <a:srgbClr val="000000"/>
                          </a:solidFill>
                          <a:latin typeface="Calibri" pitchFamily="34" charset="0"/>
                          <a:cs typeface="Calibri" pitchFamily="34" charset="0"/>
                        </a:rPr>
                        <a:t> Requirement (9V)</a:t>
                      </a:r>
                      <a:endParaRPr lang="en-US" sz="1600" dirty="0" smtClean="0">
                        <a:solidFill>
                          <a:srgbClr val="000000"/>
                        </a:solidFill>
                        <a:latin typeface="Calibri" pitchFamily="34" charset="0"/>
                        <a:cs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To be able to provide adequate power for the whole period of flight.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EP01</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x</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2497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EP03</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dirty="0" smtClean="0">
                          <a:solidFill>
                            <a:srgbClr val="000000"/>
                          </a:solidFill>
                          <a:latin typeface="Calibri" pitchFamily="34" charset="0"/>
                          <a:cs typeface="Calibri" pitchFamily="34" charset="0"/>
                        </a:rPr>
                        <a:t>Measurement Accuracy and</a:t>
                      </a:r>
                      <a:r>
                        <a:rPr lang="en-US" sz="1600" baseline="0" dirty="0" smtClean="0">
                          <a:solidFill>
                            <a:srgbClr val="000000"/>
                          </a:solidFill>
                          <a:latin typeface="Calibri" pitchFamily="34" charset="0"/>
                          <a:cs typeface="Calibri" pitchFamily="34" charset="0"/>
                        </a:rPr>
                        <a:t> Resolution (0.008V)</a:t>
                      </a: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Voltage has to be measured  and stored.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x</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7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07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C386953-EDC1-4053-989B-3F0AC10B830F}" type="slidenum">
              <a:rPr lang="en-US" smtClean="0"/>
              <a:pPr eaLnBrk="1" hangingPunct="1"/>
              <a:t>66</a:t>
            </a:fld>
            <a:endParaRPr lang="en-US" smtClean="0"/>
          </a:p>
        </p:txBody>
      </p:sp>
      <p:sp>
        <p:nvSpPr>
          <p:cNvPr id="70714" name="Rectangle 2"/>
          <p:cNvSpPr>
            <a:spLocks noGrp="1" noChangeArrowheads="1"/>
          </p:cNvSpPr>
          <p:nvPr>
            <p:ph type="title"/>
          </p:nvPr>
        </p:nvSpPr>
        <p:spPr/>
        <p:txBody>
          <a:bodyPr/>
          <a:lstStyle/>
          <a:p>
            <a:pPr eaLnBrk="1" hangingPunct="1"/>
            <a:r>
              <a:rPr lang="en-US" smtClean="0"/>
              <a:t>EPS Requirements For Cansat System</a:t>
            </a:r>
          </a:p>
        </p:txBody>
      </p:sp>
      <p:pic>
        <p:nvPicPr>
          <p:cNvPr id="707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1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BCC947E-D829-4B06-9445-1AAA8F279450}" type="slidenum">
              <a:rPr lang="en-US" smtClean="0"/>
              <a:pPr eaLnBrk="1" hangingPunct="1"/>
              <a:t>67</a:t>
            </a:fld>
            <a:endParaRPr lang="en-US" smtClean="0"/>
          </a:p>
        </p:txBody>
      </p:sp>
      <p:sp>
        <p:nvSpPr>
          <p:cNvPr id="71684" name="Rectangle 2"/>
          <p:cNvSpPr>
            <a:spLocks noGrp="1" noChangeArrowheads="1"/>
          </p:cNvSpPr>
          <p:nvPr>
            <p:ph type="title"/>
          </p:nvPr>
        </p:nvSpPr>
        <p:spPr/>
        <p:txBody>
          <a:bodyPr/>
          <a:lstStyle/>
          <a:p>
            <a:pPr eaLnBrk="1" hangingPunct="1"/>
            <a:r>
              <a:rPr lang="en-US" smtClean="0"/>
              <a:t>EPS Requirements For Carrier</a:t>
            </a:r>
          </a:p>
        </p:txBody>
      </p:sp>
      <p:graphicFrame>
        <p:nvGraphicFramePr>
          <p:cNvPr id="8" name="Table 7"/>
          <p:cNvGraphicFramePr>
            <a:graphicFrameLocks noGrp="1"/>
          </p:cNvGraphicFramePr>
          <p:nvPr/>
        </p:nvGraphicFramePr>
        <p:xfrm>
          <a:off x="609600" y="1524000"/>
          <a:ext cx="7924800" cy="4679950"/>
        </p:xfrm>
        <a:graphic>
          <a:graphicData uri="http://schemas.openxmlformats.org/drawingml/2006/table">
            <a:tbl>
              <a:tblPr/>
              <a:tblGrid>
                <a:gridCol w="778719"/>
                <a:gridCol w="1735881"/>
                <a:gridCol w="1984552"/>
                <a:gridCol w="989948"/>
                <a:gridCol w="886040"/>
                <a:gridCol w="387416"/>
                <a:gridCol w="387416"/>
                <a:gridCol w="387416"/>
                <a:gridCol w="387412"/>
              </a:tblGrid>
              <a:tr h="497446">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u="none" dirty="0" smtClean="0"/>
                        <a:t>       </a:t>
                      </a:r>
                      <a:r>
                        <a:rPr lang="en-US" sz="2800" b="1" u="none" dirty="0" smtClean="0"/>
                        <a:t> </a:t>
                      </a:r>
                      <a:r>
                        <a:rPr lang="en-US" sz="1600" b="1" u="sng" dirty="0" smtClean="0">
                          <a:latin typeface="Calibri" pitchFamily="34" charset="0"/>
                        </a:rPr>
                        <a:t>VM</a:t>
                      </a:r>
                      <a:endParaRPr lang="en-IN" sz="2800" b="1" u="sng" dirty="0"/>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532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A</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I</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47057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EP01</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Voltage Requirement (5V, 3.3V)</a:t>
                      </a:r>
                      <a:endParaRPr lang="en-US" sz="1600" dirty="0" smtClean="0">
                        <a:solidFill>
                          <a:srgbClr val="FF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 5V required for MicroController and Pressure, Temperature  Sensor, Servo.</a:t>
                      </a:r>
                    </a:p>
                    <a:p>
                      <a:pPr marL="0" marR="0" lvl="0" indent="0" algn="l" defTabSz="449263" rtl="0" eaLnBrk="1" fontAlgn="base" latinLnBrk="0" hangingPunct="1">
                        <a:lnSpc>
                          <a:spcPct val="82000"/>
                        </a:lnSpc>
                        <a:spcBef>
                          <a:spcPct val="0"/>
                        </a:spcBef>
                        <a:spcAft>
                          <a:spcPct val="0"/>
                        </a:spcAft>
                        <a:buClr>
                          <a:srgbClr val="000000"/>
                        </a:buClr>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  3.3V for Memory, GPS and Transceiver.</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1689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EP02</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dirty="0" smtClean="0">
                          <a:solidFill>
                            <a:srgbClr val="000000"/>
                          </a:solidFill>
                          <a:latin typeface="Calibri" pitchFamily="34" charset="0"/>
                        </a:rPr>
                        <a:t>Battery</a:t>
                      </a:r>
                      <a:r>
                        <a:rPr lang="en-US" sz="1600" baseline="0" dirty="0" smtClean="0">
                          <a:solidFill>
                            <a:srgbClr val="000000"/>
                          </a:solidFill>
                          <a:latin typeface="Calibri" pitchFamily="34" charset="0"/>
                        </a:rPr>
                        <a:t> Requirement (9V)</a:t>
                      </a:r>
                      <a:endParaRPr lang="en-US" sz="1600" dirty="0" smtClean="0">
                        <a:solidFill>
                          <a:srgbClr val="00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To be able to provide adequate power for the whole period of flight.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EP01</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2497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EP03</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dirty="0" smtClean="0">
                          <a:solidFill>
                            <a:srgbClr val="000000"/>
                          </a:solidFill>
                          <a:latin typeface="Calibri" pitchFamily="34" charset="0"/>
                        </a:rPr>
                        <a:t>Measurement Accuracy and</a:t>
                      </a:r>
                      <a:r>
                        <a:rPr lang="en-US" sz="1600" baseline="0" dirty="0" smtClean="0">
                          <a:solidFill>
                            <a:srgbClr val="000000"/>
                          </a:solidFill>
                          <a:latin typeface="Calibri" pitchFamily="34" charset="0"/>
                        </a:rPr>
                        <a:t> Resolution (0.008V)</a:t>
                      </a: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Voltage has to be measured  and stored.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17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42EFCFA-F649-4381-BC25-2911D9BEC5D7}" type="slidenum">
              <a:rPr lang="en-US" smtClean="0"/>
              <a:pPr eaLnBrk="1" hangingPunct="1"/>
              <a:t>68</a:t>
            </a:fld>
            <a:endParaRPr lang="en-US" smtClean="0"/>
          </a:p>
        </p:txBody>
      </p:sp>
      <p:sp>
        <p:nvSpPr>
          <p:cNvPr id="72708" name="Rectangle 2"/>
          <p:cNvSpPr>
            <a:spLocks noGrp="1" noChangeArrowheads="1"/>
          </p:cNvSpPr>
          <p:nvPr>
            <p:ph type="title"/>
          </p:nvPr>
        </p:nvSpPr>
        <p:spPr/>
        <p:txBody>
          <a:bodyPr/>
          <a:lstStyle/>
          <a:p>
            <a:pPr eaLnBrk="1" hangingPunct="1"/>
            <a:r>
              <a:rPr lang="en-US" smtClean="0"/>
              <a:t>EPS Requirements For Lander</a:t>
            </a:r>
          </a:p>
        </p:txBody>
      </p:sp>
      <p:graphicFrame>
        <p:nvGraphicFramePr>
          <p:cNvPr id="8" name="Table 7"/>
          <p:cNvGraphicFramePr>
            <a:graphicFrameLocks noGrp="1"/>
          </p:cNvGraphicFramePr>
          <p:nvPr/>
        </p:nvGraphicFramePr>
        <p:xfrm>
          <a:off x="609600" y="1524000"/>
          <a:ext cx="7924800" cy="4479925"/>
        </p:xfrm>
        <a:graphic>
          <a:graphicData uri="http://schemas.openxmlformats.org/drawingml/2006/table">
            <a:tbl>
              <a:tblPr/>
              <a:tblGrid>
                <a:gridCol w="778719"/>
                <a:gridCol w="1888281"/>
                <a:gridCol w="1832152"/>
                <a:gridCol w="989948"/>
                <a:gridCol w="886040"/>
                <a:gridCol w="387416"/>
                <a:gridCol w="387416"/>
                <a:gridCol w="387416"/>
                <a:gridCol w="387412"/>
              </a:tblGrid>
              <a:tr h="497442">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i="1" u="none" dirty="0" smtClean="0"/>
                        <a:t>       </a:t>
                      </a:r>
                      <a:r>
                        <a:rPr lang="en-US" sz="2800" b="1" u="none" dirty="0" smtClean="0"/>
                        <a:t> </a:t>
                      </a:r>
                      <a:r>
                        <a:rPr lang="en-US" sz="1600" b="1" u="sng" dirty="0" smtClean="0">
                          <a:latin typeface="Calibri" pitchFamily="34" charset="0"/>
                        </a:rPr>
                        <a:t>VM</a:t>
                      </a:r>
                      <a:endParaRPr lang="en-IN" sz="2800" b="1" u="sng" dirty="0"/>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532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A</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I</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27057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EP01</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Voltage Requirement (5V, 3.3V)</a:t>
                      </a:r>
                      <a:endParaRPr lang="en-US" sz="1600" dirty="0" smtClean="0">
                        <a:solidFill>
                          <a:srgbClr val="FF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 5V required for MicroController and Pressure, Temperature  Sensor.</a:t>
                      </a:r>
                    </a:p>
                    <a:p>
                      <a:pPr marL="0" marR="0" lvl="0" indent="0" algn="l" defTabSz="449263" rtl="0" eaLnBrk="1" fontAlgn="base" latinLnBrk="0" hangingPunct="1">
                        <a:lnSpc>
                          <a:spcPct val="82000"/>
                        </a:lnSpc>
                        <a:spcBef>
                          <a:spcPct val="0"/>
                        </a:spcBef>
                        <a:spcAft>
                          <a:spcPct val="0"/>
                        </a:spcAft>
                        <a:buClr>
                          <a:srgbClr val="000000"/>
                        </a:buClr>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  3.3V for Memory.</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1688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EP02</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dirty="0" smtClean="0">
                          <a:solidFill>
                            <a:srgbClr val="000000"/>
                          </a:solidFill>
                          <a:latin typeface="Calibri" pitchFamily="34" charset="0"/>
                        </a:rPr>
                        <a:t>Battery</a:t>
                      </a:r>
                      <a:r>
                        <a:rPr lang="en-US" sz="1600" baseline="0" dirty="0" smtClean="0">
                          <a:solidFill>
                            <a:srgbClr val="000000"/>
                          </a:solidFill>
                          <a:latin typeface="Calibri" pitchFamily="34" charset="0"/>
                        </a:rPr>
                        <a:t> Requirement (9V)</a:t>
                      </a:r>
                      <a:endParaRPr lang="en-US" sz="1600" dirty="0" smtClean="0">
                        <a:solidFill>
                          <a:srgbClr val="00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To be able to provide adequate power for the whole period of flight.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EP01</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24969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EP03</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dirty="0" smtClean="0">
                          <a:solidFill>
                            <a:srgbClr val="000000"/>
                          </a:solidFill>
                          <a:latin typeface="Calibri" pitchFamily="34" charset="0"/>
                        </a:rPr>
                        <a:t>Measurement Accuracy and</a:t>
                      </a:r>
                      <a:r>
                        <a:rPr lang="en-US" sz="1600" baseline="0" dirty="0" smtClean="0">
                          <a:solidFill>
                            <a:srgbClr val="000000"/>
                          </a:solidFill>
                          <a:latin typeface="Calibri" pitchFamily="34" charset="0"/>
                        </a:rPr>
                        <a:t> Resolution (0.008V)</a:t>
                      </a: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Voltage has to be measured  and stored.</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50"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5" marB="4572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27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6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71D168D-BEC4-4C66-9688-58FF46342164}" type="slidenum">
              <a:rPr lang="en-US" smtClean="0"/>
              <a:pPr eaLnBrk="1" hangingPunct="1"/>
              <a:t>69</a:t>
            </a:fld>
            <a:endParaRPr lang="en-US" smtClean="0"/>
          </a:p>
        </p:txBody>
      </p:sp>
      <p:sp>
        <p:nvSpPr>
          <p:cNvPr id="73732" name="Rectangle 2"/>
          <p:cNvSpPr>
            <a:spLocks noGrp="1" noChangeArrowheads="1"/>
          </p:cNvSpPr>
          <p:nvPr>
            <p:ph type="title"/>
          </p:nvPr>
        </p:nvSpPr>
        <p:spPr/>
        <p:txBody>
          <a:bodyPr/>
          <a:lstStyle/>
          <a:p>
            <a:pPr eaLnBrk="1" hangingPunct="1"/>
            <a:r>
              <a:rPr lang="en-US" smtClean="0"/>
              <a:t>Carrier Electrical Block Diagram</a:t>
            </a:r>
          </a:p>
        </p:txBody>
      </p:sp>
      <p:sp>
        <p:nvSpPr>
          <p:cNvPr id="73733" name="TextBox 8"/>
          <p:cNvSpPr txBox="1">
            <a:spLocks noChangeArrowheads="1"/>
          </p:cNvSpPr>
          <p:nvPr/>
        </p:nvSpPr>
        <p:spPr bwMode="auto">
          <a:xfrm>
            <a:off x="152400" y="5638800"/>
            <a:ext cx="913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Calibri" pitchFamily="34" charset="0"/>
                <a:ea typeface="Calibri" pitchFamily="34" charset="0"/>
                <a:cs typeface="Calibri" pitchFamily="34" charset="0"/>
              </a:rPr>
              <a:t>External Power Switch will be present to control the power flow in the system. Battery</a:t>
            </a:r>
          </a:p>
          <a:p>
            <a:pPr eaLnBrk="1" hangingPunct="1"/>
            <a:r>
              <a:rPr lang="en-US" sz="2000">
                <a:latin typeface="Calibri" pitchFamily="34" charset="0"/>
                <a:ea typeface="Calibri" pitchFamily="34" charset="0"/>
                <a:cs typeface="Calibri" pitchFamily="34" charset="0"/>
              </a:rPr>
              <a:t>Voltage will be read using microcontroller.</a:t>
            </a:r>
          </a:p>
        </p:txBody>
      </p:sp>
      <p:pic>
        <p:nvPicPr>
          <p:cNvPr id="7373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314450"/>
            <a:ext cx="8305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EA30D6C-4F58-45C4-8571-52FA117FA0EF}" type="slidenum">
              <a:rPr lang="en-US" smtClean="0"/>
              <a:pPr eaLnBrk="1" hangingPunct="1"/>
              <a:t>7</a:t>
            </a:fld>
            <a:endParaRPr lang="en-US" smtClean="0"/>
          </a:p>
        </p:txBody>
      </p:sp>
      <p:sp>
        <p:nvSpPr>
          <p:cNvPr id="10244" name="Rectangle 2"/>
          <p:cNvSpPr>
            <a:spLocks noGrp="1" noChangeArrowheads="1"/>
          </p:cNvSpPr>
          <p:nvPr>
            <p:ph type="title"/>
          </p:nvPr>
        </p:nvSpPr>
        <p:spPr/>
        <p:txBody>
          <a:bodyPr/>
          <a:lstStyle/>
          <a:p>
            <a:pPr eaLnBrk="1" hangingPunct="1"/>
            <a:r>
              <a:rPr lang="en-US" smtClean="0"/>
              <a:t>Acronyms</a:t>
            </a:r>
          </a:p>
        </p:txBody>
      </p:sp>
      <p:sp>
        <p:nvSpPr>
          <p:cNvPr id="1024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Name goes here</a:t>
            </a:r>
          </a:p>
        </p:txBody>
      </p:sp>
      <p:sp>
        <p:nvSpPr>
          <p:cNvPr id="7" name="TextBox 6"/>
          <p:cNvSpPr txBox="1"/>
          <p:nvPr/>
        </p:nvSpPr>
        <p:spPr>
          <a:xfrm>
            <a:off x="762000" y="1066800"/>
            <a:ext cx="7620000" cy="5570538"/>
          </a:xfrm>
          <a:prstGeom prst="rect">
            <a:avLst/>
          </a:prstGeom>
          <a:noFill/>
        </p:spPr>
        <p:txBody>
          <a:bodyPr>
            <a:spAutoFit/>
          </a:bodyPr>
          <a:lstStyle/>
          <a:p>
            <a:pPr>
              <a:buClr>
                <a:srgbClr val="000000"/>
              </a:buClr>
              <a:buSzPct val="100000"/>
              <a:buFont typeface="Wingdings" pitchFamily="2" charset="2"/>
              <a:buChar char="Ø"/>
              <a:defRPr/>
            </a:pPr>
            <a:r>
              <a:rPr lang="en-US" sz="1200" b="1" dirty="0">
                <a:latin typeface="Arial" charset="0"/>
                <a:ea typeface="MS Gothic" charset="-128"/>
              </a:rPr>
              <a:t>M</a:t>
            </a:r>
            <a:r>
              <a:rPr lang="en-US" sz="1200" dirty="0">
                <a:latin typeface="Arial" charset="0"/>
                <a:ea typeface="MS Gothic" charset="-128"/>
              </a:rPr>
              <a:t>                 Mission </a:t>
            </a:r>
          </a:p>
          <a:p>
            <a:pPr>
              <a:buClr>
                <a:srgbClr val="000000"/>
              </a:buClr>
              <a:buSzPct val="100000"/>
              <a:buFont typeface="Wingdings" pitchFamily="2" charset="2"/>
              <a:buChar char="Ø"/>
              <a:defRPr/>
            </a:pPr>
            <a:r>
              <a:rPr lang="en-US" sz="1200" b="1" dirty="0">
                <a:latin typeface="Arial" charset="0"/>
                <a:ea typeface="MS Gothic" charset="-128"/>
              </a:rPr>
              <a:t>S</a:t>
            </a:r>
            <a:r>
              <a:rPr lang="en-US" sz="1200" dirty="0">
                <a:latin typeface="Arial" charset="0"/>
                <a:ea typeface="MS Gothic" charset="-128"/>
              </a:rPr>
              <a:t>	  Sensor </a:t>
            </a:r>
          </a:p>
          <a:p>
            <a:pPr>
              <a:buClr>
                <a:srgbClr val="000000"/>
              </a:buClr>
              <a:buSzPct val="100000"/>
              <a:buFont typeface="Wingdings" pitchFamily="2" charset="2"/>
              <a:buChar char="Ø"/>
              <a:defRPr/>
            </a:pPr>
            <a:r>
              <a:rPr lang="en-US" sz="1200" b="1" dirty="0">
                <a:latin typeface="Arial" charset="0"/>
                <a:ea typeface="MS Gothic" charset="-128"/>
              </a:rPr>
              <a:t>MS</a:t>
            </a:r>
            <a:r>
              <a:rPr lang="en-US" sz="1200" dirty="0">
                <a:latin typeface="Arial" charset="0"/>
                <a:ea typeface="MS Gothic" charset="-128"/>
              </a:rPr>
              <a:t>	  Mechanical System </a:t>
            </a:r>
          </a:p>
          <a:p>
            <a:pPr>
              <a:buClr>
                <a:srgbClr val="000000"/>
              </a:buClr>
              <a:buSzPct val="100000"/>
              <a:buFont typeface="Wingdings" pitchFamily="2" charset="2"/>
              <a:buChar char="Ø"/>
              <a:defRPr/>
            </a:pPr>
            <a:r>
              <a:rPr lang="en-US" sz="1200" b="1" dirty="0">
                <a:latin typeface="Arial" charset="0"/>
                <a:ea typeface="MS Gothic" charset="-128"/>
              </a:rPr>
              <a:t>DCS</a:t>
            </a:r>
            <a:r>
              <a:rPr lang="en-US" sz="1200" dirty="0">
                <a:latin typeface="Arial" charset="0"/>
                <a:ea typeface="MS Gothic" charset="-128"/>
              </a:rPr>
              <a:t>	  Descent Control System</a:t>
            </a:r>
          </a:p>
          <a:p>
            <a:pPr>
              <a:buClr>
                <a:srgbClr val="000000"/>
              </a:buClr>
              <a:buSzPct val="100000"/>
              <a:buFont typeface="Wingdings" pitchFamily="2" charset="2"/>
              <a:buChar char="Ø"/>
              <a:defRPr/>
            </a:pPr>
            <a:r>
              <a:rPr lang="en-US" sz="1200" b="1" dirty="0">
                <a:latin typeface="Arial" charset="0"/>
                <a:ea typeface="MS Gothic" charset="-128"/>
              </a:rPr>
              <a:t>CDH	</a:t>
            </a:r>
            <a:r>
              <a:rPr lang="en-US" sz="1200" dirty="0">
                <a:latin typeface="Arial" charset="0"/>
                <a:ea typeface="MS Gothic" charset="-128"/>
              </a:rPr>
              <a:t>  Command and Data Handling </a:t>
            </a:r>
          </a:p>
          <a:p>
            <a:pPr>
              <a:buClr>
                <a:srgbClr val="000000"/>
              </a:buClr>
              <a:buSzPct val="100000"/>
              <a:buFont typeface="Wingdings" pitchFamily="2" charset="2"/>
              <a:buChar char="Ø"/>
              <a:defRPr/>
            </a:pPr>
            <a:r>
              <a:rPr lang="en-US" sz="1200" b="1" dirty="0">
                <a:latin typeface="Arial" charset="0"/>
                <a:ea typeface="MS Gothic" charset="-128"/>
              </a:rPr>
              <a:t>EPS</a:t>
            </a:r>
            <a:r>
              <a:rPr lang="en-US" sz="1200" dirty="0">
                <a:latin typeface="Arial" charset="0"/>
                <a:ea typeface="MS Gothic" charset="-128"/>
              </a:rPr>
              <a:t>	  Electrical and Power  system</a:t>
            </a:r>
          </a:p>
          <a:p>
            <a:pPr>
              <a:buClr>
                <a:srgbClr val="000000"/>
              </a:buClr>
              <a:buSzPct val="100000"/>
              <a:buFont typeface="Wingdings" pitchFamily="2" charset="2"/>
              <a:buChar char="Ø"/>
              <a:defRPr/>
            </a:pPr>
            <a:r>
              <a:rPr lang="en-US" sz="1200" b="1" dirty="0">
                <a:latin typeface="Arial" charset="0"/>
                <a:ea typeface="MS Gothic" charset="-128"/>
              </a:rPr>
              <a:t>FSW</a:t>
            </a:r>
            <a:r>
              <a:rPr lang="en-US" sz="1200" dirty="0">
                <a:latin typeface="Arial" charset="0"/>
                <a:ea typeface="MS Gothic" charset="-128"/>
              </a:rPr>
              <a:t>	  Flight Software</a:t>
            </a:r>
          </a:p>
          <a:p>
            <a:pPr>
              <a:buClr>
                <a:srgbClr val="000000"/>
              </a:buClr>
              <a:buSzPct val="100000"/>
              <a:buFont typeface="Wingdings" pitchFamily="2" charset="2"/>
              <a:buChar char="Ø"/>
              <a:defRPr/>
            </a:pPr>
            <a:r>
              <a:rPr lang="en-US" sz="1200" dirty="0">
                <a:latin typeface="Arial" charset="0"/>
                <a:ea typeface="MS Gothic" charset="-128"/>
              </a:rPr>
              <a:t>GCS 	  Ground control station</a:t>
            </a:r>
          </a:p>
          <a:p>
            <a:pPr>
              <a:buClr>
                <a:srgbClr val="000000"/>
              </a:buClr>
              <a:buSzPct val="100000"/>
              <a:buFont typeface="Wingdings" pitchFamily="2" charset="2"/>
              <a:buChar char="v"/>
              <a:defRPr/>
            </a:pPr>
            <a:endParaRPr lang="en-US"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A/D	Analog or Digital</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adc</a:t>
            </a:r>
            <a:r>
              <a:rPr lang="en-US" sz="1100" dirty="0">
                <a:latin typeface="Arial" charset="0"/>
                <a:ea typeface="MS Gothic" charset="-128"/>
              </a:rPr>
              <a:t> 	Analog digital converter</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clk</a:t>
            </a:r>
            <a:r>
              <a:rPr lang="en-US" sz="1100" cap="all" dirty="0">
                <a:latin typeface="Arial" charset="0"/>
                <a:ea typeface="MS Gothic" charset="-128"/>
              </a:rPr>
              <a:t> 	</a:t>
            </a:r>
            <a:r>
              <a:rPr lang="en-US" sz="1100" dirty="0">
                <a:latin typeface="Arial" charset="0"/>
                <a:ea typeface="MS Gothic" charset="-128"/>
              </a:rPr>
              <a:t>Clock</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cpu</a:t>
            </a:r>
            <a:r>
              <a:rPr lang="en-US" sz="1100" dirty="0">
                <a:latin typeface="Arial" charset="0"/>
                <a:ea typeface="MS Gothic" charset="-128"/>
              </a:rPr>
              <a:t> 	Central processing unit</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eeprom</a:t>
            </a:r>
            <a:r>
              <a:rPr lang="en-US" sz="1100" cap="all" dirty="0">
                <a:latin typeface="Arial" charset="0"/>
                <a:ea typeface="MS Gothic" charset="-128"/>
              </a:rPr>
              <a:t> 	</a:t>
            </a:r>
            <a:r>
              <a:rPr lang="en-US" sz="1100" dirty="0">
                <a:latin typeface="Arial" charset="0"/>
                <a:ea typeface="MS Gothic" charset="-128"/>
              </a:rPr>
              <a:t>Electrically Erasable Programmable Read-Only Memory</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err="1">
                <a:latin typeface="Arial" charset="0"/>
                <a:ea typeface="MS Gothic" charset="-128"/>
              </a:rPr>
              <a:t>F</a:t>
            </a:r>
            <a:r>
              <a:rPr lang="en-US" sz="1100" cap="all" dirty="0" err="1">
                <a:latin typeface="Arial" charset="0"/>
                <a:ea typeface="MS Gothic" charset="-128"/>
              </a:rPr>
              <a:t>cc</a:t>
            </a:r>
            <a:r>
              <a:rPr lang="en-US" sz="1100" dirty="0">
                <a:latin typeface="Arial" charset="0"/>
                <a:ea typeface="MS Gothic" charset="-128"/>
              </a:rPr>
              <a:t> 	Federal communications commission</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g 	Acceleration  due to gravity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gh</a:t>
            </a:r>
            <a:r>
              <a:rPr lang="en-US" sz="1100" dirty="0" err="1">
                <a:latin typeface="Arial" charset="0"/>
                <a:ea typeface="MS Gothic" charset="-128"/>
              </a:rPr>
              <a:t>z</a:t>
            </a:r>
            <a:r>
              <a:rPr lang="en-US" sz="1100" cap="all" dirty="0">
                <a:latin typeface="Arial" charset="0"/>
                <a:ea typeface="MS Gothic" charset="-128"/>
              </a:rPr>
              <a:t> 	</a:t>
            </a:r>
            <a:r>
              <a:rPr lang="en-US" sz="1100" dirty="0">
                <a:latin typeface="Arial" charset="0"/>
                <a:ea typeface="MS Gothic" charset="-128"/>
              </a:rPr>
              <a:t>Giga hertz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gps</a:t>
            </a:r>
            <a:r>
              <a:rPr lang="en-US" sz="1100" dirty="0">
                <a:latin typeface="Arial" charset="0"/>
                <a:ea typeface="MS Gothic" charset="-128"/>
              </a:rPr>
              <a:t> 	Global positioning system        </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Hz 	Hertz</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a:latin typeface="Arial" charset="0"/>
                <a:ea typeface="MS Gothic" charset="-128"/>
              </a:rPr>
              <a:t>ism</a:t>
            </a:r>
            <a:r>
              <a:rPr lang="en-US" sz="1100" dirty="0">
                <a:latin typeface="Arial" charset="0"/>
                <a:ea typeface="MS Gothic" charset="-128"/>
              </a:rPr>
              <a:t> 	Industrial, scientific and medical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a:latin typeface="Arial" charset="0"/>
                <a:ea typeface="MS Gothic" charset="-128"/>
              </a:rPr>
              <a:t>k</a:t>
            </a:r>
            <a:r>
              <a:rPr lang="en-US" sz="1100" dirty="0">
                <a:latin typeface="Arial" charset="0"/>
                <a:ea typeface="MS Gothic" charset="-128"/>
              </a:rPr>
              <a:t>bps  	Kilobytes per second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a:latin typeface="Arial" charset="0"/>
                <a:ea typeface="MS Gothic" charset="-128"/>
              </a:rPr>
              <a:t>k</a:t>
            </a:r>
            <a:r>
              <a:rPr lang="en-US" sz="1100" dirty="0">
                <a:latin typeface="Arial" charset="0"/>
                <a:ea typeface="MS Gothic" charset="-128"/>
              </a:rPr>
              <a:t>m</a:t>
            </a:r>
            <a:r>
              <a:rPr lang="en-US" sz="1100" cap="all" dirty="0">
                <a:latin typeface="Arial" charset="0"/>
                <a:ea typeface="MS Gothic" charset="-128"/>
              </a:rPr>
              <a:t> 	</a:t>
            </a:r>
            <a:r>
              <a:rPr lang="en-US" sz="1100" dirty="0">
                <a:latin typeface="Arial" charset="0"/>
                <a:ea typeface="MS Gothic" charset="-128"/>
              </a:rPr>
              <a:t>Kilometer</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mh</a:t>
            </a:r>
            <a:r>
              <a:rPr lang="en-US" sz="1100" dirty="0" err="1">
                <a:latin typeface="Arial" charset="0"/>
                <a:ea typeface="MS Gothic" charset="-128"/>
              </a:rPr>
              <a:t>z</a:t>
            </a:r>
            <a:r>
              <a:rPr lang="en-US" sz="1100" dirty="0">
                <a:latin typeface="Arial" charset="0"/>
                <a:ea typeface="MS Gothic" charset="-128"/>
              </a:rPr>
              <a:t> 	Mega hertz</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err="1">
                <a:latin typeface="Arial" charset="0"/>
                <a:ea typeface="MS Gothic" charset="-128"/>
              </a:rPr>
              <a:t>NiMH</a:t>
            </a:r>
            <a:r>
              <a:rPr lang="en-US" sz="1100" dirty="0">
                <a:latin typeface="Arial" charset="0"/>
                <a:ea typeface="MS Gothic" charset="-128"/>
              </a:rPr>
              <a:t> 	Nickel metal hydride</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rf</a:t>
            </a:r>
            <a:r>
              <a:rPr lang="en-US" sz="1100" dirty="0">
                <a:latin typeface="Arial" charset="0"/>
                <a:ea typeface="MS Gothic" charset="-128"/>
              </a:rPr>
              <a:t> 	Radio frequency</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spi</a:t>
            </a:r>
            <a:r>
              <a:rPr lang="en-US" sz="1100" cap="all" dirty="0">
                <a:latin typeface="Arial" charset="0"/>
                <a:ea typeface="MS Gothic" charset="-128"/>
              </a:rPr>
              <a:t> 	</a:t>
            </a:r>
            <a:r>
              <a:rPr lang="en-US" sz="1100" dirty="0">
                <a:latin typeface="Arial" charset="0"/>
                <a:ea typeface="MS Gothic" charset="-128"/>
              </a:rPr>
              <a:t>Serial peripheral interface</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sram</a:t>
            </a:r>
            <a:r>
              <a:rPr lang="en-US" sz="1100" cap="all" dirty="0">
                <a:latin typeface="Arial" charset="0"/>
                <a:ea typeface="MS Gothic" charset="-128"/>
              </a:rPr>
              <a:t> 	</a:t>
            </a:r>
            <a:r>
              <a:rPr lang="en-US" sz="1100" dirty="0">
                <a:latin typeface="Arial" charset="0"/>
                <a:ea typeface="MS Gothic" charset="-128"/>
              </a:rPr>
              <a:t>Static random access memory</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USART 	Universal synchronous asynchronous receiver/transmitter</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USD 	US Dollar</a:t>
            </a:r>
          </a:p>
          <a:p>
            <a:pPr>
              <a:buClr>
                <a:srgbClr val="000000"/>
              </a:buClr>
              <a:buSzPct val="100000"/>
              <a:buFont typeface="Wingdings" pitchFamily="2" charset="2"/>
              <a:buChar char="v"/>
              <a:defRPr/>
            </a:pPr>
            <a:r>
              <a:rPr lang="en-US" sz="1100" dirty="0">
                <a:latin typeface="Arial" charset="0"/>
                <a:ea typeface="MS Gothic" charset="-128"/>
              </a:rPr>
              <a:t>INR	Indian Rupees</a:t>
            </a:r>
            <a:endParaRPr lang="en-IN" sz="1100" dirty="0">
              <a:latin typeface="Arial" charset="0"/>
              <a:ea typeface="MS Gothic" charset="-128"/>
            </a:endParaRPr>
          </a:p>
          <a:p>
            <a:pPr>
              <a:buClr>
                <a:srgbClr val="000000"/>
              </a:buClr>
              <a:buSzPct val="100000"/>
              <a:buFont typeface="Times New Roman" pitchFamily="16" charset="0"/>
              <a:buNone/>
              <a:defRPr/>
            </a:pPr>
            <a:endParaRPr lang="en-IN" dirty="0">
              <a:latin typeface="Arial" charset="0"/>
              <a:ea typeface="MS Gothic" charset="-128"/>
            </a:endParaRPr>
          </a:p>
        </p:txBody>
      </p:sp>
      <p:pic>
        <p:nvPicPr>
          <p:cNvPr id="102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663E5E3-41F3-440C-AB52-861FB1757968}" type="slidenum">
              <a:rPr lang="en-US" smtClean="0"/>
              <a:pPr eaLnBrk="1" hangingPunct="1"/>
              <a:t>70</a:t>
            </a:fld>
            <a:endParaRPr lang="en-US" smtClean="0"/>
          </a:p>
        </p:txBody>
      </p:sp>
      <p:sp>
        <p:nvSpPr>
          <p:cNvPr id="74756" name="Rectangle 2"/>
          <p:cNvSpPr>
            <a:spLocks noGrp="1" noChangeArrowheads="1"/>
          </p:cNvSpPr>
          <p:nvPr>
            <p:ph type="title"/>
          </p:nvPr>
        </p:nvSpPr>
        <p:spPr/>
        <p:txBody>
          <a:bodyPr/>
          <a:lstStyle/>
          <a:p>
            <a:pPr eaLnBrk="1" hangingPunct="1"/>
            <a:r>
              <a:rPr lang="en-US" smtClean="0"/>
              <a:t>Lander Electrical Block Diagram</a:t>
            </a:r>
          </a:p>
        </p:txBody>
      </p:sp>
      <p:pic>
        <p:nvPicPr>
          <p:cNvPr id="747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143000"/>
            <a:ext cx="7924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Box 8"/>
          <p:cNvSpPr txBox="1">
            <a:spLocks noChangeArrowheads="1"/>
          </p:cNvSpPr>
          <p:nvPr/>
        </p:nvSpPr>
        <p:spPr bwMode="auto">
          <a:xfrm>
            <a:off x="112713" y="5638800"/>
            <a:ext cx="913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Calibri" pitchFamily="34" charset="0"/>
                <a:ea typeface="Calibri" pitchFamily="34" charset="0"/>
                <a:cs typeface="Calibri" pitchFamily="34" charset="0"/>
              </a:rPr>
              <a:t>External Power Switch will be present to control the power flow in the system. Battery</a:t>
            </a:r>
          </a:p>
          <a:p>
            <a:pPr eaLnBrk="1" hangingPunct="1"/>
            <a:r>
              <a:rPr lang="en-US" sz="2000">
                <a:latin typeface="Calibri" pitchFamily="34" charset="0"/>
                <a:ea typeface="Calibri" pitchFamily="34" charset="0"/>
                <a:cs typeface="Calibri" pitchFamily="34" charset="0"/>
              </a:rPr>
              <a:t>Voltage will be read using microcontroller.</a:t>
            </a:r>
          </a:p>
        </p:txBody>
      </p:sp>
      <p:pic>
        <p:nvPicPr>
          <p:cNvPr id="747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162050"/>
            <a:ext cx="15430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t>External Power Control without disassembling CANSAT</a:t>
            </a:r>
          </a:p>
        </p:txBody>
      </p:sp>
      <p:sp>
        <p:nvSpPr>
          <p:cNvPr id="7577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57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3DCEE00-898D-4749-8AF3-4BBA5BEF9BE1}" type="slidenum">
              <a:rPr lang="en-US" smtClean="0"/>
              <a:pPr eaLnBrk="1" hangingPunct="1"/>
              <a:t>71</a:t>
            </a:fld>
            <a:endParaRPr lang="en-US" smtClean="0"/>
          </a:p>
        </p:txBody>
      </p:sp>
      <p:sp>
        <p:nvSpPr>
          <p:cNvPr id="75781" name="Text Box 2"/>
          <p:cNvSpPr txBox="1">
            <a:spLocks noChangeArrowheads="1"/>
          </p:cNvSpPr>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7025" indent="-327025" eaLnBrk="0" hangingPunct="0">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1pPr>
            <a:lvl2pPr marL="742950" indent="-285750" eaLnBrk="0" hangingPunct="0">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2pPr>
            <a:lvl3pPr marL="1143000" indent="-228600" eaLnBrk="0" hangingPunct="0">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3pPr>
            <a:lvl4pPr marL="1600200" indent="-228600" eaLnBrk="0" hangingPunct="0">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4pPr>
            <a:lvl5pPr marL="2057400" indent="-228600" eaLnBrk="0" hangingPunct="0">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5pPr>
            <a:lvl6pPr marL="2514600" indent="-228600" eaLnBrk="0" fontAlgn="base" hangingPunct="0">
              <a:spcBef>
                <a:spcPct val="0"/>
              </a:spcBef>
              <a:spcAft>
                <a:spcPct val="0"/>
              </a:spcAft>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6pPr>
            <a:lvl7pPr marL="2971800" indent="-228600" eaLnBrk="0" fontAlgn="base" hangingPunct="0">
              <a:spcBef>
                <a:spcPct val="0"/>
              </a:spcBef>
              <a:spcAft>
                <a:spcPct val="0"/>
              </a:spcAft>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7pPr>
            <a:lvl8pPr marL="3429000" indent="-228600" eaLnBrk="0" fontAlgn="base" hangingPunct="0">
              <a:spcBef>
                <a:spcPct val="0"/>
              </a:spcBef>
              <a:spcAft>
                <a:spcPct val="0"/>
              </a:spcAft>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8pPr>
            <a:lvl9pPr marL="3886200" indent="-228600" eaLnBrk="0" fontAlgn="base" hangingPunct="0">
              <a:spcBef>
                <a:spcPct val="0"/>
              </a:spcBef>
              <a:spcAft>
                <a:spcPct val="0"/>
              </a:spcAft>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defRPr>
                <a:solidFill>
                  <a:schemeClr val="tx1"/>
                </a:solidFill>
                <a:latin typeface="Arial" pitchFamily="34" charset="0"/>
              </a:defRPr>
            </a:lvl9pPr>
          </a:lstStyle>
          <a:p>
            <a:pPr eaLnBrk="1" hangingPunct="1">
              <a:spcBef>
                <a:spcPts val="600"/>
              </a:spcBef>
              <a:buClr>
                <a:srgbClr val="000000"/>
              </a:buClr>
              <a:buSzPct val="100000"/>
              <a:buFont typeface="Wingdings" pitchFamily="2" charset="2"/>
              <a:buChar char="Ø"/>
            </a:pPr>
            <a:r>
              <a:rPr lang="en-US" sz="2000">
                <a:solidFill>
                  <a:srgbClr val="000000"/>
                </a:solidFill>
                <a:latin typeface="Calibri" pitchFamily="34" charset="0"/>
              </a:rPr>
              <a:t>Idle Mode:  In this mode of the processor would disable the CPU and the MEMORY by switching off the clk_cpu and clk_flash but the USART, ADC and SPI keep working which would save power.</a:t>
            </a:r>
          </a:p>
          <a:p>
            <a:pPr eaLnBrk="1" hangingPunct="1">
              <a:spcBef>
                <a:spcPts val="600"/>
              </a:spcBef>
              <a:buClr>
                <a:srgbClr val="000000"/>
              </a:buClr>
              <a:buSzPct val="100000"/>
            </a:pPr>
            <a:endParaRPr lang="en-US" sz="2000">
              <a:solidFill>
                <a:srgbClr val="000000"/>
              </a:solidFill>
              <a:latin typeface="Calibri" pitchFamily="34" charset="0"/>
            </a:endParaRPr>
          </a:p>
          <a:p>
            <a:pPr eaLnBrk="1" hangingPunct="1">
              <a:spcBef>
                <a:spcPts val="600"/>
              </a:spcBef>
              <a:buClr>
                <a:srgbClr val="000000"/>
              </a:buClr>
              <a:buSzPct val="100000"/>
              <a:buFont typeface="Wingdings" pitchFamily="2" charset="2"/>
              <a:buChar char="Ø"/>
            </a:pPr>
            <a:r>
              <a:rPr lang="en-US" sz="2000">
                <a:solidFill>
                  <a:srgbClr val="000000"/>
                </a:solidFill>
                <a:latin typeface="Calibri" pitchFamily="34" charset="0"/>
              </a:rPr>
              <a:t> Power down Mode: In this mode we</a:t>
            </a:r>
          </a:p>
          <a:p>
            <a:pPr eaLnBrk="1" hangingPunct="1">
              <a:spcBef>
                <a:spcPts val="600"/>
              </a:spcBef>
              <a:buClr>
                <a:srgbClr val="000000"/>
              </a:buClr>
              <a:buSzPct val="100000"/>
            </a:pPr>
            <a:r>
              <a:rPr lang="en-US" sz="2000">
                <a:solidFill>
                  <a:srgbClr val="000000"/>
                </a:solidFill>
                <a:latin typeface="Calibri" pitchFamily="34" charset="0"/>
              </a:rPr>
              <a:t>can switch off the ADC clock and the USART </a:t>
            </a:r>
          </a:p>
          <a:p>
            <a:pPr eaLnBrk="1" hangingPunct="1">
              <a:spcBef>
                <a:spcPts val="600"/>
              </a:spcBef>
              <a:buClr>
                <a:srgbClr val="000000"/>
              </a:buClr>
              <a:buSzPct val="100000"/>
            </a:pPr>
            <a:r>
              <a:rPr lang="en-US" sz="2000">
                <a:solidFill>
                  <a:srgbClr val="000000"/>
                </a:solidFill>
                <a:latin typeface="Calibri" pitchFamily="34" charset="0"/>
              </a:rPr>
              <a:t>locks to save power.</a:t>
            </a:r>
          </a:p>
          <a:p>
            <a:pPr eaLnBrk="1" hangingPunct="1">
              <a:spcBef>
                <a:spcPts val="600"/>
              </a:spcBef>
              <a:buClr>
                <a:srgbClr val="000000"/>
              </a:buClr>
              <a:buSzPct val="100000"/>
            </a:pPr>
            <a:endParaRPr lang="en-US" sz="2000">
              <a:solidFill>
                <a:srgbClr val="000000"/>
              </a:solidFill>
              <a:latin typeface="Calibri" pitchFamily="34" charset="0"/>
            </a:endParaRPr>
          </a:p>
          <a:p>
            <a:pPr eaLnBrk="1" hangingPunct="1">
              <a:spcBef>
                <a:spcPts val="600"/>
              </a:spcBef>
              <a:buClr>
                <a:srgbClr val="000000"/>
              </a:buClr>
              <a:buSzPct val="100000"/>
              <a:buFont typeface="Wingdings" pitchFamily="2" charset="2"/>
              <a:buChar char="Ø"/>
            </a:pPr>
            <a:r>
              <a:rPr lang="en-US" sz="2000">
                <a:solidFill>
                  <a:srgbClr val="000000"/>
                </a:solidFill>
                <a:latin typeface="Calibri" pitchFamily="34" charset="0"/>
              </a:rPr>
              <a:t>Simple LED indication of power on/off </a:t>
            </a:r>
          </a:p>
          <a:p>
            <a:pPr eaLnBrk="1" hangingPunct="1">
              <a:spcBef>
                <a:spcPts val="600"/>
              </a:spcBef>
              <a:buClr>
                <a:srgbClr val="000000"/>
              </a:buClr>
              <a:buSzPct val="100000"/>
            </a:pPr>
            <a:r>
              <a:rPr lang="en-US" sz="2000">
                <a:solidFill>
                  <a:srgbClr val="000000"/>
                </a:solidFill>
                <a:latin typeface="Calibri" pitchFamily="34" charset="0"/>
              </a:rPr>
              <a:t>status with an external push button may be</a:t>
            </a:r>
          </a:p>
          <a:p>
            <a:pPr eaLnBrk="1" hangingPunct="1">
              <a:spcBef>
                <a:spcPts val="600"/>
              </a:spcBef>
              <a:buClr>
                <a:srgbClr val="000000"/>
              </a:buClr>
              <a:buSzPct val="100000"/>
            </a:pPr>
            <a:r>
              <a:rPr lang="en-US" sz="2000">
                <a:solidFill>
                  <a:srgbClr val="000000"/>
                </a:solidFill>
                <a:latin typeface="Calibri" pitchFamily="34" charset="0"/>
              </a:rPr>
              <a:t>added</a:t>
            </a:r>
          </a:p>
        </p:txBody>
      </p:sp>
      <p:pic>
        <p:nvPicPr>
          <p:cNvPr id="7578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438400"/>
            <a:ext cx="38385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271C24A-0125-4990-92C1-4CEB7DD18E4E}" type="slidenum">
              <a:rPr lang="en-US" smtClean="0"/>
              <a:pPr eaLnBrk="1" hangingPunct="1"/>
              <a:t>72</a:t>
            </a:fld>
            <a:endParaRPr lang="en-US" smtClean="0"/>
          </a:p>
        </p:txBody>
      </p:sp>
      <p:sp>
        <p:nvSpPr>
          <p:cNvPr id="76804" name="Rectangle 2"/>
          <p:cNvSpPr>
            <a:spLocks noGrp="1" noChangeArrowheads="1"/>
          </p:cNvSpPr>
          <p:nvPr>
            <p:ph type="title"/>
          </p:nvPr>
        </p:nvSpPr>
        <p:spPr/>
        <p:txBody>
          <a:bodyPr/>
          <a:lstStyle/>
          <a:p>
            <a:pPr eaLnBrk="1" hangingPunct="1"/>
            <a:r>
              <a:rPr lang="en-US" smtClean="0"/>
              <a:t>Carrier Power Budget</a:t>
            </a:r>
          </a:p>
        </p:txBody>
      </p:sp>
      <p:graphicFrame>
        <p:nvGraphicFramePr>
          <p:cNvPr id="7" name="Group 3"/>
          <p:cNvGraphicFramePr>
            <a:graphicFrameLocks noGrp="1"/>
          </p:cNvGraphicFramePr>
          <p:nvPr/>
        </p:nvGraphicFramePr>
        <p:xfrm>
          <a:off x="1143000" y="1143000"/>
          <a:ext cx="6858000" cy="5078413"/>
        </p:xfrm>
        <a:graphic>
          <a:graphicData uri="http://schemas.openxmlformats.org/drawingml/2006/table">
            <a:tbl>
              <a:tblPr/>
              <a:tblGrid>
                <a:gridCol w="1717112"/>
                <a:gridCol w="1717112"/>
                <a:gridCol w="963672"/>
                <a:gridCol w="1162151"/>
                <a:gridCol w="1297953"/>
              </a:tblGrid>
              <a:tr h="69809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Device</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Average Power consumption (Watts)</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Voltage</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Average Current</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sng" strike="noStrike" cap="none" normalizeH="0" baseline="0" dirty="0" smtClean="0">
                          <a:ln>
                            <a:noFill/>
                          </a:ln>
                          <a:solidFill>
                            <a:srgbClr val="000000"/>
                          </a:solidFill>
                          <a:effectLst/>
                          <a:latin typeface="Calibri" pitchFamily="34" charset="0"/>
                          <a:ea typeface="MS Gothic" charset="-128"/>
                          <a:cs typeface="Calibri" pitchFamily="34" charset="0"/>
                        </a:rPr>
                        <a:t>Usage in 3.5hrs</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35245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GPS</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72.64mW</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3.3v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22.7 ma</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100%</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5245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Pressure Sensor</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2.5mW</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0.5ma</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100%</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7063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Temperature Sensor</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5mW</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1ma</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100%</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5245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Transceiver RF</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0.214 W</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3.3v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65ma</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100%</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5245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Microcontroller</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0.11 W</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28ma</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100%</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6607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Flash memory</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71.5mW</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14.3ma</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100%</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1820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Buck Convertor 5v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2800" dirty="0">
                        <a:latin typeface="Calibri" pitchFamily="34" charset="0"/>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92% eff</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2800" dirty="0">
                        <a:latin typeface="Calibri" pitchFamily="34" charset="0"/>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1820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Buck converter 3.3v</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2800" dirty="0">
                        <a:latin typeface="Calibri" pitchFamily="34" charset="0"/>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90% eff</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2800" dirty="0">
                        <a:latin typeface="Calibri" pitchFamily="34" charset="0"/>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1820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Voltage divider H</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2800" dirty="0">
                        <a:latin typeface="Calibri" pitchFamily="34" charset="0"/>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Negligible</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2800" dirty="0">
                        <a:latin typeface="Calibri" pitchFamily="34" charset="0"/>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79172">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Servo Motor</a:t>
                      </a: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52"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One</a:t>
                      </a:r>
                      <a:r>
                        <a:rPr kumimoji="0" lang="en-US" sz="3200" b="0" i="0" u="none" strike="noStrike" cap="none" normalizeH="0" baseline="0" dirty="0" smtClean="0">
                          <a:ln>
                            <a:noFill/>
                          </a:ln>
                          <a:solidFill>
                            <a:srgbClr val="000000"/>
                          </a:solidFill>
                          <a:effectLst/>
                          <a:latin typeface="Calibri" pitchFamily="34" charset="0"/>
                          <a:ea typeface="MS Gothic" charset="-128"/>
                          <a:cs typeface="Calibri" pitchFamily="34" charset="0"/>
                        </a:rPr>
                        <a:t> </a:t>
                      </a: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Time</a:t>
                      </a:r>
                      <a:endParaRPr kumimoji="0" lang="en-US" sz="32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45729" marB="45729"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68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8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3626AB6-2596-4DB6-BB4B-F99E86428080}" type="slidenum">
              <a:rPr lang="en-US" smtClean="0"/>
              <a:pPr eaLnBrk="1" hangingPunct="1"/>
              <a:t>73</a:t>
            </a:fld>
            <a:endParaRPr lang="en-US" smtClean="0"/>
          </a:p>
        </p:txBody>
      </p:sp>
      <p:sp>
        <p:nvSpPr>
          <p:cNvPr id="77828" name="Rectangle 2"/>
          <p:cNvSpPr>
            <a:spLocks noGrp="1" noChangeArrowheads="1"/>
          </p:cNvSpPr>
          <p:nvPr>
            <p:ph type="title"/>
          </p:nvPr>
        </p:nvSpPr>
        <p:spPr/>
        <p:txBody>
          <a:bodyPr/>
          <a:lstStyle/>
          <a:p>
            <a:pPr eaLnBrk="1" hangingPunct="1"/>
            <a:r>
              <a:rPr lang="en-US" smtClean="0"/>
              <a:t>Lander Power Budget</a:t>
            </a:r>
          </a:p>
        </p:txBody>
      </p:sp>
      <p:graphicFrame>
        <p:nvGraphicFramePr>
          <p:cNvPr id="8" name="Group 3"/>
          <p:cNvGraphicFramePr>
            <a:graphicFrameLocks noGrp="1"/>
          </p:cNvGraphicFramePr>
          <p:nvPr/>
        </p:nvGraphicFramePr>
        <p:xfrm>
          <a:off x="1143000" y="1295400"/>
          <a:ext cx="6858000" cy="4724400"/>
        </p:xfrm>
        <a:graphic>
          <a:graphicData uri="http://schemas.openxmlformats.org/drawingml/2006/table">
            <a:tbl>
              <a:tblPr/>
              <a:tblGrid>
                <a:gridCol w="1774349"/>
                <a:gridCol w="1774349"/>
                <a:gridCol w="995794"/>
                <a:gridCol w="1200890"/>
                <a:gridCol w="1112618"/>
              </a:tblGrid>
              <a:tr h="75066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4" charset="0"/>
                          <a:ea typeface="MS Gothic" charset="-128"/>
                          <a:cs typeface="Calibri" pitchFamily="34" charset="0"/>
                        </a:rPr>
                        <a:t>Device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4" charset="0"/>
                          <a:ea typeface="MS Gothic" charset="-128"/>
                          <a:cs typeface="Calibri" pitchFamily="34" charset="0"/>
                        </a:rPr>
                        <a:t>Average Power consumption (Watts)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4" charset="0"/>
                          <a:ea typeface="MS Gothic" charset="-128"/>
                          <a:cs typeface="Calibri" pitchFamily="34" charset="0"/>
                        </a:rPr>
                        <a:t>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4" charset="0"/>
                          <a:ea typeface="MS Gothic" charset="-128"/>
                          <a:cs typeface="Calibri" pitchFamily="34" charset="0"/>
                        </a:rPr>
                        <a:t>Average Current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4" charset="0"/>
                          <a:ea typeface="MS Gothic" charset="-128"/>
                          <a:cs typeface="Calibri" pitchFamily="34" charset="0"/>
                        </a:rPr>
                        <a:t>Usage in 3.5hrs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56978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Pressure Sensor</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2.5mW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0.5ma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100%</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978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Microcontroller</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0.11 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28ma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4" charset="0"/>
                          <a:ea typeface="MS Gothic" charset="-128"/>
                          <a:cs typeface="Calibri" pitchFamily="34" charset="0"/>
                        </a:rPr>
                        <a:t>100%</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9180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4" charset="0"/>
                          <a:ea typeface="MS Gothic" charset="-128"/>
                          <a:cs typeface="Calibri" pitchFamily="34" charset="0"/>
                        </a:rPr>
                        <a:t>Flash memory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71.5mW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14.3ma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100%</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9825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Buck Convertor 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800" dirty="0">
                        <a:latin typeface="Calibri" pitchFamily="34" charset="0"/>
                        <a:cs typeface="Calibri" pitchFamily="34"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4" charset="0"/>
                          <a:ea typeface="MS Gothic" charset="-128"/>
                          <a:cs typeface="Calibri" pitchFamily="34" charset="0"/>
                        </a:rPr>
                        <a:t>92% eff</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800" dirty="0">
                        <a:latin typeface="Calibri" pitchFamily="34" charset="0"/>
                        <a:cs typeface="Calibri" pitchFamily="34"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9825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Buck converter 3.3v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800" dirty="0">
                        <a:latin typeface="Calibri" pitchFamily="34" charset="0"/>
                        <a:cs typeface="Calibri" pitchFamily="34"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4" charset="0"/>
                          <a:ea typeface="MS Gothic" charset="-128"/>
                          <a:cs typeface="Calibri" pitchFamily="34" charset="0"/>
                        </a:rPr>
                        <a:t>90% eff</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800" dirty="0">
                        <a:latin typeface="Calibri" pitchFamily="34" charset="0"/>
                        <a:cs typeface="Calibri" pitchFamily="34"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4585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rPr>
                        <a:t>Voltage divider H</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8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800" dirty="0">
                        <a:latin typeface="Calibri" pitchFamily="34" charset="0"/>
                        <a:cs typeface="Calibri" pitchFamily="34"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4" charset="0"/>
                          <a:ea typeface="MS Gothic" charset="-128"/>
                          <a:cs typeface="Calibri" pitchFamily="34" charset="0"/>
                        </a:rPr>
                        <a:t>Negligible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800" dirty="0">
                        <a:latin typeface="Calibri" pitchFamily="34" charset="0"/>
                        <a:cs typeface="Calibri" pitchFamily="34"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78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8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Total Power Budget</a:t>
            </a:r>
          </a:p>
        </p:txBody>
      </p:sp>
      <p:sp>
        <p:nvSpPr>
          <p:cNvPr id="788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88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14B7DB4-1078-4BB1-B3E0-F557A19C126D}" type="slidenum">
              <a:rPr lang="en-US" smtClean="0"/>
              <a:pPr eaLnBrk="1" hangingPunct="1"/>
              <a:t>74</a:t>
            </a:fld>
            <a:endParaRPr lang="en-US" smtClean="0"/>
          </a:p>
        </p:txBody>
      </p:sp>
      <p:sp>
        <p:nvSpPr>
          <p:cNvPr id="78853" name="Text Box 2"/>
          <p:cNvSpPr>
            <a:spLocks noGrp="1" noChangeArrowheads="1"/>
          </p:cNvSpPr>
          <p:nvPr>
            <p:ph idx="1"/>
          </p:nvPr>
        </p:nvSpPr>
        <p:spPr/>
        <p:txBody>
          <a:bodyPr/>
          <a:lstStyle/>
          <a:p>
            <a:pPr marL="327025" indent="-327025">
              <a:spcBef>
                <a:spcPts val="600"/>
              </a:spcBef>
              <a:buClr>
                <a:srgbClr val="000000"/>
              </a:buClr>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endParaRPr lang="en-US" smtClean="0">
              <a:solidFill>
                <a:srgbClr val="000000"/>
              </a:solidFill>
              <a:latin typeface="Calibri" pitchFamily="34" charset="0"/>
            </a:endParaRPr>
          </a:p>
          <a:p>
            <a:pPr marL="327025" indent="-327025">
              <a:spcBef>
                <a:spcPts val="600"/>
              </a:spcBef>
              <a:buClr>
                <a:srgbClr val="000000"/>
              </a:buClr>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endParaRPr lang="en-US" smtClean="0">
              <a:solidFill>
                <a:srgbClr val="000000"/>
              </a:solidFill>
              <a:latin typeface="Calibri" pitchFamily="34" charset="0"/>
            </a:endParaRPr>
          </a:p>
          <a:p>
            <a:pPr marL="327025" indent="-327025">
              <a:spcBef>
                <a:spcPts val="600"/>
              </a:spcBef>
              <a:buClr>
                <a:srgbClr val="000000"/>
              </a:buClr>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mtClean="0">
                <a:solidFill>
                  <a:srgbClr val="000000"/>
                </a:solidFill>
                <a:latin typeface="Calibri" pitchFamily="34" charset="0"/>
              </a:rPr>
              <a:t>Total Power used by main components is 475.64mWh(Carrier) and 184mWh(Lander).</a:t>
            </a:r>
          </a:p>
          <a:p>
            <a:pPr marL="327025" indent="-327025">
              <a:spcBef>
                <a:spcPts val="600"/>
              </a:spcBef>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endParaRPr lang="en-US" smtClean="0">
              <a:solidFill>
                <a:srgbClr val="000000"/>
              </a:solidFill>
              <a:latin typeface="Calibri" pitchFamily="34" charset="0"/>
            </a:endParaRPr>
          </a:p>
          <a:p>
            <a:pPr marL="327025" indent="-327025">
              <a:spcBef>
                <a:spcPts val="600"/>
              </a:spcBef>
              <a:buClr>
                <a:srgbClr val="000000"/>
              </a:buClr>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mtClean="0">
                <a:solidFill>
                  <a:srgbClr val="000000"/>
                </a:solidFill>
                <a:latin typeface="Calibri" pitchFamily="34" charset="0"/>
              </a:rPr>
              <a:t>Voltage loss of 90% efficiency in 3.3v and 92% in 5v for Buck Convertors</a:t>
            </a:r>
          </a:p>
          <a:p>
            <a:pPr marL="327025" indent="-327025">
              <a:spcBef>
                <a:spcPts val="600"/>
              </a:spcBef>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endParaRPr lang="en-US" smtClean="0">
              <a:solidFill>
                <a:srgbClr val="000000"/>
              </a:solidFill>
              <a:latin typeface="Calibri" pitchFamily="34" charset="0"/>
            </a:endParaRPr>
          </a:p>
          <a:p>
            <a:pPr marL="327025" indent="-327025">
              <a:spcBef>
                <a:spcPts val="600"/>
              </a:spcBef>
              <a:buClr>
                <a:srgbClr val="000000"/>
              </a:buClr>
              <a:buFont typeface="Wingdings" pitchFamily="2" charset="2"/>
              <a:buChar char="Ø"/>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mtClean="0">
                <a:solidFill>
                  <a:srgbClr val="000000"/>
                </a:solidFill>
                <a:latin typeface="Calibri" pitchFamily="34" charset="0"/>
              </a:rPr>
              <a:t>Battery life: 3.85 hours (approx )</a:t>
            </a:r>
          </a:p>
        </p:txBody>
      </p:sp>
      <p:pic>
        <p:nvPicPr>
          <p:cNvPr id="788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DB20D06-AA97-4F44-9079-C9484857F7B8}" type="slidenum">
              <a:rPr lang="en-US" smtClean="0"/>
              <a:pPr eaLnBrk="1" hangingPunct="1"/>
              <a:t>75</a:t>
            </a:fld>
            <a:endParaRPr lang="en-US" smtClean="0"/>
          </a:p>
        </p:txBody>
      </p:sp>
      <p:sp>
        <p:nvSpPr>
          <p:cNvPr id="79876" name="Rectangle 2"/>
          <p:cNvSpPr>
            <a:spLocks noGrp="1" noChangeArrowheads="1"/>
          </p:cNvSpPr>
          <p:nvPr>
            <p:ph type="title"/>
          </p:nvPr>
        </p:nvSpPr>
        <p:spPr/>
        <p:txBody>
          <a:bodyPr/>
          <a:lstStyle/>
          <a:p>
            <a:pPr eaLnBrk="1" hangingPunct="1"/>
            <a:r>
              <a:rPr lang="en-US" smtClean="0"/>
              <a:t>	     Power Source</a:t>
            </a:r>
            <a:br>
              <a:rPr lang="en-US" smtClean="0"/>
            </a:br>
            <a:r>
              <a:rPr lang="en-US" smtClean="0"/>
              <a:t>	 Trade &amp; Selection</a:t>
            </a:r>
          </a:p>
        </p:txBody>
      </p:sp>
      <p:graphicFrame>
        <p:nvGraphicFramePr>
          <p:cNvPr id="9" name="Group 3"/>
          <p:cNvGraphicFramePr>
            <a:graphicFrameLocks noGrp="1"/>
          </p:cNvGraphicFramePr>
          <p:nvPr/>
        </p:nvGraphicFramePr>
        <p:xfrm>
          <a:off x="1066800" y="1524000"/>
          <a:ext cx="7086600" cy="3276600"/>
        </p:xfrm>
        <a:graphic>
          <a:graphicData uri="http://schemas.openxmlformats.org/drawingml/2006/table">
            <a:tbl>
              <a:tblPr/>
              <a:tblGrid>
                <a:gridCol w="2410715"/>
                <a:gridCol w="2078627"/>
                <a:gridCol w="1662492"/>
                <a:gridCol w="934767"/>
              </a:tblGrid>
              <a:tr h="83722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Name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Voltage/Power</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Type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88138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6F22 Heavy duty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9v /  500mah</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Alkaline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45g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9065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UBP 001</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3.7v/1800mah</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Lithium Ion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41g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6733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Dura Cell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smtClean="0">
                          <a:ln>
                            <a:noFill/>
                          </a:ln>
                          <a:solidFill>
                            <a:srgbClr val="0070C0"/>
                          </a:solidFill>
                          <a:effectLst/>
                          <a:latin typeface="Calibri" pitchFamily="32" charset="0"/>
                          <a:ea typeface="MS Gothic" charset="-128"/>
                          <a:cs typeface="Calibri" pitchFamily="32" charset="0"/>
                        </a:rPr>
                        <a:t>9.6v/ 230mah</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Ni </a:t>
                      </a:r>
                      <a:r>
                        <a:rPr kumimoji="0" lang="en-US" sz="1800" b="1" i="0" u="none" strike="noStrike" cap="none" normalizeH="0" baseline="0" dirty="0" err="1" smtClean="0">
                          <a:ln>
                            <a:noFill/>
                          </a:ln>
                          <a:solidFill>
                            <a:srgbClr val="0070C0"/>
                          </a:solidFill>
                          <a:effectLst/>
                          <a:latin typeface="Calibri" pitchFamily="32" charset="0"/>
                          <a:ea typeface="MS Gothic" charset="-128"/>
                          <a:cs typeface="Calibri" pitchFamily="32" charset="0"/>
                        </a:rPr>
                        <a:t>Mh</a:t>
                      </a:r>
                      <a:endPar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47g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9904" name="TextBox 9"/>
          <p:cNvSpPr txBox="1">
            <a:spLocks noChangeArrowheads="1"/>
          </p:cNvSpPr>
          <p:nvPr/>
        </p:nvSpPr>
        <p:spPr bwMode="auto">
          <a:xfrm>
            <a:off x="152400" y="5257800"/>
            <a:ext cx="9063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Calibri" pitchFamily="34" charset="0"/>
                <a:ea typeface="Calibri" pitchFamily="34" charset="0"/>
                <a:cs typeface="Calibri" pitchFamily="34" charset="0"/>
              </a:rPr>
              <a:t>We are using Dura Cell for both Carrier and Lander as it is most easily available and </a:t>
            </a:r>
          </a:p>
          <a:p>
            <a:pPr eaLnBrk="1" hangingPunct="1"/>
            <a:r>
              <a:rPr lang="en-US">
                <a:latin typeface="Calibri" pitchFamily="34" charset="0"/>
                <a:ea typeface="Calibri" pitchFamily="34" charset="0"/>
                <a:cs typeface="Calibri" pitchFamily="34" charset="0"/>
              </a:rPr>
              <a:t>Highly efficient for the purposes required.</a:t>
            </a:r>
          </a:p>
          <a:p>
            <a:pPr eaLnBrk="1" hangingPunct="1"/>
            <a:r>
              <a:rPr lang="en-US">
                <a:latin typeface="Calibri" pitchFamily="34" charset="0"/>
                <a:ea typeface="Calibri" pitchFamily="34" charset="0"/>
                <a:cs typeface="Calibri" pitchFamily="34" charset="0"/>
              </a:rPr>
              <a:t>Although we are thinking of switching to CR2430 Lithium Button Rechargeable Cells for Lander.</a:t>
            </a:r>
          </a:p>
        </p:txBody>
      </p:sp>
      <p:pic>
        <p:nvPicPr>
          <p:cNvPr id="799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D215CEA-2CE6-4A8A-ADD3-B458B6290B42}" type="slidenum">
              <a:rPr lang="en-US" smtClean="0"/>
              <a:pPr eaLnBrk="1" hangingPunct="1"/>
              <a:t>76</a:t>
            </a:fld>
            <a:endParaRPr lang="en-US" smtClean="0"/>
          </a:p>
        </p:txBody>
      </p:sp>
      <p:sp>
        <p:nvSpPr>
          <p:cNvPr id="80900" name="Rectangle 2"/>
          <p:cNvSpPr>
            <a:spLocks noGrp="1" noChangeArrowheads="1"/>
          </p:cNvSpPr>
          <p:nvPr>
            <p:ph type="title"/>
          </p:nvPr>
        </p:nvSpPr>
        <p:spPr/>
        <p:txBody>
          <a:bodyPr/>
          <a:lstStyle/>
          <a:p>
            <a:pPr eaLnBrk="1" hangingPunct="1"/>
            <a:r>
              <a:rPr lang="en-US" smtClean="0"/>
              <a:t>	Battery Voltage Measurement</a:t>
            </a:r>
            <a:br>
              <a:rPr lang="en-US" smtClean="0"/>
            </a:br>
            <a:r>
              <a:rPr lang="en-US" smtClean="0"/>
              <a:t>                Trade &amp; Selection</a:t>
            </a:r>
          </a:p>
        </p:txBody>
      </p:sp>
      <p:pic>
        <p:nvPicPr>
          <p:cNvPr id="8090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16038"/>
            <a:ext cx="4876800" cy="4475162"/>
          </a:xfrm>
          <a:noFill/>
        </p:spPr>
      </p:pic>
      <p:sp>
        <p:nvSpPr>
          <p:cNvPr id="80902" name="TextBox 6"/>
          <p:cNvSpPr txBox="1">
            <a:spLocks noChangeArrowheads="1"/>
          </p:cNvSpPr>
          <p:nvPr/>
        </p:nvSpPr>
        <p:spPr bwMode="auto">
          <a:xfrm>
            <a:off x="5715000" y="4114800"/>
            <a:ext cx="2971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buClr>
                <a:srgbClr val="000000"/>
              </a:buClr>
              <a:buSzPct val="100000"/>
              <a:buFont typeface="Wingdings" pitchFamily="2" charset="2"/>
              <a:buChar char="Ø"/>
            </a:pPr>
            <a:r>
              <a:rPr lang="en-US" sz="1400"/>
              <a:t>Battery Voltage is measured by giving a high impedance voltage divider with outsourcing and then interfaced to the ADC port.</a:t>
            </a:r>
          </a:p>
          <a:p>
            <a:pPr algn="just" eaLnBrk="1" hangingPunct="1">
              <a:buClr>
                <a:srgbClr val="000000"/>
              </a:buClr>
              <a:buSzPct val="100000"/>
              <a:buFont typeface="Wingdings" pitchFamily="2" charset="2"/>
              <a:buChar char="Ø"/>
            </a:pPr>
            <a:endParaRPr lang="en-US" sz="1400"/>
          </a:p>
          <a:p>
            <a:pPr algn="just" eaLnBrk="1" hangingPunct="1">
              <a:buClr>
                <a:srgbClr val="000000"/>
              </a:buClr>
              <a:buSzPct val="100000"/>
              <a:buFont typeface="Wingdings" pitchFamily="2" charset="2"/>
              <a:buChar char="Ø"/>
            </a:pPr>
            <a:r>
              <a:rPr lang="en-US" sz="1400"/>
              <a:t>We use the same circuit for both Lander and Carrier.</a:t>
            </a:r>
            <a:endParaRPr lang="en-IN" sz="1400"/>
          </a:p>
        </p:txBody>
      </p:sp>
      <p:pic>
        <p:nvPicPr>
          <p:cNvPr id="809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EPS Testing Overviews</a:t>
            </a:r>
          </a:p>
        </p:txBody>
      </p:sp>
      <p:sp>
        <p:nvSpPr>
          <p:cNvPr id="819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19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1233F64-C163-47AD-9C0F-B3A1E966A585}" type="slidenum">
              <a:rPr lang="en-US" smtClean="0"/>
              <a:pPr eaLnBrk="1" hangingPunct="1"/>
              <a:t>77</a:t>
            </a:fld>
            <a:endParaRPr lang="en-US" smtClean="0"/>
          </a:p>
        </p:txBody>
      </p:sp>
      <p:graphicFrame>
        <p:nvGraphicFramePr>
          <p:cNvPr id="25" name="Diagram 24"/>
          <p:cNvGraphicFramePr/>
          <p:nvPr/>
        </p:nvGraphicFramePr>
        <p:xfrm>
          <a:off x="990600" y="1828800"/>
          <a:ext cx="7239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Neeraj Pradhan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294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677B9A-9ADD-47DD-B1FF-F62B2CAC6170}" type="slidenum">
              <a:rPr lang="en-US" smtClean="0"/>
              <a:pPr eaLnBrk="1" hangingPunct="1"/>
              <a:t>78</a:t>
            </a:fld>
            <a:endParaRPr lang="en-US" smtClean="0"/>
          </a:p>
        </p:txBody>
      </p:sp>
      <p:sp>
        <p:nvSpPr>
          <p:cNvPr id="82948" name="Rectangle 4"/>
          <p:cNvSpPr>
            <a:spLocks noGrp="1" noChangeArrowheads="1"/>
          </p:cNvSpPr>
          <p:nvPr>
            <p:ph type="ctrTitle"/>
          </p:nvPr>
        </p:nvSpPr>
        <p:spPr/>
        <p:txBody>
          <a:bodyPr/>
          <a:lstStyle/>
          <a:p>
            <a:pPr eaLnBrk="1" hangingPunct="1"/>
            <a:r>
              <a:rPr lang="en-US" smtClean="0"/>
              <a:t>Flight Software Design</a:t>
            </a:r>
          </a:p>
        </p:txBody>
      </p:sp>
      <p:sp>
        <p:nvSpPr>
          <p:cNvPr id="82949" name="Rectangle 5"/>
          <p:cNvSpPr>
            <a:spLocks noGrp="1" noChangeArrowheads="1"/>
          </p:cNvSpPr>
          <p:nvPr>
            <p:ph type="subTitle" idx="1"/>
          </p:nvPr>
        </p:nvSpPr>
        <p:spPr/>
        <p:txBody>
          <a:bodyPr/>
          <a:lstStyle/>
          <a:p>
            <a:pPr eaLnBrk="1" hangingPunct="1"/>
            <a:r>
              <a:rPr lang="en-US" smtClean="0"/>
              <a:t>Nikhil Soni</a:t>
            </a:r>
          </a:p>
        </p:txBody>
      </p:sp>
      <p:pic>
        <p:nvPicPr>
          <p:cNvPr id="829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D57D339-AEBD-4FA0-830A-B9AC0872042A}" type="slidenum">
              <a:rPr lang="en-US" smtClean="0"/>
              <a:pPr eaLnBrk="1" hangingPunct="1"/>
              <a:t>79</a:t>
            </a:fld>
            <a:endParaRPr lang="en-US" smtClean="0"/>
          </a:p>
        </p:txBody>
      </p:sp>
      <p:sp>
        <p:nvSpPr>
          <p:cNvPr id="83972" name="Rectangle 2"/>
          <p:cNvSpPr>
            <a:spLocks noGrp="1" noChangeArrowheads="1"/>
          </p:cNvSpPr>
          <p:nvPr>
            <p:ph type="title"/>
          </p:nvPr>
        </p:nvSpPr>
        <p:spPr/>
        <p:txBody>
          <a:bodyPr/>
          <a:lstStyle/>
          <a:p>
            <a:pPr eaLnBrk="1" hangingPunct="1"/>
            <a:r>
              <a:rPr lang="en-US" smtClean="0"/>
              <a:t>FSW Overview</a:t>
            </a:r>
          </a:p>
        </p:txBody>
      </p:sp>
      <p:sp>
        <p:nvSpPr>
          <p:cNvPr id="45059" name="Rectangle 3"/>
          <p:cNvSpPr>
            <a:spLocks noGrp="1" noChangeArrowheads="1"/>
          </p:cNvSpPr>
          <p:nvPr>
            <p:ph type="body" idx="1"/>
          </p:nvPr>
        </p:nvSpPr>
        <p:spPr/>
        <p:txBody>
          <a:bodyPr/>
          <a:lstStyle/>
          <a:p>
            <a:pPr eaLnBrk="1" hangingPunct="1">
              <a:defRPr/>
            </a:pPr>
            <a:r>
              <a:rPr lang="en-US" b="0" dirty="0" smtClean="0">
                <a:latin typeface="Calibri" pitchFamily="34" charset="0"/>
                <a:cs typeface="Calibri" pitchFamily="34" charset="0"/>
              </a:rPr>
              <a:t>The FSW will work in a Microcontroller(Atmega128). There will be separate FSW’s for the lander and the carrier. Its basic structure will be as follows:</a:t>
            </a:r>
          </a:p>
          <a:p>
            <a:pPr marL="0" indent="0" eaLnBrk="1" hangingPunct="1">
              <a:buFontTx/>
              <a:buNone/>
              <a:defRPr/>
            </a:pPr>
            <a:r>
              <a:rPr lang="en-US" b="0" dirty="0" smtClean="0"/>
              <a:t> 		  </a:t>
            </a:r>
            <a:r>
              <a:rPr lang="en-US" b="0" dirty="0" smtClean="0">
                <a:solidFill>
                  <a:schemeClr val="accent1">
                    <a:lumMod val="75000"/>
                  </a:schemeClr>
                </a:solidFill>
              </a:rPr>
              <a:t>gather 		  transmit via	</a:t>
            </a:r>
          </a:p>
          <a:p>
            <a:pPr marL="0" indent="0" eaLnBrk="1" hangingPunct="1">
              <a:buFontTx/>
              <a:buNone/>
              <a:defRPr/>
            </a:pPr>
            <a:r>
              <a:rPr lang="en-US" b="0" dirty="0" smtClean="0">
                <a:solidFill>
                  <a:schemeClr val="accent1">
                    <a:lumMod val="75000"/>
                  </a:schemeClr>
                </a:solidFill>
              </a:rPr>
              <a:t>		   data	</a:t>
            </a:r>
          </a:p>
          <a:p>
            <a:pPr eaLnBrk="1" hangingPunct="1">
              <a:defRPr/>
            </a:pPr>
            <a:endParaRPr lang="en-US" b="0" dirty="0" smtClean="0"/>
          </a:p>
          <a:p>
            <a:pPr marL="1828800" lvl="4" indent="0" eaLnBrk="1" hangingPunct="1">
              <a:buFontTx/>
              <a:buNone/>
              <a:defRPr/>
            </a:pPr>
            <a:r>
              <a:rPr lang="en-US" dirty="0" smtClean="0"/>
              <a:t>					</a:t>
            </a:r>
            <a:r>
              <a:rPr lang="en-US" dirty="0"/>
              <a:t> </a:t>
            </a:r>
            <a:r>
              <a:rPr lang="en-US" dirty="0" smtClean="0">
                <a:solidFill>
                  <a:schemeClr val="accent1">
                    <a:lumMod val="75000"/>
                  </a:schemeClr>
                </a:solidFill>
              </a:rPr>
              <a:t>initiate at 500m</a:t>
            </a:r>
            <a:endParaRPr lang="en-US" dirty="0" smtClean="0"/>
          </a:p>
          <a:p>
            <a:pPr marL="1828800" lvl="4" indent="0" eaLnBrk="1" hangingPunct="1">
              <a:buFontTx/>
              <a:buNone/>
              <a:defRPr/>
            </a:pPr>
            <a:r>
              <a:rPr lang="en-US" dirty="0" smtClean="0"/>
              <a:t>	   </a:t>
            </a:r>
            <a:r>
              <a:rPr lang="en-US" dirty="0" smtClean="0">
                <a:solidFill>
                  <a:schemeClr val="accent1">
                    <a:lumMod val="75000"/>
                  </a:schemeClr>
                </a:solidFill>
              </a:rPr>
              <a:t>store in</a:t>
            </a:r>
            <a:r>
              <a:rPr lang="en-US" dirty="0" smtClean="0"/>
              <a:t>	</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Tx/>
              <a:buNone/>
              <a:defRPr/>
            </a:pPr>
            <a:r>
              <a:rPr lang="en-US" dirty="0" smtClean="0"/>
              <a:t> </a:t>
            </a:r>
          </a:p>
        </p:txBody>
      </p:sp>
      <p:sp>
        <p:nvSpPr>
          <p:cNvPr id="8397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
        <p:nvSpPr>
          <p:cNvPr id="2" name="Rounded Rectangle 1"/>
          <p:cNvSpPr/>
          <p:nvPr/>
        </p:nvSpPr>
        <p:spPr>
          <a:xfrm>
            <a:off x="495300"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Sensors</a:t>
            </a:r>
          </a:p>
        </p:txBody>
      </p:sp>
      <p:sp>
        <p:nvSpPr>
          <p:cNvPr id="8" name="Rounded Rectangle 7"/>
          <p:cNvSpPr/>
          <p:nvPr/>
        </p:nvSpPr>
        <p:spPr>
          <a:xfrm>
            <a:off x="3200400"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FSW( for Carrier)</a:t>
            </a:r>
          </a:p>
        </p:txBody>
      </p:sp>
      <p:sp>
        <p:nvSpPr>
          <p:cNvPr id="9" name="Rounded Rectangle 8"/>
          <p:cNvSpPr/>
          <p:nvPr/>
        </p:nvSpPr>
        <p:spPr>
          <a:xfrm>
            <a:off x="6781800"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Antenna</a:t>
            </a:r>
          </a:p>
        </p:txBody>
      </p:sp>
      <p:sp>
        <p:nvSpPr>
          <p:cNvPr id="10" name="Rounded Rectangle 9"/>
          <p:cNvSpPr/>
          <p:nvPr/>
        </p:nvSpPr>
        <p:spPr>
          <a:xfrm>
            <a:off x="3200400" y="440055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Memory</a:t>
            </a:r>
          </a:p>
        </p:txBody>
      </p:sp>
      <p:cxnSp>
        <p:nvCxnSpPr>
          <p:cNvPr id="4" name="Straight Arrow Connector 3"/>
          <p:cNvCxnSpPr/>
          <p:nvPr/>
        </p:nvCxnSpPr>
        <p:spPr>
          <a:xfrm>
            <a:off x="2247900" y="2667000"/>
            <a:ext cx="952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9" idx="1"/>
          </p:cNvCxnSpPr>
          <p:nvPr/>
        </p:nvCxnSpPr>
        <p:spPr>
          <a:xfrm>
            <a:off x="4953000" y="2895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0" idx="0"/>
          </p:cNvCxnSpPr>
          <p:nvPr/>
        </p:nvCxnSpPr>
        <p:spPr>
          <a:xfrm>
            <a:off x="4076700" y="3429000"/>
            <a:ext cx="0" cy="971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762750" y="44577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Electro-Mechanical Release Mechanism</a:t>
            </a:r>
          </a:p>
        </p:txBody>
      </p:sp>
      <p:cxnSp>
        <p:nvCxnSpPr>
          <p:cNvPr id="24" name="Straight Arrow Connector 23"/>
          <p:cNvCxnSpPr/>
          <p:nvPr/>
        </p:nvCxnSpPr>
        <p:spPr>
          <a:xfrm>
            <a:off x="4953000" y="3276600"/>
            <a:ext cx="2686050" cy="11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39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126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076C104-316A-43D9-9BF3-83FB4AAAAF40}" type="slidenum">
              <a:rPr lang="en-US" smtClean="0"/>
              <a:pPr eaLnBrk="1" hangingPunct="1"/>
              <a:t>8</a:t>
            </a:fld>
            <a:endParaRPr lang="en-US" smtClean="0"/>
          </a:p>
        </p:txBody>
      </p:sp>
      <p:sp>
        <p:nvSpPr>
          <p:cNvPr id="11268" name="Rectangle 4"/>
          <p:cNvSpPr>
            <a:spLocks noGrp="1" noChangeArrowheads="1"/>
          </p:cNvSpPr>
          <p:nvPr>
            <p:ph type="ctrTitle"/>
          </p:nvPr>
        </p:nvSpPr>
        <p:spPr/>
        <p:txBody>
          <a:bodyPr/>
          <a:lstStyle/>
          <a:p>
            <a:pPr eaLnBrk="1" hangingPunct="1"/>
            <a:r>
              <a:rPr lang="en-US" dirty="0" smtClean="0"/>
              <a:t>Systems Overview</a:t>
            </a:r>
          </a:p>
        </p:txBody>
      </p:sp>
      <p:sp>
        <p:nvSpPr>
          <p:cNvPr id="11269" name="Rectangle 5"/>
          <p:cNvSpPr>
            <a:spLocks noGrp="1" noChangeArrowheads="1"/>
          </p:cNvSpPr>
          <p:nvPr>
            <p:ph type="subTitle" idx="1"/>
          </p:nvPr>
        </p:nvSpPr>
        <p:spPr/>
        <p:txBody>
          <a:bodyPr/>
          <a:lstStyle/>
          <a:p>
            <a:pPr eaLnBrk="1" hangingPunct="1"/>
            <a:r>
              <a:rPr lang="en-US" dirty="0" smtClean="0"/>
              <a:t>Presenter </a:t>
            </a:r>
            <a:r>
              <a:rPr lang="en-US" dirty="0" smtClean="0"/>
              <a:t>:</a:t>
            </a:r>
            <a:endParaRPr lang="en-US" dirty="0" smtClean="0"/>
          </a:p>
        </p:txBody>
      </p:sp>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Basic Structure: FSW for Lander</a:t>
            </a:r>
          </a:p>
        </p:txBody>
      </p:sp>
      <p:sp>
        <p:nvSpPr>
          <p:cNvPr id="8499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49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B1C5EA2-D811-4865-B723-6548EF043FEE}" type="slidenum">
              <a:rPr lang="en-US" smtClean="0"/>
              <a:pPr eaLnBrk="1" hangingPunct="1"/>
              <a:t>80</a:t>
            </a:fld>
            <a:endParaRPr lang="en-US" smtClean="0"/>
          </a:p>
        </p:txBody>
      </p:sp>
      <p:sp>
        <p:nvSpPr>
          <p:cNvPr id="6" name="Rounded Rectangle 5"/>
          <p:cNvSpPr/>
          <p:nvPr/>
        </p:nvSpPr>
        <p:spPr>
          <a:xfrm>
            <a:off x="495300"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Sensors</a:t>
            </a:r>
          </a:p>
        </p:txBody>
      </p:sp>
      <p:sp>
        <p:nvSpPr>
          <p:cNvPr id="7" name="Rounded Rectangle 6"/>
          <p:cNvSpPr/>
          <p:nvPr/>
        </p:nvSpPr>
        <p:spPr>
          <a:xfrm>
            <a:off x="3733800"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FSW( for Lander)</a:t>
            </a:r>
          </a:p>
        </p:txBody>
      </p:sp>
      <p:sp>
        <p:nvSpPr>
          <p:cNvPr id="9" name="Rounded Rectangle 8"/>
          <p:cNvSpPr/>
          <p:nvPr/>
        </p:nvSpPr>
        <p:spPr>
          <a:xfrm>
            <a:off x="3733800" y="440055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Memory</a:t>
            </a:r>
          </a:p>
        </p:txBody>
      </p:sp>
      <p:cxnSp>
        <p:nvCxnSpPr>
          <p:cNvPr id="10" name="Straight Arrow Connector 9"/>
          <p:cNvCxnSpPr/>
          <p:nvPr/>
        </p:nvCxnSpPr>
        <p:spPr>
          <a:xfrm>
            <a:off x="2247900" y="2895600"/>
            <a:ext cx="1485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9" idx="0"/>
          </p:cNvCxnSpPr>
          <p:nvPr/>
        </p:nvCxnSpPr>
        <p:spPr>
          <a:xfrm>
            <a:off x="4610100" y="3429000"/>
            <a:ext cx="0" cy="971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66950" y="2495550"/>
            <a:ext cx="1517650" cy="369888"/>
          </a:xfrm>
          <a:prstGeom prst="rect">
            <a:avLst/>
          </a:prstGeom>
          <a:noFill/>
        </p:spPr>
        <p:txBody>
          <a:bodyPr wrap="none">
            <a:spAutoFit/>
          </a:bodyPr>
          <a:lstStyle/>
          <a:p>
            <a:pPr>
              <a:defRPr/>
            </a:pPr>
            <a:r>
              <a:rPr lang="en-US" dirty="0">
                <a:solidFill>
                  <a:schemeClr val="accent1">
                    <a:lumMod val="75000"/>
                  </a:schemeClr>
                </a:solidFill>
                <a:latin typeface="Arial" charset="0"/>
              </a:rPr>
              <a:t>Gathers data</a:t>
            </a:r>
          </a:p>
        </p:txBody>
      </p:sp>
      <p:sp>
        <p:nvSpPr>
          <p:cNvPr id="17" name="TextBox 16"/>
          <p:cNvSpPr txBox="1"/>
          <p:nvPr/>
        </p:nvSpPr>
        <p:spPr>
          <a:xfrm>
            <a:off x="3733800" y="3730625"/>
            <a:ext cx="1416050" cy="368300"/>
          </a:xfrm>
          <a:prstGeom prst="rect">
            <a:avLst/>
          </a:prstGeom>
          <a:noFill/>
        </p:spPr>
        <p:txBody>
          <a:bodyPr wrap="none">
            <a:spAutoFit/>
          </a:bodyPr>
          <a:lstStyle/>
          <a:p>
            <a:pPr>
              <a:defRPr/>
            </a:pPr>
            <a:r>
              <a:rPr lang="en-US" dirty="0">
                <a:solidFill>
                  <a:schemeClr val="accent1">
                    <a:lumMod val="75000"/>
                  </a:schemeClr>
                </a:solidFill>
                <a:latin typeface="Arial" charset="0"/>
              </a:rPr>
              <a:t>Stores   into</a:t>
            </a:r>
          </a:p>
        </p:txBody>
      </p:sp>
      <p:pic>
        <p:nvPicPr>
          <p:cNvPr id="850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smtClean="0"/>
              <a:t>FSW Overview</a:t>
            </a:r>
          </a:p>
        </p:txBody>
      </p:sp>
      <p:sp>
        <p:nvSpPr>
          <p:cNvPr id="86019" name="Content Placeholder 2"/>
          <p:cNvSpPr>
            <a:spLocks noGrp="1"/>
          </p:cNvSpPr>
          <p:nvPr>
            <p:ph idx="1"/>
          </p:nvPr>
        </p:nvSpPr>
        <p:spPr/>
        <p:txBody>
          <a:bodyPr/>
          <a:lstStyle/>
          <a:p>
            <a:pPr eaLnBrk="1" hangingPunct="1"/>
            <a:r>
              <a:rPr lang="en-US" b="0" smtClean="0">
                <a:latin typeface="Calibri" pitchFamily="34" charset="0"/>
                <a:ea typeface="Calibri" pitchFamily="34" charset="0"/>
                <a:cs typeface="Calibri" pitchFamily="34" charset="0"/>
              </a:rPr>
              <a:t>The FSW for the carrier will collect data from all the sensors and store it onto the onboard memory. It will also transmit the collected data via the Antenna.</a:t>
            </a:r>
          </a:p>
          <a:p>
            <a:pPr eaLnBrk="1" hangingPunct="1"/>
            <a:r>
              <a:rPr lang="en-US" b="0" smtClean="0">
                <a:latin typeface="Calibri" pitchFamily="34" charset="0"/>
                <a:ea typeface="Calibri" pitchFamily="34" charset="0"/>
                <a:cs typeface="Calibri" pitchFamily="34" charset="0"/>
              </a:rPr>
              <a:t>It will also initialize the Electromechanical Mechanism used to release the lander from the carrier at the height of 500 meters.</a:t>
            </a:r>
          </a:p>
          <a:p>
            <a:pPr eaLnBrk="1" hangingPunct="1"/>
            <a:r>
              <a:rPr lang="en-US" b="0" smtClean="0">
                <a:latin typeface="Calibri" pitchFamily="34" charset="0"/>
                <a:ea typeface="Calibri" pitchFamily="34" charset="0"/>
                <a:cs typeface="Calibri" pitchFamily="34" charset="0"/>
              </a:rPr>
              <a:t>The FSW for the lander will collect data from the altitude sensor and the impact sensor and store it onto the onboard memory so as to be analyzed later.</a:t>
            </a:r>
          </a:p>
          <a:p>
            <a:pPr eaLnBrk="1" hangingPunct="1"/>
            <a:r>
              <a:rPr lang="en-US" b="0" smtClean="0">
                <a:latin typeface="Calibri" pitchFamily="34" charset="0"/>
                <a:ea typeface="Calibri" pitchFamily="34" charset="0"/>
                <a:cs typeface="Calibri" pitchFamily="34" charset="0"/>
              </a:rPr>
              <a:t>Complete FSW will be developed in C with an AVR GCC environment. All  C programs are compiled and dumped as HEX codes in ATMEL microcontrollers which forms the embedded platform of our CANSAT. We have chosen this platform because we are familiar with it as it is a part of our curriculum.</a:t>
            </a:r>
            <a:endParaRPr lang="en-US" smtClean="0">
              <a:latin typeface="Calibri" pitchFamily="34" charset="0"/>
              <a:ea typeface="Calibri" pitchFamily="34" charset="0"/>
              <a:cs typeface="Calibri" pitchFamily="34" charset="0"/>
            </a:endParaRPr>
          </a:p>
          <a:p>
            <a:pPr eaLnBrk="1" hangingPunct="1"/>
            <a:endParaRPr lang="en-US" b="0" smtClean="0">
              <a:latin typeface="Calibri" pitchFamily="34" charset="0"/>
              <a:ea typeface="Calibri" pitchFamily="34" charset="0"/>
              <a:cs typeface="Calibri" pitchFamily="34" charset="0"/>
            </a:endParaRPr>
          </a:p>
        </p:txBody>
      </p:sp>
      <p:sp>
        <p:nvSpPr>
          <p:cNvPr id="860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60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551E9E6-4539-45E4-B216-6DE9AB7F89AB}" type="slidenum">
              <a:rPr lang="en-US" smtClean="0"/>
              <a:pPr eaLnBrk="1" hangingPunct="1"/>
              <a:t>81</a:t>
            </a:fld>
            <a:endParaRPr lang="en-US" smtClean="0"/>
          </a:p>
        </p:txBody>
      </p:sp>
      <p:pic>
        <p:nvPicPr>
          <p:cNvPr id="860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t>FSW (Carrier) Requirements </a:t>
            </a:r>
          </a:p>
        </p:txBody>
      </p:sp>
      <p:sp>
        <p:nvSpPr>
          <p:cNvPr id="870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70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A37DBD4-A705-4A20-84B2-65C3CB19C883}" type="slidenum">
              <a:rPr lang="en-US" smtClean="0"/>
              <a:pPr eaLnBrk="1" hangingPunct="1"/>
              <a:t>82</a:t>
            </a:fld>
            <a:endParaRPr lang="en-US" smtClean="0"/>
          </a:p>
        </p:txBody>
      </p:sp>
      <p:graphicFrame>
        <p:nvGraphicFramePr>
          <p:cNvPr id="6" name="Content Placeholder 5"/>
          <p:cNvGraphicFramePr>
            <a:graphicFrameLocks noGrp="1"/>
          </p:cNvGraphicFramePr>
          <p:nvPr>
            <p:ph idx="1"/>
          </p:nvPr>
        </p:nvGraphicFramePr>
        <p:xfrm>
          <a:off x="609600" y="1066800"/>
          <a:ext cx="7620000" cy="5238750"/>
        </p:xfrm>
        <a:graphic>
          <a:graphicData uri="http://schemas.openxmlformats.org/drawingml/2006/table">
            <a:tbl>
              <a:tblPr/>
              <a:tblGrid>
                <a:gridCol w="748768"/>
                <a:gridCol w="1994432"/>
                <a:gridCol w="1582908"/>
                <a:gridCol w="951873"/>
                <a:gridCol w="851962"/>
                <a:gridCol w="372515"/>
                <a:gridCol w="372515"/>
                <a:gridCol w="372515"/>
                <a:gridCol w="372512"/>
              </a:tblGrid>
              <a:tr h="433027">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1800" dirty="0" smtClean="0"/>
                        <a:t>    </a:t>
                      </a:r>
                      <a:r>
                        <a:rPr lang="en-US" sz="1800" b="1" dirty="0" smtClean="0"/>
                        <a:t> </a:t>
                      </a:r>
                      <a:r>
                        <a:rPr lang="en-US" sz="1100" b="1" dirty="0" smtClean="0">
                          <a:latin typeface="Calibri" pitchFamily="34" charset="0"/>
                        </a:rPr>
                        <a:t>VM</a:t>
                      </a:r>
                      <a:endParaRPr lang="en-IN" sz="1800" b="1" dirty="0"/>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149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A</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I</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D</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47037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FSC01</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Collection of Sensor data in processor and formation of packet</a:t>
                      </a:r>
                      <a:endParaRPr lang="en-US" sz="1600" dirty="0" smtClean="0">
                        <a:solidFill>
                          <a:srgbClr val="FF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Reception of data values from sensors and analysis in firmware to produce data packets</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0746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FSC02</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Data packet to be sent to RF Transceiver via USART</a:t>
                      </a: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 sent for Transmission to Relay</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2725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FSC03</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Packets sent also stored as Data backup.</a:t>
                      </a: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 also sent to memory for Data-packet backup.</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CD04</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CD06</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LOW</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8913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FSC04</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Control the Release mechanism  of the lander</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So that the lander can be released  at height of 500 meters </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CD03</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LOW</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1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smtClean="0"/>
              <a:t>FSW (Lander) Requirements </a:t>
            </a:r>
          </a:p>
        </p:txBody>
      </p:sp>
      <p:sp>
        <p:nvSpPr>
          <p:cNvPr id="880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80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A180C3B-F73C-427F-9776-EF60C3A6B656}" type="slidenum">
              <a:rPr lang="en-US" smtClean="0"/>
              <a:pPr eaLnBrk="1" hangingPunct="1"/>
              <a:t>83</a:t>
            </a:fld>
            <a:endParaRPr lang="en-US" smtClean="0"/>
          </a:p>
        </p:txBody>
      </p:sp>
      <p:graphicFrame>
        <p:nvGraphicFramePr>
          <p:cNvPr id="6" name="Content Placeholder 5"/>
          <p:cNvGraphicFramePr>
            <a:graphicFrameLocks noGrp="1"/>
          </p:cNvGraphicFramePr>
          <p:nvPr>
            <p:ph idx="1"/>
          </p:nvPr>
        </p:nvGraphicFramePr>
        <p:xfrm>
          <a:off x="609600" y="1066800"/>
          <a:ext cx="7620000" cy="3184525"/>
        </p:xfrm>
        <a:graphic>
          <a:graphicData uri="http://schemas.openxmlformats.org/drawingml/2006/table">
            <a:tbl>
              <a:tblPr/>
              <a:tblGrid>
                <a:gridCol w="748768"/>
                <a:gridCol w="1994432"/>
                <a:gridCol w="1582908"/>
                <a:gridCol w="951873"/>
                <a:gridCol w="851962"/>
                <a:gridCol w="372515"/>
                <a:gridCol w="372515"/>
                <a:gridCol w="372515"/>
                <a:gridCol w="372512"/>
              </a:tblGrid>
              <a:tr h="433087">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1800" dirty="0" smtClean="0"/>
                        <a:t>    </a:t>
                      </a:r>
                      <a:r>
                        <a:rPr lang="en-US" sz="1800" b="1" dirty="0" smtClean="0"/>
                        <a:t> </a:t>
                      </a:r>
                      <a:r>
                        <a:rPr lang="en-US" sz="1100" b="1" dirty="0" smtClean="0">
                          <a:latin typeface="Calibri" pitchFamily="34" charset="0"/>
                        </a:rPr>
                        <a:t>VM</a:t>
                      </a:r>
                      <a:endParaRPr lang="en-IN" sz="1800" b="1" dirty="0"/>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153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A</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I</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T</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D</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31248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FSL01</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Collection of Sensor data in processor and formation of packet</a:t>
                      </a:r>
                      <a:endParaRPr lang="en-US" sz="1600" dirty="0" smtClean="0">
                        <a:solidFill>
                          <a:srgbClr val="FF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Reception of data values from sensors and analysis in firmware to store heights and  impact force</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1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100" dirty="0">
                        <a:latin typeface="Calibri" pitchFamily="34" charset="0"/>
                      </a:endParaRPr>
                    </a:p>
                  </a:txBody>
                  <a:tcPr marT="4571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1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2741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FSL02</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Packets stored as  onboard memory.</a:t>
                      </a: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Data can be retrieved from memory for later analysis.</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CD04</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CD06</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LOW</a:t>
                      </a: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1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1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13" marB="45713"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81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1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z="2000" smtClean="0"/>
              <a:t>Software (Carrier) flow diagram(High Level)</a:t>
            </a:r>
          </a:p>
        </p:txBody>
      </p:sp>
      <p:sp>
        <p:nvSpPr>
          <p:cNvPr id="890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890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3E3C2D-067C-4160-8704-953E931A1D4B}" type="slidenum">
              <a:rPr lang="en-US" smtClean="0"/>
              <a:pPr eaLnBrk="1" hangingPunct="1"/>
              <a:t>84</a:t>
            </a:fld>
            <a:endParaRPr lang="en-US" smtClean="0"/>
          </a:p>
        </p:txBody>
      </p:sp>
      <p:grpSp>
        <p:nvGrpSpPr>
          <p:cNvPr id="89093" name="Group 5"/>
          <p:cNvGrpSpPr>
            <a:grpSpLocks/>
          </p:cNvGrpSpPr>
          <p:nvPr/>
        </p:nvGrpSpPr>
        <p:grpSpPr bwMode="auto">
          <a:xfrm>
            <a:off x="1638300" y="1439863"/>
            <a:ext cx="5138738" cy="4759325"/>
            <a:chOff x="144359" y="180000"/>
            <a:chExt cx="6297868" cy="5992083"/>
          </a:xfrm>
        </p:grpSpPr>
        <p:sp>
          <p:nvSpPr>
            <p:cNvPr id="7" name="AutoShape 7"/>
            <p:cNvSpPr/>
            <p:nvPr/>
          </p:nvSpPr>
          <p:spPr>
            <a:xfrm>
              <a:off x="2338982" y="180000"/>
              <a:ext cx="914426" cy="321789"/>
            </a:xfrm>
            <a:custGeom>
              <a:avLst/>
              <a:gdLst>
                <a:gd name="f0" fmla="val 10800000"/>
                <a:gd name="f1" fmla="val 5400000"/>
                <a:gd name="f2" fmla="val 16200000"/>
                <a:gd name="f3" fmla="val 180"/>
                <a:gd name="f4" fmla="val w"/>
                <a:gd name="f5" fmla="val h"/>
                <a:gd name="f6" fmla="val 0"/>
                <a:gd name="f7" fmla="val 21600"/>
                <a:gd name="f8" fmla="val 3470"/>
                <a:gd name="f9" fmla="+- 3470 0 0"/>
                <a:gd name="f10" fmla="+- 0 0 10800"/>
                <a:gd name="f11" fmla="val 18130"/>
                <a:gd name="f12" fmla="+- 18130 0 21600"/>
                <a:gd name="f13" fmla="+- 21600 0 10800"/>
                <a:gd name="f14" fmla="+- 0 0 0"/>
                <a:gd name="f15" fmla="*/ f4 1 21600"/>
                <a:gd name="f16" fmla="*/ f5 1 21600"/>
                <a:gd name="f17" fmla="+- 0 0 f8"/>
                <a:gd name="f18" fmla="+- 10800 0 f7"/>
                <a:gd name="f19" fmla="+- 0 0 f1"/>
                <a:gd name="f20" fmla="abs f9"/>
                <a:gd name="f21" fmla="abs f10"/>
                <a:gd name="f22" fmla="?: f10 0 f0"/>
                <a:gd name="f23" fmla="?: f10 f0 0"/>
                <a:gd name="f24" fmla="+- 21600 0 f11"/>
                <a:gd name="f25" fmla="+- 10800 0 f6"/>
                <a:gd name="f26" fmla="abs f12"/>
                <a:gd name="f27" fmla="abs f13"/>
                <a:gd name="f28" fmla="?: f13 0 f0"/>
                <a:gd name="f29" fmla="?: f13 f0 0"/>
                <a:gd name="f30" fmla="*/ f14 f0 1"/>
                <a:gd name="f31" fmla="*/ 1060 f15 1"/>
                <a:gd name="f32" fmla="*/ 20540 f15 1"/>
                <a:gd name="f33" fmla="*/ 18420 f16 1"/>
                <a:gd name="f34" fmla="*/ 3180 f16 1"/>
                <a:gd name="f35" fmla="abs f17"/>
                <a:gd name="f36" fmla="abs f18"/>
                <a:gd name="f37" fmla="?: f17 f19 f1"/>
                <a:gd name="f38" fmla="?: f17 f1 f19"/>
                <a:gd name="f39" fmla="?: f17 f2 f1"/>
                <a:gd name="f40" fmla="?: f17 f1 f2"/>
                <a:gd name="f41" fmla="?: f9 f19 f1"/>
                <a:gd name="f42" fmla="?: f9 f1 f19"/>
                <a:gd name="f43" fmla="?: f9 f23 f22"/>
                <a:gd name="f44" fmla="?: f9 f22 f23"/>
                <a:gd name="f45" fmla="abs f24"/>
                <a:gd name="f46" fmla="abs f25"/>
                <a:gd name="f47" fmla="?: f24 f19 f1"/>
                <a:gd name="f48" fmla="?: f24 f1 f19"/>
                <a:gd name="f49" fmla="?: f24 f2 f1"/>
                <a:gd name="f50" fmla="?: f24 f1 f2"/>
                <a:gd name="f51" fmla="?: f12 f19 f1"/>
                <a:gd name="f52" fmla="?: f12 f1 f19"/>
                <a:gd name="f53" fmla="?: f12 f29 f28"/>
                <a:gd name="f54" fmla="?: f12 f28 f29"/>
                <a:gd name="f55" fmla="*/ 10800 f15 1"/>
                <a:gd name="f56" fmla="*/ 0 f16 1"/>
                <a:gd name="f57" fmla="*/ f30 1 f3"/>
                <a:gd name="f58" fmla="*/ 0 f15 1"/>
                <a:gd name="f59" fmla="*/ 10800 f16 1"/>
                <a:gd name="f60" fmla="*/ 21600 f16 1"/>
                <a:gd name="f61" fmla="*/ 21600 f15 1"/>
                <a:gd name="f62" fmla="?: f17 f40 f39"/>
                <a:gd name="f63" fmla="?: f17 f39 f40"/>
                <a:gd name="f64" fmla="?: f18 f38 f37"/>
                <a:gd name="f65" fmla="?: f10 f43 f44"/>
                <a:gd name="f66" fmla="?: f10 f41 f42"/>
                <a:gd name="f67" fmla="?: f24 f50 f49"/>
                <a:gd name="f68" fmla="?: f24 f49 f50"/>
                <a:gd name="f69" fmla="?: f25 f48 f47"/>
                <a:gd name="f70" fmla="?: f13 f53 f54"/>
                <a:gd name="f71" fmla="?: f13 f51 f52"/>
                <a:gd name="f72" fmla="+- f57 0 f1"/>
                <a:gd name="f73" fmla="?: f18 f63 f62"/>
                <a:gd name="f74" fmla="?: f25 f68 f67"/>
              </a:gdLst>
              <a:ahLst/>
              <a:cxnLst>
                <a:cxn ang="3cd4">
                  <a:pos x="hc" y="t"/>
                </a:cxn>
                <a:cxn ang="0">
                  <a:pos x="r" y="vc"/>
                </a:cxn>
                <a:cxn ang="cd4">
                  <a:pos x="hc" y="b"/>
                </a:cxn>
                <a:cxn ang="cd2">
                  <a:pos x="l" y="vc"/>
                </a:cxn>
                <a:cxn ang="f72">
                  <a:pos x="f55" y="f56"/>
                </a:cxn>
                <a:cxn ang="f72">
                  <a:pos x="f58" y="f59"/>
                </a:cxn>
                <a:cxn ang="f72">
                  <a:pos x="f55" y="f60"/>
                </a:cxn>
                <a:cxn ang="f72">
                  <a:pos x="f61" y="f59"/>
                </a:cxn>
              </a:cxnLst>
              <a:rect l="f31" t="f34" r="f32" b="f33"/>
              <a:pathLst>
                <a:path w="21600" h="21600">
                  <a:moveTo>
                    <a:pt x="f8" y="f7"/>
                  </a:moveTo>
                  <a:arcTo wR="f35" hR="f36" stAng="f73" swAng="f64"/>
                  <a:arcTo wR="f20" hR="f21" stAng="f65" swAng="f66"/>
                  <a:lnTo>
                    <a:pt x="f11" y="f6"/>
                  </a:lnTo>
                  <a:arcTo wR="f45" hR="f46" stAng="f74" swAng="f69"/>
                  <a:arcTo wR="f26" hR="f27" stAng="f70" swAng="f71"/>
                  <a:close/>
                </a:path>
              </a:pathLst>
            </a:custGeom>
            <a:solidFill>
              <a:srgbClr val="FFFFFF"/>
            </a:solidFill>
            <a:ln w="9360">
              <a:solidFill>
                <a:srgbClr val="000000"/>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50" dirty="0">
                  <a:solidFill>
                    <a:srgbClr val="000000"/>
                  </a:solidFill>
                  <a:latin typeface="Calibri" pitchFamily="18"/>
                  <a:ea typeface="MS Gothic" pitchFamily="2"/>
                  <a:cs typeface="Calibri" pitchFamily="34"/>
                </a:rPr>
                <a:t>Start</a:t>
              </a:r>
            </a:p>
          </p:txBody>
        </p:sp>
        <p:sp>
          <p:nvSpPr>
            <p:cNvPr id="8" name="Rectangle 9"/>
            <p:cNvSpPr/>
            <p:nvPr/>
          </p:nvSpPr>
          <p:spPr>
            <a:xfrm>
              <a:off x="1646353" y="901528"/>
              <a:ext cx="2286066" cy="7015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100" dirty="0">
                  <a:solidFill>
                    <a:srgbClr val="000000"/>
                  </a:solidFill>
                  <a:latin typeface="Calibri" pitchFamily="18"/>
                  <a:ea typeface="MS Gothic" pitchFamily="2"/>
                  <a:cs typeface="Calibri" pitchFamily="34"/>
                </a:rPr>
                <a:t>Collect Pressure Value, Temperature Value, Battery Voltage Value</a:t>
              </a:r>
            </a:p>
          </p:txBody>
        </p:sp>
        <p:sp>
          <p:nvSpPr>
            <p:cNvPr id="9" name="Rectangle 10"/>
            <p:cNvSpPr/>
            <p:nvPr/>
          </p:nvSpPr>
          <p:spPr>
            <a:xfrm>
              <a:off x="1445958" y="1800940"/>
              <a:ext cx="2513699" cy="73352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100" dirty="0">
                  <a:solidFill>
                    <a:srgbClr val="000000"/>
                  </a:solidFill>
                  <a:latin typeface="Calibri" pitchFamily="18"/>
                  <a:ea typeface="MS Gothic" pitchFamily="2"/>
                  <a:cs typeface="Calibri" pitchFamily="34"/>
                </a:rPr>
                <a:t>Collect Latitude &amp; Longitude Values, Altitude and Number of Satellites Tracked.</a:t>
              </a:r>
            </a:p>
          </p:txBody>
        </p:sp>
        <p:sp>
          <p:nvSpPr>
            <p:cNvPr id="11" name="Line 15"/>
            <p:cNvSpPr/>
            <p:nvPr/>
          </p:nvSpPr>
          <p:spPr>
            <a:xfrm>
              <a:off x="2788413" y="3222011"/>
              <a:ext cx="1945" cy="215859"/>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12" name="Line 16"/>
            <p:cNvSpPr/>
            <p:nvPr/>
          </p:nvSpPr>
          <p:spPr>
            <a:xfrm flipH="1">
              <a:off x="961506" y="3657727"/>
              <a:ext cx="1946" cy="317792"/>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13" name="Line 17"/>
            <p:cNvSpPr/>
            <p:nvPr/>
          </p:nvSpPr>
          <p:spPr>
            <a:xfrm flipH="1">
              <a:off x="144359" y="5570476"/>
              <a:ext cx="243199" cy="15990"/>
            </a:xfrm>
            <a:prstGeom prst="line">
              <a:avLst/>
            </a:prstGeom>
            <a:noFill/>
            <a:ln w="9360">
              <a:solidFill>
                <a:srgbClr val="000000"/>
              </a:solidFill>
              <a:prstDash val="solid"/>
              <a:miter/>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14" name="Text Box 18"/>
            <p:cNvSpPr/>
            <p:nvPr/>
          </p:nvSpPr>
          <p:spPr>
            <a:xfrm>
              <a:off x="1074350" y="3437870"/>
              <a:ext cx="342423" cy="2138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FFFFFF"/>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800">
                  <a:solidFill>
                    <a:srgbClr val="000000"/>
                  </a:solidFill>
                  <a:latin typeface="Calibri" pitchFamily="18"/>
                  <a:ea typeface="MS Gothic" pitchFamily="2"/>
                  <a:cs typeface="Calibri" pitchFamily="34"/>
                </a:rPr>
                <a:t>No</a:t>
              </a:r>
            </a:p>
          </p:txBody>
        </p:sp>
        <p:sp>
          <p:nvSpPr>
            <p:cNvPr id="15" name="Text Box 19"/>
            <p:cNvSpPr/>
            <p:nvPr/>
          </p:nvSpPr>
          <p:spPr>
            <a:xfrm>
              <a:off x="5940265" y="5940235"/>
              <a:ext cx="501962" cy="2318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FFFFFF"/>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800" dirty="0">
                  <a:solidFill>
                    <a:srgbClr val="000000"/>
                  </a:solidFill>
                  <a:latin typeface="Calibri" pitchFamily="18"/>
                  <a:ea typeface="MS Gothic" pitchFamily="2"/>
                  <a:cs typeface="Calibri" pitchFamily="34"/>
                </a:rPr>
                <a:t>s</a:t>
              </a:r>
            </a:p>
          </p:txBody>
        </p:sp>
        <p:sp>
          <p:nvSpPr>
            <p:cNvPr id="16" name="Text Box 20"/>
            <p:cNvSpPr/>
            <p:nvPr/>
          </p:nvSpPr>
          <p:spPr>
            <a:xfrm>
              <a:off x="2903202" y="4189379"/>
              <a:ext cx="457214" cy="2158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FFFFFF"/>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800">
                  <a:solidFill>
                    <a:srgbClr val="000000"/>
                  </a:solidFill>
                  <a:latin typeface="Calibri" pitchFamily="18"/>
                  <a:ea typeface="MS Gothic" pitchFamily="2"/>
                  <a:cs typeface="Calibri" pitchFamily="34"/>
                </a:rPr>
                <a:t>Yes</a:t>
              </a:r>
            </a:p>
          </p:txBody>
        </p:sp>
        <p:sp>
          <p:nvSpPr>
            <p:cNvPr id="17" name="Line 21"/>
            <p:cNvSpPr/>
            <p:nvPr/>
          </p:nvSpPr>
          <p:spPr>
            <a:xfrm>
              <a:off x="2788413" y="4083448"/>
              <a:ext cx="1945" cy="427720"/>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grpSp>
          <p:nvGrpSpPr>
            <p:cNvPr id="89114" name="Group 24"/>
            <p:cNvGrpSpPr>
              <a:grpSpLocks/>
            </p:cNvGrpSpPr>
            <p:nvPr/>
          </p:nvGrpSpPr>
          <p:grpSpPr bwMode="auto">
            <a:xfrm>
              <a:off x="161871" y="629705"/>
              <a:ext cx="3672900" cy="5386481"/>
              <a:chOff x="161871" y="629705"/>
              <a:chExt cx="3672900" cy="5386481"/>
            </a:xfrm>
          </p:grpSpPr>
          <p:sp>
            <p:nvSpPr>
              <p:cNvPr id="34" name="AutoShape 25"/>
              <p:cNvSpPr/>
              <p:nvPr/>
            </p:nvSpPr>
            <p:spPr>
              <a:xfrm>
                <a:off x="1778653" y="3174043"/>
                <a:ext cx="2056487" cy="965368"/>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9360">
                <a:solidFill>
                  <a:srgbClr val="000000"/>
                </a:solidFill>
                <a:prstDash val="solid"/>
                <a:miter/>
              </a:ln>
            </p:spPr>
            <p:txBody>
              <a:bodyPr lIns="90000" tIns="45000" rIns="90000" bIns="45000" compatLnSpc="0"/>
              <a:lstStyle/>
              <a:p>
                <a:pPr algn="ctr" fontAlgn="auto" hangingPunct="0">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00" dirty="0">
                    <a:solidFill>
                      <a:srgbClr val="000000"/>
                    </a:solidFill>
                    <a:latin typeface="Times New Roman" pitchFamily="18"/>
                    <a:ea typeface="Lucida Sans Unicode" pitchFamily="2"/>
                    <a:cs typeface="Calibri" pitchFamily="34"/>
                  </a:rPr>
                  <a:t>Is CANSAT height == 500m ?</a:t>
                </a:r>
              </a:p>
            </p:txBody>
          </p:sp>
          <p:sp>
            <p:nvSpPr>
              <p:cNvPr id="35" name="Line 26"/>
              <p:cNvSpPr/>
              <p:nvPr/>
            </p:nvSpPr>
            <p:spPr>
              <a:xfrm flipH="1" flipV="1">
                <a:off x="963452" y="3651730"/>
                <a:ext cx="815201" cy="3997"/>
              </a:xfrm>
              <a:prstGeom prst="line">
                <a:avLst/>
              </a:prstGeom>
              <a:noFill/>
              <a:ln w="9360">
                <a:solidFill>
                  <a:srgbClr val="000000"/>
                </a:solidFill>
                <a:prstDash val="solid"/>
                <a:miter/>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36" name="Rectangle 27"/>
              <p:cNvSpPr/>
              <p:nvPr/>
            </p:nvSpPr>
            <p:spPr>
              <a:xfrm>
                <a:off x="276659" y="3975518"/>
                <a:ext cx="1371640" cy="6435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hangingPunct="0">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00" dirty="0">
                    <a:solidFill>
                      <a:srgbClr val="000000"/>
                    </a:solidFill>
                    <a:latin typeface="Times New Roman" pitchFamily="18"/>
                    <a:ea typeface="Lucida Sans Unicode" pitchFamily="2"/>
                    <a:cs typeface="Calibri" pitchFamily="34"/>
                  </a:rPr>
                  <a:t>Prepare Data Packet and Transmit to GCS</a:t>
                </a:r>
              </a:p>
            </p:txBody>
          </p:sp>
          <p:sp>
            <p:nvSpPr>
              <p:cNvPr id="38" name="Rectangle 29"/>
              <p:cNvSpPr/>
              <p:nvPr/>
            </p:nvSpPr>
            <p:spPr>
              <a:xfrm>
                <a:off x="389503" y="5218705"/>
                <a:ext cx="1371640" cy="5816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hangingPunct="0">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00">
                    <a:solidFill>
                      <a:srgbClr val="000000"/>
                    </a:solidFill>
                    <a:latin typeface="Times New Roman" pitchFamily="18"/>
                    <a:ea typeface="Lucida Sans Unicode" pitchFamily="2"/>
                    <a:cs typeface="Calibri" pitchFamily="34"/>
                  </a:rPr>
                  <a:t>Store Backup Data in Assigned Memory</a:t>
                </a:r>
              </a:p>
            </p:txBody>
          </p:sp>
          <p:sp>
            <p:nvSpPr>
              <p:cNvPr id="40" name="Line 31"/>
              <p:cNvSpPr/>
              <p:nvPr/>
            </p:nvSpPr>
            <p:spPr>
              <a:xfrm>
                <a:off x="963452" y="4619097"/>
                <a:ext cx="0" cy="599608"/>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41" name="Line 32"/>
              <p:cNvSpPr/>
              <p:nvPr/>
            </p:nvSpPr>
            <p:spPr>
              <a:xfrm flipV="1">
                <a:off x="161870" y="629705"/>
                <a:ext cx="1945" cy="4970751"/>
              </a:xfrm>
              <a:prstGeom prst="line">
                <a:avLst/>
              </a:prstGeom>
              <a:noFill/>
              <a:ln w="9360">
                <a:solidFill>
                  <a:srgbClr val="000000"/>
                </a:solidFill>
                <a:prstDash val="solid"/>
                <a:miter/>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42" name="Line 33"/>
              <p:cNvSpPr/>
              <p:nvPr/>
            </p:nvSpPr>
            <p:spPr>
              <a:xfrm>
                <a:off x="161870" y="645695"/>
                <a:ext cx="2626544" cy="1999"/>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43" name="Rectangle 34"/>
              <p:cNvSpPr/>
              <p:nvPr/>
            </p:nvSpPr>
            <p:spPr>
              <a:xfrm>
                <a:off x="1990722" y="4511168"/>
                <a:ext cx="1597327" cy="7075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hangingPunct="0">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00" dirty="0">
                    <a:solidFill>
                      <a:srgbClr val="000000"/>
                    </a:solidFill>
                    <a:latin typeface="Times New Roman" pitchFamily="18"/>
                    <a:ea typeface="Lucida Sans Unicode" pitchFamily="2"/>
                    <a:cs typeface="Calibri" pitchFamily="34"/>
                  </a:rPr>
                  <a:t>Initiate Lander releasing mechanism</a:t>
                </a:r>
              </a:p>
            </p:txBody>
          </p:sp>
          <p:sp>
            <p:nvSpPr>
              <p:cNvPr id="44" name="Line 35"/>
              <p:cNvSpPr/>
              <p:nvPr/>
            </p:nvSpPr>
            <p:spPr>
              <a:xfrm>
                <a:off x="2788414" y="5218705"/>
                <a:ext cx="1945" cy="797479"/>
              </a:xfrm>
              <a:prstGeom prst="line">
                <a:avLst/>
              </a:prstGeom>
              <a:noFill/>
              <a:ln w="9360">
                <a:solidFill>
                  <a:srgbClr val="000000"/>
                </a:solidFill>
                <a:prstDash val="solid"/>
                <a:miter/>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grpSp>
        <p:cxnSp>
          <p:nvCxnSpPr>
            <p:cNvPr id="89115" name="Straight Arrow Connector 43"/>
            <p:cNvCxnSpPr>
              <a:cxnSpLocks noChangeShapeType="1"/>
              <a:stCxn id="8" idx="2"/>
            </p:cNvCxnSpPr>
            <p:nvPr/>
          </p:nvCxnSpPr>
          <p:spPr bwMode="auto">
            <a:xfrm>
              <a:off x="2789069" y="1603439"/>
              <a:ext cx="5969" cy="163441"/>
            </a:xfrm>
            <a:prstGeom prst="straightConnector1">
              <a:avLst/>
            </a:prstGeom>
            <a:noFill/>
            <a:ln w="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9116" name="Straight Arrow Connector 44"/>
            <p:cNvCxnSpPr>
              <a:cxnSpLocks noChangeShapeType="1"/>
              <a:endCxn id="34" idx="0"/>
            </p:cNvCxnSpPr>
            <p:nvPr/>
          </p:nvCxnSpPr>
          <p:spPr bwMode="auto">
            <a:xfrm flipH="1">
              <a:off x="2806529" y="2518348"/>
              <a:ext cx="2" cy="654697"/>
            </a:xfrm>
            <a:prstGeom prst="straightConnector1">
              <a:avLst/>
            </a:prstGeom>
            <a:noFill/>
            <a:ln w="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9117" name="Straight Arrow Connector 45"/>
            <p:cNvCxnSpPr>
              <a:cxnSpLocks noChangeShapeType="1"/>
              <a:stCxn id="7" idx="6"/>
              <a:endCxn id="8" idx="0"/>
            </p:cNvCxnSpPr>
            <p:nvPr/>
          </p:nvCxnSpPr>
          <p:spPr bwMode="auto">
            <a:xfrm flipH="1">
              <a:off x="2789069" y="502188"/>
              <a:ext cx="7934" cy="398371"/>
            </a:xfrm>
            <a:prstGeom prst="straightConnector1">
              <a:avLst/>
            </a:prstGeom>
            <a:noFill/>
            <a:ln w="0">
              <a:solidFill>
                <a:srgbClr val="000000"/>
              </a:solidFill>
              <a:round/>
              <a:headEnd/>
              <a:tailEnd type="arrow" w="med" len="med"/>
            </a:ln>
            <a:extLst>
              <a:ext uri="{909E8E84-426E-40DD-AFC4-6F175D3DCCD1}">
                <a14:hiddenFill xmlns:a14="http://schemas.microsoft.com/office/drawing/2010/main">
                  <a:noFill/>
                </a14:hiddenFill>
              </a:ext>
            </a:extLst>
          </p:spPr>
        </p:cxnSp>
      </p:grpSp>
      <p:cxnSp>
        <p:nvCxnSpPr>
          <p:cNvPr id="4" name="Straight Arrow Connector 3"/>
          <p:cNvCxnSpPr>
            <a:endCxn id="36" idx="1"/>
          </p:cNvCxnSpPr>
          <p:nvPr/>
        </p:nvCxnSpPr>
        <p:spPr>
          <a:xfrm flipH="1" flipV="1">
            <a:off x="2865438" y="4710113"/>
            <a:ext cx="1397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05138" y="4710113"/>
            <a:ext cx="0" cy="1365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71800" y="607536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27"/>
          <p:cNvSpPr/>
          <p:nvPr/>
        </p:nvSpPr>
        <p:spPr bwMode="auto">
          <a:xfrm>
            <a:off x="1093788" y="3509963"/>
            <a:ext cx="1120775" cy="6921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hangingPunct="0">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00" dirty="0">
                <a:solidFill>
                  <a:srgbClr val="000000"/>
                </a:solidFill>
                <a:latin typeface="Times New Roman" pitchFamily="18"/>
                <a:ea typeface="Lucida Sans Unicode" pitchFamily="2"/>
                <a:cs typeface="Calibri" pitchFamily="34"/>
              </a:rPr>
              <a:t>Check altitude repetition condition for termination</a:t>
            </a:r>
          </a:p>
        </p:txBody>
      </p:sp>
      <p:cxnSp>
        <p:nvCxnSpPr>
          <p:cNvPr id="33" name="Straight Arrow Connector 32"/>
          <p:cNvCxnSpPr>
            <a:stCxn id="56" idx="3"/>
          </p:cNvCxnSpPr>
          <p:nvPr/>
        </p:nvCxnSpPr>
        <p:spPr>
          <a:xfrm flipH="1">
            <a:off x="762000" y="3856038"/>
            <a:ext cx="3317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099" name="TextBox 46"/>
          <p:cNvSpPr txBox="1">
            <a:spLocks noChangeArrowheads="1"/>
          </p:cNvSpPr>
          <p:nvPr/>
        </p:nvSpPr>
        <p:spPr bwMode="auto">
          <a:xfrm>
            <a:off x="228600" y="3671888"/>
            <a:ext cx="56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Exit</a:t>
            </a:r>
          </a:p>
        </p:txBody>
      </p:sp>
      <p:sp>
        <p:nvSpPr>
          <p:cNvPr id="89100" name="TextBox 59"/>
          <p:cNvSpPr txBox="1">
            <a:spLocks noChangeArrowheads="1"/>
          </p:cNvSpPr>
          <p:nvPr/>
        </p:nvSpPr>
        <p:spPr bwMode="auto">
          <a:xfrm>
            <a:off x="642938" y="3476625"/>
            <a:ext cx="434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Yes</a:t>
            </a:r>
          </a:p>
        </p:txBody>
      </p:sp>
      <p:sp>
        <p:nvSpPr>
          <p:cNvPr id="89101" name="TextBox 60"/>
          <p:cNvSpPr txBox="1">
            <a:spLocks noChangeArrowheads="1"/>
          </p:cNvSpPr>
          <p:nvPr/>
        </p:nvSpPr>
        <p:spPr bwMode="auto">
          <a:xfrm>
            <a:off x="1654175" y="3159125"/>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No</a:t>
            </a:r>
          </a:p>
        </p:txBody>
      </p:sp>
      <p:pic>
        <p:nvPicPr>
          <p:cNvPr id="891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t>Sensors</a:t>
            </a:r>
          </a:p>
        </p:txBody>
      </p:sp>
      <p:sp>
        <p:nvSpPr>
          <p:cNvPr id="3" name="Content Placeholder 2"/>
          <p:cNvSpPr>
            <a:spLocks noGrp="1"/>
          </p:cNvSpPr>
          <p:nvPr>
            <p:ph idx="1"/>
          </p:nvPr>
        </p:nvSpPr>
        <p:spPr/>
        <p:txBody>
          <a:bodyPr/>
          <a:lstStyle/>
          <a:p>
            <a:pPr>
              <a:spcBef>
                <a:spcPts val="0"/>
              </a:spcBef>
              <a:defRPr/>
            </a:pPr>
            <a:r>
              <a:rPr lang="en-US" sz="2000" dirty="0" smtClean="0">
                <a:latin typeface="Calibri" pitchFamily="34" charset="0"/>
                <a:cs typeface="Calibri" pitchFamily="34" charset="0"/>
              </a:rPr>
              <a:t>Pressure Sensor: </a:t>
            </a:r>
          </a:p>
          <a:p>
            <a:pPr lvl="4">
              <a:spcBef>
                <a:spcPts val="0"/>
              </a:spcBef>
              <a:defRPr/>
            </a:pPr>
            <a:r>
              <a:rPr lang="en-US" sz="2000" dirty="0" smtClean="0">
                <a:latin typeface="Calibri" pitchFamily="34" charset="0"/>
                <a:cs typeface="Calibri" pitchFamily="34" charset="0"/>
              </a:rPr>
              <a:t>Interfaced via ADC  </a:t>
            </a:r>
          </a:p>
          <a:p>
            <a:pPr lvl="4">
              <a:spcBef>
                <a:spcPts val="0"/>
              </a:spcBef>
              <a:defRPr/>
            </a:pPr>
            <a:r>
              <a:rPr lang="en-US" sz="2000" dirty="0" smtClean="0">
                <a:latin typeface="Calibri" pitchFamily="34" charset="0"/>
                <a:cs typeface="Calibri" pitchFamily="34" charset="0"/>
              </a:rPr>
              <a:t>sampled at 50kHz</a:t>
            </a:r>
          </a:p>
          <a:p>
            <a:pPr>
              <a:spcBef>
                <a:spcPts val="0"/>
              </a:spcBef>
              <a:defRPr/>
            </a:pPr>
            <a:r>
              <a:rPr lang="en-US" sz="2000" dirty="0" smtClean="0">
                <a:latin typeface="Calibri" pitchFamily="34" charset="0"/>
                <a:cs typeface="Calibri" pitchFamily="34" charset="0"/>
              </a:rPr>
              <a:t>Temperature Sensor: </a:t>
            </a:r>
          </a:p>
          <a:p>
            <a:pPr lvl="4">
              <a:spcBef>
                <a:spcPts val="0"/>
              </a:spcBef>
              <a:defRPr/>
            </a:pPr>
            <a:r>
              <a:rPr lang="en-US" sz="2000" dirty="0" smtClean="0">
                <a:latin typeface="Calibri" pitchFamily="34" charset="0"/>
                <a:cs typeface="Calibri" pitchFamily="34" charset="0"/>
              </a:rPr>
              <a:t>Interfaced via ADC  </a:t>
            </a:r>
          </a:p>
          <a:p>
            <a:pPr lvl="4">
              <a:spcBef>
                <a:spcPts val="0"/>
              </a:spcBef>
              <a:defRPr/>
            </a:pPr>
            <a:r>
              <a:rPr lang="en-US" sz="2000" dirty="0" smtClean="0">
                <a:latin typeface="Calibri" pitchFamily="34" charset="0"/>
                <a:cs typeface="Calibri" pitchFamily="34" charset="0"/>
              </a:rPr>
              <a:t>sampled at 50kHz.</a:t>
            </a:r>
          </a:p>
          <a:p>
            <a:pPr>
              <a:spcBef>
                <a:spcPts val="0"/>
              </a:spcBef>
              <a:defRPr/>
            </a:pPr>
            <a:r>
              <a:rPr lang="en-US" sz="2000" dirty="0" smtClean="0">
                <a:latin typeface="Calibri" pitchFamily="34" charset="0"/>
                <a:cs typeface="Calibri" pitchFamily="34" charset="0"/>
              </a:rPr>
              <a:t>Battery Voltage Sensor: </a:t>
            </a:r>
          </a:p>
          <a:p>
            <a:pPr lvl="4">
              <a:spcBef>
                <a:spcPts val="0"/>
              </a:spcBef>
              <a:defRPr/>
            </a:pPr>
            <a:r>
              <a:rPr lang="en-US" sz="2000" dirty="0" smtClean="0">
                <a:latin typeface="Calibri" pitchFamily="34" charset="0"/>
                <a:cs typeface="Calibri" pitchFamily="34" charset="0"/>
              </a:rPr>
              <a:t>Interfaced via ADC  </a:t>
            </a:r>
          </a:p>
          <a:p>
            <a:pPr lvl="4">
              <a:spcBef>
                <a:spcPts val="0"/>
              </a:spcBef>
              <a:defRPr/>
            </a:pPr>
            <a:r>
              <a:rPr lang="en-US" sz="2000" dirty="0" smtClean="0">
                <a:latin typeface="Calibri" pitchFamily="34" charset="0"/>
                <a:cs typeface="Calibri" pitchFamily="34" charset="0"/>
              </a:rPr>
              <a:t>sampled at 50kHz.</a:t>
            </a:r>
          </a:p>
          <a:p>
            <a:pPr>
              <a:spcBef>
                <a:spcPts val="0"/>
              </a:spcBef>
              <a:defRPr/>
            </a:pPr>
            <a:r>
              <a:rPr lang="en-US" sz="2000" dirty="0" smtClean="0">
                <a:latin typeface="Calibri" pitchFamily="34" charset="0"/>
                <a:cs typeface="Calibri" pitchFamily="34" charset="0"/>
              </a:rPr>
              <a:t>GPS: </a:t>
            </a:r>
          </a:p>
          <a:p>
            <a:pPr lvl="4">
              <a:spcBef>
                <a:spcPts val="0"/>
              </a:spcBef>
              <a:defRPr/>
            </a:pPr>
            <a:r>
              <a:rPr lang="en-US" sz="2000" dirty="0" smtClean="0">
                <a:latin typeface="Calibri" pitchFamily="34" charset="0"/>
                <a:cs typeface="Calibri" pitchFamily="34" charset="0"/>
              </a:rPr>
              <a:t>Interfaced via USART at 4800bps </a:t>
            </a:r>
          </a:p>
          <a:p>
            <a:pPr lvl="4">
              <a:spcBef>
                <a:spcPts val="0"/>
              </a:spcBef>
              <a:defRPr/>
            </a:pPr>
            <a:r>
              <a:rPr lang="en-US" sz="2000" dirty="0" smtClean="0">
                <a:latin typeface="Calibri" pitchFamily="34" charset="0"/>
                <a:cs typeface="Calibri" pitchFamily="34" charset="0"/>
              </a:rPr>
              <a:t>sampled at 1Hz.</a:t>
            </a:r>
          </a:p>
          <a:p>
            <a:pPr>
              <a:spcBef>
                <a:spcPts val="0"/>
              </a:spcBef>
              <a:defRPr/>
            </a:pPr>
            <a:r>
              <a:rPr lang="en-US" sz="2000" dirty="0" smtClean="0">
                <a:latin typeface="Calibri" pitchFamily="34" charset="0"/>
                <a:cs typeface="Calibri" pitchFamily="34" charset="0"/>
              </a:rPr>
              <a:t>Memory :  Memory chip is interfaced via SPI</a:t>
            </a:r>
          </a:p>
          <a:p>
            <a:pPr>
              <a:spcBef>
                <a:spcPts val="0"/>
              </a:spcBef>
              <a:buFontTx/>
              <a:buNone/>
              <a:defRPr/>
            </a:pPr>
            <a:r>
              <a:rPr lang="en-US" sz="2000" b="0" dirty="0" smtClean="0">
                <a:latin typeface="Calibri" pitchFamily="34" charset="0"/>
                <a:cs typeface="Calibri" pitchFamily="34" charset="0"/>
              </a:rPr>
              <a:t>A total of 7.5 KB of data is stored for a flight time of 5 minutes.(Calculation of</a:t>
            </a:r>
          </a:p>
          <a:p>
            <a:pPr>
              <a:spcBef>
                <a:spcPts val="0"/>
              </a:spcBef>
              <a:buFontTx/>
              <a:buNone/>
              <a:defRPr/>
            </a:pPr>
            <a:r>
              <a:rPr lang="en-US" sz="2000" b="0" dirty="0" smtClean="0">
                <a:latin typeface="Calibri" pitchFamily="34" charset="0"/>
                <a:cs typeface="Calibri" pitchFamily="34" charset="0"/>
              </a:rPr>
              <a:t>memory consumed is shown in CDH</a:t>
            </a:r>
            <a:endParaRPr lang="en-US" sz="2600" b="0" dirty="0" smtClean="0">
              <a:latin typeface="Calibri" pitchFamily="34" charset="0"/>
              <a:cs typeface="Calibri" pitchFamily="34" charset="0"/>
            </a:endParaRPr>
          </a:p>
          <a:p>
            <a:pPr>
              <a:spcBef>
                <a:spcPts val="0"/>
              </a:spcBef>
              <a:defRPr/>
            </a:pPr>
            <a:endParaRPr lang="en-US" sz="2000" dirty="0" smtClean="0">
              <a:latin typeface="Calibri" pitchFamily="34" charset="0"/>
              <a:cs typeface="Calibri" pitchFamily="34" charset="0"/>
            </a:endParaRPr>
          </a:p>
          <a:p>
            <a:pPr lvl="4">
              <a:spcBef>
                <a:spcPts val="0"/>
              </a:spcBef>
              <a:buFontTx/>
              <a:buNone/>
              <a:defRPr/>
            </a:pPr>
            <a:endParaRPr lang="en-US" sz="2000" dirty="0" smtClean="0">
              <a:latin typeface="Calibri" pitchFamily="34" charset="0"/>
              <a:cs typeface="Calibri" pitchFamily="34" charset="0"/>
            </a:endParaRPr>
          </a:p>
          <a:p>
            <a:pPr lvl="4">
              <a:spcBef>
                <a:spcPts val="0"/>
              </a:spcBef>
              <a:defRPr/>
            </a:pPr>
            <a:endParaRPr lang="en-US" sz="2000" dirty="0" smtClean="0">
              <a:latin typeface="Calibri" pitchFamily="34" charset="0"/>
              <a:cs typeface="Calibri" pitchFamily="34" charset="0"/>
            </a:endParaRPr>
          </a:p>
          <a:p>
            <a:pPr lvl="4">
              <a:spcBef>
                <a:spcPts val="0"/>
              </a:spcBef>
              <a:defRPr/>
            </a:pPr>
            <a:endParaRPr lang="en-US" sz="2000" dirty="0" smtClean="0">
              <a:latin typeface="Calibri" pitchFamily="34" charset="0"/>
              <a:cs typeface="Calibri" pitchFamily="34" charset="0"/>
            </a:endParaRPr>
          </a:p>
          <a:p>
            <a:pPr marL="1828800" lvl="4" indent="0">
              <a:spcBef>
                <a:spcPts val="0"/>
              </a:spcBef>
              <a:buFontTx/>
              <a:buNone/>
              <a:defRPr/>
            </a:pPr>
            <a:endParaRPr lang="en-US" sz="2000" dirty="0" smtClean="0">
              <a:latin typeface="Calibri" pitchFamily="34" charset="0"/>
              <a:cs typeface="Calibri" pitchFamily="34" charset="0"/>
            </a:endParaRPr>
          </a:p>
          <a:p>
            <a:pPr lvl="4">
              <a:spcBef>
                <a:spcPts val="0"/>
              </a:spcBef>
              <a:defRPr/>
            </a:pPr>
            <a:endParaRPr lang="en-US" sz="2000" dirty="0" smtClean="0">
              <a:latin typeface="Calibri" pitchFamily="34" charset="0"/>
              <a:cs typeface="Calibri" pitchFamily="34" charset="0"/>
            </a:endParaRPr>
          </a:p>
          <a:p>
            <a:pPr lvl="4">
              <a:spcBef>
                <a:spcPts val="0"/>
              </a:spcBef>
              <a:defRPr/>
            </a:pPr>
            <a:endParaRPr lang="en-US" sz="2000" dirty="0">
              <a:latin typeface="Calibri" pitchFamily="34" charset="0"/>
              <a:cs typeface="Calibri" pitchFamily="34" charset="0"/>
            </a:endParaRPr>
          </a:p>
          <a:p>
            <a:pPr lvl="4">
              <a:spcBef>
                <a:spcPts val="0"/>
              </a:spcBef>
              <a:defRPr/>
            </a:pPr>
            <a:endParaRPr lang="en-US" sz="2000" dirty="0">
              <a:latin typeface="Calibri" pitchFamily="34" charset="0"/>
              <a:cs typeface="Calibri" pitchFamily="34" charset="0"/>
            </a:endParaRPr>
          </a:p>
        </p:txBody>
      </p:sp>
      <p:sp>
        <p:nvSpPr>
          <p:cNvPr id="901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01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0AFB26D-3FA9-4F8F-8B74-46478164C331}" type="slidenum">
              <a:rPr lang="en-US" smtClean="0"/>
              <a:pPr eaLnBrk="1" hangingPunct="1"/>
              <a:t>85</a:t>
            </a:fld>
            <a:endParaRPr lang="en-US" smtClean="0"/>
          </a:p>
        </p:txBody>
      </p:sp>
      <p:pic>
        <p:nvPicPr>
          <p:cNvPr id="901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z="2000" smtClean="0"/>
              <a:t>Software (Lander) flow diagram(High Level)</a:t>
            </a:r>
          </a:p>
        </p:txBody>
      </p:sp>
      <p:sp>
        <p:nvSpPr>
          <p:cNvPr id="9113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solidFill>
                  <a:srgbClr val="000000"/>
                </a:solidFill>
              </a:rPr>
              <a:t>Cansat 2011 PDR:  Team 852 (Team Gaganyaan)</a:t>
            </a:r>
          </a:p>
        </p:txBody>
      </p:sp>
      <p:sp>
        <p:nvSpPr>
          <p:cNvPr id="911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7494D9D-06BA-4C92-903B-E7F2DA8EDCFC}" type="slidenum">
              <a:rPr lang="en-US" smtClean="0">
                <a:solidFill>
                  <a:srgbClr val="000000"/>
                </a:solidFill>
              </a:rPr>
              <a:pPr eaLnBrk="1" hangingPunct="1"/>
              <a:t>86</a:t>
            </a:fld>
            <a:endParaRPr lang="en-US" smtClean="0">
              <a:solidFill>
                <a:srgbClr val="000000"/>
              </a:solidFill>
            </a:endParaRPr>
          </a:p>
        </p:txBody>
      </p:sp>
      <p:grpSp>
        <p:nvGrpSpPr>
          <p:cNvPr id="91141" name="Group 5"/>
          <p:cNvGrpSpPr>
            <a:grpSpLocks/>
          </p:cNvGrpSpPr>
          <p:nvPr/>
        </p:nvGrpSpPr>
        <p:grpSpPr bwMode="auto">
          <a:xfrm>
            <a:off x="1652588" y="1390650"/>
            <a:ext cx="5124450" cy="4759325"/>
            <a:chOff x="161870" y="180000"/>
            <a:chExt cx="6280357" cy="5992083"/>
          </a:xfrm>
        </p:grpSpPr>
        <p:sp>
          <p:nvSpPr>
            <p:cNvPr id="7" name="AutoShape 7"/>
            <p:cNvSpPr/>
            <p:nvPr/>
          </p:nvSpPr>
          <p:spPr>
            <a:xfrm>
              <a:off x="2338982" y="180000"/>
              <a:ext cx="914426" cy="321790"/>
            </a:xfrm>
            <a:custGeom>
              <a:avLst/>
              <a:gdLst>
                <a:gd name="f0" fmla="val 10800000"/>
                <a:gd name="f1" fmla="val 5400000"/>
                <a:gd name="f2" fmla="val 16200000"/>
                <a:gd name="f3" fmla="val 180"/>
                <a:gd name="f4" fmla="val w"/>
                <a:gd name="f5" fmla="val h"/>
                <a:gd name="f6" fmla="val 0"/>
                <a:gd name="f7" fmla="val 21600"/>
                <a:gd name="f8" fmla="val 3470"/>
                <a:gd name="f9" fmla="+- 3470 0 0"/>
                <a:gd name="f10" fmla="+- 0 0 10800"/>
                <a:gd name="f11" fmla="val 18130"/>
                <a:gd name="f12" fmla="+- 18130 0 21600"/>
                <a:gd name="f13" fmla="+- 21600 0 10800"/>
                <a:gd name="f14" fmla="+- 0 0 0"/>
                <a:gd name="f15" fmla="*/ f4 1 21600"/>
                <a:gd name="f16" fmla="*/ f5 1 21600"/>
                <a:gd name="f17" fmla="+- 0 0 f8"/>
                <a:gd name="f18" fmla="+- 10800 0 f7"/>
                <a:gd name="f19" fmla="+- 0 0 f1"/>
                <a:gd name="f20" fmla="abs f9"/>
                <a:gd name="f21" fmla="abs f10"/>
                <a:gd name="f22" fmla="?: f10 0 f0"/>
                <a:gd name="f23" fmla="?: f10 f0 0"/>
                <a:gd name="f24" fmla="+- 21600 0 f11"/>
                <a:gd name="f25" fmla="+- 10800 0 f6"/>
                <a:gd name="f26" fmla="abs f12"/>
                <a:gd name="f27" fmla="abs f13"/>
                <a:gd name="f28" fmla="?: f13 0 f0"/>
                <a:gd name="f29" fmla="?: f13 f0 0"/>
                <a:gd name="f30" fmla="*/ f14 f0 1"/>
                <a:gd name="f31" fmla="*/ 1060 f15 1"/>
                <a:gd name="f32" fmla="*/ 20540 f15 1"/>
                <a:gd name="f33" fmla="*/ 18420 f16 1"/>
                <a:gd name="f34" fmla="*/ 3180 f16 1"/>
                <a:gd name="f35" fmla="abs f17"/>
                <a:gd name="f36" fmla="abs f18"/>
                <a:gd name="f37" fmla="?: f17 f19 f1"/>
                <a:gd name="f38" fmla="?: f17 f1 f19"/>
                <a:gd name="f39" fmla="?: f17 f2 f1"/>
                <a:gd name="f40" fmla="?: f17 f1 f2"/>
                <a:gd name="f41" fmla="?: f9 f19 f1"/>
                <a:gd name="f42" fmla="?: f9 f1 f19"/>
                <a:gd name="f43" fmla="?: f9 f23 f22"/>
                <a:gd name="f44" fmla="?: f9 f22 f23"/>
                <a:gd name="f45" fmla="abs f24"/>
                <a:gd name="f46" fmla="abs f25"/>
                <a:gd name="f47" fmla="?: f24 f19 f1"/>
                <a:gd name="f48" fmla="?: f24 f1 f19"/>
                <a:gd name="f49" fmla="?: f24 f2 f1"/>
                <a:gd name="f50" fmla="?: f24 f1 f2"/>
                <a:gd name="f51" fmla="?: f12 f19 f1"/>
                <a:gd name="f52" fmla="?: f12 f1 f19"/>
                <a:gd name="f53" fmla="?: f12 f29 f28"/>
                <a:gd name="f54" fmla="?: f12 f28 f29"/>
                <a:gd name="f55" fmla="*/ 10800 f15 1"/>
                <a:gd name="f56" fmla="*/ 0 f16 1"/>
                <a:gd name="f57" fmla="*/ f30 1 f3"/>
                <a:gd name="f58" fmla="*/ 0 f15 1"/>
                <a:gd name="f59" fmla="*/ 10800 f16 1"/>
                <a:gd name="f60" fmla="*/ 21600 f16 1"/>
                <a:gd name="f61" fmla="*/ 21600 f15 1"/>
                <a:gd name="f62" fmla="?: f17 f40 f39"/>
                <a:gd name="f63" fmla="?: f17 f39 f40"/>
                <a:gd name="f64" fmla="?: f18 f38 f37"/>
                <a:gd name="f65" fmla="?: f10 f43 f44"/>
                <a:gd name="f66" fmla="?: f10 f41 f42"/>
                <a:gd name="f67" fmla="?: f24 f50 f49"/>
                <a:gd name="f68" fmla="?: f24 f49 f50"/>
                <a:gd name="f69" fmla="?: f25 f48 f47"/>
                <a:gd name="f70" fmla="?: f13 f53 f54"/>
                <a:gd name="f71" fmla="?: f13 f51 f52"/>
                <a:gd name="f72" fmla="+- f57 0 f1"/>
                <a:gd name="f73" fmla="?: f18 f63 f62"/>
                <a:gd name="f74" fmla="?: f25 f68 f67"/>
              </a:gdLst>
              <a:ahLst/>
              <a:cxnLst>
                <a:cxn ang="3cd4">
                  <a:pos x="hc" y="t"/>
                </a:cxn>
                <a:cxn ang="0">
                  <a:pos x="r" y="vc"/>
                </a:cxn>
                <a:cxn ang="cd4">
                  <a:pos x="hc" y="b"/>
                </a:cxn>
                <a:cxn ang="cd2">
                  <a:pos x="l" y="vc"/>
                </a:cxn>
                <a:cxn ang="f72">
                  <a:pos x="f55" y="f56"/>
                </a:cxn>
                <a:cxn ang="f72">
                  <a:pos x="f58" y="f59"/>
                </a:cxn>
                <a:cxn ang="f72">
                  <a:pos x="f55" y="f60"/>
                </a:cxn>
                <a:cxn ang="f72">
                  <a:pos x="f61" y="f59"/>
                </a:cxn>
              </a:cxnLst>
              <a:rect l="f31" t="f34" r="f32" b="f33"/>
              <a:pathLst>
                <a:path w="21600" h="21600">
                  <a:moveTo>
                    <a:pt x="f8" y="f7"/>
                  </a:moveTo>
                  <a:arcTo wR="f35" hR="f36" stAng="f73" swAng="f64"/>
                  <a:arcTo wR="f20" hR="f21" stAng="f65" swAng="f66"/>
                  <a:lnTo>
                    <a:pt x="f11" y="f6"/>
                  </a:lnTo>
                  <a:arcTo wR="f45" hR="f46" stAng="f74" swAng="f69"/>
                  <a:arcTo wR="f26" hR="f27" stAng="f70" swAng="f71"/>
                  <a:close/>
                </a:path>
              </a:pathLst>
            </a:custGeom>
            <a:solidFill>
              <a:srgbClr val="FFFFFF"/>
            </a:solidFill>
            <a:ln w="9360">
              <a:solidFill>
                <a:srgbClr val="000000"/>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200" dirty="0">
                  <a:solidFill>
                    <a:srgbClr val="000000"/>
                  </a:solidFill>
                  <a:latin typeface="Calibri" pitchFamily="18"/>
                  <a:ea typeface="MS Gothic" pitchFamily="2"/>
                  <a:cs typeface="Calibri" pitchFamily="34"/>
                </a:rPr>
                <a:t>Start</a:t>
              </a:r>
            </a:p>
          </p:txBody>
        </p:sp>
        <p:sp>
          <p:nvSpPr>
            <p:cNvPr id="8" name="Rectangle 9"/>
            <p:cNvSpPr/>
            <p:nvPr/>
          </p:nvSpPr>
          <p:spPr>
            <a:xfrm>
              <a:off x="1644408" y="1531117"/>
              <a:ext cx="2286065" cy="7015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100" dirty="0">
                  <a:solidFill>
                    <a:srgbClr val="000000"/>
                  </a:solidFill>
                  <a:latin typeface="Calibri" pitchFamily="18"/>
                  <a:ea typeface="MS Gothic" pitchFamily="2"/>
                  <a:cs typeface="Calibri" pitchFamily="34"/>
                </a:rPr>
                <a:t>Collect Pressure Value, Accelerometer X,Y,Z values, Battery voltage</a:t>
              </a:r>
            </a:p>
          </p:txBody>
        </p:sp>
        <p:sp>
          <p:nvSpPr>
            <p:cNvPr id="13" name="Line 17"/>
            <p:cNvSpPr/>
            <p:nvPr/>
          </p:nvSpPr>
          <p:spPr>
            <a:xfrm flipH="1">
              <a:off x="161870" y="4303305"/>
              <a:ext cx="1939750" cy="25982"/>
            </a:xfrm>
            <a:prstGeom prst="line">
              <a:avLst/>
            </a:prstGeom>
            <a:noFill/>
            <a:ln w="9360">
              <a:solidFill>
                <a:srgbClr val="000000"/>
              </a:solidFill>
              <a:prstDash val="solid"/>
              <a:miter/>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15" name="Text Box 19"/>
            <p:cNvSpPr/>
            <p:nvPr/>
          </p:nvSpPr>
          <p:spPr>
            <a:xfrm>
              <a:off x="5940265" y="5940235"/>
              <a:ext cx="501962" cy="2318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FFFFFF"/>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800" dirty="0">
                  <a:solidFill>
                    <a:srgbClr val="000000"/>
                  </a:solidFill>
                  <a:latin typeface="Calibri" pitchFamily="18"/>
                  <a:ea typeface="MS Gothic" pitchFamily="2"/>
                  <a:cs typeface="Calibri" pitchFamily="34"/>
                </a:rPr>
                <a:t>s</a:t>
              </a:r>
            </a:p>
          </p:txBody>
        </p:sp>
        <p:grpSp>
          <p:nvGrpSpPr>
            <p:cNvPr id="91149" name="Group 24"/>
            <p:cNvGrpSpPr>
              <a:grpSpLocks/>
            </p:cNvGrpSpPr>
            <p:nvPr/>
          </p:nvGrpSpPr>
          <p:grpSpPr bwMode="auto">
            <a:xfrm>
              <a:off x="161871" y="629705"/>
              <a:ext cx="3312363" cy="4130301"/>
              <a:chOff x="161871" y="629705"/>
              <a:chExt cx="3312363" cy="4130301"/>
            </a:xfrm>
          </p:grpSpPr>
          <p:sp>
            <p:nvSpPr>
              <p:cNvPr id="38" name="Rectangle 29"/>
              <p:cNvSpPr/>
              <p:nvPr/>
            </p:nvSpPr>
            <p:spPr>
              <a:xfrm>
                <a:off x="2103566" y="4037477"/>
                <a:ext cx="1371639" cy="7155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hangingPunct="0">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000" dirty="0">
                    <a:solidFill>
                      <a:srgbClr val="000000"/>
                    </a:solidFill>
                    <a:latin typeface="Times New Roman" pitchFamily="18"/>
                    <a:ea typeface="Lucida Sans Unicode" pitchFamily="2"/>
                    <a:cs typeface="Calibri" pitchFamily="34"/>
                  </a:rPr>
                  <a:t>Store  Data packet in Assigned Memory</a:t>
                </a:r>
              </a:p>
            </p:txBody>
          </p:sp>
          <p:sp>
            <p:nvSpPr>
              <p:cNvPr id="40" name="Line 31"/>
              <p:cNvSpPr/>
              <p:nvPr/>
            </p:nvSpPr>
            <p:spPr>
              <a:xfrm>
                <a:off x="2798140" y="3309953"/>
                <a:ext cx="0" cy="727524"/>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41" name="Line 32"/>
              <p:cNvSpPr/>
              <p:nvPr/>
            </p:nvSpPr>
            <p:spPr>
              <a:xfrm flipV="1">
                <a:off x="163815" y="629706"/>
                <a:ext cx="0" cy="3671599"/>
              </a:xfrm>
              <a:prstGeom prst="line">
                <a:avLst/>
              </a:prstGeom>
              <a:noFill/>
              <a:ln w="9360">
                <a:solidFill>
                  <a:srgbClr val="000000"/>
                </a:solidFill>
                <a:prstDash val="solid"/>
                <a:miter/>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sp>
            <p:nvSpPr>
              <p:cNvPr id="42" name="Line 33"/>
              <p:cNvSpPr/>
              <p:nvPr/>
            </p:nvSpPr>
            <p:spPr>
              <a:xfrm>
                <a:off x="161870" y="645696"/>
                <a:ext cx="2626543" cy="1998"/>
              </a:xfrm>
              <a:prstGeom prst="line">
                <a:avLst/>
              </a:prstGeom>
              <a:noFill/>
              <a:ln w="9360">
                <a:solidFill>
                  <a:srgbClr val="000000"/>
                </a:solidFill>
                <a:prstDash val="solid"/>
                <a:miter/>
                <a:tailEnd type="arrow"/>
              </a:ln>
            </p:spPr>
            <p:txBody>
              <a:bodyPr lIns="90000" tIns="45000" rIns="90000" bIns="45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auto" hangingPunct="0">
                  <a:spcBef>
                    <a:spcPts val="0"/>
                  </a:spcBef>
                  <a:spcAft>
                    <a:spcPts val="0"/>
                  </a:spcAft>
                  <a:buFont typeface="StarSymbol"/>
                  <a:buNone/>
                  <a:defRPr/>
                </a:pPr>
                <a:endParaRPr lang="en-IN">
                  <a:solidFill>
                    <a:prstClr val="black"/>
                  </a:solidFill>
                  <a:latin typeface="Arial" pitchFamily="18"/>
                  <a:ea typeface="MS Gothic" pitchFamily="2"/>
                  <a:cs typeface="Tahoma" pitchFamily="2"/>
                </a:endParaRPr>
              </a:p>
            </p:txBody>
          </p:sp>
        </p:grpSp>
        <p:cxnSp>
          <p:nvCxnSpPr>
            <p:cNvPr id="91150" name="Straight Arrow Connector 43"/>
            <p:cNvCxnSpPr>
              <a:cxnSpLocks noChangeShapeType="1"/>
              <a:stCxn id="8" idx="2"/>
            </p:cNvCxnSpPr>
            <p:nvPr/>
          </p:nvCxnSpPr>
          <p:spPr bwMode="auto">
            <a:xfrm>
              <a:off x="2787779" y="2233028"/>
              <a:ext cx="5969" cy="163441"/>
            </a:xfrm>
            <a:prstGeom prst="straightConnector1">
              <a:avLst/>
            </a:prstGeom>
            <a:noFill/>
            <a:ln w="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91151" name="Straight Arrow Connector 45"/>
            <p:cNvCxnSpPr>
              <a:cxnSpLocks noChangeShapeType="1"/>
              <a:stCxn id="7" idx="6"/>
              <a:endCxn id="8" idx="0"/>
            </p:cNvCxnSpPr>
            <p:nvPr/>
          </p:nvCxnSpPr>
          <p:spPr bwMode="auto">
            <a:xfrm flipH="1">
              <a:off x="2788097" y="501789"/>
              <a:ext cx="8099" cy="1029328"/>
            </a:xfrm>
            <a:prstGeom prst="straightConnector1">
              <a:avLst/>
            </a:prstGeom>
            <a:noFill/>
            <a:ln w="0">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37" name="Rectangle 9"/>
          <p:cNvSpPr/>
          <p:nvPr/>
        </p:nvSpPr>
        <p:spPr bwMode="auto">
          <a:xfrm>
            <a:off x="2862263" y="3173413"/>
            <a:ext cx="1865312" cy="9413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5000" rIns="90000" bIns="45000" compatLnSpc="0"/>
          <a:lstStyle/>
          <a:p>
            <a:pPr algn="ctr" fontAlgn="auto">
              <a:spcBef>
                <a:spcPts val="0"/>
              </a:spcBef>
              <a:spcAft>
                <a:spcPts val="0"/>
              </a:spcAft>
              <a:tabLst>
                <a:tab pos="0" algn="l"/>
                <a:tab pos="447839" algn="l"/>
                <a:tab pos="896759" algn="l"/>
                <a:tab pos="1346039" algn="l"/>
                <a:tab pos="1795320" algn="l"/>
                <a:tab pos="2244600" algn="l"/>
                <a:tab pos="2693880" algn="l"/>
                <a:tab pos="3143159" algn="l"/>
                <a:tab pos="3592440" algn="l"/>
                <a:tab pos="4041719" algn="l"/>
                <a:tab pos="4491000" algn="l"/>
                <a:tab pos="4940279" algn="l"/>
                <a:tab pos="5389560" algn="l"/>
                <a:tab pos="5838840" algn="l"/>
                <a:tab pos="6288119" algn="l"/>
                <a:tab pos="6737399" algn="l"/>
                <a:tab pos="7186679" algn="l"/>
                <a:tab pos="7635960" algn="l"/>
                <a:tab pos="8085239" algn="l"/>
                <a:tab pos="8534520" algn="l"/>
                <a:tab pos="8983799" algn="l"/>
              </a:tabLst>
              <a:defRPr/>
            </a:pPr>
            <a:r>
              <a:rPr lang="en-IN" sz="1100" dirty="0">
                <a:solidFill>
                  <a:srgbClr val="000000"/>
                </a:solidFill>
                <a:latin typeface="Calibri" pitchFamily="18"/>
                <a:ea typeface="MS Gothic" pitchFamily="2"/>
                <a:cs typeface="Calibri" pitchFamily="34"/>
              </a:rPr>
              <a:t>Convert Pressure value to Height ,  Find net force on the lander by superposition of X,Y and Z values of acceleration</a:t>
            </a:r>
          </a:p>
        </p:txBody>
      </p:sp>
      <p:pic>
        <p:nvPicPr>
          <p:cNvPr id="911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Sensors</a:t>
            </a:r>
          </a:p>
        </p:txBody>
      </p:sp>
      <p:sp>
        <p:nvSpPr>
          <p:cNvPr id="3" name="Content Placeholder 2"/>
          <p:cNvSpPr>
            <a:spLocks noGrp="1"/>
          </p:cNvSpPr>
          <p:nvPr>
            <p:ph idx="1"/>
          </p:nvPr>
        </p:nvSpPr>
        <p:spPr/>
        <p:txBody>
          <a:bodyPr/>
          <a:lstStyle/>
          <a:p>
            <a:pPr>
              <a:defRPr/>
            </a:pPr>
            <a:r>
              <a:rPr lang="en-US" sz="2000" dirty="0" smtClean="0">
                <a:latin typeface="Calibri" pitchFamily="34" charset="0"/>
                <a:cs typeface="Calibri" pitchFamily="34" charset="0"/>
              </a:rPr>
              <a:t>Pressure Sensor: </a:t>
            </a:r>
          </a:p>
          <a:p>
            <a:pPr lvl="4">
              <a:defRPr/>
            </a:pPr>
            <a:r>
              <a:rPr lang="en-US" sz="2000" dirty="0" smtClean="0">
                <a:latin typeface="Calibri" pitchFamily="34" charset="0"/>
                <a:cs typeface="Calibri" pitchFamily="34" charset="0"/>
              </a:rPr>
              <a:t>Interfaced via ADC  </a:t>
            </a:r>
          </a:p>
          <a:p>
            <a:pPr lvl="4">
              <a:defRPr/>
            </a:pPr>
            <a:r>
              <a:rPr lang="en-US" sz="2000" dirty="0" smtClean="0">
                <a:latin typeface="Calibri" pitchFamily="34" charset="0"/>
                <a:cs typeface="Calibri" pitchFamily="34" charset="0"/>
              </a:rPr>
              <a:t>sampled at 50kHz</a:t>
            </a:r>
          </a:p>
          <a:p>
            <a:pPr>
              <a:defRPr/>
            </a:pPr>
            <a:r>
              <a:rPr lang="en-US" sz="2000" dirty="0" smtClean="0">
                <a:latin typeface="Calibri" pitchFamily="34" charset="0"/>
                <a:cs typeface="Calibri" pitchFamily="34" charset="0"/>
              </a:rPr>
              <a:t>Battery Voltage Sensor: </a:t>
            </a:r>
          </a:p>
          <a:p>
            <a:pPr lvl="4">
              <a:defRPr/>
            </a:pPr>
            <a:r>
              <a:rPr lang="en-US" sz="2000" dirty="0" smtClean="0">
                <a:latin typeface="Calibri" pitchFamily="34" charset="0"/>
                <a:cs typeface="Calibri" pitchFamily="34" charset="0"/>
              </a:rPr>
              <a:t>Interfaced via ADC  </a:t>
            </a:r>
          </a:p>
          <a:p>
            <a:pPr lvl="4">
              <a:defRPr/>
            </a:pPr>
            <a:r>
              <a:rPr lang="en-US" sz="2000" dirty="0" smtClean="0">
                <a:latin typeface="Calibri" pitchFamily="34" charset="0"/>
                <a:cs typeface="Calibri" pitchFamily="34" charset="0"/>
              </a:rPr>
              <a:t>sampled at 50kHz.</a:t>
            </a:r>
          </a:p>
          <a:p>
            <a:pPr>
              <a:defRPr/>
            </a:pPr>
            <a:r>
              <a:rPr lang="en-US" sz="2000" dirty="0" smtClean="0">
                <a:latin typeface="Calibri" pitchFamily="34" charset="0"/>
                <a:cs typeface="Calibri" pitchFamily="34" charset="0"/>
              </a:rPr>
              <a:t>Accelerometer X,Y and Z: </a:t>
            </a:r>
          </a:p>
          <a:p>
            <a:pPr lvl="4">
              <a:defRPr/>
            </a:pPr>
            <a:r>
              <a:rPr lang="en-US" sz="2000" dirty="0" smtClean="0">
                <a:latin typeface="Calibri" pitchFamily="34" charset="0"/>
                <a:cs typeface="Calibri" pitchFamily="34" charset="0"/>
              </a:rPr>
              <a:t>Interfaced via ADC( 3 ADC ports)</a:t>
            </a:r>
          </a:p>
          <a:p>
            <a:pPr lvl="4">
              <a:defRPr/>
            </a:pPr>
            <a:r>
              <a:rPr lang="en-US" sz="2000" dirty="0" smtClean="0">
                <a:latin typeface="Calibri" pitchFamily="34" charset="0"/>
                <a:cs typeface="Calibri" pitchFamily="34" charset="0"/>
              </a:rPr>
              <a:t>sampled at 100Hz.</a:t>
            </a:r>
          </a:p>
          <a:p>
            <a:pPr>
              <a:defRPr/>
            </a:pPr>
            <a:r>
              <a:rPr lang="en-US" sz="2000" dirty="0" smtClean="0">
                <a:latin typeface="Calibri" pitchFamily="34" charset="0"/>
                <a:cs typeface="Calibri" pitchFamily="34" charset="0"/>
              </a:rPr>
              <a:t>Memory  : </a:t>
            </a:r>
            <a:r>
              <a:rPr lang="en-US" sz="2000" b="0" dirty="0" smtClean="0">
                <a:latin typeface="Calibri" pitchFamily="34" charset="0"/>
                <a:cs typeface="Calibri" pitchFamily="34" charset="0"/>
              </a:rPr>
              <a:t>Memory chip is interfaced via SPI</a:t>
            </a:r>
          </a:p>
          <a:p>
            <a:pPr>
              <a:buFontTx/>
              <a:buNone/>
              <a:defRPr/>
            </a:pPr>
            <a:r>
              <a:rPr lang="en-US" sz="2000" b="0" dirty="0" smtClean="0">
                <a:latin typeface="Calibri" pitchFamily="34" charset="0"/>
                <a:cs typeface="Calibri" pitchFamily="34" charset="0"/>
              </a:rPr>
              <a:t>A total of 90 KB of accelerometer data is stored for a flight time of 5 minutes.</a:t>
            </a:r>
            <a:r>
              <a:rPr lang="en-US" sz="2000" dirty="0" smtClean="0">
                <a:latin typeface="Calibri" pitchFamily="34" charset="0"/>
                <a:cs typeface="Calibri" pitchFamily="34" charset="0"/>
              </a:rPr>
              <a:t> </a:t>
            </a:r>
          </a:p>
          <a:p>
            <a:pPr>
              <a:buFontTx/>
              <a:buNone/>
              <a:defRPr/>
            </a:pPr>
            <a:r>
              <a:rPr lang="en-US" sz="2000" b="0" dirty="0" smtClean="0">
                <a:latin typeface="Calibri" pitchFamily="34" charset="0"/>
                <a:cs typeface="Calibri" pitchFamily="34" charset="0"/>
              </a:rPr>
              <a:t>A total of 1.5 KB of sensor data is stored for a flight time of 5 minutes.</a:t>
            </a:r>
          </a:p>
          <a:p>
            <a:pPr>
              <a:defRPr/>
            </a:pPr>
            <a:endParaRPr lang="en-US" sz="2600" dirty="0" smtClean="0">
              <a:latin typeface="Calibri" pitchFamily="34" charset="0"/>
              <a:cs typeface="Calibri" pitchFamily="34" charset="0"/>
            </a:endParaRPr>
          </a:p>
          <a:p>
            <a:pPr lvl="4">
              <a:buFontTx/>
              <a:buNone/>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marL="1828800" lvl="4" indent="0">
              <a:buFontTx/>
              <a:buNone/>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lvl="4">
              <a:defRPr/>
            </a:pPr>
            <a:endParaRPr lang="en-US" sz="2000" dirty="0">
              <a:latin typeface="Calibri" pitchFamily="34" charset="0"/>
              <a:cs typeface="Calibri" pitchFamily="34" charset="0"/>
            </a:endParaRPr>
          </a:p>
          <a:p>
            <a:pPr lvl="4">
              <a:defRPr/>
            </a:pPr>
            <a:endParaRPr lang="en-US" sz="2000" dirty="0">
              <a:latin typeface="Calibri" pitchFamily="34" charset="0"/>
              <a:cs typeface="Calibri" pitchFamily="34" charset="0"/>
            </a:endParaRPr>
          </a:p>
        </p:txBody>
      </p:sp>
      <p:sp>
        <p:nvSpPr>
          <p:cNvPr id="921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solidFill>
                  <a:srgbClr val="000000"/>
                </a:solidFill>
              </a:rPr>
              <a:t>Cansat 2011 PDR:  Team 852 (Team Gaganyaan)</a:t>
            </a:r>
          </a:p>
        </p:txBody>
      </p:sp>
      <p:sp>
        <p:nvSpPr>
          <p:cNvPr id="921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BD6B7D2-2509-4881-9792-DF2475711B37}" type="slidenum">
              <a:rPr lang="en-US" smtClean="0">
                <a:solidFill>
                  <a:srgbClr val="000000"/>
                </a:solidFill>
              </a:rPr>
              <a:pPr eaLnBrk="1" hangingPunct="1"/>
              <a:t>87</a:t>
            </a:fld>
            <a:endParaRPr lang="en-US" smtClean="0">
              <a:solidFill>
                <a:srgbClr val="000000"/>
              </a:solidFill>
            </a:endParaRPr>
          </a:p>
        </p:txBody>
      </p:sp>
      <p:pic>
        <p:nvPicPr>
          <p:cNvPr id="921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Nikhil Soni</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318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2B41EC6-75D5-4EF3-8C9B-8B6A66D53E7D}" type="slidenum">
              <a:rPr lang="en-US" smtClean="0"/>
              <a:pPr eaLnBrk="1" hangingPunct="1"/>
              <a:t>88</a:t>
            </a:fld>
            <a:endParaRPr lang="en-US" smtClean="0"/>
          </a:p>
        </p:txBody>
      </p:sp>
      <p:sp>
        <p:nvSpPr>
          <p:cNvPr id="93188" name="Rectangle 4"/>
          <p:cNvSpPr>
            <a:spLocks noGrp="1" noChangeArrowheads="1"/>
          </p:cNvSpPr>
          <p:nvPr>
            <p:ph type="ctrTitle"/>
          </p:nvPr>
        </p:nvSpPr>
        <p:spPr/>
        <p:txBody>
          <a:bodyPr/>
          <a:lstStyle/>
          <a:p>
            <a:pPr eaLnBrk="1" hangingPunct="1"/>
            <a:r>
              <a:rPr lang="en-US" smtClean="0"/>
              <a:t>Ground Control System Design</a:t>
            </a:r>
          </a:p>
        </p:txBody>
      </p:sp>
      <p:sp>
        <p:nvSpPr>
          <p:cNvPr id="93189" name="Rectangle 5"/>
          <p:cNvSpPr>
            <a:spLocks noGrp="1" noChangeArrowheads="1"/>
          </p:cNvSpPr>
          <p:nvPr>
            <p:ph type="subTitle" idx="1"/>
          </p:nvPr>
        </p:nvSpPr>
        <p:spPr/>
        <p:txBody>
          <a:bodyPr/>
          <a:lstStyle/>
          <a:p>
            <a:pPr eaLnBrk="1" hangingPunct="1"/>
            <a:r>
              <a:rPr lang="en-US" smtClean="0"/>
              <a:t>Presenter : Palash Jain</a:t>
            </a:r>
          </a:p>
        </p:txBody>
      </p:sp>
      <p:pic>
        <p:nvPicPr>
          <p:cNvPr id="931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12B2FA8-853C-425E-B06C-80B48DAFC51B}" type="slidenum">
              <a:rPr lang="en-US" smtClean="0"/>
              <a:pPr eaLnBrk="1" hangingPunct="1"/>
              <a:t>89</a:t>
            </a:fld>
            <a:endParaRPr lang="en-US" smtClean="0"/>
          </a:p>
        </p:txBody>
      </p:sp>
      <p:sp>
        <p:nvSpPr>
          <p:cNvPr id="94212" name="Rectangle 2"/>
          <p:cNvSpPr>
            <a:spLocks noGrp="1" noChangeArrowheads="1"/>
          </p:cNvSpPr>
          <p:nvPr>
            <p:ph type="title"/>
          </p:nvPr>
        </p:nvSpPr>
        <p:spPr/>
        <p:txBody>
          <a:bodyPr/>
          <a:lstStyle/>
          <a:p>
            <a:pPr eaLnBrk="1" hangingPunct="1"/>
            <a:r>
              <a:rPr lang="en-US" smtClean="0"/>
              <a:t>GCS Overview</a:t>
            </a:r>
          </a:p>
        </p:txBody>
      </p:sp>
      <p:sp>
        <p:nvSpPr>
          <p:cNvPr id="9421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
        <p:nvSpPr>
          <p:cNvPr id="94214" name="laptop"/>
          <p:cNvSpPr>
            <a:spLocks noEditPoints="1" noChangeArrowheads="1"/>
          </p:cNvSpPr>
          <p:nvPr/>
        </p:nvSpPr>
        <p:spPr bwMode="auto">
          <a:xfrm>
            <a:off x="2743200" y="3743325"/>
            <a:ext cx="1809750" cy="13620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pic>
        <p:nvPicPr>
          <p:cNvPr id="9421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71725"/>
            <a:ext cx="714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4495800" y="3819525"/>
            <a:ext cx="26670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Microcontroller interface connected to USB of the Laptop</a:t>
            </a:r>
          </a:p>
        </p:txBody>
      </p:sp>
      <p:cxnSp>
        <p:nvCxnSpPr>
          <p:cNvPr id="13" name="Curved Connector 12"/>
          <p:cNvCxnSpPr/>
          <p:nvPr/>
        </p:nvCxnSpPr>
        <p:spPr>
          <a:xfrm rot="10800000" flipV="1">
            <a:off x="4495800" y="4657725"/>
            <a:ext cx="1447800" cy="228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0"/>
          </p:cNvCxnSpPr>
          <p:nvPr/>
        </p:nvCxnSpPr>
        <p:spPr>
          <a:xfrm>
            <a:off x="5562600" y="3667125"/>
            <a:ext cx="2667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0" y="1609725"/>
            <a:ext cx="2057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Antenna receives from the cansat carrier and passes it forward for processing  </a:t>
            </a:r>
          </a:p>
        </p:txBody>
      </p:sp>
      <p:sp>
        <p:nvSpPr>
          <p:cNvPr id="94220" name="TextBox 17"/>
          <p:cNvSpPr txBox="1">
            <a:spLocks noChangeArrowheads="1"/>
          </p:cNvSpPr>
          <p:nvPr/>
        </p:nvSpPr>
        <p:spPr bwMode="auto">
          <a:xfrm>
            <a:off x="5410200" y="2133600"/>
            <a:ext cx="3048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94221" name="TextBox 18"/>
          <p:cNvSpPr txBox="1">
            <a:spLocks noChangeArrowheads="1"/>
          </p:cNvSpPr>
          <p:nvPr/>
        </p:nvSpPr>
        <p:spPr bwMode="auto">
          <a:xfrm>
            <a:off x="4953000" y="3352800"/>
            <a:ext cx="2286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94222" name="TextBox 19"/>
          <p:cNvSpPr txBox="1">
            <a:spLocks noChangeArrowheads="1"/>
          </p:cNvSpPr>
          <p:nvPr/>
        </p:nvSpPr>
        <p:spPr bwMode="auto">
          <a:xfrm>
            <a:off x="533400" y="5257800"/>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GCS uses the data received to populate various tables and plot graphs. The software clearly indicates the phases of flight, i.e. pre-launch, moving upwards, deployment, coming down, landed etc..</a:t>
            </a:r>
          </a:p>
        </p:txBody>
      </p:sp>
      <p:pic>
        <p:nvPicPr>
          <p:cNvPr id="942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07CACF4-524E-4BAA-B924-0D8FA067D07A}" type="slidenum">
              <a:rPr lang="en-US" smtClean="0"/>
              <a:pPr eaLnBrk="1" hangingPunct="1"/>
              <a:t>9</a:t>
            </a:fld>
            <a:endParaRPr lang="en-US" smtClean="0"/>
          </a:p>
        </p:txBody>
      </p:sp>
      <p:sp>
        <p:nvSpPr>
          <p:cNvPr id="12292" name="Rectangle 2"/>
          <p:cNvSpPr>
            <a:spLocks noGrp="1" noChangeArrowheads="1"/>
          </p:cNvSpPr>
          <p:nvPr>
            <p:ph type="title"/>
          </p:nvPr>
        </p:nvSpPr>
        <p:spPr/>
        <p:txBody>
          <a:bodyPr/>
          <a:lstStyle/>
          <a:p>
            <a:pPr eaLnBrk="1" hangingPunct="1"/>
            <a:r>
              <a:rPr lang="en-US" smtClean="0"/>
              <a:t>Mission Summary</a:t>
            </a:r>
          </a:p>
        </p:txBody>
      </p:sp>
      <p:sp>
        <p:nvSpPr>
          <p:cNvPr id="12293" name="Rectangle 3"/>
          <p:cNvSpPr>
            <a:spLocks noGrp="1" noChangeArrowheads="1"/>
          </p:cNvSpPr>
          <p:nvPr>
            <p:ph type="body" idx="1"/>
          </p:nvPr>
        </p:nvSpPr>
        <p:spPr/>
        <p:txBody>
          <a:bodyPr/>
          <a:lstStyle/>
          <a:p>
            <a:pPr eaLnBrk="1" hangingPunct="1">
              <a:buFontTx/>
              <a:buNone/>
            </a:pPr>
            <a:r>
              <a:rPr lang="en-US" sz="1800" u="sng" dirty="0" smtClean="0">
                <a:latin typeface="Calibri" pitchFamily="34" charset="0"/>
                <a:ea typeface="Calibri" pitchFamily="34" charset="0"/>
                <a:cs typeface="Calibri" pitchFamily="34" charset="0"/>
              </a:rPr>
              <a:t>Mission:</a:t>
            </a:r>
          </a:p>
          <a:p>
            <a:pPr eaLnBrk="1" hangingPunct="1"/>
            <a:r>
              <a:rPr lang="en-US" sz="1800" b="0" dirty="0" smtClean="0">
                <a:latin typeface="Calibri" pitchFamily="34" charset="0"/>
                <a:ea typeface="Calibri" pitchFamily="34" charset="0"/>
                <a:cs typeface="Calibri" pitchFamily="34" charset="0"/>
              </a:rPr>
              <a:t>The mission of </a:t>
            </a:r>
            <a:r>
              <a:rPr lang="en-US" sz="1800" b="0" dirty="0" smtClean="0">
                <a:latin typeface="Calibri" pitchFamily="34" charset="0"/>
                <a:ea typeface="Calibri" pitchFamily="34" charset="0"/>
                <a:cs typeface="Calibri" pitchFamily="34" charset="0"/>
              </a:rPr>
              <a:t>2013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a:t>
            </a:r>
            <a:r>
              <a:rPr lang="en-US" sz="1800" b="0" dirty="0" smtClean="0">
                <a:latin typeface="Calibri" pitchFamily="34" charset="0"/>
                <a:ea typeface="Calibri" pitchFamily="34" charset="0"/>
                <a:cs typeface="Calibri" pitchFamily="34" charset="0"/>
              </a:rPr>
              <a:t>competition is Sensor Delivery System.</a:t>
            </a:r>
            <a:endParaRPr lang="en-US" sz="1800" b="0" dirty="0" smtClean="0">
              <a:latin typeface="Calibri" pitchFamily="34" charset="0"/>
              <a:ea typeface="Calibri" pitchFamily="34" charset="0"/>
              <a:cs typeface="Calibri" pitchFamily="34" charset="0"/>
            </a:endParaRPr>
          </a:p>
          <a:p>
            <a:pPr eaLnBrk="1" hangingPunct="1">
              <a:buFontTx/>
              <a:buNone/>
            </a:pPr>
            <a:r>
              <a:rPr lang="en-US" sz="1800" u="sng" dirty="0" smtClean="0">
                <a:latin typeface="Calibri" pitchFamily="34" charset="0"/>
                <a:ea typeface="Calibri" pitchFamily="34" charset="0"/>
                <a:cs typeface="Calibri" pitchFamily="34" charset="0"/>
              </a:rPr>
              <a:t>Objectives:</a:t>
            </a:r>
            <a:r>
              <a:rPr lang="en-US" sz="1800" dirty="0" smtClean="0">
                <a:latin typeface="Calibri" pitchFamily="34" charset="0"/>
                <a:ea typeface="Calibri" pitchFamily="34" charset="0"/>
                <a:cs typeface="Calibri" pitchFamily="34" charset="0"/>
              </a:rPr>
              <a:t> </a:t>
            </a:r>
          </a:p>
          <a:p>
            <a:pPr eaLnBrk="1" hangingPunct="1"/>
            <a:r>
              <a:rPr lang="en-US" sz="1800" b="0" dirty="0" smtClean="0">
                <a:solidFill>
                  <a:srgbClr val="000000"/>
                </a:solidFill>
                <a:latin typeface="Calibri" pitchFamily="34" charset="0"/>
                <a:ea typeface="Calibri" pitchFamily="34" charset="0"/>
                <a:cs typeface="Calibri" pitchFamily="34" charset="0"/>
              </a:rPr>
              <a:t>To carry the hen’s egg intact for the entire duration from launch to landing.</a:t>
            </a:r>
          </a:p>
          <a:p>
            <a:pPr eaLnBrk="1" hangingPunct="1"/>
            <a:r>
              <a:rPr lang="en-US" sz="1800" b="0" dirty="0" smtClean="0">
                <a:solidFill>
                  <a:srgbClr val="000000"/>
                </a:solidFill>
                <a:latin typeface="Calibri" pitchFamily="34" charset="0"/>
                <a:ea typeface="Calibri" pitchFamily="34" charset="0"/>
                <a:cs typeface="Calibri" pitchFamily="34" charset="0"/>
              </a:rPr>
              <a:t>To control the descent of the </a:t>
            </a:r>
            <a:r>
              <a:rPr lang="en-US" sz="1800" b="0" dirty="0" smtClean="0">
                <a:solidFill>
                  <a:srgbClr val="000000"/>
                </a:solidFill>
                <a:latin typeface="Calibri" pitchFamily="34" charset="0"/>
                <a:ea typeface="Calibri" pitchFamily="34" charset="0"/>
                <a:cs typeface="Calibri" pitchFamily="34" charset="0"/>
              </a:rPr>
              <a:t>Container and maintain its speed to less than 20 </a:t>
            </a:r>
            <a:r>
              <a:rPr lang="en-US" sz="1800" b="0" dirty="0" smtClean="0">
                <a:solidFill>
                  <a:srgbClr val="000000"/>
                </a:solidFill>
                <a:latin typeface="Calibri" pitchFamily="34" charset="0"/>
                <a:ea typeface="Calibri" pitchFamily="34" charset="0"/>
                <a:cs typeface="Calibri" pitchFamily="34" charset="0"/>
              </a:rPr>
              <a:t>m/s.</a:t>
            </a:r>
          </a:p>
          <a:p>
            <a:pPr eaLnBrk="1" hangingPunct="1"/>
            <a:r>
              <a:rPr lang="en-US" sz="1800" b="0" dirty="0" smtClean="0">
                <a:latin typeface="Calibri" pitchFamily="34" charset="0"/>
                <a:ea typeface="Calibri" pitchFamily="34" charset="0"/>
                <a:cs typeface="Calibri" pitchFamily="34" charset="0"/>
              </a:rPr>
              <a:t>The </a:t>
            </a:r>
            <a:r>
              <a:rPr lang="en-US" sz="1800" b="0" dirty="0" smtClean="0">
                <a:latin typeface="Calibri" pitchFamily="34" charset="0"/>
                <a:ea typeface="Calibri" pitchFamily="34" charset="0"/>
                <a:cs typeface="Calibri" pitchFamily="34" charset="0"/>
              </a:rPr>
              <a:t>Container </a:t>
            </a:r>
            <a:r>
              <a:rPr lang="en-US" sz="1800" b="0" dirty="0" smtClean="0">
                <a:latin typeface="Calibri" pitchFamily="34" charset="0"/>
                <a:ea typeface="Calibri" pitchFamily="34" charset="0"/>
                <a:cs typeface="Calibri" pitchFamily="34" charset="0"/>
              </a:rPr>
              <a:t>should hold the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a:t>
            </a:r>
            <a:r>
              <a:rPr lang="en-US" sz="1800" b="0" dirty="0" smtClean="0">
                <a:latin typeface="Calibri" pitchFamily="34" charset="0"/>
                <a:ea typeface="Calibri" pitchFamily="34" charset="0"/>
                <a:cs typeface="Calibri" pitchFamily="34" charset="0"/>
              </a:rPr>
              <a:t>till deployment and after the </a:t>
            </a:r>
            <a:r>
              <a:rPr lang="en-US" sz="1800" b="0" dirty="0" smtClean="0">
                <a:latin typeface="Calibri" pitchFamily="34" charset="0"/>
                <a:ea typeface="Calibri" pitchFamily="34" charset="0"/>
                <a:cs typeface="Calibri" pitchFamily="34" charset="0"/>
              </a:rPr>
              <a:t>Container </a:t>
            </a:r>
            <a:r>
              <a:rPr lang="en-US" sz="1800" b="0" dirty="0" smtClean="0">
                <a:latin typeface="Calibri" pitchFamily="34" charset="0"/>
                <a:ea typeface="Calibri" pitchFamily="34" charset="0"/>
                <a:cs typeface="Calibri" pitchFamily="34" charset="0"/>
              </a:rPr>
              <a:t>reaches 400m </a:t>
            </a:r>
            <a:r>
              <a:rPr lang="en-US" sz="1800" b="0" dirty="0" smtClean="0">
                <a:latin typeface="Calibri" pitchFamily="34" charset="0"/>
                <a:ea typeface="Calibri" pitchFamily="34" charset="0"/>
                <a:cs typeface="Calibri" pitchFamily="34" charset="0"/>
              </a:rPr>
              <a:t>after deployment, it should deploy the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containing </a:t>
            </a:r>
            <a:r>
              <a:rPr lang="en-US" sz="1800" b="0" dirty="0" smtClean="0">
                <a:latin typeface="Calibri" pitchFamily="34" charset="0"/>
                <a:ea typeface="Calibri" pitchFamily="34" charset="0"/>
                <a:cs typeface="Calibri" pitchFamily="34" charset="0"/>
              </a:rPr>
              <a:t>the egg.</a:t>
            </a:r>
          </a:p>
          <a:p>
            <a:pPr eaLnBrk="1" hangingPunct="1"/>
            <a:r>
              <a:rPr lang="en-US" sz="1800" b="0" dirty="0" smtClean="0">
                <a:latin typeface="Calibri" pitchFamily="34" charset="0"/>
                <a:ea typeface="Calibri" pitchFamily="34" charset="0"/>
                <a:cs typeface="Calibri" pitchFamily="34" charset="0"/>
              </a:rPr>
              <a:t>To control the descent of the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after </a:t>
            </a:r>
            <a:r>
              <a:rPr lang="en-US" sz="1800" b="0" dirty="0" smtClean="0">
                <a:latin typeface="Calibri" pitchFamily="34" charset="0"/>
                <a:ea typeface="Calibri" pitchFamily="34" charset="0"/>
                <a:cs typeface="Calibri" pitchFamily="34" charset="0"/>
              </a:rPr>
              <a:t>its deployment from the </a:t>
            </a:r>
            <a:r>
              <a:rPr lang="en-US" sz="1800" b="0" dirty="0" smtClean="0">
                <a:latin typeface="Calibri" pitchFamily="34" charset="0"/>
                <a:ea typeface="Calibri" pitchFamily="34" charset="0"/>
                <a:cs typeface="Calibri" pitchFamily="34" charset="0"/>
              </a:rPr>
              <a:t>Container at </a:t>
            </a:r>
            <a:r>
              <a:rPr lang="en-US" sz="1800" b="0" dirty="0" smtClean="0">
                <a:latin typeface="Calibri" pitchFamily="34" charset="0"/>
                <a:ea typeface="Calibri" pitchFamily="34" charset="0"/>
                <a:cs typeface="Calibri" pitchFamily="34" charset="0"/>
              </a:rPr>
              <a:t>the descend speed of </a:t>
            </a:r>
            <a:r>
              <a:rPr lang="en-US" sz="1800" b="0" dirty="0" smtClean="0">
                <a:latin typeface="Calibri" pitchFamily="34" charset="0"/>
                <a:ea typeface="Calibri" pitchFamily="34" charset="0"/>
                <a:cs typeface="Calibri" pitchFamily="34" charset="0"/>
              </a:rPr>
              <a:t>20 +/- 1 </a:t>
            </a:r>
            <a:r>
              <a:rPr lang="en-US" sz="1800" b="0" dirty="0" smtClean="0">
                <a:latin typeface="Calibri" pitchFamily="34" charset="0"/>
                <a:ea typeface="Calibri" pitchFamily="34" charset="0"/>
                <a:cs typeface="Calibri" pitchFamily="34" charset="0"/>
              </a:rPr>
              <a:t>m/s.</a:t>
            </a:r>
          </a:p>
          <a:p>
            <a:pPr eaLnBrk="1" hangingPunct="1"/>
            <a:r>
              <a:rPr lang="en-US" sz="1800" b="0" dirty="0" smtClean="0">
                <a:solidFill>
                  <a:srgbClr val="000000"/>
                </a:solidFill>
                <a:latin typeface="Calibri" pitchFamily="34" charset="0"/>
                <a:ea typeface="Calibri" pitchFamily="34" charset="0"/>
                <a:cs typeface="Calibri" pitchFamily="34" charset="0"/>
              </a:rPr>
              <a:t>To </a:t>
            </a:r>
            <a:r>
              <a:rPr lang="en-US" sz="1800" b="0" dirty="0" smtClean="0">
                <a:solidFill>
                  <a:srgbClr val="000000"/>
                </a:solidFill>
                <a:latin typeface="Calibri" pitchFamily="34" charset="0"/>
                <a:ea typeface="Calibri" pitchFamily="34" charset="0"/>
                <a:cs typeface="Calibri" pitchFamily="34" charset="0"/>
              </a:rPr>
              <a:t>send the telemetry data to a central ground station</a:t>
            </a:r>
            <a:r>
              <a:rPr lang="en-US" sz="1800" b="0" dirty="0" smtClean="0">
                <a:solidFill>
                  <a:srgbClr val="000000"/>
                </a:solidFill>
                <a:latin typeface="Calibri" pitchFamily="34" charset="0"/>
                <a:ea typeface="Calibri" pitchFamily="34" charset="0"/>
                <a:cs typeface="Calibri" pitchFamily="34" charset="0"/>
              </a:rPr>
              <a:t>.</a:t>
            </a:r>
          </a:p>
          <a:p>
            <a:pPr eaLnBrk="1" hangingPunct="1"/>
            <a:endParaRPr lang="en-US" sz="1800" b="0" dirty="0" smtClean="0">
              <a:solidFill>
                <a:srgbClr val="000000"/>
              </a:solidFill>
              <a:latin typeface="Calibri" pitchFamily="34" charset="0"/>
              <a:ea typeface="Calibri" pitchFamily="34" charset="0"/>
              <a:cs typeface="Calibri" pitchFamily="34" charset="0"/>
            </a:endParaRPr>
          </a:p>
          <a:p>
            <a:pPr eaLnBrk="1" hangingPunct="1">
              <a:buFontTx/>
              <a:buNone/>
            </a:pPr>
            <a:r>
              <a:rPr lang="en-US" sz="1800" u="sng" dirty="0" smtClean="0">
                <a:solidFill>
                  <a:srgbClr val="000000"/>
                </a:solidFill>
                <a:latin typeface="Calibri" pitchFamily="34" charset="0"/>
                <a:ea typeface="Calibri" pitchFamily="34" charset="0"/>
                <a:cs typeface="Calibri" pitchFamily="34" charset="0"/>
              </a:rPr>
              <a:t>Optional Objective:</a:t>
            </a:r>
          </a:p>
          <a:p>
            <a:pPr eaLnBrk="1" hangingPunct="1"/>
            <a:r>
              <a:rPr lang="en-US" sz="1800" b="0" dirty="0" smtClean="0">
                <a:solidFill>
                  <a:srgbClr val="000000"/>
                </a:solidFill>
                <a:latin typeface="Calibri" pitchFamily="34" charset="0"/>
                <a:ea typeface="Calibri" pitchFamily="34" charset="0"/>
                <a:cs typeface="Calibri" pitchFamily="34" charset="0"/>
              </a:rPr>
              <a:t>To measure the force of impact of the </a:t>
            </a:r>
            <a:r>
              <a:rPr lang="en-US" sz="1800" b="0" dirty="0" err="1" smtClean="0">
                <a:solidFill>
                  <a:srgbClr val="000000"/>
                </a:solidFill>
                <a:latin typeface="Calibri" pitchFamily="34" charset="0"/>
                <a:ea typeface="Calibri" pitchFamily="34" charset="0"/>
                <a:cs typeface="Calibri" pitchFamily="34" charset="0"/>
              </a:rPr>
              <a:t>Cansat</a:t>
            </a:r>
            <a:r>
              <a:rPr lang="en-US" sz="1800" b="0" dirty="0" smtClean="0">
                <a:solidFill>
                  <a:srgbClr val="000000"/>
                </a:solidFill>
                <a:latin typeface="Calibri" pitchFamily="34" charset="0"/>
                <a:ea typeface="Calibri" pitchFamily="34" charset="0"/>
                <a:cs typeface="Calibri" pitchFamily="34" charset="0"/>
              </a:rPr>
              <a:t> with </a:t>
            </a:r>
            <a:r>
              <a:rPr lang="en-US" sz="1800" b="0" dirty="0" smtClean="0">
                <a:solidFill>
                  <a:srgbClr val="000000"/>
                </a:solidFill>
                <a:latin typeface="Calibri" pitchFamily="34" charset="0"/>
                <a:ea typeface="Calibri" pitchFamily="34" charset="0"/>
                <a:cs typeface="Calibri" pitchFamily="34" charset="0"/>
              </a:rPr>
              <a:t>the ground and store the data </a:t>
            </a:r>
            <a:r>
              <a:rPr lang="en-US" sz="1800" b="0" dirty="0" smtClean="0">
                <a:solidFill>
                  <a:srgbClr val="000000"/>
                </a:solidFill>
                <a:latin typeface="Calibri" pitchFamily="34" charset="0"/>
                <a:ea typeface="Calibri" pitchFamily="34" charset="0"/>
                <a:cs typeface="Calibri" pitchFamily="34" charset="0"/>
              </a:rPr>
              <a:t>on-board which can later be downloaded.</a:t>
            </a:r>
            <a:endParaRPr lang="en-US" sz="1800" b="0" dirty="0" smtClean="0">
              <a:solidFill>
                <a:srgbClr val="000000"/>
              </a:solidFill>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p:txBody>
      </p:sp>
      <p:sp>
        <p:nvSpPr>
          <p:cNvPr id="1229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Abhishek Bhatia</a:t>
            </a:r>
          </a:p>
        </p:txBody>
      </p:sp>
      <p:pic>
        <p:nvPicPr>
          <p:cNvPr id="122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A20E9D1-CFAC-49D4-A0FC-7DF59B7865E5}" type="slidenum">
              <a:rPr lang="en-US" smtClean="0"/>
              <a:pPr eaLnBrk="1" hangingPunct="1"/>
              <a:t>90</a:t>
            </a:fld>
            <a:endParaRPr lang="en-US" smtClean="0"/>
          </a:p>
        </p:txBody>
      </p:sp>
      <p:sp>
        <p:nvSpPr>
          <p:cNvPr id="95236" name="Rectangle 2"/>
          <p:cNvSpPr>
            <a:spLocks noGrp="1" noChangeArrowheads="1"/>
          </p:cNvSpPr>
          <p:nvPr>
            <p:ph type="title"/>
          </p:nvPr>
        </p:nvSpPr>
        <p:spPr/>
        <p:txBody>
          <a:bodyPr/>
          <a:lstStyle/>
          <a:p>
            <a:pPr eaLnBrk="1" hangingPunct="1"/>
            <a:r>
              <a:rPr lang="en-US" smtClean="0"/>
              <a:t>GCS Requirements</a:t>
            </a:r>
          </a:p>
        </p:txBody>
      </p:sp>
      <p:graphicFrame>
        <p:nvGraphicFramePr>
          <p:cNvPr id="10" name="Content Placeholder 4"/>
          <p:cNvGraphicFramePr>
            <a:graphicFrameLocks noGrp="1"/>
          </p:cNvGraphicFramePr>
          <p:nvPr>
            <p:ph idx="1"/>
          </p:nvPr>
        </p:nvGraphicFramePr>
        <p:xfrm>
          <a:off x="533400" y="1066800"/>
          <a:ext cx="8077200" cy="5233988"/>
        </p:xfrm>
        <a:graphic>
          <a:graphicData uri="http://schemas.openxmlformats.org/drawingml/2006/table">
            <a:tbl>
              <a:tblPr/>
              <a:tblGrid>
                <a:gridCol w="725303"/>
                <a:gridCol w="2073727"/>
                <a:gridCol w="2239223"/>
                <a:gridCol w="719749"/>
                <a:gridCol w="559806"/>
                <a:gridCol w="608709"/>
                <a:gridCol w="290785"/>
                <a:gridCol w="270017"/>
                <a:gridCol w="294940"/>
                <a:gridCol w="294940"/>
              </a:tblGrid>
              <a:tr h="175257">
                <a:tc rowSpan="2">
                  <a:txBody>
                    <a:bodyPr/>
                    <a:lstStyle/>
                    <a:p>
                      <a:pPr marL="0" marR="0" algn="ctr">
                        <a:lnSpc>
                          <a:spcPct val="115000"/>
                        </a:lnSpc>
                        <a:spcBef>
                          <a:spcPts val="0"/>
                        </a:spcBef>
                        <a:spcAft>
                          <a:spcPts val="0"/>
                        </a:spcAft>
                      </a:pPr>
                      <a:r>
                        <a:rPr lang="en-US" sz="1400" b="1" dirty="0" smtClean="0">
                          <a:latin typeface="Calibri"/>
                          <a:ea typeface="Times New Roman"/>
                          <a:cs typeface="Arial"/>
                        </a:rPr>
                        <a:t>ID</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dirty="0">
                          <a:latin typeface="Calibri"/>
                          <a:ea typeface="Times New Roman"/>
                          <a:cs typeface="Arial"/>
                        </a:rPr>
                        <a:t>Requirement</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dirty="0">
                          <a:latin typeface="Calibri"/>
                          <a:ea typeface="Times New Roman"/>
                          <a:cs typeface="Arial"/>
                        </a:rPr>
                        <a:t>Rationale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dirty="0">
                          <a:latin typeface="Calibri"/>
                          <a:ea typeface="Times New Roman"/>
                          <a:cs typeface="Arial"/>
                        </a:rPr>
                        <a:t>Priority</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a:latin typeface="Calibri"/>
                          <a:ea typeface="Times New Roman"/>
                          <a:cs typeface="Arial"/>
                        </a:rPr>
                        <a:t>Parent</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a:latin typeface="Calibri"/>
                          <a:ea typeface="Times New Roman"/>
                          <a:cs typeface="Arial"/>
                        </a:rPr>
                        <a:t>Children</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marL="0" marR="0" algn="ctr">
                        <a:lnSpc>
                          <a:spcPct val="115000"/>
                        </a:lnSpc>
                        <a:spcBef>
                          <a:spcPts val="0"/>
                        </a:spcBef>
                        <a:spcAft>
                          <a:spcPts val="0"/>
                        </a:spcAft>
                      </a:pPr>
                      <a:r>
                        <a:rPr lang="en-US" sz="1000" b="1">
                          <a:latin typeface="Calibri"/>
                          <a:ea typeface="Times New Roman"/>
                          <a:cs typeface="Arial"/>
                        </a:rPr>
                        <a:t>VM</a:t>
                      </a:r>
                      <a:endParaRPr lang="en-US" sz="10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54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b="1">
                          <a:latin typeface="Calibri"/>
                          <a:ea typeface="Times New Roman"/>
                          <a:cs typeface="Arial"/>
                        </a:rPr>
                        <a:t>A</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Times New Roman"/>
                          <a:cs typeface="Arial"/>
                        </a:rPr>
                        <a:t>I</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Times New Roman"/>
                          <a:cs typeface="Arial"/>
                        </a:rPr>
                        <a:t>T</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smtClean="0">
                          <a:latin typeface="Calibri"/>
                          <a:ea typeface="Calibri"/>
                          <a:cs typeface="Arial"/>
                        </a:rPr>
                        <a:t>D</a:t>
                      </a:r>
                      <a:endParaRPr lang="en-US" sz="10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2158">
                <a:tc>
                  <a:txBody>
                    <a:bodyPr/>
                    <a:lstStyle/>
                    <a:p>
                      <a:pPr marL="0" marR="0" algn="ctr">
                        <a:lnSpc>
                          <a:spcPct val="115000"/>
                        </a:lnSpc>
                        <a:spcBef>
                          <a:spcPts val="0"/>
                        </a:spcBef>
                        <a:spcAft>
                          <a:spcPts val="0"/>
                        </a:spcAft>
                      </a:pPr>
                      <a:r>
                        <a:rPr lang="en-US" sz="1400" dirty="0">
                          <a:latin typeface="Calibri"/>
                          <a:ea typeface="Times New Roman"/>
                          <a:cs typeface="Arial"/>
                        </a:rPr>
                        <a:t>GCS01</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Antenna</a:t>
                      </a:r>
                      <a:r>
                        <a:rPr lang="en-US" sz="1400" baseline="0" dirty="0" smtClean="0">
                          <a:latin typeface="Calibri"/>
                          <a:ea typeface="Calibri"/>
                          <a:cs typeface="Gautami"/>
                        </a:rPr>
                        <a:t> placement : Antenna must point upward, towards the cansat</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For better signa</a:t>
                      </a:r>
                      <a:r>
                        <a:rPr lang="en-US" sz="1400" baseline="0" dirty="0" smtClean="0">
                          <a:latin typeface="Calibri"/>
                          <a:ea typeface="Calibri"/>
                          <a:cs typeface="Gautami"/>
                        </a:rPr>
                        <a:t>l reception.</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Arial"/>
                        </a:rPr>
                        <a:t>Medium</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GCS02 GCS03</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1438">
                <a:tc>
                  <a:txBody>
                    <a:bodyPr/>
                    <a:lstStyle/>
                    <a:p>
                      <a:pPr marL="0" marR="0" algn="ctr">
                        <a:lnSpc>
                          <a:spcPct val="115000"/>
                        </a:lnSpc>
                        <a:spcBef>
                          <a:spcPts val="0"/>
                        </a:spcBef>
                        <a:spcAft>
                          <a:spcPts val="0"/>
                        </a:spcAft>
                      </a:pPr>
                      <a:r>
                        <a:rPr lang="en-US" sz="1400" dirty="0">
                          <a:latin typeface="Calibri"/>
                          <a:ea typeface="Times New Roman"/>
                          <a:cs typeface="Arial"/>
                        </a:rPr>
                        <a:t>GCS02</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Computational</a:t>
                      </a:r>
                      <a:r>
                        <a:rPr lang="en-US" sz="1400" baseline="0" dirty="0" smtClean="0">
                          <a:latin typeface="Calibri"/>
                          <a:ea typeface="Times New Roman"/>
                          <a:cs typeface="Arial"/>
                        </a:rPr>
                        <a:t> requirements : Data is received at 0.5 Hz.</a:t>
                      </a:r>
                    </a:p>
                    <a:p>
                      <a:pPr marL="0" marR="0" algn="ctr">
                        <a:lnSpc>
                          <a:spcPct val="115000"/>
                        </a:lnSpc>
                        <a:spcBef>
                          <a:spcPts val="0"/>
                        </a:spcBef>
                        <a:spcAft>
                          <a:spcPts val="0"/>
                        </a:spcAft>
                      </a:pP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Computational</a:t>
                      </a:r>
                      <a:r>
                        <a:rPr lang="en-US" sz="1400" baseline="0" dirty="0" smtClean="0">
                          <a:latin typeface="Calibri"/>
                          <a:ea typeface="Calibri"/>
                          <a:cs typeface="Gautami"/>
                        </a:rPr>
                        <a:t> speed is not a big issue. (Assuming GCS laptop has a reasonably fast processor)</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Low</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GCS01</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1438">
                <a:tc>
                  <a:txBody>
                    <a:bodyPr/>
                    <a:lstStyle/>
                    <a:p>
                      <a:pPr marL="0" marR="0" algn="ctr">
                        <a:lnSpc>
                          <a:spcPct val="115000"/>
                        </a:lnSpc>
                        <a:spcBef>
                          <a:spcPts val="0"/>
                        </a:spcBef>
                        <a:spcAft>
                          <a:spcPts val="0"/>
                        </a:spcAft>
                      </a:pPr>
                      <a:r>
                        <a:rPr lang="en-US" sz="1400">
                          <a:latin typeface="Calibri"/>
                          <a:ea typeface="Times New Roman"/>
                          <a:cs typeface="Arial"/>
                        </a:rPr>
                        <a:t>GCS03</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Arial"/>
                        </a:rPr>
                        <a:t>Power</a:t>
                      </a:r>
                      <a:r>
                        <a:rPr lang="en-US" sz="1400" baseline="0" dirty="0" smtClean="0">
                          <a:latin typeface="Calibri"/>
                          <a:ea typeface="Calibri"/>
                          <a:cs typeface="Arial"/>
                        </a:rPr>
                        <a:t> Requirement : Should be able to receive and display data for about 4 hrs.</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GCS has to be ready always for</a:t>
                      </a:r>
                      <a:r>
                        <a:rPr lang="en-US" sz="1400" baseline="0" dirty="0" smtClean="0">
                          <a:latin typeface="Calibri"/>
                          <a:ea typeface="Calibri"/>
                          <a:cs typeface="Gautami"/>
                        </a:rPr>
                        <a:t> the communication. Not a big issue as ample power is available.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Medium</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GCS01</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GCS05</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2158">
                <a:tc>
                  <a:txBody>
                    <a:bodyPr/>
                    <a:lstStyle/>
                    <a:p>
                      <a:pPr marL="0" marR="0" algn="ctr">
                        <a:lnSpc>
                          <a:spcPct val="115000"/>
                        </a:lnSpc>
                        <a:spcBef>
                          <a:spcPts val="0"/>
                        </a:spcBef>
                        <a:spcAft>
                          <a:spcPts val="0"/>
                        </a:spcAft>
                      </a:pPr>
                      <a:r>
                        <a:rPr lang="en-US" sz="1400">
                          <a:latin typeface="Calibri"/>
                          <a:ea typeface="Times New Roman"/>
                          <a:cs typeface="Arial"/>
                        </a:rPr>
                        <a:t>GCS04</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Analysis</a:t>
                      </a:r>
                      <a:r>
                        <a:rPr lang="en-US" sz="1400" baseline="0" dirty="0" smtClean="0">
                          <a:latin typeface="Calibri"/>
                          <a:ea typeface="Calibri"/>
                          <a:cs typeface="Gautami"/>
                        </a:rPr>
                        <a:t> Software requirements : Should support Java, C/C++.</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To be able to run</a:t>
                      </a:r>
                      <a:r>
                        <a:rPr lang="en-US" sz="1400" baseline="0" dirty="0" smtClean="0">
                          <a:latin typeface="Calibri"/>
                          <a:ea typeface="Times New Roman"/>
                          <a:cs typeface="Arial"/>
                        </a:rPr>
                        <a:t> analysis software.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High</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None</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078">
                <a:tc>
                  <a:txBody>
                    <a:bodyPr/>
                    <a:lstStyle/>
                    <a:p>
                      <a:pPr marL="0" marR="0" algn="ctr">
                        <a:lnSpc>
                          <a:spcPct val="115000"/>
                        </a:lnSpc>
                        <a:spcBef>
                          <a:spcPts val="0"/>
                        </a:spcBef>
                        <a:spcAft>
                          <a:spcPts val="0"/>
                        </a:spcAft>
                      </a:pPr>
                      <a:r>
                        <a:rPr lang="en-US" sz="1400" dirty="0">
                          <a:latin typeface="Calibri"/>
                          <a:ea typeface="Times New Roman"/>
                          <a:cs typeface="Arial"/>
                        </a:rPr>
                        <a:t>GCS05</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Mission operations :  Includes the detection</a:t>
                      </a:r>
                      <a:r>
                        <a:rPr lang="en-US" sz="1400" baseline="0" dirty="0" smtClean="0">
                          <a:latin typeface="Calibri"/>
                          <a:ea typeface="Calibri"/>
                          <a:cs typeface="Gautami"/>
                        </a:rPr>
                        <a:t> of various phases by the GCS</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To be able to distinguish between various</a:t>
                      </a:r>
                      <a:r>
                        <a:rPr lang="en-US" sz="1400" baseline="0" dirty="0" smtClean="0">
                          <a:latin typeface="Calibri"/>
                          <a:ea typeface="Calibri"/>
                          <a:cs typeface="Gautami"/>
                        </a:rPr>
                        <a:t> </a:t>
                      </a:r>
                      <a:r>
                        <a:rPr lang="en-US" sz="1400" dirty="0" smtClean="0">
                          <a:latin typeface="Calibri"/>
                          <a:ea typeface="Calibri"/>
                          <a:cs typeface="Gautami"/>
                        </a:rPr>
                        <a:t>states of flight. </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Medium</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GCS03</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53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1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1EBC11-0B2B-47FB-ABC1-FF7B4E8936A4}" type="slidenum">
              <a:rPr lang="en-US" smtClean="0"/>
              <a:pPr eaLnBrk="1" hangingPunct="1"/>
              <a:t>91</a:t>
            </a:fld>
            <a:endParaRPr lang="en-US" smtClean="0"/>
          </a:p>
        </p:txBody>
      </p:sp>
      <p:sp>
        <p:nvSpPr>
          <p:cNvPr id="96260" name="Rectangle 2"/>
          <p:cNvSpPr>
            <a:spLocks noGrp="1" noChangeArrowheads="1"/>
          </p:cNvSpPr>
          <p:nvPr>
            <p:ph type="title"/>
          </p:nvPr>
        </p:nvSpPr>
        <p:spPr/>
        <p:txBody>
          <a:bodyPr/>
          <a:lstStyle/>
          <a:p>
            <a:pPr eaLnBrk="1" hangingPunct="1"/>
            <a:r>
              <a:rPr lang="en-US" smtClean="0"/>
              <a:t>GCS Antenna Trade &amp; Selection</a:t>
            </a:r>
          </a:p>
        </p:txBody>
      </p:sp>
      <p:graphicFrame>
        <p:nvGraphicFramePr>
          <p:cNvPr id="8" name="Group 3"/>
          <p:cNvGraphicFramePr>
            <a:graphicFrameLocks noGrp="1"/>
          </p:cNvGraphicFramePr>
          <p:nvPr/>
        </p:nvGraphicFramePr>
        <p:xfrm>
          <a:off x="685800" y="1524000"/>
          <a:ext cx="7467600" cy="1782763"/>
        </p:xfrm>
        <a:graphic>
          <a:graphicData uri="http://schemas.openxmlformats.org/drawingml/2006/table">
            <a:tbl>
              <a:tblPr/>
              <a:tblGrid>
                <a:gridCol w="2160370"/>
                <a:gridCol w="1489845"/>
                <a:gridCol w="1489845"/>
                <a:gridCol w="1489845"/>
                <a:gridCol w="837694"/>
              </a:tblGrid>
              <a:tr h="62314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Name</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Range</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Gain</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Radiation Direction</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51405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Antenova</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 B58124</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 Km</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1.8dB</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Omni</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2g</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4556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dirty="0" smtClean="0">
                          <a:solidFill>
                            <a:srgbClr val="0070C0"/>
                          </a:solidFill>
                        </a:rPr>
                        <a:t>S467XX-915S</a:t>
                      </a:r>
                      <a:endPar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endParaRP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5 Km</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2.0dB</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Omni</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70C0"/>
                          </a:solidFill>
                          <a:effectLst/>
                          <a:latin typeface="Calibri" pitchFamily="32" charset="0"/>
                          <a:ea typeface="MS Gothic" charset="-128"/>
                          <a:cs typeface="Calibri" pitchFamily="32" charset="0"/>
                        </a:rPr>
                        <a:t>21g</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6287" name="TextBox 6"/>
          <p:cNvSpPr txBox="1">
            <a:spLocks noChangeArrowheads="1"/>
          </p:cNvSpPr>
          <p:nvPr/>
        </p:nvSpPr>
        <p:spPr bwMode="auto">
          <a:xfrm>
            <a:off x="685800" y="38100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a:latin typeface="Calibri" pitchFamily="34" charset="0"/>
                <a:ea typeface="Calibri" pitchFamily="34" charset="0"/>
                <a:cs typeface="Calibri" pitchFamily="34" charset="0"/>
              </a:rPr>
              <a:t>The first one is small easy to accommodate and light weight, but lacks in providing the required range hence communication fails, which is an extremely important objective of the cansat mission. Thus we select the one which gives us the required range.</a:t>
            </a:r>
          </a:p>
        </p:txBody>
      </p:sp>
      <p:pic>
        <p:nvPicPr>
          <p:cNvPr id="962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8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728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9862D3D-6DA0-456F-AA21-E3FB34F26D4A}" type="slidenum">
              <a:rPr lang="en-US" smtClean="0"/>
              <a:pPr eaLnBrk="1" hangingPunct="1"/>
              <a:t>92</a:t>
            </a:fld>
            <a:endParaRPr lang="en-US" smtClean="0"/>
          </a:p>
        </p:txBody>
      </p:sp>
      <p:sp>
        <p:nvSpPr>
          <p:cNvPr id="97284" name="Rectangle 4"/>
          <p:cNvSpPr>
            <a:spLocks noGrp="1" noChangeArrowheads="1"/>
          </p:cNvSpPr>
          <p:nvPr>
            <p:ph type="ctrTitle"/>
          </p:nvPr>
        </p:nvSpPr>
        <p:spPr/>
        <p:txBody>
          <a:bodyPr/>
          <a:lstStyle/>
          <a:p>
            <a:pPr eaLnBrk="1" hangingPunct="1"/>
            <a:r>
              <a:rPr lang="en-US" smtClean="0"/>
              <a:t>CanSat Integration and Test</a:t>
            </a:r>
          </a:p>
        </p:txBody>
      </p:sp>
      <p:sp>
        <p:nvSpPr>
          <p:cNvPr id="97285" name="Rectangle 5"/>
          <p:cNvSpPr>
            <a:spLocks noGrp="1" noChangeArrowheads="1"/>
          </p:cNvSpPr>
          <p:nvPr>
            <p:ph type="subTitle" idx="1"/>
          </p:nvPr>
        </p:nvSpPr>
        <p:spPr/>
        <p:txBody>
          <a:bodyPr/>
          <a:lstStyle/>
          <a:p>
            <a:pPr eaLnBrk="1" hangingPunct="1"/>
            <a:r>
              <a:rPr lang="en-US" smtClean="0"/>
              <a:t>Presenter : Palash Jain</a:t>
            </a:r>
          </a:p>
        </p:txBody>
      </p:sp>
      <p:pic>
        <p:nvPicPr>
          <p:cNvPr id="972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mtClean="0"/>
              <a:t>Integration of CANSAT subsystems</a:t>
            </a:r>
          </a:p>
        </p:txBody>
      </p:sp>
      <p:sp>
        <p:nvSpPr>
          <p:cNvPr id="18435" name="Content Placeholder 4"/>
          <p:cNvSpPr>
            <a:spLocks noGrp="1"/>
          </p:cNvSpPr>
          <p:nvPr>
            <p:ph idx="1"/>
          </p:nvPr>
        </p:nvSpPr>
        <p:spPr/>
        <p:txBody>
          <a:bodyPr/>
          <a:lstStyle/>
          <a:p>
            <a:pPr>
              <a:buFont typeface="Wingdings" pitchFamily="2" charset="2"/>
              <a:buChar char="Ø"/>
              <a:defRPr/>
            </a:pPr>
            <a:r>
              <a:rPr lang="en-US" dirty="0" smtClean="0">
                <a:latin typeface="Calibri" pitchFamily="34" charset="0"/>
                <a:cs typeface="Calibri" pitchFamily="34" charset="0"/>
              </a:rPr>
              <a:t>Integration of Carrier and Lander</a:t>
            </a:r>
          </a:p>
          <a:p>
            <a:pPr lvl="1">
              <a:buFont typeface="Wingdings" pitchFamily="2" charset="2"/>
              <a:buChar char="§"/>
              <a:defRPr/>
            </a:pPr>
            <a:r>
              <a:rPr lang="en-US" dirty="0" smtClean="0">
                <a:latin typeface="Calibri" pitchFamily="34" charset="0"/>
                <a:cs typeface="Calibri" pitchFamily="34" charset="0"/>
              </a:rPr>
              <a:t>We used a servo motor to control a hook that holds the Lander and the Carrier.</a:t>
            </a:r>
          </a:p>
          <a:p>
            <a:pPr>
              <a:buFont typeface="Wingdings" pitchFamily="2" charset="2"/>
              <a:buChar char="Ø"/>
              <a:defRPr/>
            </a:pPr>
            <a:r>
              <a:rPr lang="en-US" dirty="0" smtClean="0">
                <a:latin typeface="Calibri" pitchFamily="34" charset="0"/>
                <a:cs typeface="Calibri" pitchFamily="34" charset="0"/>
              </a:rPr>
              <a:t>Integrations in Carrier</a:t>
            </a:r>
          </a:p>
          <a:p>
            <a:pPr lvl="1">
              <a:buFont typeface="Wingdings" pitchFamily="2" charset="2"/>
              <a:buChar char="§"/>
              <a:defRPr/>
            </a:pPr>
            <a:r>
              <a:rPr lang="en-US" dirty="0" smtClean="0">
                <a:latin typeface="Calibri" pitchFamily="34" charset="0"/>
                <a:cs typeface="Calibri" pitchFamily="34" charset="0"/>
              </a:rPr>
              <a:t>EPS, SS, CDHS and DC</a:t>
            </a:r>
          </a:p>
          <a:p>
            <a:pPr lvl="2">
              <a:buFont typeface="Arial" pitchFamily="34" charset="0"/>
              <a:buChar char="•"/>
              <a:defRPr/>
            </a:pPr>
            <a:r>
              <a:rPr lang="en-US" dirty="0" smtClean="0">
                <a:latin typeface="Calibri" pitchFamily="34" charset="0"/>
                <a:cs typeface="Calibri" pitchFamily="34" charset="0"/>
              </a:rPr>
              <a:t>On one side frame there will be the PCB while on the other side there will be the battery. They both will be attached to the base frame structure and the power supply to the PCB will be provided by this battery source.</a:t>
            </a:r>
          </a:p>
          <a:p>
            <a:pPr>
              <a:buFont typeface="Wingdings" pitchFamily="2" charset="2"/>
              <a:buChar char="Ø"/>
              <a:defRPr/>
            </a:pPr>
            <a:r>
              <a:rPr lang="en-US" dirty="0" smtClean="0">
                <a:latin typeface="Calibri" pitchFamily="34" charset="0"/>
                <a:cs typeface="Calibri" pitchFamily="34" charset="0"/>
              </a:rPr>
              <a:t>Integrations in Lander</a:t>
            </a:r>
          </a:p>
          <a:p>
            <a:pPr lvl="1">
              <a:buFont typeface="Wingdings" pitchFamily="2" charset="2"/>
              <a:buChar char="§"/>
              <a:defRPr/>
            </a:pPr>
            <a:r>
              <a:rPr lang="en-US" dirty="0" smtClean="0">
                <a:latin typeface="Calibri" pitchFamily="34" charset="0"/>
                <a:cs typeface="Calibri" pitchFamily="34" charset="0"/>
              </a:rPr>
              <a:t>EPS and SS</a:t>
            </a:r>
          </a:p>
          <a:p>
            <a:pPr marL="1257300" lvl="2" indent="-342900">
              <a:buFont typeface="Arial" pitchFamily="34" charset="0"/>
              <a:buChar char="•"/>
              <a:defRPr/>
            </a:pPr>
            <a:r>
              <a:rPr lang="en-US" dirty="0" smtClean="0">
                <a:latin typeface="Calibri" pitchFamily="34" charset="0"/>
                <a:cs typeface="Calibri" pitchFamily="34" charset="0"/>
              </a:rPr>
              <a:t>Just like Carrier the Lander will also have PCB and battery source on either side of the frame but it will also have the egg container. Above this container only, the PCB and battery source will be kept.</a:t>
            </a:r>
          </a:p>
        </p:txBody>
      </p:sp>
      <p:sp>
        <p:nvSpPr>
          <p:cNvPr id="983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83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6C867BD-B6A9-4BF0-97AE-DA9103B466AE}" type="slidenum">
              <a:rPr lang="en-US" smtClean="0"/>
              <a:pPr eaLnBrk="1" hangingPunct="1"/>
              <a:t>93</a:t>
            </a:fld>
            <a:endParaRPr lang="en-US" smtClean="0"/>
          </a:p>
        </p:txBody>
      </p:sp>
      <p:pic>
        <p:nvPicPr>
          <p:cNvPr id="983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mtClean="0"/>
              <a:t>Tests Performed</a:t>
            </a:r>
          </a:p>
        </p:txBody>
      </p:sp>
      <p:sp>
        <p:nvSpPr>
          <p:cNvPr id="99331" name="Content Placeholder 5"/>
          <p:cNvSpPr>
            <a:spLocks noGrp="1"/>
          </p:cNvSpPr>
          <p:nvPr>
            <p:ph idx="1"/>
          </p:nvPr>
        </p:nvSpPr>
        <p:spPr>
          <a:xfrm>
            <a:off x="228600" y="1371600"/>
            <a:ext cx="8686800" cy="5181600"/>
          </a:xfrm>
        </p:spPr>
        <p:txBody>
          <a:bodyPr/>
          <a:lstStyle/>
          <a:p>
            <a:pPr>
              <a:buFont typeface="Wingdings" pitchFamily="2" charset="2"/>
              <a:buChar char="Ø"/>
            </a:pPr>
            <a:r>
              <a:rPr lang="en-US" smtClean="0"/>
              <a:t>Sensor Testing</a:t>
            </a:r>
          </a:p>
          <a:p>
            <a:pPr lvl="1">
              <a:buFont typeface="Wingdings" pitchFamily="2" charset="2"/>
              <a:buChar char="§"/>
            </a:pPr>
            <a:r>
              <a:rPr lang="en-US" smtClean="0">
                <a:latin typeface="Calibri" pitchFamily="34" charset="0"/>
                <a:ea typeface="Calibri" pitchFamily="34" charset="0"/>
                <a:cs typeface="Calibri" pitchFamily="34" charset="0"/>
              </a:rPr>
              <a:t>The sensor are same as we us we used in last year. They all are tested and are working fine.</a:t>
            </a:r>
          </a:p>
          <a:p>
            <a:pPr lvl="1">
              <a:buFontTx/>
              <a:buNone/>
            </a:pPr>
            <a:r>
              <a:rPr lang="en-US" smtClean="0">
                <a:latin typeface="Calibri" pitchFamily="34" charset="0"/>
                <a:ea typeface="Calibri" pitchFamily="34" charset="0"/>
                <a:cs typeface="Calibri" pitchFamily="34" charset="0"/>
              </a:rPr>
              <a:t>    The sensors are :-</a:t>
            </a:r>
          </a:p>
          <a:p>
            <a:pPr lvl="2">
              <a:buFont typeface="Wingdings" pitchFamily="2" charset="2"/>
              <a:buChar char="ü"/>
            </a:pPr>
            <a:r>
              <a:rPr lang="en-US" sz="2400" smtClean="0">
                <a:latin typeface="Calibri" pitchFamily="34" charset="0"/>
                <a:ea typeface="Calibri" pitchFamily="34" charset="0"/>
                <a:cs typeface="Calibri" pitchFamily="34" charset="0"/>
              </a:rPr>
              <a:t>Temperature Sensor </a:t>
            </a:r>
            <a:r>
              <a:rPr lang="en-US" smtClean="0">
                <a:latin typeface="Calibri" pitchFamily="34" charset="0"/>
                <a:ea typeface="Calibri" pitchFamily="34" charset="0"/>
                <a:cs typeface="Calibri" pitchFamily="34" charset="0"/>
              </a:rPr>
              <a:t>(LM35)</a:t>
            </a:r>
          </a:p>
          <a:p>
            <a:pPr lvl="2">
              <a:buFont typeface="Wingdings" pitchFamily="2" charset="2"/>
              <a:buChar char="ü"/>
            </a:pPr>
            <a:r>
              <a:rPr lang="en-US" sz="2400" smtClean="0">
                <a:latin typeface="Calibri" pitchFamily="34" charset="0"/>
                <a:ea typeface="Calibri" pitchFamily="34" charset="0"/>
                <a:cs typeface="Calibri" pitchFamily="34" charset="0"/>
              </a:rPr>
              <a:t>Pressure Sensor </a:t>
            </a:r>
            <a:r>
              <a:rPr lang="en-US" smtClean="0">
                <a:latin typeface="Calibri" pitchFamily="34" charset="0"/>
                <a:ea typeface="Calibri" pitchFamily="34" charset="0"/>
                <a:cs typeface="Calibri" pitchFamily="34" charset="0"/>
              </a:rPr>
              <a:t>(MPX</a:t>
            </a:r>
            <a:r>
              <a:rPr lang="en-US" smtClean="0">
                <a:solidFill>
                  <a:srgbClr val="000000"/>
                </a:solidFill>
                <a:latin typeface="Calibri" pitchFamily="34" charset="0"/>
                <a:ea typeface="Calibri" pitchFamily="34" charset="0"/>
                <a:cs typeface="Calibri" pitchFamily="34" charset="0"/>
              </a:rPr>
              <a:t>6115A</a:t>
            </a:r>
            <a:r>
              <a:rPr lang="en-US" smtClean="0">
                <a:latin typeface="Calibri" pitchFamily="34" charset="0"/>
                <a:ea typeface="Calibri" pitchFamily="34" charset="0"/>
                <a:cs typeface="Calibri" pitchFamily="34" charset="0"/>
              </a:rPr>
              <a:t>)</a:t>
            </a:r>
          </a:p>
          <a:p>
            <a:pPr lvl="2">
              <a:buFont typeface="Wingdings" pitchFamily="2" charset="2"/>
              <a:buChar char="ü"/>
            </a:pPr>
            <a:r>
              <a:rPr lang="en-US" sz="2400" smtClean="0">
                <a:latin typeface="Calibri" pitchFamily="34" charset="0"/>
                <a:ea typeface="Calibri" pitchFamily="34" charset="0"/>
                <a:cs typeface="Calibri" pitchFamily="34" charset="0"/>
              </a:rPr>
              <a:t>Accelerometer</a:t>
            </a:r>
            <a:r>
              <a:rPr lang="en-US" smtClean="0">
                <a:latin typeface="Calibri" pitchFamily="34" charset="0"/>
                <a:ea typeface="Calibri" pitchFamily="34" charset="0"/>
                <a:cs typeface="Calibri" pitchFamily="34" charset="0"/>
              </a:rPr>
              <a:t> (MMA7260Q)</a:t>
            </a:r>
          </a:p>
          <a:p>
            <a:pPr>
              <a:buFontTx/>
              <a:buNone/>
            </a:pPr>
            <a:r>
              <a:rPr lang="en-US" b="0" smtClean="0">
                <a:latin typeface="Calibri" pitchFamily="34" charset="0"/>
                <a:ea typeface="Calibri" pitchFamily="34" charset="0"/>
                <a:cs typeface="Calibri" pitchFamily="34" charset="0"/>
              </a:rPr>
              <a:t>     GPS Sensor (</a:t>
            </a:r>
            <a:r>
              <a:rPr lang="en-US" sz="2000" b="0" smtClean="0">
                <a:latin typeface="Calibri" pitchFamily="34" charset="0"/>
                <a:ea typeface="Calibri" pitchFamily="34" charset="0"/>
                <a:cs typeface="Calibri" pitchFamily="34" charset="0"/>
              </a:rPr>
              <a:t>GSC3</a:t>
            </a:r>
            <a:r>
              <a:rPr lang="en-US" b="0" smtClean="0">
                <a:latin typeface="Calibri" pitchFamily="34" charset="0"/>
                <a:ea typeface="Calibri" pitchFamily="34" charset="0"/>
                <a:cs typeface="Calibri" pitchFamily="34" charset="0"/>
              </a:rPr>
              <a:t>) is also used. We are facing little difficulties with the last year’s GPS. It is currently under test and will be procured soon if it doesn’t work.</a:t>
            </a:r>
            <a:endParaRPr lang="en-US" sz="1800" b="0" smtClean="0">
              <a:latin typeface="Calibri" pitchFamily="34" charset="0"/>
              <a:ea typeface="Calibri" pitchFamily="34" charset="0"/>
              <a:cs typeface="Calibri" pitchFamily="34" charset="0"/>
            </a:endParaRPr>
          </a:p>
        </p:txBody>
      </p:sp>
      <p:sp>
        <p:nvSpPr>
          <p:cNvPr id="993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993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FCD6752-66B2-4EEF-9DC0-7D1FDA753838}" type="slidenum">
              <a:rPr lang="en-US" smtClean="0"/>
              <a:pPr eaLnBrk="1" hangingPunct="1"/>
              <a:t>94</a:t>
            </a:fld>
            <a:endParaRPr lang="en-US" smtClean="0"/>
          </a:p>
        </p:txBody>
      </p:sp>
      <p:pic>
        <p:nvPicPr>
          <p:cNvPr id="993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t>Tests Performed</a:t>
            </a:r>
          </a:p>
        </p:txBody>
      </p:sp>
      <p:sp>
        <p:nvSpPr>
          <p:cNvPr id="100355" name="Content Placeholder 2"/>
          <p:cNvSpPr>
            <a:spLocks noGrp="1"/>
          </p:cNvSpPr>
          <p:nvPr>
            <p:ph idx="1"/>
          </p:nvPr>
        </p:nvSpPr>
        <p:spPr>
          <a:xfrm>
            <a:off x="228600" y="1066800"/>
            <a:ext cx="8610600" cy="1295400"/>
          </a:xfrm>
        </p:spPr>
        <p:txBody>
          <a:bodyPr/>
          <a:lstStyle/>
          <a:p>
            <a:pPr>
              <a:buFont typeface="Wingdings" pitchFamily="2" charset="2"/>
              <a:buChar char="Ø"/>
            </a:pPr>
            <a:r>
              <a:rPr lang="en-US" smtClean="0">
                <a:ea typeface="Calibri" pitchFamily="34" charset="0"/>
                <a:cs typeface="Calibri" pitchFamily="34" charset="0"/>
              </a:rPr>
              <a:t>Mechanical Testing</a:t>
            </a:r>
          </a:p>
          <a:p>
            <a:pPr lvl="2">
              <a:buFont typeface="Wingdings" pitchFamily="2" charset="2"/>
              <a:buChar char="§"/>
            </a:pPr>
            <a:r>
              <a:rPr lang="en-US" smtClean="0">
                <a:solidFill>
                  <a:srgbClr val="000000"/>
                </a:solidFill>
                <a:latin typeface="Calibri" pitchFamily="34" charset="0"/>
              </a:rPr>
              <a:t>Egg drop tests (To decide the cushioning material and parachute size)</a:t>
            </a:r>
          </a:p>
          <a:p>
            <a:pPr lvl="3">
              <a:buFont typeface="Arial" pitchFamily="34" charset="0"/>
              <a:buChar char="•"/>
            </a:pPr>
            <a:r>
              <a:rPr lang="en-US" smtClean="0">
                <a:solidFill>
                  <a:srgbClr val="000000"/>
                </a:solidFill>
                <a:latin typeface="Calibri" pitchFamily="34" charset="0"/>
              </a:rPr>
              <a:t>Evaluated under free fall and windy conditions </a:t>
            </a:r>
            <a:r>
              <a:rPr lang="en-US" i="1" smtClean="0">
                <a:solidFill>
                  <a:srgbClr val="000000"/>
                </a:solidFill>
                <a:latin typeface="Calibri" pitchFamily="34" charset="0"/>
              </a:rPr>
              <a:t>- worst case analysis. </a:t>
            </a:r>
            <a:endParaRPr lang="en-US" smtClean="0">
              <a:solidFill>
                <a:srgbClr val="000000"/>
              </a:solidFill>
              <a:latin typeface="Calibri" pitchFamily="34" charset="0"/>
            </a:endParaRPr>
          </a:p>
          <a:p>
            <a:pPr lvl="2">
              <a:buFont typeface="Wingdings" pitchFamily="2" charset="2"/>
              <a:buChar char="Ø"/>
            </a:pPr>
            <a:endParaRPr lang="en-US" smtClean="0">
              <a:ea typeface="Calibri" pitchFamily="34" charset="0"/>
              <a:cs typeface="Calibri" pitchFamily="34" charset="0"/>
            </a:endParaRPr>
          </a:p>
        </p:txBody>
      </p:sp>
      <p:sp>
        <p:nvSpPr>
          <p:cNvPr id="1003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03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690AA9E-36C3-4EF6-934A-A91DB989F578}" type="slidenum">
              <a:rPr lang="en-US" smtClean="0"/>
              <a:pPr eaLnBrk="1" hangingPunct="1"/>
              <a:t>95</a:t>
            </a:fld>
            <a:endParaRPr lang="en-US" smtClean="0"/>
          </a:p>
        </p:txBody>
      </p:sp>
      <p:graphicFrame>
        <p:nvGraphicFramePr>
          <p:cNvPr id="7" name="Group 4"/>
          <p:cNvGraphicFramePr>
            <a:graphicFrameLocks noGrp="1"/>
          </p:cNvGraphicFramePr>
          <p:nvPr/>
        </p:nvGraphicFramePr>
        <p:xfrm>
          <a:off x="381000" y="2514600"/>
          <a:ext cx="8382000" cy="3659188"/>
        </p:xfrm>
        <a:graphic>
          <a:graphicData uri="http://schemas.openxmlformats.org/drawingml/2006/table">
            <a:tbl>
              <a:tblPr/>
              <a:tblGrid>
                <a:gridCol w="546540"/>
                <a:gridCol w="1206060"/>
                <a:gridCol w="2286000"/>
                <a:gridCol w="698082"/>
                <a:gridCol w="2110452"/>
                <a:gridCol w="1534865"/>
              </a:tblGrid>
              <a:tr h="647598">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Trial</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Outer case</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Inner filling</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Drop Height (</a:t>
                      </a:r>
                      <a:r>
                        <a:rPr kumimoji="0" lang="en-US" sz="1100" b="1" i="0" u="sng" strike="noStrike" cap="none" normalizeH="0" baseline="0" dirty="0" err="1" smtClean="0">
                          <a:ln>
                            <a:noFill/>
                          </a:ln>
                          <a:solidFill>
                            <a:srgbClr val="000000"/>
                          </a:solidFill>
                          <a:effectLst/>
                          <a:latin typeface="Calibri" pitchFamily="32" charset="0"/>
                          <a:ea typeface="MS Gothic" charset="-128"/>
                          <a:cs typeface="Calibri" pitchFamily="32" charset="0"/>
                        </a:rPr>
                        <a:t>feets</a:t>
                      </a: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Velocity at Ground Level (metres/second)</a:t>
                      </a:r>
                    </a:p>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2" charset="0"/>
                          <a:ea typeface="MS Gothic" charset="-128"/>
                          <a:cs typeface="Calibri" pitchFamily="32" charset="0"/>
                        </a:rPr>
                        <a:t>V = √(2gh)</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sng" strike="noStrike" cap="none" normalizeH="0" baseline="0" dirty="0" smtClean="0">
                          <a:ln>
                            <a:noFill/>
                          </a:ln>
                          <a:solidFill>
                            <a:srgbClr val="000000"/>
                          </a:solidFill>
                          <a:effectLst/>
                          <a:latin typeface="Calibri" pitchFamily="32" charset="0"/>
                          <a:ea typeface="MS Gothic" charset="-128"/>
                          <a:cs typeface="Calibri" pitchFamily="32" charset="0"/>
                        </a:rPr>
                        <a:t>Results</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Coke Can </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Sponge</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10 </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7.75</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FAIL</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2</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Aluminum container</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Paper Cushion</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10</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7.75</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PASS</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3</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Aluminum container</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Sponge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 + Paper Cushion</a:t>
                      </a: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20</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11</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PASS</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4</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Aluminum container</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Sponge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 + Paper Cushion</a:t>
                      </a: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40</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15.5</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FAIL</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6</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Aluminum container</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Sponge</a:t>
                      </a:r>
                    </a:p>
                    <a:p>
                      <a:pPr algn="ctr"/>
                      <a:r>
                        <a:rPr lang="en-US" sz="1100" dirty="0" smtClean="0"/>
                        <a:t>+ thermacol balls </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20</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11</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PASS</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7</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Aluminum container</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Sponge</a:t>
                      </a:r>
                    </a:p>
                    <a:p>
                      <a:pPr algn="ctr"/>
                      <a:r>
                        <a:rPr lang="en-US" sz="1100" dirty="0" smtClean="0"/>
                        <a:t>+ polystyrene balls</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40</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15.5</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t>Pass</a:t>
                      </a:r>
                      <a:endParaRPr lang="en-US" sz="1100" dirty="0"/>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FF0000"/>
                          </a:solidFill>
                          <a:effectLst/>
                          <a:latin typeface="Calibri" pitchFamily="32" charset="0"/>
                          <a:ea typeface="MS Gothic" charset="-128"/>
                          <a:cs typeface="Calibri" pitchFamily="32" charset="0"/>
                        </a:rPr>
                        <a:t>8</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b="1" dirty="0" smtClean="0">
                          <a:solidFill>
                            <a:srgbClr val="FF0000"/>
                          </a:solidFill>
                        </a:rPr>
                        <a:t>Aluminum container</a:t>
                      </a:r>
                      <a:endParaRPr lang="en-US" sz="1100" b="1" dirty="0">
                        <a:solidFill>
                          <a:srgbClr val="FF0000"/>
                        </a:solidFill>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rPr>
                        <a:t>Sponge + polystyrene</a:t>
                      </a:r>
                      <a:r>
                        <a:rPr lang="en-US" sz="1100" b="1" baseline="0" dirty="0" smtClean="0">
                          <a:solidFill>
                            <a:srgbClr val="FF0000"/>
                          </a:solidFill>
                        </a:rPr>
                        <a:t> </a:t>
                      </a:r>
                      <a:r>
                        <a:rPr lang="en-US" sz="1100" b="1" dirty="0" smtClean="0">
                          <a:solidFill>
                            <a:srgbClr val="FF0000"/>
                          </a:solidFill>
                        </a:rPr>
                        <a:t>balls</a:t>
                      </a: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b="1" dirty="0" smtClean="0">
                          <a:solidFill>
                            <a:srgbClr val="FF0000"/>
                          </a:solidFill>
                        </a:rPr>
                        <a:t>60</a:t>
                      </a:r>
                      <a:endParaRPr lang="en-US" sz="1100" b="1" dirty="0">
                        <a:solidFill>
                          <a:srgbClr val="FF0000"/>
                        </a:solidFill>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b="1" dirty="0" smtClean="0">
                          <a:solidFill>
                            <a:srgbClr val="FF0000"/>
                          </a:solidFill>
                        </a:rPr>
                        <a:t>19</a:t>
                      </a:r>
                      <a:endParaRPr lang="en-US" sz="1100" b="1" dirty="0">
                        <a:solidFill>
                          <a:srgbClr val="FF0000"/>
                        </a:solidFill>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b="1" dirty="0" smtClean="0">
                          <a:solidFill>
                            <a:srgbClr val="FF0000"/>
                          </a:solidFill>
                        </a:rPr>
                        <a:t>Pass</a:t>
                      </a:r>
                      <a:endParaRPr lang="en-US" sz="1100" b="1" dirty="0">
                        <a:solidFill>
                          <a:srgbClr val="FF0000"/>
                        </a:solidFill>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04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424"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mtClean="0"/>
              <a:t>Tests Performed</a:t>
            </a:r>
          </a:p>
        </p:txBody>
      </p:sp>
      <p:sp>
        <p:nvSpPr>
          <p:cNvPr id="101379" name="Content Placeholder 5"/>
          <p:cNvSpPr>
            <a:spLocks noGrp="1"/>
          </p:cNvSpPr>
          <p:nvPr>
            <p:ph idx="1"/>
          </p:nvPr>
        </p:nvSpPr>
        <p:spPr/>
        <p:txBody>
          <a:bodyPr/>
          <a:lstStyle/>
          <a:p>
            <a:pPr>
              <a:buFont typeface="Wingdings" pitchFamily="2" charset="2"/>
              <a:buChar char="Ø"/>
            </a:pPr>
            <a:r>
              <a:rPr lang="en-US" sz="2800" smtClean="0"/>
              <a:t>Electronics Testing	</a:t>
            </a:r>
          </a:p>
          <a:p>
            <a:pPr>
              <a:buFont typeface="Wingdings" pitchFamily="2" charset="2"/>
              <a:buChar char="Ø"/>
            </a:pPr>
            <a:endParaRPr lang="en-US" sz="2800" smtClean="0"/>
          </a:p>
          <a:p>
            <a:pPr lvl="1">
              <a:buFont typeface="Wingdings" pitchFamily="2" charset="2"/>
              <a:buChar char="§"/>
            </a:pPr>
            <a:r>
              <a:rPr lang="en-US" b="1" u="sng" smtClean="0"/>
              <a:t>Objective</a:t>
            </a:r>
            <a:r>
              <a:rPr lang="en-US" smtClean="0"/>
              <a:t> :- Verification of the working of Motor-Hook</a:t>
            </a:r>
          </a:p>
          <a:p>
            <a:pPr lvl="1">
              <a:buFont typeface="Wingdings" pitchFamily="2" charset="2"/>
              <a:buChar char="§"/>
            </a:pPr>
            <a:endParaRPr lang="en-US" smtClean="0"/>
          </a:p>
          <a:p>
            <a:pPr lvl="2">
              <a:buFont typeface="Wingdings" pitchFamily="2" charset="2"/>
              <a:buChar char="ü"/>
            </a:pPr>
            <a:r>
              <a:rPr lang="en-US" smtClean="0">
                <a:solidFill>
                  <a:srgbClr val="000000"/>
                </a:solidFill>
                <a:latin typeface="Calibri" pitchFamily="34" charset="0"/>
              </a:rPr>
              <a:t>The detachment of Lander and Carrier with the help of a microcontroller and servo motor(as explained earlier) is the main motive of the test.</a:t>
            </a:r>
          </a:p>
          <a:p>
            <a:pPr lvl="2">
              <a:buFont typeface="Wingdings" pitchFamily="2" charset="2"/>
              <a:buChar char="ü"/>
            </a:pPr>
            <a:r>
              <a:rPr lang="en-US" smtClean="0">
                <a:solidFill>
                  <a:srgbClr val="000000"/>
                </a:solidFill>
                <a:latin typeface="Calibri" pitchFamily="34" charset="0"/>
              </a:rPr>
              <a:t>The Lander and Carrier are getting detached at various angles tested by manually tilting the structure.</a:t>
            </a:r>
          </a:p>
          <a:p>
            <a:pPr lvl="2">
              <a:buFont typeface="Wingdings" pitchFamily="2" charset="2"/>
              <a:buChar char="ü"/>
            </a:pPr>
            <a:r>
              <a:rPr lang="en-US" smtClean="0">
                <a:solidFill>
                  <a:srgbClr val="000000"/>
                </a:solidFill>
                <a:latin typeface="Calibri" pitchFamily="34" charset="0"/>
              </a:rPr>
              <a:t>They are also getting detached at an angle of 90degree.</a:t>
            </a:r>
          </a:p>
          <a:p>
            <a:pPr lvl="1">
              <a:buFont typeface="Arial" pitchFamily="34" charset="0"/>
              <a:buChar char="•"/>
            </a:pPr>
            <a:endParaRPr lang="en-US" sz="2800" smtClean="0"/>
          </a:p>
          <a:p>
            <a:pPr lvl="1">
              <a:buFont typeface="Wingdings" pitchFamily="2" charset="2"/>
              <a:buChar char="Ø"/>
            </a:pPr>
            <a:endParaRPr lang="en-US" sz="2800" smtClean="0"/>
          </a:p>
        </p:txBody>
      </p:sp>
      <p:sp>
        <p:nvSpPr>
          <p:cNvPr id="10138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13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24B70D2-6F4A-4666-A299-C277A283E404}" type="slidenum">
              <a:rPr lang="en-US" smtClean="0"/>
              <a:pPr eaLnBrk="1" hangingPunct="1"/>
              <a:t>96</a:t>
            </a:fld>
            <a:endParaRPr lang="en-US" smtClean="0"/>
          </a:p>
        </p:txBody>
      </p:sp>
      <p:pic>
        <p:nvPicPr>
          <p:cNvPr id="1013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3"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smtClean="0"/>
              <a:t>Tests to be Performed</a:t>
            </a:r>
          </a:p>
        </p:txBody>
      </p:sp>
      <p:sp>
        <p:nvSpPr>
          <p:cNvPr id="102403" name="Content Placeholder 2"/>
          <p:cNvSpPr>
            <a:spLocks noGrp="1"/>
          </p:cNvSpPr>
          <p:nvPr>
            <p:ph idx="1"/>
          </p:nvPr>
        </p:nvSpPr>
        <p:spPr/>
        <p:txBody>
          <a:bodyPr/>
          <a:lstStyle/>
          <a:p>
            <a:pPr marL="457200" indent="-457200">
              <a:buFontTx/>
              <a:buAutoNum type="arabicParenR"/>
            </a:pPr>
            <a:r>
              <a:rPr lang="en-US" smtClean="0">
                <a:latin typeface="Calibri" pitchFamily="34" charset="0"/>
                <a:ea typeface="Calibri" pitchFamily="34" charset="0"/>
                <a:cs typeface="Calibri" pitchFamily="34" charset="0"/>
              </a:rPr>
              <a:t>Communication Testing </a:t>
            </a:r>
          </a:p>
          <a:p>
            <a:pPr marL="457200" indent="-457200">
              <a:buFontTx/>
              <a:buAutoNum type="arabicParenR"/>
            </a:pPr>
            <a:r>
              <a:rPr lang="en-US" smtClean="0">
                <a:latin typeface="Calibri" pitchFamily="34" charset="0"/>
                <a:ea typeface="Calibri" pitchFamily="34" charset="0"/>
                <a:cs typeface="Calibri" pitchFamily="34" charset="0"/>
              </a:rPr>
              <a:t>Flight Software Testing</a:t>
            </a:r>
          </a:p>
          <a:p>
            <a:pPr marL="457200" indent="-457200">
              <a:buFontTx/>
              <a:buAutoNum type="arabicParenR"/>
            </a:pPr>
            <a:r>
              <a:rPr lang="en-US" smtClean="0">
                <a:latin typeface="Calibri" pitchFamily="34" charset="0"/>
                <a:ea typeface="Calibri" pitchFamily="34" charset="0"/>
                <a:cs typeface="Calibri" pitchFamily="34" charset="0"/>
              </a:rPr>
              <a:t>Detachment Testing during Flight </a:t>
            </a:r>
          </a:p>
          <a:p>
            <a:pPr marL="457200" indent="-457200">
              <a:buFontTx/>
              <a:buAutoNum type="arabicParenR"/>
            </a:pPr>
            <a:r>
              <a:rPr lang="en-US" smtClean="0">
                <a:latin typeface="Calibri" pitchFamily="34" charset="0"/>
                <a:ea typeface="Calibri" pitchFamily="34" charset="0"/>
                <a:cs typeface="Calibri" pitchFamily="34" charset="0"/>
              </a:rPr>
              <a:t>Lander Position Estimation Testing</a:t>
            </a:r>
          </a:p>
          <a:p>
            <a:pPr marL="457200" indent="-457200">
              <a:buFontTx/>
              <a:buAutoNum type="arabicParenR"/>
            </a:pPr>
            <a:r>
              <a:rPr lang="en-US" smtClean="0">
                <a:latin typeface="Calibri" pitchFamily="34" charset="0"/>
                <a:ea typeface="Calibri" pitchFamily="34" charset="0"/>
                <a:cs typeface="Calibri" pitchFamily="34" charset="0"/>
              </a:rPr>
              <a:t>Final Structure Testing</a:t>
            </a:r>
          </a:p>
        </p:txBody>
      </p:sp>
      <p:sp>
        <p:nvSpPr>
          <p:cNvPr id="1024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24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1FAB7A7-F4AA-4D10-ADD6-0F6488C33FF0}" type="slidenum">
              <a:rPr lang="en-US" smtClean="0"/>
              <a:pPr eaLnBrk="1" hangingPunct="1"/>
              <a:t>97</a:t>
            </a:fld>
            <a:endParaRPr lang="en-US" smtClean="0"/>
          </a:p>
        </p:txBody>
      </p:sp>
      <p:pic>
        <p:nvPicPr>
          <p:cNvPr id="1024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Palash Jain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342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5218EDC-C293-4B7F-9A23-6931C92826D4}" type="slidenum">
              <a:rPr lang="en-US" smtClean="0"/>
              <a:pPr eaLnBrk="1" hangingPunct="1"/>
              <a:t>98</a:t>
            </a:fld>
            <a:endParaRPr lang="en-US" smtClean="0"/>
          </a:p>
        </p:txBody>
      </p:sp>
      <p:sp>
        <p:nvSpPr>
          <p:cNvPr id="103428" name="Rectangle 2"/>
          <p:cNvSpPr>
            <a:spLocks noGrp="1" noChangeArrowheads="1"/>
          </p:cNvSpPr>
          <p:nvPr>
            <p:ph type="ctrTitle"/>
          </p:nvPr>
        </p:nvSpPr>
        <p:spPr/>
        <p:txBody>
          <a:bodyPr/>
          <a:lstStyle/>
          <a:p>
            <a:pPr eaLnBrk="1" hangingPunct="1"/>
            <a:r>
              <a:rPr lang="en-US" smtClean="0"/>
              <a:t>Mission Operations &amp; Analysis</a:t>
            </a:r>
          </a:p>
        </p:txBody>
      </p:sp>
      <p:sp>
        <p:nvSpPr>
          <p:cNvPr id="103429" name="Rectangle 3"/>
          <p:cNvSpPr>
            <a:spLocks noGrp="1" noChangeArrowheads="1"/>
          </p:cNvSpPr>
          <p:nvPr>
            <p:ph type="subTitle" idx="1"/>
          </p:nvPr>
        </p:nvSpPr>
        <p:spPr/>
        <p:txBody>
          <a:bodyPr/>
          <a:lstStyle/>
          <a:p>
            <a:pPr eaLnBrk="1" hangingPunct="1"/>
            <a:r>
              <a:rPr lang="en-US" smtClean="0"/>
              <a:t>Presenter : Roopak Dubey</a:t>
            </a:r>
          </a:p>
        </p:txBody>
      </p:sp>
      <p:pic>
        <p:nvPicPr>
          <p:cNvPr id="1034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Cansat 2011 PDR:  Team 852 (Team Gaganyaan)</a:t>
            </a:r>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C1F97EB-3DA9-41D2-A757-69E4521983C6}" type="slidenum">
              <a:rPr lang="en-US" smtClean="0"/>
              <a:pPr eaLnBrk="1" hangingPunct="1"/>
              <a:t>99</a:t>
            </a:fld>
            <a:endParaRPr lang="en-US" smtClean="0"/>
          </a:p>
        </p:txBody>
      </p:sp>
      <p:sp>
        <p:nvSpPr>
          <p:cNvPr id="104452" name="Rectangle 2"/>
          <p:cNvSpPr>
            <a:spLocks noGrp="1" noChangeArrowheads="1"/>
          </p:cNvSpPr>
          <p:nvPr>
            <p:ph type="title"/>
          </p:nvPr>
        </p:nvSpPr>
        <p:spPr/>
        <p:txBody>
          <a:bodyPr/>
          <a:lstStyle/>
          <a:p>
            <a:pPr eaLnBrk="1" hangingPunct="1"/>
            <a:r>
              <a:rPr lang="en-US" smtClean="0"/>
              <a:t>Overview of Mission Sequence of Events</a:t>
            </a:r>
          </a:p>
        </p:txBody>
      </p:sp>
      <p:sp>
        <p:nvSpPr>
          <p:cNvPr id="104453" name="Rectangle 3"/>
          <p:cNvSpPr>
            <a:spLocks noGrp="1" noChangeArrowheads="1"/>
          </p:cNvSpPr>
          <p:nvPr>
            <p:ph type="body" idx="1"/>
          </p:nvPr>
        </p:nvSpPr>
        <p:spPr/>
        <p:txBody>
          <a:bodyPr/>
          <a:lstStyle/>
          <a:p>
            <a:pPr marL="0">
              <a:spcBef>
                <a:spcPct val="0"/>
              </a:spcBef>
            </a:pPr>
            <a:r>
              <a:rPr lang="en-US" b="0" smtClean="0">
                <a:latin typeface="Calibri" pitchFamily="34" charset="0"/>
                <a:ea typeface="Calibri" pitchFamily="34" charset="0"/>
                <a:cs typeface="Calibri" pitchFamily="34" charset="0"/>
              </a:rPr>
              <a:t>•</a:t>
            </a:r>
            <a:r>
              <a:rPr lang="en-US" smtClean="0">
                <a:latin typeface="Calibri" pitchFamily="34" charset="0"/>
                <a:ea typeface="Calibri" pitchFamily="34" charset="0"/>
                <a:cs typeface="Calibri" pitchFamily="34" charset="0"/>
              </a:rPr>
              <a:t>Preliminary launch-day sequence of events</a:t>
            </a:r>
            <a:endParaRPr lang="en-US" b="0" smtClean="0">
              <a:latin typeface="Calibri" pitchFamily="34" charset="0"/>
              <a:ea typeface="Calibri" pitchFamily="34" charset="0"/>
              <a:cs typeface="Calibri" pitchFamily="34" charset="0"/>
            </a:endParaRPr>
          </a:p>
          <a:p>
            <a:pPr marL="0">
              <a:spcBef>
                <a:spcPct val="0"/>
              </a:spcBef>
            </a:pPr>
            <a:r>
              <a:rPr lang="en-US" b="0" smtClean="0">
                <a:latin typeface="Calibri" pitchFamily="34" charset="0"/>
                <a:ea typeface="Calibri" pitchFamily="34" charset="0"/>
                <a:cs typeface="Calibri" pitchFamily="34" charset="0"/>
              </a:rPr>
              <a:t>–Arrive at the Launch site will in-time</a:t>
            </a:r>
          </a:p>
          <a:p>
            <a:pPr marL="0">
              <a:spcBef>
                <a:spcPct val="0"/>
              </a:spcBef>
            </a:pPr>
            <a:r>
              <a:rPr lang="en-US" b="0" smtClean="0">
                <a:latin typeface="Calibri" pitchFamily="34" charset="0"/>
                <a:ea typeface="Calibri" pitchFamily="34" charset="0"/>
                <a:cs typeface="Calibri" pitchFamily="34" charset="0"/>
              </a:rPr>
              <a:t>–Locate a workspace for the team</a:t>
            </a:r>
          </a:p>
          <a:p>
            <a:pPr marL="0">
              <a:spcBef>
                <a:spcPct val="0"/>
              </a:spcBef>
            </a:pPr>
            <a:r>
              <a:rPr lang="en-US" b="0" smtClean="0">
                <a:latin typeface="Calibri" pitchFamily="34" charset="0"/>
                <a:ea typeface="Calibri" pitchFamily="34" charset="0"/>
                <a:cs typeface="Calibri" pitchFamily="34" charset="0"/>
              </a:rPr>
              <a:t>–Layout the team’s equipment and put up the team’s banner</a:t>
            </a:r>
          </a:p>
          <a:p>
            <a:pPr marL="0">
              <a:spcBef>
                <a:spcPct val="0"/>
              </a:spcBef>
            </a:pPr>
            <a:r>
              <a:rPr lang="en-US" b="0" smtClean="0">
                <a:latin typeface="Calibri" pitchFamily="34" charset="0"/>
                <a:ea typeface="Calibri" pitchFamily="34" charset="0"/>
                <a:cs typeface="Calibri" pitchFamily="34" charset="0"/>
              </a:rPr>
              <a:t>–Collect the launch time schedule</a:t>
            </a:r>
          </a:p>
          <a:p>
            <a:pPr marL="0">
              <a:spcBef>
                <a:spcPct val="0"/>
              </a:spcBef>
            </a:pPr>
            <a:r>
              <a:rPr lang="en-US" b="0" smtClean="0">
                <a:latin typeface="Calibri" pitchFamily="34" charset="0"/>
                <a:ea typeface="Calibri" pitchFamily="34" charset="0"/>
                <a:cs typeface="Calibri" pitchFamily="34" charset="0"/>
              </a:rPr>
              <a:t>–Assemble the CANSAT carrier and lander for final check</a:t>
            </a:r>
          </a:p>
          <a:p>
            <a:pPr marL="0">
              <a:spcBef>
                <a:spcPct val="0"/>
              </a:spcBef>
            </a:pPr>
            <a:r>
              <a:rPr lang="en-US" b="0" smtClean="0">
                <a:latin typeface="Calibri" pitchFamily="34" charset="0"/>
                <a:ea typeface="Calibri" pitchFamily="34" charset="0"/>
                <a:cs typeface="Calibri" pitchFamily="34" charset="0"/>
              </a:rPr>
              <a:t>–Setup GCS</a:t>
            </a:r>
          </a:p>
          <a:p>
            <a:pPr marL="0">
              <a:spcBef>
                <a:spcPct val="0"/>
              </a:spcBef>
            </a:pPr>
            <a:r>
              <a:rPr lang="en-US" b="0" smtClean="0">
                <a:latin typeface="Calibri" pitchFamily="34" charset="0"/>
                <a:ea typeface="Calibri" pitchFamily="34" charset="0"/>
                <a:cs typeface="Calibri" pitchFamily="34" charset="0"/>
              </a:rPr>
              <a:t>–Verify communication between CANSAT and GCS</a:t>
            </a:r>
          </a:p>
          <a:p>
            <a:pPr marL="0">
              <a:spcBef>
                <a:spcPct val="0"/>
              </a:spcBef>
            </a:pPr>
            <a:r>
              <a:rPr lang="en-US" b="0" smtClean="0">
                <a:latin typeface="Calibri" pitchFamily="34" charset="0"/>
                <a:ea typeface="Calibri" pitchFamily="34" charset="0"/>
                <a:cs typeface="Calibri" pitchFamily="34" charset="0"/>
              </a:rPr>
              <a:t>–Collect and place the Egg in its container</a:t>
            </a:r>
          </a:p>
          <a:p>
            <a:pPr marL="0">
              <a:spcBef>
                <a:spcPct val="0"/>
              </a:spcBef>
            </a:pPr>
            <a:r>
              <a:rPr lang="en-US" b="0" smtClean="0">
                <a:latin typeface="Calibri" pitchFamily="34" charset="0"/>
                <a:ea typeface="Calibri" pitchFamily="34" charset="0"/>
                <a:cs typeface="Calibri" pitchFamily="34" charset="0"/>
              </a:rPr>
              <a:t>–Proceed to place the CANSAT in the payload section of the rocket</a:t>
            </a:r>
          </a:p>
          <a:p>
            <a:pPr marL="0">
              <a:spcBef>
                <a:spcPct val="0"/>
              </a:spcBef>
            </a:pPr>
            <a:r>
              <a:rPr lang="en-US" b="0" smtClean="0">
                <a:latin typeface="Calibri" pitchFamily="34" charset="0"/>
                <a:ea typeface="Calibri" pitchFamily="34" charset="0"/>
                <a:cs typeface="Calibri" pitchFamily="34" charset="0"/>
              </a:rPr>
              <a:t>–Post Launch – run all the GCS operations</a:t>
            </a:r>
          </a:p>
          <a:p>
            <a:pPr marL="0">
              <a:spcBef>
                <a:spcPct val="0"/>
              </a:spcBef>
            </a:pPr>
            <a:r>
              <a:rPr lang="en-US" b="0" smtClean="0">
                <a:latin typeface="Calibri" pitchFamily="34" charset="0"/>
                <a:ea typeface="Calibri" pitchFamily="34" charset="0"/>
                <a:cs typeface="Calibri" pitchFamily="34" charset="0"/>
              </a:rPr>
              <a:t>–On successful landing of CANSAT, proceed for recovery</a:t>
            </a:r>
          </a:p>
          <a:p>
            <a:pPr marL="0">
              <a:spcBef>
                <a:spcPct val="0"/>
              </a:spcBef>
            </a:pPr>
            <a:r>
              <a:rPr lang="en-US" b="0" smtClean="0">
                <a:latin typeface="Calibri" pitchFamily="34" charset="0"/>
                <a:ea typeface="Calibri" pitchFamily="34" charset="0"/>
                <a:cs typeface="Calibri" pitchFamily="34" charset="0"/>
              </a:rPr>
              <a:t>–Pack up and leave the Launch site</a:t>
            </a:r>
          </a:p>
          <a:p>
            <a:pPr marL="0" eaLnBrk="1" hangingPunct="1">
              <a:spcBef>
                <a:spcPct val="0"/>
              </a:spcBef>
            </a:pPr>
            <a:endParaRPr lang="en-US" smtClean="0">
              <a:latin typeface="Calibri" pitchFamily="34" charset="0"/>
              <a:ea typeface="Calibri" pitchFamily="34" charset="0"/>
              <a:cs typeface="Calibri" pitchFamily="34" charset="0"/>
            </a:endParaRPr>
          </a:p>
        </p:txBody>
      </p:sp>
      <p:sp>
        <p:nvSpPr>
          <p:cNvPr id="10445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a:t>Presenter:  Roopak Dubey</a:t>
            </a:r>
          </a:p>
        </p:txBody>
      </p:sp>
      <p:pic>
        <p:nvPicPr>
          <p:cNvPr id="1044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9064</Words>
  <Application>Microsoft Office PowerPoint</Application>
  <PresentationFormat>On-screen Show (4:3)</PresentationFormat>
  <Paragraphs>2278</Paragraphs>
  <Slides>110</Slides>
  <Notes>7</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27" baseType="lpstr">
      <vt:lpstr>Arial</vt:lpstr>
      <vt:lpstr>Calibri</vt:lpstr>
      <vt:lpstr>Times New Roman</vt:lpstr>
      <vt:lpstr>MS Gothic</vt:lpstr>
      <vt:lpstr>Tahoma</vt:lpstr>
      <vt:lpstr>StarSymbol</vt:lpstr>
      <vt:lpstr>Wingdings</vt:lpstr>
      <vt:lpstr>Mangal</vt:lpstr>
      <vt:lpstr>Courier New</vt:lpstr>
      <vt:lpstr>DejaVu Sans</vt:lpstr>
      <vt:lpstr>Constantia</vt:lpstr>
      <vt:lpstr>Symbol</vt:lpstr>
      <vt:lpstr>Wingdings 2</vt:lpstr>
      <vt:lpstr>Lucida Sans Unicode</vt:lpstr>
      <vt:lpstr>Gautami</vt:lpstr>
      <vt:lpstr>Default Design</vt:lpstr>
      <vt:lpstr>Microsoft Equation 3.0</vt:lpstr>
      <vt:lpstr>Cansat 2013 PDR Outline</vt:lpstr>
      <vt:lpstr>Presentation Outline</vt:lpstr>
      <vt:lpstr>Presentation Outline</vt:lpstr>
      <vt:lpstr>Presentation Outline</vt:lpstr>
      <vt:lpstr>Team Organization</vt:lpstr>
      <vt:lpstr>Internal Organization</vt:lpstr>
      <vt:lpstr>Acronyms</vt:lpstr>
      <vt:lpstr>Systems Overview</vt:lpstr>
      <vt:lpstr>Mission Summary</vt:lpstr>
      <vt:lpstr>System Requirements</vt:lpstr>
      <vt:lpstr>System Requirements</vt:lpstr>
      <vt:lpstr>System Requirements</vt:lpstr>
      <vt:lpstr>System Level Cansat Configuration Trade &amp; Selection</vt:lpstr>
      <vt:lpstr>System Level Cansat Configuration Trade &amp; Selection</vt:lpstr>
      <vt:lpstr>System Concept of Operations</vt:lpstr>
      <vt:lpstr>System Concept of Operations</vt:lpstr>
      <vt:lpstr>System Concept of Operations</vt:lpstr>
      <vt:lpstr>System Concept of Operations</vt:lpstr>
      <vt:lpstr>System Concept of Operations</vt:lpstr>
      <vt:lpstr>System Concept of Operations</vt:lpstr>
      <vt:lpstr>Physical Layout</vt:lpstr>
      <vt:lpstr>Physical Layout</vt:lpstr>
      <vt:lpstr>Physical Layout</vt:lpstr>
      <vt:lpstr>Launch Vehicle Compatibility</vt:lpstr>
      <vt:lpstr>Sensor Subsystem Design</vt:lpstr>
      <vt:lpstr>       Sensor Subsystem Overview</vt:lpstr>
      <vt:lpstr>    Sensor Subsystem Requirements</vt:lpstr>
      <vt:lpstr>      Carrier GPS          Trade &amp; Selection</vt:lpstr>
      <vt:lpstr>Carrier Non-GPS Altitude Sensor   Trade &amp; Selection</vt:lpstr>
      <vt:lpstr> Carrier Air Temperature       Trade &amp; Selection</vt:lpstr>
      <vt:lpstr> Lander Pressure Sensor       Trade &amp; Selection</vt:lpstr>
      <vt:lpstr> Lander Impact Force Sensor         Trade &amp; Selection</vt:lpstr>
      <vt:lpstr>Descent Control Design</vt:lpstr>
      <vt:lpstr>Descent Control Overview</vt:lpstr>
      <vt:lpstr>Descent Control Requirements</vt:lpstr>
      <vt:lpstr>Carrier Descent Control Strategy     Trade and Selection</vt:lpstr>
      <vt:lpstr>Lander Descent Control Strategy  Trade and Selection </vt:lpstr>
      <vt:lpstr>Descent Rate Estimates</vt:lpstr>
      <vt:lpstr>PowerPoint Presentation</vt:lpstr>
      <vt:lpstr>Lander detachment strategy</vt:lpstr>
      <vt:lpstr> Lander detachment strategy</vt:lpstr>
      <vt:lpstr>Mechanical Subsystem Design</vt:lpstr>
      <vt:lpstr>Mechanical Subsystem Overview</vt:lpstr>
      <vt:lpstr>Mechanical System Requirements</vt:lpstr>
      <vt:lpstr>Egg Protection Trade and Selection</vt:lpstr>
      <vt:lpstr>Egg Protection Trade and selection </vt:lpstr>
      <vt:lpstr>Carrier-Lander Interface</vt:lpstr>
      <vt:lpstr>Mechanical Layout of Components  Trade &amp; Selection</vt:lpstr>
      <vt:lpstr>Estimated Mass Budget</vt:lpstr>
      <vt:lpstr>Communication and Data Handling Subsystem Design</vt:lpstr>
      <vt:lpstr>CDH Overview-1</vt:lpstr>
      <vt:lpstr>CDH Overview-2</vt:lpstr>
      <vt:lpstr>CDH Requirements-1 (CARRIER)</vt:lpstr>
      <vt:lpstr>CDH Requirements-2 (LANDER)</vt:lpstr>
      <vt:lpstr>CDH Requirements-3 (GROUND STATION)</vt:lpstr>
      <vt:lpstr>Processor : Trade &amp; Selection-1</vt:lpstr>
      <vt:lpstr>Processor : Trade &amp; Selection-2</vt:lpstr>
      <vt:lpstr>Memory : Trade &amp; Selection</vt:lpstr>
      <vt:lpstr>    Carrier Antenna   Trade &amp; Selection</vt:lpstr>
      <vt:lpstr>Communications Configuration</vt:lpstr>
      <vt:lpstr>Carrier Telemetry Format</vt:lpstr>
      <vt:lpstr>Autonomous Termination of Transmissions</vt:lpstr>
      <vt:lpstr>Locator Device Trade &amp; Selection</vt:lpstr>
      <vt:lpstr>Electrical Power Subsystem Design</vt:lpstr>
      <vt:lpstr>EPS Overview</vt:lpstr>
      <vt:lpstr>EPS Requirements For Cansat System</vt:lpstr>
      <vt:lpstr>EPS Requirements For Carrier</vt:lpstr>
      <vt:lpstr>EPS Requirements For Lander</vt:lpstr>
      <vt:lpstr>Carrier Electrical Block Diagram</vt:lpstr>
      <vt:lpstr>Lander Electrical Block Diagram</vt:lpstr>
      <vt:lpstr>External Power Control without disassembling CANSAT</vt:lpstr>
      <vt:lpstr>Carrier Power Budget</vt:lpstr>
      <vt:lpstr>Lander Power Budget</vt:lpstr>
      <vt:lpstr>Total Power Budget</vt:lpstr>
      <vt:lpstr>      Power Source   Trade &amp; Selection</vt:lpstr>
      <vt:lpstr> Battery Voltage Measurement                 Trade &amp; Selection</vt:lpstr>
      <vt:lpstr>EPS Testing Overviews</vt:lpstr>
      <vt:lpstr>Flight Software Design</vt:lpstr>
      <vt:lpstr>FSW Overview</vt:lpstr>
      <vt:lpstr>Basic Structure: FSW for Lander</vt:lpstr>
      <vt:lpstr>FSW Overview</vt:lpstr>
      <vt:lpstr>FSW (Carrier) Requirements </vt:lpstr>
      <vt:lpstr>FSW (Lander) Requirements </vt:lpstr>
      <vt:lpstr>Software (Carrier) flow diagram(High Level)</vt:lpstr>
      <vt:lpstr>Sensors</vt:lpstr>
      <vt:lpstr>Software (Lander) flow diagram(High Level)</vt:lpstr>
      <vt:lpstr>Sensors</vt:lpstr>
      <vt:lpstr>Ground Control System Design</vt:lpstr>
      <vt:lpstr>GCS Overview</vt:lpstr>
      <vt:lpstr>GCS Requirements</vt:lpstr>
      <vt:lpstr>GCS Antenna Trade &amp; Selection</vt:lpstr>
      <vt:lpstr>CanSat Integration and Test</vt:lpstr>
      <vt:lpstr>Integration of CANSAT subsystems</vt:lpstr>
      <vt:lpstr>Tests Performed</vt:lpstr>
      <vt:lpstr>Tests Performed</vt:lpstr>
      <vt:lpstr>Tests Performed</vt:lpstr>
      <vt:lpstr>Tests to be Performed</vt:lpstr>
      <vt:lpstr>Mission Operations &amp; Analysis</vt:lpstr>
      <vt:lpstr>Overview of Mission Sequence of Events</vt:lpstr>
      <vt:lpstr>Lander Landing Coordinate Prediction</vt:lpstr>
      <vt:lpstr>Cansat Location and Recover</vt:lpstr>
      <vt:lpstr>Management</vt:lpstr>
      <vt:lpstr>Cansat Budget – Hardware</vt:lpstr>
      <vt:lpstr>Cansat Budget – Other Costs</vt:lpstr>
      <vt:lpstr>Program Schedule</vt:lpstr>
      <vt:lpstr>Program Schedule(contd.)</vt:lpstr>
      <vt:lpstr>Mechanical Team Schedule</vt:lpstr>
      <vt:lpstr>Mechanical Team Schedule(contd.)</vt:lpstr>
      <vt:lpstr>Conclusions</vt:lpstr>
      <vt:lpstr>PowerPoint Presentation</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Reedy</dc:creator>
  <cp:lastModifiedBy>RakeshNR</cp:lastModifiedBy>
  <cp:revision>103</cp:revision>
  <dcterms:created xsi:type="dcterms:W3CDTF">2010-11-29T00:52:01Z</dcterms:created>
  <dcterms:modified xsi:type="dcterms:W3CDTF">2013-02-02T14:34:37Z</dcterms:modified>
</cp:coreProperties>
</file>