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66" r:id="rId6"/>
    <p:sldId id="260" r:id="rId7"/>
    <p:sldId id="262" r:id="rId8"/>
    <p:sldId id="263" r:id="rId9"/>
    <p:sldId id="267" r:id="rId10"/>
    <p:sldId id="268" r:id="rId11"/>
    <p:sldId id="269" r:id="rId12"/>
    <p:sldId id="270" r:id="rId13"/>
    <p:sldId id="271" r:id="rId14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80" d="100"/>
          <a:sy n="80" d="100"/>
        </p:scale>
        <p:origin x="-8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4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4/28/2013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5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4/28/2013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1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4/28/2013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1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50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4/28/2013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4/28/2013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4/28/2013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4/28/2013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4/28/2013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6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4/28/2013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2" y="4686156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8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187624" y="987575"/>
            <a:ext cx="6477000" cy="2038350"/>
          </a:xfrm>
        </p:spPr>
        <p:txBody>
          <a:bodyPr/>
          <a:lstStyle>
            <a:extLst/>
          </a:lstStyle>
          <a:p>
            <a:r>
              <a:rPr lang="en-US" dirty="0"/>
              <a:t>A simple prior free model for non-rigid structure from motion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Jashwanth - 201030068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4659983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CVPR 2012</a:t>
            </a:r>
            <a:endParaRPr lang="en-IN" dirty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923928" y="3209556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Authors:</a:t>
            </a:r>
          </a:p>
          <a:p>
            <a:r>
              <a:rPr lang="en-US" dirty="0" smtClean="0"/>
              <a:t>Yuchao Dai HongDong Li Mingyi He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Theorem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755576" y="1347614"/>
            <a:ext cx="7992888" cy="3268625"/>
          </a:xfrm>
        </p:spPr>
        <p:txBody>
          <a:bodyPr/>
          <a:lstStyle/>
          <a:p>
            <a:r>
              <a:rPr lang="en-US" dirty="0" smtClean="0"/>
              <a:t>All solutions of Qk form a linear subspace of dimension (2k</a:t>
            </a:r>
            <a:r>
              <a:rPr lang="en-US" baseline="30000" dirty="0" smtClean="0"/>
              <a:t>2 </a:t>
            </a:r>
            <a:r>
              <a:rPr lang="en-US" dirty="0" smtClean="0"/>
              <a:t> - k ).</a:t>
            </a:r>
          </a:p>
          <a:p>
            <a:r>
              <a:rPr lang="en-US" dirty="0" smtClean="0"/>
              <a:t>Intersection theorem: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Avec(Qk) = 0 </a:t>
            </a:r>
            <a:r>
              <a:rPr lang="en-US" dirty="0" smtClean="0">
                <a:latin typeface="Gulim"/>
                <a:ea typeface="Gulim"/>
              </a:rPr>
              <a:t>∩ Qk &gt; 0 ∩ rank(Qk) = 3.</a:t>
            </a:r>
            <a:r>
              <a:rPr lang="en-IN" dirty="0" smtClean="0"/>
              <a:t>This is converted to nuclear  norm rank minimisation problem – standard SDP .</a:t>
            </a:r>
            <a:r>
              <a:rPr lang="en-US" dirty="0" smtClean="0">
                <a:latin typeface="Gulim"/>
                <a:ea typeface="Gulim"/>
              </a:rPr>
              <a:t> 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03641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1563638"/>
            <a:ext cx="7272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Similarly estimate S by rank minimization problem.</a:t>
            </a:r>
          </a:p>
          <a:p>
            <a:r>
              <a:rPr lang="en-US" dirty="0" smtClean="0"/>
              <a:t>W = RS</a:t>
            </a:r>
          </a:p>
          <a:p>
            <a:r>
              <a:rPr lang="en-US" dirty="0" smtClean="0"/>
              <a:t>Rank(S) &lt;= 3*k</a:t>
            </a:r>
          </a:p>
          <a:p>
            <a:endParaRPr lang="en-US" dirty="0"/>
          </a:p>
          <a:p>
            <a:r>
              <a:rPr lang="en-US" dirty="0" smtClean="0"/>
              <a:t>Gives </a:t>
            </a:r>
            <a:r>
              <a:rPr lang="en-IN" dirty="0" smtClean="0"/>
              <a:t>  S = R</a:t>
            </a:r>
            <a:r>
              <a:rPr lang="en-IN" dirty="0" smtClean="0">
                <a:latin typeface="Gulim"/>
                <a:ea typeface="Gulim"/>
              </a:rPr>
              <a:t>Ŧ</a:t>
            </a:r>
            <a:r>
              <a:rPr lang="en-IN" dirty="0" smtClean="0">
                <a:latin typeface="+mj-lt"/>
                <a:ea typeface="Gulim"/>
              </a:rPr>
              <a:t>W . (R</a:t>
            </a:r>
            <a:r>
              <a:rPr lang="en-IN" dirty="0" smtClean="0">
                <a:latin typeface="Gulim"/>
                <a:ea typeface="Gulim"/>
              </a:rPr>
              <a:t>Ŧ </a:t>
            </a:r>
            <a:r>
              <a:rPr lang="en-IN" dirty="0" smtClean="0">
                <a:latin typeface="+mj-lt"/>
                <a:ea typeface="Gulim"/>
              </a:rPr>
              <a:t>is pseudo inverse of 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4544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Experimental Results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35646"/>
            <a:ext cx="3886200" cy="211281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508" y="1352550"/>
            <a:ext cx="3437284" cy="3268663"/>
          </a:xfrm>
        </p:spPr>
      </p:pic>
    </p:spTree>
    <p:extLst>
      <p:ext uri="{BB962C8B-B14F-4D97-AF65-F5344CB8AC3E}">
        <p14:creationId xmlns:p14="http://schemas.microsoft.com/office/powerpoint/2010/main" val="193650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63688" y="192367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THANK YOU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03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2"/>
            <a:ext cx="8534400" cy="3307430"/>
          </a:xfrm>
        </p:spPr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en-US" altLang="x-none" b="1" dirty="0" smtClean="0"/>
              <a:t>About: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This paper proposes a simple prior free method for solving non rigid structure from  Motion factorization problems.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This paper doesnot assume any extra prior knowledge except a low rank constraint hence is prior  free.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This paper is free from constraints like non rigid shape bases , coefficients , camera motion(may be smooth or rapidly changing ) etc…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55776" y="431134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PRIOR WORK IN THE AREA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3548" y="1491630"/>
            <a:ext cx="84609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Tomasi – Kanade Factorization: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 feature points over F frames in an image stream.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Image coordinates are (u</a:t>
            </a:r>
            <a:r>
              <a:rPr lang="en-US" baseline="-25000" dirty="0" smtClean="0"/>
              <a:t>fp</a:t>
            </a:r>
            <a:r>
              <a:rPr lang="en-US" dirty="0" smtClean="0"/>
              <a:t> , v</a:t>
            </a:r>
            <a:r>
              <a:rPr lang="en-US" baseline="-25000" dirty="0" smtClean="0"/>
              <a:t>fp</a:t>
            </a:r>
            <a:r>
              <a:rPr lang="en-US" dirty="0" smtClean="0"/>
              <a:t> ) where f = 1,2,…..F and p = 1,2,………..P.</a:t>
            </a:r>
          </a:p>
          <a:p>
            <a:pPr lvl="3"/>
            <a:r>
              <a:rPr lang="en-US" dirty="0" smtClean="0"/>
              <a:t>            u</a:t>
            </a:r>
            <a:r>
              <a:rPr lang="en-US" baseline="-25000" dirty="0" smtClean="0"/>
              <a:t>11</a:t>
            </a:r>
            <a:r>
              <a:rPr lang="en-US" dirty="0" smtClean="0"/>
              <a:t> </a:t>
            </a:r>
            <a:r>
              <a:rPr lang="en-US" dirty="0"/>
              <a:t>u</a:t>
            </a:r>
            <a:r>
              <a:rPr lang="en-US" baseline="-25000" dirty="0"/>
              <a:t>12 </a:t>
            </a:r>
            <a:r>
              <a:rPr lang="en-US" dirty="0"/>
              <a:t>……  u</a:t>
            </a:r>
            <a:r>
              <a:rPr lang="en-US" baseline="-25000" dirty="0"/>
              <a:t>1p</a:t>
            </a:r>
          </a:p>
          <a:p>
            <a:pPr lvl="3"/>
            <a:r>
              <a:rPr lang="en-US" baseline="-25000" dirty="0"/>
              <a:t>                    </a:t>
            </a:r>
            <a:r>
              <a:rPr lang="en-US" dirty="0"/>
              <a:t>u</a:t>
            </a:r>
            <a:r>
              <a:rPr lang="en-US" baseline="-25000" dirty="0"/>
              <a:t>21</a:t>
            </a:r>
            <a:r>
              <a:rPr lang="en-US" dirty="0"/>
              <a:t> …………..</a:t>
            </a:r>
          </a:p>
          <a:p>
            <a:pPr lvl="3"/>
            <a:r>
              <a:rPr lang="en-US" dirty="0" smtClean="0"/>
              <a:t>W=       ………………</a:t>
            </a:r>
          </a:p>
          <a:p>
            <a:pPr lvl="3"/>
            <a:r>
              <a:rPr lang="en-US" dirty="0" smtClean="0"/>
              <a:t>             v</a:t>
            </a:r>
            <a:r>
              <a:rPr lang="en-US" baseline="-25000" dirty="0" smtClean="0"/>
              <a:t>11</a:t>
            </a:r>
            <a:r>
              <a:rPr lang="en-US" dirty="0" smtClean="0"/>
              <a:t>..................v</a:t>
            </a:r>
            <a:r>
              <a:rPr lang="en-US" baseline="-25000" dirty="0" smtClean="0"/>
              <a:t>1p</a:t>
            </a:r>
            <a:endParaRPr lang="en-US" dirty="0" smtClean="0"/>
          </a:p>
          <a:p>
            <a:pPr lvl="3"/>
            <a:r>
              <a:rPr lang="en-US" dirty="0" smtClean="0"/>
              <a:t>              </a:t>
            </a:r>
            <a:r>
              <a:rPr lang="en-US" dirty="0"/>
              <a:t>……………...</a:t>
            </a:r>
          </a:p>
          <a:p>
            <a:pPr lvl="3"/>
            <a:r>
              <a:rPr lang="en-US" dirty="0"/>
              <a:t>             v</a:t>
            </a:r>
            <a:r>
              <a:rPr lang="en-US" baseline="-25000" dirty="0"/>
              <a:t>f1</a:t>
            </a:r>
            <a:r>
              <a:rPr lang="en-US" dirty="0"/>
              <a:t>………......</a:t>
            </a:r>
            <a:r>
              <a:rPr lang="en-US" dirty="0" smtClean="0"/>
              <a:t>v</a:t>
            </a:r>
            <a:r>
              <a:rPr lang="en-US" baseline="-25000" dirty="0" smtClean="0"/>
              <a:t>fp</a:t>
            </a:r>
            <a:endParaRPr lang="en-US" dirty="0"/>
          </a:p>
          <a:p>
            <a:pPr lvl="3"/>
            <a:r>
              <a:rPr lang="en-US" dirty="0" smtClean="0"/>
              <a:t>Mean is subtracted from each entity -&gt; registered rank matrix</a:t>
            </a:r>
          </a:p>
        </p:txBody>
      </p:sp>
      <p:sp>
        <p:nvSpPr>
          <p:cNvPr id="10" name="Double Bracket 9"/>
          <p:cNvSpPr/>
          <p:nvPr/>
        </p:nvSpPr>
        <p:spPr>
          <a:xfrm>
            <a:off x="2440125" y="2294751"/>
            <a:ext cx="2248973" cy="178220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uble Bracket 2"/>
          <p:cNvSpPr/>
          <p:nvPr/>
        </p:nvSpPr>
        <p:spPr>
          <a:xfrm>
            <a:off x="1475656" y="1563638"/>
            <a:ext cx="936104" cy="289368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619672" y="1779662"/>
            <a:ext cx="57606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1</a:t>
            </a:r>
            <a:endParaRPr lang="en-US" dirty="0" smtClean="0"/>
          </a:p>
          <a:p>
            <a:r>
              <a:rPr lang="en-US" dirty="0" smtClean="0"/>
              <a:t>I</a:t>
            </a:r>
            <a:r>
              <a:rPr lang="en-US" baseline="-25000" dirty="0" smtClean="0"/>
              <a:t>2</a:t>
            </a:r>
            <a:endParaRPr lang="en-US" dirty="0" smtClean="0"/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J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J</a:t>
            </a:r>
            <a:r>
              <a:rPr lang="en-US" baseline="-25000" dirty="0" smtClean="0"/>
              <a:t>2</a:t>
            </a:r>
          </a:p>
          <a:p>
            <a:r>
              <a:rPr lang="en-US" baseline="-25000" dirty="0" smtClean="0"/>
              <a:t>.</a:t>
            </a:r>
          </a:p>
          <a:p>
            <a:r>
              <a:rPr lang="en-US" baseline="-25000" dirty="0" smtClean="0"/>
              <a:t>.</a:t>
            </a:r>
          </a:p>
          <a:p>
            <a:r>
              <a:rPr lang="en-US" dirty="0" err="1" smtClean="0"/>
              <a:t>J</a:t>
            </a:r>
            <a:r>
              <a:rPr lang="en-US" baseline="-25000" dirty="0" err="1" smtClean="0"/>
              <a:t>f</a:t>
            </a:r>
            <a:endParaRPr lang="en-US" baseline="-25000" dirty="0" smtClean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57175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= 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059832" y="1347614"/>
            <a:ext cx="0" cy="338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51920" y="177966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 =   S</a:t>
            </a:r>
            <a:r>
              <a:rPr lang="en-US" baseline="-25000" dirty="0" smtClean="0"/>
              <a:t>1</a:t>
            </a:r>
            <a:r>
              <a:rPr lang="en-US" dirty="0" smtClean="0"/>
              <a:t>……S</a:t>
            </a:r>
            <a:r>
              <a:rPr lang="en-US" baseline="-25000" dirty="0" smtClean="0"/>
              <a:t>p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3" name="Double Bracket 12"/>
          <p:cNvSpPr/>
          <p:nvPr/>
        </p:nvSpPr>
        <p:spPr>
          <a:xfrm>
            <a:off x="4427984" y="1779662"/>
            <a:ext cx="936104" cy="36933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707904" y="2211710"/>
            <a:ext cx="525658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 = RS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Here R is rotation matrix and S is shape matrix.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Rank of noise less W = 3!!!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SVD :: W’ = U’V’D’ where R’ = U’V’ and S’ = D’.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But R=R’Q and S = Q</a:t>
            </a:r>
            <a:r>
              <a:rPr lang="en-US" baseline="30000" dirty="0" smtClean="0"/>
              <a:t>-1</a:t>
            </a:r>
            <a:r>
              <a:rPr lang="en-US" dirty="0"/>
              <a:t> </a:t>
            </a:r>
            <a:r>
              <a:rPr lang="en-US" dirty="0" smtClean="0"/>
              <a:t>S’ are also solutions.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find Q metric constraints i1</a:t>
            </a:r>
            <a:r>
              <a:rPr lang="en-US" baseline="30000" dirty="0" smtClean="0"/>
              <a:t>T</a:t>
            </a:r>
            <a:r>
              <a:rPr lang="en-US" dirty="0" smtClean="0"/>
              <a:t>QQ</a:t>
            </a:r>
            <a:r>
              <a:rPr lang="en-US" baseline="30000" dirty="0" smtClean="0"/>
              <a:t>t</a:t>
            </a:r>
            <a:r>
              <a:rPr lang="en-US" dirty="0"/>
              <a:t> </a:t>
            </a:r>
            <a:r>
              <a:rPr lang="en-US" dirty="0" smtClean="0"/>
              <a:t>i1 = 1 and i1</a:t>
            </a:r>
            <a:r>
              <a:rPr lang="en-US" baseline="30000" dirty="0" smtClean="0"/>
              <a:t>t</a:t>
            </a:r>
            <a:r>
              <a:rPr lang="en-US" dirty="0" smtClean="0"/>
              <a:t>QQ</a:t>
            </a:r>
            <a:r>
              <a:rPr lang="en-US" baseline="30000" dirty="0" smtClean="0"/>
              <a:t>t</a:t>
            </a:r>
            <a:r>
              <a:rPr lang="en-US" dirty="0" smtClean="0"/>
              <a:t> i2 = 0 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aseline="300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09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1275607"/>
            <a:ext cx="547260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5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5616" y="41151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2400" b="1" dirty="0" smtClean="0"/>
              <a:t>Bregler’s work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1491630"/>
            <a:ext cx="60486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Recover 3-D non-rigid shape models from image sequences.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3D shape is a linear combination of set of basis.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algorithm tackles the problem without use of prior model   </a:t>
            </a:r>
          </a:p>
          <a:p>
            <a:r>
              <a:rPr lang="en-US" dirty="0"/>
              <a:t> </a:t>
            </a:r>
            <a:r>
              <a:rPr lang="en-US" dirty="0" smtClean="0"/>
              <a:t>    and multi-view etc…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describe the shape of the non-rigid object as key frame basis set s1,s2,…sk. Each key frame is 3*P dimensional.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required shape is linear combination of basis set.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uble Bracket 8"/>
          <p:cNvSpPr/>
          <p:nvPr/>
        </p:nvSpPr>
        <p:spPr>
          <a:xfrm>
            <a:off x="1691680" y="1803762"/>
            <a:ext cx="3024336" cy="230425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907704" y="2283718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30000" dirty="0" smtClean="0"/>
              <a:t>1</a:t>
            </a:r>
            <a:r>
              <a:rPr lang="en-US" baseline="-25000" dirty="0" smtClean="0"/>
              <a:t>1</a:t>
            </a:r>
            <a:r>
              <a:rPr lang="en-US" dirty="0" smtClean="0"/>
              <a:t>R</a:t>
            </a:r>
            <a:r>
              <a:rPr lang="en-US" baseline="30000" dirty="0" smtClean="0"/>
              <a:t>1</a:t>
            </a:r>
            <a:r>
              <a:rPr lang="en-US" dirty="0" smtClean="0"/>
              <a:t> ………………..l</a:t>
            </a:r>
            <a:r>
              <a:rPr lang="en-US" baseline="30000" dirty="0" smtClean="0"/>
              <a:t>1</a:t>
            </a:r>
            <a:r>
              <a:rPr lang="en-US" baseline="-25000" dirty="0" smtClean="0"/>
              <a:t>k</a:t>
            </a:r>
            <a:r>
              <a:rPr lang="en-US" dirty="0" smtClean="0"/>
              <a:t>R</a:t>
            </a:r>
            <a:r>
              <a:rPr lang="en-US" baseline="30000" dirty="0" smtClean="0"/>
              <a:t>1</a:t>
            </a:r>
          </a:p>
          <a:p>
            <a:endParaRPr lang="en-US" baseline="30000" dirty="0" smtClean="0"/>
          </a:p>
          <a:p>
            <a:r>
              <a:rPr lang="en-US" baseline="30000" dirty="0" smtClean="0"/>
              <a:t>…………………………………..</a:t>
            </a:r>
          </a:p>
          <a:p>
            <a:endParaRPr lang="en-US" baseline="30000" dirty="0"/>
          </a:p>
          <a:p>
            <a:r>
              <a:rPr lang="en-US" dirty="0" smtClean="0"/>
              <a:t>l</a:t>
            </a:r>
            <a:r>
              <a:rPr lang="en-US" baseline="30000" dirty="0" smtClean="0"/>
              <a:t>N</a:t>
            </a:r>
            <a:r>
              <a:rPr lang="en-US" baseline="-25000" dirty="0" smtClean="0"/>
              <a:t>1 </a:t>
            </a:r>
            <a:r>
              <a:rPr lang="en-US" dirty="0" smtClean="0"/>
              <a:t>R</a:t>
            </a:r>
            <a:r>
              <a:rPr lang="en-US" baseline="30000" dirty="0" smtClean="0"/>
              <a:t>1</a:t>
            </a:r>
            <a:r>
              <a:rPr lang="en-US" dirty="0" smtClean="0"/>
              <a:t>……………….l</a:t>
            </a:r>
            <a:r>
              <a:rPr lang="en-US" baseline="30000" dirty="0" smtClean="0"/>
              <a:t>N</a:t>
            </a:r>
            <a:r>
              <a:rPr lang="en-US" baseline="-25000" dirty="0" smtClean="0"/>
              <a:t>k </a:t>
            </a:r>
            <a:r>
              <a:rPr lang="en-US" dirty="0" smtClean="0"/>
              <a:t>R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271576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alibri"/>
                <a:cs typeface="Calibri"/>
              </a:rPr>
              <a:t>X</a:t>
            </a:r>
            <a:endParaRPr lang="en-IN" dirty="0"/>
          </a:p>
        </p:txBody>
      </p:sp>
      <p:sp>
        <p:nvSpPr>
          <p:cNvPr id="12" name="Double Bracket 11"/>
          <p:cNvSpPr/>
          <p:nvPr/>
        </p:nvSpPr>
        <p:spPr>
          <a:xfrm>
            <a:off x="5724128" y="1803762"/>
            <a:ext cx="864096" cy="230425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5868144" y="1995686"/>
            <a:ext cx="504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dirty="0" smtClean="0"/>
          </a:p>
          <a:p>
            <a:r>
              <a:rPr lang="en-US" baseline="-25000" dirty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 .</a:t>
            </a:r>
          </a:p>
          <a:p>
            <a:r>
              <a:rPr lang="en-US" dirty="0"/>
              <a:t> </a:t>
            </a:r>
            <a:r>
              <a:rPr lang="en-US" dirty="0" smtClean="0"/>
              <a:t> .</a:t>
            </a:r>
          </a:p>
          <a:p>
            <a:r>
              <a:rPr lang="en-US" baseline="-25000" dirty="0" smtClean="0"/>
              <a:t>   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584" y="242773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948264" y="271576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= </a:t>
            </a:r>
            <a:r>
              <a:rPr lang="el-GR" dirty="0" smtClean="0">
                <a:latin typeface="Calibri"/>
                <a:cs typeface="Calibri"/>
              </a:rPr>
              <a:t>π</a:t>
            </a:r>
            <a:r>
              <a:rPr lang="en-US" dirty="0" smtClean="0"/>
              <a:t>B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07567"/>
            <a:ext cx="3426221" cy="388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04048" y="1635646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Track the eyes brows , upper and lower eye lids , 5 nose points , outer and inner  boundary of the lips and chin contour using appearance based 2D tracking technique.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483518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2400" b="1" dirty="0" smtClean="0"/>
              <a:t>Paper’s work</a:t>
            </a:r>
            <a:endParaRPr lang="en-I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419622"/>
            <a:ext cx="7416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According to xio et.al one cannot recover non-rigid shapes and shapes coefficients uniquely.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But Akhter et al. proves that although ambiguity in shape basis is inherent </a:t>
            </a:r>
          </a:p>
          <a:p>
            <a:r>
              <a:rPr lang="en-US" dirty="0"/>
              <a:t> </a:t>
            </a:r>
            <a:r>
              <a:rPr lang="en-US" dirty="0" smtClean="0"/>
              <a:t>    3D shape can be recovered uniquely without ambiguity.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Here also S(shape matrix) is linear combination of shape basis 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 = </a:t>
            </a:r>
            <a:r>
              <a:rPr lang="el-GR" dirty="0" smtClean="0">
                <a:latin typeface="Calibri"/>
                <a:cs typeface="Calibri"/>
              </a:rPr>
              <a:t>π</a:t>
            </a:r>
            <a:r>
              <a:rPr lang="en-US" dirty="0" smtClean="0">
                <a:latin typeface="Calibri"/>
                <a:cs typeface="Calibri"/>
              </a:rPr>
              <a:t>B = </a:t>
            </a:r>
            <a:r>
              <a:rPr lang="el-GR" dirty="0" smtClean="0">
                <a:cs typeface="Calibri"/>
              </a:rPr>
              <a:t>π</a:t>
            </a:r>
            <a:r>
              <a:rPr lang="en-US" dirty="0" smtClean="0">
                <a:cs typeface="Calibri"/>
              </a:rPr>
              <a:t>GG</a:t>
            </a:r>
            <a:r>
              <a:rPr lang="en-US" baseline="30000" dirty="0" smtClean="0">
                <a:cs typeface="Calibri"/>
              </a:rPr>
              <a:t>-1</a:t>
            </a:r>
            <a:r>
              <a:rPr lang="en-US" dirty="0" smtClean="0">
                <a:cs typeface="Calibri"/>
              </a:rPr>
              <a:t>B  where G is Euclidean corrective matrix.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cs typeface="Calibri"/>
              </a:rPr>
              <a:t>Orthonormal constraints are imposed to recover Q</a:t>
            </a:r>
            <a:r>
              <a:rPr lang="en-US" baseline="-25000" dirty="0" smtClean="0">
                <a:cs typeface="Calibri"/>
              </a:rPr>
              <a:t>k</a:t>
            </a:r>
            <a:r>
              <a:rPr lang="en-US" dirty="0" smtClean="0">
                <a:cs typeface="Calibri"/>
              </a:rPr>
              <a:t> = </a:t>
            </a:r>
            <a:r>
              <a:rPr lang="en-US" dirty="0" err="1" smtClean="0">
                <a:cs typeface="Calibri"/>
              </a:rPr>
              <a:t>G</a:t>
            </a:r>
            <a:r>
              <a:rPr lang="en-US" baseline="-25000" dirty="0" err="1" smtClean="0">
                <a:cs typeface="Calibri"/>
              </a:rPr>
              <a:t>k</a:t>
            </a:r>
            <a:r>
              <a:rPr lang="en-US" dirty="0" smtClean="0">
                <a:cs typeface="Calibri"/>
              </a:rPr>
              <a:t> G</a:t>
            </a:r>
            <a:r>
              <a:rPr lang="en-US" baseline="-25000" dirty="0" smtClean="0">
                <a:cs typeface="Calibri"/>
              </a:rPr>
              <a:t>K</a:t>
            </a:r>
            <a:r>
              <a:rPr lang="en-US" baseline="30000" dirty="0" smtClean="0">
                <a:cs typeface="Calibri"/>
              </a:rPr>
              <a:t>T</a:t>
            </a:r>
            <a:r>
              <a:rPr lang="en-IN" dirty="0" smtClean="0"/>
              <a:t>  by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l-GR" dirty="0" smtClean="0">
                <a:cs typeface="Calibri"/>
              </a:rPr>
              <a:t>π</a:t>
            </a:r>
            <a:r>
              <a:rPr lang="en-US" baseline="-25000" dirty="0" smtClean="0">
                <a:cs typeface="Calibri"/>
              </a:rPr>
              <a:t>2i-1</a:t>
            </a:r>
            <a:r>
              <a:rPr lang="en-US" dirty="0" smtClean="0">
                <a:cs typeface="Calibri"/>
              </a:rPr>
              <a:t> * Qk * </a:t>
            </a:r>
            <a:r>
              <a:rPr lang="el-GR" dirty="0" smtClean="0">
                <a:cs typeface="Calibri"/>
              </a:rPr>
              <a:t>π</a:t>
            </a:r>
            <a:r>
              <a:rPr lang="en-US" baseline="-25000" dirty="0" smtClean="0">
                <a:cs typeface="Calibri"/>
              </a:rPr>
              <a:t>2i-1</a:t>
            </a:r>
            <a:r>
              <a:rPr lang="en-US" baseline="30000" dirty="0" smtClean="0">
                <a:cs typeface="Calibri"/>
              </a:rPr>
              <a:t>T  </a:t>
            </a:r>
            <a:r>
              <a:rPr lang="en-US" dirty="0" smtClean="0">
                <a:cs typeface="Calibri"/>
              </a:rPr>
              <a:t> =  </a:t>
            </a:r>
            <a:r>
              <a:rPr lang="en-US" dirty="0"/>
              <a:t> </a:t>
            </a:r>
            <a:r>
              <a:rPr lang="el-GR" dirty="0">
                <a:cs typeface="Calibri"/>
              </a:rPr>
              <a:t>π</a:t>
            </a:r>
            <a:r>
              <a:rPr lang="en-US" baseline="-25000" dirty="0" smtClean="0">
                <a:cs typeface="Calibri"/>
              </a:rPr>
              <a:t>2i</a:t>
            </a:r>
            <a:r>
              <a:rPr lang="en-US" dirty="0" smtClean="0">
                <a:cs typeface="Calibri"/>
              </a:rPr>
              <a:t> </a:t>
            </a:r>
            <a:r>
              <a:rPr lang="en-US" dirty="0">
                <a:cs typeface="Calibri"/>
              </a:rPr>
              <a:t>* Qk * </a:t>
            </a:r>
            <a:r>
              <a:rPr lang="el-GR" dirty="0">
                <a:cs typeface="Calibri"/>
              </a:rPr>
              <a:t>π</a:t>
            </a:r>
            <a:r>
              <a:rPr lang="en-US" baseline="-25000" dirty="0" smtClean="0">
                <a:cs typeface="Calibri"/>
              </a:rPr>
              <a:t>2i</a:t>
            </a:r>
            <a:r>
              <a:rPr lang="en-US" baseline="30000" dirty="0" smtClean="0">
                <a:cs typeface="Calibri"/>
              </a:rPr>
              <a:t>T </a:t>
            </a:r>
          </a:p>
          <a:p>
            <a:r>
              <a:rPr lang="en-US" baseline="30000" dirty="0">
                <a:cs typeface="Calibri"/>
              </a:rPr>
              <a:t> </a:t>
            </a:r>
            <a:r>
              <a:rPr lang="en-US" baseline="30000" dirty="0" smtClean="0">
                <a:cs typeface="Calibri"/>
              </a:rPr>
              <a:t>    </a:t>
            </a:r>
            <a:r>
              <a:rPr lang="en-US" dirty="0"/>
              <a:t> </a:t>
            </a:r>
            <a:r>
              <a:rPr lang="el-GR" dirty="0">
                <a:cs typeface="Calibri"/>
              </a:rPr>
              <a:t>π</a:t>
            </a:r>
            <a:r>
              <a:rPr lang="en-US" baseline="-25000" dirty="0" smtClean="0">
                <a:cs typeface="Calibri"/>
              </a:rPr>
              <a:t>2i</a:t>
            </a:r>
            <a:r>
              <a:rPr lang="en-US" dirty="0" smtClean="0">
                <a:cs typeface="Calibri"/>
              </a:rPr>
              <a:t> </a:t>
            </a:r>
            <a:r>
              <a:rPr lang="en-US" dirty="0">
                <a:cs typeface="Calibri"/>
              </a:rPr>
              <a:t>* Qk * </a:t>
            </a:r>
            <a:r>
              <a:rPr lang="el-GR" dirty="0">
                <a:cs typeface="Calibri"/>
              </a:rPr>
              <a:t>π</a:t>
            </a:r>
            <a:r>
              <a:rPr lang="en-US" baseline="-25000">
                <a:cs typeface="Calibri"/>
              </a:rPr>
              <a:t>2i-1</a:t>
            </a:r>
            <a:r>
              <a:rPr lang="en-US" baseline="30000">
                <a:cs typeface="Calibri"/>
              </a:rPr>
              <a:t>T </a:t>
            </a:r>
            <a:r>
              <a:rPr lang="en-US" baseline="30000" smtClean="0">
                <a:cs typeface="Calibri"/>
              </a:rPr>
              <a:t>    </a:t>
            </a:r>
            <a:r>
              <a:rPr lang="en-US" smtClean="0">
                <a:cs typeface="Calibri"/>
              </a:rPr>
              <a:t>= 0 </a:t>
            </a:r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69456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563</Words>
  <Application>Microsoft Office PowerPoint</Application>
  <PresentationFormat>On-screen Show (16:9)</PresentationFormat>
  <Paragraphs>90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Widescreen Presentation</vt:lpstr>
      <vt:lpstr>A simple prior free model for non-rigid structure from motion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Theorem</vt:lpstr>
      <vt:lpstr>PowerPoint Presentation</vt:lpstr>
      <vt:lpstr>Experimental Results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2013-04-25T08:58:29Z</dcterms:created>
  <dcterms:modified xsi:type="dcterms:W3CDTF">2013-04-27T20:33:31Z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