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EE56B-06DF-45F0-AA13-6FB239E0A59E}" type="datetimeFigureOut">
              <a:rPr lang="en-IN" smtClean="0"/>
              <a:t>12-02-2013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C35BC-995C-4449-9FB0-37841FCD671E}" type="slidenum">
              <a:rPr lang="en-IN" smtClean="0"/>
              <a:t>‹#›</a:t>
            </a:fld>
            <a:endParaRPr lang="en-IN"/>
          </a:p>
        </p:txBody>
      </p:sp>
    </p:spTree>
    <p:extLst>
      <p:ext uri="{BB962C8B-B14F-4D97-AF65-F5344CB8AC3E}">
        <p14:creationId xmlns:p14="http://schemas.microsoft.com/office/powerpoint/2010/main" val="2303300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A13D478-7CFF-4085-9A3B-C6D2883E0990}" type="datetimeFigureOut">
              <a:rPr lang="en-IN" smtClean="0"/>
              <a:t>12-02-2013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647C6BF-A9B9-4825-97ED-7DEB90F9354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3D478-7CFF-4085-9A3B-C6D2883E0990}" type="datetimeFigureOut">
              <a:rPr lang="en-IN" smtClean="0"/>
              <a:t>12-02-2013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3D478-7CFF-4085-9A3B-C6D2883E0990}" type="datetimeFigureOut">
              <a:rPr lang="en-IN" smtClean="0"/>
              <a:t>12-02-2013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13D478-7CFF-4085-9A3B-C6D2883E0990}" type="datetimeFigureOut">
              <a:rPr lang="en-IN" smtClean="0"/>
              <a:t>12-02-2013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13D478-7CFF-4085-9A3B-C6D2883E0990}" type="datetimeFigureOut">
              <a:rPr lang="en-IN" smtClean="0"/>
              <a:t>12-02-2013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13D478-7CFF-4085-9A3B-C6D2883E0990}" type="datetimeFigureOut">
              <a:rPr lang="en-IN" smtClean="0"/>
              <a:t>12-02-2013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47C6BF-A9B9-4825-97ED-7DEB90F9354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13D478-7CFF-4085-9A3B-C6D2883E0990}" type="datetimeFigureOut">
              <a:rPr lang="en-IN" smtClean="0"/>
              <a:t>12-02-2013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13D478-7CFF-4085-9A3B-C6D2883E0990}" type="datetimeFigureOut">
              <a:rPr lang="en-IN" smtClean="0"/>
              <a:t>12-02-2013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3D478-7CFF-4085-9A3B-C6D2883E0990}" type="datetimeFigureOut">
              <a:rPr lang="en-IN" smtClean="0"/>
              <a:t>12-02-2013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13D478-7CFF-4085-9A3B-C6D2883E0990}" type="datetimeFigureOut">
              <a:rPr lang="en-IN" smtClean="0"/>
              <a:t>12-02-2013</a:t>
            </a:fld>
            <a:endParaRPr lang="en-IN"/>
          </a:p>
        </p:txBody>
      </p:sp>
      <p:sp>
        <p:nvSpPr>
          <p:cNvPr id="7" name="Slide Number Placeholder 6"/>
          <p:cNvSpPr>
            <a:spLocks noGrp="1"/>
          </p:cNvSpPr>
          <p:nvPr>
            <p:ph type="sldNum" sz="quarter" idx="12"/>
          </p:nvPr>
        </p:nvSpPr>
        <p:spPr/>
        <p:txBody>
          <a:bodyPr/>
          <a:lstStyle/>
          <a:p>
            <a:fld id="{1647C6BF-A9B9-4825-97ED-7DEB90F9354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3D478-7CFF-4085-9A3B-C6D2883E0990}" type="datetimeFigureOut">
              <a:rPr lang="en-IN" smtClean="0"/>
              <a:t>12-02-2013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1647C6BF-A9B9-4825-97ED-7DEB90F9354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A13D478-7CFF-4085-9A3B-C6D2883E0990}" type="datetimeFigureOut">
              <a:rPr lang="en-IN" smtClean="0"/>
              <a:t>12-02-2013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647C6BF-A9B9-4825-97ED-7DEB90F9354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260648"/>
            <a:ext cx="4822304" cy="747514"/>
          </a:xfrm>
        </p:spPr>
        <p:txBody>
          <a:bodyPr>
            <a:normAutofit/>
          </a:bodyPr>
          <a:lstStyle/>
          <a:p>
            <a:r>
              <a:rPr lang="en-US" dirty="0" smtClean="0">
                <a:solidFill>
                  <a:schemeClr val="tx2"/>
                </a:solidFill>
              </a:rPr>
              <a:t>How we Know others</a:t>
            </a:r>
            <a:endParaRPr lang="en-IN" dirty="0">
              <a:solidFill>
                <a:schemeClr val="tx2"/>
              </a:solidFill>
            </a:endParaRPr>
          </a:p>
        </p:txBody>
      </p:sp>
      <p:sp>
        <p:nvSpPr>
          <p:cNvPr id="3" name="Subtitle 2"/>
          <p:cNvSpPr>
            <a:spLocks noGrp="1"/>
          </p:cNvSpPr>
          <p:nvPr>
            <p:ph type="subTitle" idx="1"/>
          </p:nvPr>
        </p:nvSpPr>
        <p:spPr/>
        <p:txBody>
          <a:bodyPr/>
          <a:lstStyle/>
          <a:p>
            <a:r>
              <a:rPr lang="en-US" dirty="0" smtClean="0"/>
              <a:t>Jashwanth Reddy</a:t>
            </a:r>
            <a:endParaRPr lang="en-IN" dirty="0"/>
          </a:p>
        </p:txBody>
      </p:sp>
    </p:spTree>
    <p:extLst>
      <p:ext uri="{BB962C8B-B14F-4D97-AF65-F5344CB8AC3E}">
        <p14:creationId xmlns:p14="http://schemas.microsoft.com/office/powerpoint/2010/main" val="2709495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492896"/>
            <a:ext cx="7024744"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886348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20688"/>
            <a:ext cx="7776864" cy="5632311"/>
          </a:xfrm>
          <a:prstGeom prst="rect">
            <a:avLst/>
          </a:prstGeom>
          <a:noFill/>
        </p:spPr>
        <p:txBody>
          <a:bodyPr wrap="square" rtlCol="0">
            <a:spAutoFit/>
          </a:bodyPr>
          <a:lstStyle/>
          <a:p>
            <a:pPr marL="285750" indent="-285750">
              <a:buFont typeface="Arial" pitchFamily="34" charset="0"/>
              <a:buChar char="•"/>
            </a:pPr>
            <a:r>
              <a:rPr lang="en-IN" dirty="0"/>
              <a:t>-Social Cognition ? perpetual : inferential </a:t>
            </a:r>
            <a:endParaRPr lang="en-IN" dirty="0" smtClean="0"/>
          </a:p>
          <a:p>
            <a:endParaRPr lang="en-IN" dirty="0" smtClean="0"/>
          </a:p>
          <a:p>
            <a:r>
              <a:rPr lang="en-IN" dirty="0" smtClean="0"/>
              <a:t>Myself-others </a:t>
            </a:r>
            <a:r>
              <a:rPr lang="en-IN" dirty="0"/>
              <a:t>understanding. –same cognitive mechanism or differ.</a:t>
            </a:r>
          </a:p>
          <a:p>
            <a:endParaRPr lang="en-IN" dirty="0" smtClean="0"/>
          </a:p>
          <a:p>
            <a:r>
              <a:rPr lang="en-IN" dirty="0" smtClean="0"/>
              <a:t>Phenomenology </a:t>
            </a:r>
            <a:r>
              <a:rPr lang="en-IN" dirty="0"/>
              <a:t>: </a:t>
            </a:r>
            <a:r>
              <a:rPr lang="en-IN" dirty="0"/>
              <a:t>A philosophy or method of inquiry based on the premise that reality consists of objects and events as they are perceived or understood in human consciousness and not of anything independent of human consciousness.</a:t>
            </a:r>
            <a:endParaRPr lang="en-IN" dirty="0"/>
          </a:p>
          <a:p>
            <a:endParaRPr lang="en-IN" dirty="0" smtClean="0"/>
          </a:p>
          <a:p>
            <a:r>
              <a:rPr lang="en-IN" dirty="0" smtClean="0"/>
              <a:t>Own </a:t>
            </a:r>
            <a:r>
              <a:rPr lang="en-IN" dirty="0"/>
              <a:t>mental life –no analysis of other </a:t>
            </a:r>
            <a:r>
              <a:rPr lang="en-IN" dirty="0" smtClean="0"/>
              <a:t>minds</a:t>
            </a:r>
          </a:p>
          <a:p>
            <a:endParaRPr lang="en-US" dirty="0"/>
          </a:p>
          <a:p>
            <a:r>
              <a:rPr lang="en-IN" dirty="0"/>
              <a:t>Theory of mind debate:</a:t>
            </a:r>
          </a:p>
          <a:p>
            <a:r>
              <a:rPr lang="en-IN" dirty="0"/>
              <a:t>Shorthand for explaining behave in terms of  mental states – belief , desire , emotions , intentions</a:t>
            </a:r>
          </a:p>
          <a:p>
            <a:r>
              <a:rPr lang="en-IN" dirty="0"/>
              <a:t>Debate between two views  </a:t>
            </a:r>
            <a:r>
              <a:rPr lang="en-IN" dirty="0" smtClean="0"/>
              <a:t>:</a:t>
            </a:r>
          </a:p>
          <a:p>
            <a:endParaRPr lang="en-IN" dirty="0"/>
          </a:p>
          <a:p>
            <a:r>
              <a:rPr lang="en-IN" dirty="0"/>
              <a:t>(TT</a:t>
            </a:r>
            <a:r>
              <a:rPr lang="en-IN" dirty="0" smtClean="0"/>
              <a:t>) Appeals to Folk </a:t>
            </a:r>
            <a:r>
              <a:rPr lang="en-IN" dirty="0"/>
              <a:t>psychology – common sense</a:t>
            </a:r>
          </a:p>
          <a:p>
            <a:endParaRPr lang="en-IN" dirty="0" smtClean="0"/>
          </a:p>
          <a:p>
            <a:r>
              <a:rPr lang="en-IN" dirty="0" smtClean="0"/>
              <a:t>Simulation </a:t>
            </a:r>
            <a:r>
              <a:rPr lang="en-IN" dirty="0"/>
              <a:t>theory – </a:t>
            </a:r>
            <a:r>
              <a:rPr lang="en-IN" dirty="0" smtClean="0"/>
              <a:t>Arguments from analogy -&gt; place yourself and </a:t>
            </a:r>
            <a:r>
              <a:rPr lang="en-IN" dirty="0"/>
              <a:t>project  results.</a:t>
            </a:r>
          </a:p>
        </p:txBody>
      </p:sp>
    </p:spTree>
    <p:extLst>
      <p:ext uri="{BB962C8B-B14F-4D97-AF65-F5344CB8AC3E}">
        <p14:creationId xmlns:p14="http://schemas.microsoft.com/office/powerpoint/2010/main" val="33772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420" y="476672"/>
            <a:ext cx="7920880" cy="6001643"/>
          </a:xfrm>
          <a:prstGeom prst="rect">
            <a:avLst/>
          </a:prstGeom>
          <a:noFill/>
        </p:spPr>
        <p:txBody>
          <a:bodyPr wrap="square" rtlCol="0">
            <a:spAutoFit/>
          </a:bodyPr>
          <a:lstStyle/>
          <a:p>
            <a:pPr marL="285750" indent="-285750">
              <a:buFont typeface="Arial" pitchFamily="34" charset="0"/>
              <a:buChar char="•"/>
            </a:pPr>
            <a:r>
              <a:rPr lang="en-IN" sz="1600" dirty="0"/>
              <a:t>More about TT</a:t>
            </a:r>
            <a:r>
              <a:rPr lang="en-IN" sz="1600" dirty="0" smtClean="0"/>
              <a:t>:</a:t>
            </a:r>
          </a:p>
          <a:p>
            <a:endParaRPr lang="en-IN" sz="1600" dirty="0"/>
          </a:p>
          <a:p>
            <a:pPr marL="285750" indent="-285750">
              <a:buFont typeface="Arial" pitchFamily="34" charset="0"/>
              <a:buChar char="•"/>
            </a:pPr>
            <a:r>
              <a:rPr lang="en-IN" sz="1600" dirty="0"/>
              <a:t>It appears like  theoretical</a:t>
            </a:r>
            <a:r>
              <a:rPr lang="en-IN" sz="1600" dirty="0" smtClean="0"/>
              <a:t>, inferential </a:t>
            </a:r>
            <a:r>
              <a:rPr lang="en-IN" sz="1600" dirty="0"/>
              <a:t>and quasi-</a:t>
            </a:r>
            <a:r>
              <a:rPr lang="en-IN" sz="1600" dirty="0" err="1"/>
              <a:t>scientifc</a:t>
            </a:r>
            <a:r>
              <a:rPr lang="en-IN" sz="1600" dirty="0"/>
              <a:t>  in nature</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a:t>Theoretical concepts enrich info already contained in objects. It allows to transcend those given in  experiences </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Human </a:t>
            </a:r>
            <a:r>
              <a:rPr lang="en-IN" sz="1600" dirty="0"/>
              <a:t>mind </a:t>
            </a:r>
            <a:r>
              <a:rPr lang="en-IN" sz="1600" dirty="0" smtClean="0"/>
              <a:t>can </a:t>
            </a:r>
            <a:r>
              <a:rPr lang="en-IN" sz="1600" dirty="0"/>
              <a:t>conceive </a:t>
            </a:r>
            <a:r>
              <a:rPr lang="en-IN" sz="1600" dirty="0" smtClean="0"/>
              <a:t> </a:t>
            </a:r>
            <a:r>
              <a:rPr lang="en-IN" sz="1600" dirty="0"/>
              <a:t>and think </a:t>
            </a:r>
            <a:r>
              <a:rPr lang="en-IN" sz="1600" dirty="0" smtClean="0"/>
              <a:t>about itself </a:t>
            </a:r>
            <a:r>
              <a:rPr lang="en-IN" sz="1600" dirty="0"/>
              <a:t>and other minds. Because the mental states of others (and indeed of ourselves) </a:t>
            </a:r>
            <a:r>
              <a:rPr lang="en-IN" sz="1600" dirty="0" smtClean="0"/>
              <a:t>are completely </a:t>
            </a:r>
            <a:r>
              <a:rPr lang="en-IN" sz="1600" dirty="0"/>
              <a:t>hidden from the senses, they can only ever be </a:t>
            </a:r>
            <a:r>
              <a:rPr lang="en-IN" sz="1600" dirty="0" smtClean="0"/>
              <a:t>inferred.</a:t>
            </a:r>
            <a:endParaRPr lang="en-IN" sz="1600" dirty="0"/>
          </a:p>
          <a:p>
            <a:pPr marL="285750" indent="-285750">
              <a:buFont typeface="Arial" pitchFamily="34" charset="0"/>
              <a:buChar char="•"/>
            </a:pPr>
            <a:endParaRPr lang="en-IN" sz="1600" dirty="0" smtClean="0"/>
          </a:p>
          <a:p>
            <a:pPr marL="285750" indent="-285750">
              <a:buFont typeface="Arial" pitchFamily="34" charset="0"/>
              <a:buChar char="•"/>
            </a:pPr>
            <a:r>
              <a:rPr lang="en-IN" sz="1600" dirty="0" smtClean="0"/>
              <a:t>Final </a:t>
            </a:r>
            <a:r>
              <a:rPr lang="en-IN" sz="1600" dirty="0"/>
              <a:t>idea is that only theoretical ref . to mental states and only inferred(oneself and others also) applying theory of mind</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a:t>False belief Tests</a:t>
            </a:r>
            <a:r>
              <a:rPr lang="en-IN" sz="1600" dirty="0" smtClean="0"/>
              <a:t>:</a:t>
            </a:r>
          </a:p>
          <a:p>
            <a:endParaRPr lang="en-IN" sz="1600" dirty="0"/>
          </a:p>
          <a:p>
            <a:pPr marL="285750" indent="-285750">
              <a:buFont typeface="Arial" pitchFamily="34" charset="0"/>
              <a:buChar char="•"/>
            </a:pPr>
            <a:r>
              <a:rPr lang="en-IN" sz="1600" dirty="0"/>
              <a:t>-</a:t>
            </a:r>
            <a:r>
              <a:rPr lang="en-IN" sz="1600" dirty="0" err="1"/>
              <a:t>Color</a:t>
            </a:r>
            <a:r>
              <a:rPr lang="en-IN" sz="1600" dirty="0"/>
              <a:t> box example.- distinction between mind and </a:t>
            </a:r>
            <a:r>
              <a:rPr lang="en-IN" sz="1600" dirty="0" smtClean="0"/>
              <a:t>reality</a:t>
            </a:r>
          </a:p>
          <a:p>
            <a:pPr marL="285750" lvl="0" indent="-285750">
              <a:buFont typeface="Arial" pitchFamily="34" charset="0"/>
              <a:buChar char="•"/>
            </a:pPr>
            <a:r>
              <a:rPr lang="en-IN" sz="1600" dirty="0"/>
              <a:t>The chief difference between TT and ST</a:t>
            </a:r>
          </a:p>
          <a:p>
            <a:pPr marL="1200150" lvl="2" indent="-285750">
              <a:buFont typeface="Arial" pitchFamily="34" charset="0"/>
              <a:buChar char="•"/>
            </a:pPr>
            <a:r>
              <a:rPr lang="en-IN" sz="1600" dirty="0"/>
              <a:t>TT argues that our understanding detaches intellectual process moving by inference from one belief to next </a:t>
            </a:r>
            <a:r>
              <a:rPr lang="en-IN" sz="1600" dirty="0" smtClean="0"/>
              <a:t>one</a:t>
            </a:r>
            <a:endParaRPr lang="en-IN" sz="1600" dirty="0"/>
          </a:p>
          <a:p>
            <a:pPr marL="1200150" lvl="2" indent="-285750">
              <a:buFont typeface="Arial" pitchFamily="34" charset="0"/>
              <a:buChar char="•"/>
            </a:pPr>
            <a:r>
              <a:rPr lang="en-IN" sz="1600" dirty="0"/>
              <a:t>ST oppositely argues that our understanding needs our own motivational  and emotional resources. So what lies in mind-reader is not just some sort of theory.</a:t>
            </a:r>
          </a:p>
          <a:p>
            <a:pPr marL="285750" indent="-285750">
              <a:buFont typeface="Arial" pitchFamily="34" charset="0"/>
              <a:buChar char="•"/>
            </a:pPr>
            <a:endParaRPr lang="en-IN" sz="1600" dirty="0"/>
          </a:p>
        </p:txBody>
      </p:sp>
    </p:spTree>
    <p:extLst>
      <p:ext uri="{BB962C8B-B14F-4D97-AF65-F5344CB8AC3E}">
        <p14:creationId xmlns:p14="http://schemas.microsoft.com/office/powerpoint/2010/main" val="37735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848872" cy="4278094"/>
          </a:xfrm>
          <a:prstGeom prst="rect">
            <a:avLst/>
          </a:prstGeom>
          <a:noFill/>
        </p:spPr>
        <p:txBody>
          <a:bodyPr wrap="square" rtlCol="0">
            <a:spAutoFit/>
          </a:bodyPr>
          <a:lstStyle/>
          <a:p>
            <a:pPr marL="285750" indent="-285750">
              <a:buFont typeface="Arial" pitchFamily="34" charset="0"/>
              <a:buChar char="•"/>
            </a:pPr>
            <a:r>
              <a:rPr lang="en-IN" sz="1600" dirty="0"/>
              <a:t>Children &lt; 4years – not fully developed theory of mind</a:t>
            </a:r>
            <a:r>
              <a:rPr lang="en-IN" sz="1600" dirty="0" smtClean="0"/>
              <a:t>. =&gt; no self-experience and understanding?? (need higher cognitive sophistication)</a:t>
            </a:r>
            <a:endParaRPr lang="en-IN" sz="1600" dirty="0" smtClean="0"/>
          </a:p>
          <a:p>
            <a:endParaRPr lang="en-IN" sz="1600" dirty="0"/>
          </a:p>
          <a:p>
            <a:pPr marL="285750" indent="-285750">
              <a:buFont typeface="Arial" pitchFamily="34" charset="0"/>
              <a:buChar char="•"/>
            </a:pPr>
            <a:r>
              <a:rPr lang="en-IN" sz="1600" dirty="0"/>
              <a:t>A mental state - something purely interior and private, as </a:t>
            </a:r>
            <a:r>
              <a:rPr lang="en-IN" sz="1600" dirty="0" smtClean="0"/>
              <a:t> that </a:t>
            </a:r>
            <a:r>
              <a:rPr lang="en-IN" sz="1600" dirty="0"/>
              <a:t>is not visible in meaningful actions and  expressive   </a:t>
            </a:r>
            <a:r>
              <a:rPr lang="en-IN" sz="1600" dirty="0" smtClean="0"/>
              <a:t>behaviour. Such  def.  can  defend above argument that children understand this at a later stage of life. </a:t>
            </a:r>
            <a:endParaRPr lang="en-IN" sz="1600" dirty="0" smtClean="0"/>
          </a:p>
          <a:p>
            <a:endParaRPr lang="en-IN" sz="1600" dirty="0"/>
          </a:p>
          <a:p>
            <a:pPr marL="285750" indent="-285750">
              <a:buFont typeface="Arial" pitchFamily="34" charset="0"/>
              <a:buChar char="•"/>
            </a:pPr>
            <a:r>
              <a:rPr lang="en-IN" sz="1600" dirty="0" smtClean="0"/>
              <a:t> </a:t>
            </a:r>
            <a:r>
              <a:rPr lang="en-IN" sz="1600" dirty="0" smtClean="0"/>
              <a:t>Children  </a:t>
            </a:r>
            <a:r>
              <a:rPr lang="en-IN" sz="1600" dirty="0"/>
              <a:t>master the concept and ascribe  it to others and self at a relatively late stage.</a:t>
            </a:r>
          </a:p>
          <a:p>
            <a:endParaRPr lang="en-IN" sz="1600" dirty="0" smtClean="0"/>
          </a:p>
          <a:p>
            <a:pPr marL="285750" indent="-285750">
              <a:buFont typeface="Arial" pitchFamily="34" charset="0"/>
              <a:buChar char="•"/>
            </a:pPr>
            <a:r>
              <a:rPr lang="en-IN" sz="1600" dirty="0" smtClean="0"/>
              <a:t>More </a:t>
            </a:r>
            <a:r>
              <a:rPr lang="en-IN" sz="1600" dirty="0"/>
              <a:t>about ST:</a:t>
            </a:r>
          </a:p>
          <a:p>
            <a:r>
              <a:rPr lang="en-IN" sz="1600" dirty="0" smtClean="0"/>
              <a:t> ---     The </a:t>
            </a:r>
            <a:r>
              <a:rPr lang="en-IN" sz="1600" dirty="0"/>
              <a:t>strongest form of ST would say that all cases of (third-person) mentalization employ simulation. A moderate version would say, for example, that simulation is the </a:t>
            </a:r>
            <a:r>
              <a:rPr lang="en-IN" sz="1600" dirty="0" smtClean="0"/>
              <a:t>default  method </a:t>
            </a:r>
            <a:r>
              <a:rPr lang="en-IN" sz="1600" dirty="0"/>
              <a:t>of mentalization . . . I am attracted to the moderate version. . . . Simulation is the primitive ,root form of   interpersonal mentalization.                                                    –Goldman</a:t>
            </a:r>
          </a:p>
          <a:p>
            <a:pPr marL="285750" indent="-285750">
              <a:buFont typeface="Arial" pitchFamily="34" charset="0"/>
              <a:buChar char="•"/>
            </a:pPr>
            <a:endParaRPr lang="en-IN" sz="1600" dirty="0"/>
          </a:p>
        </p:txBody>
      </p:sp>
      <p:sp>
        <p:nvSpPr>
          <p:cNvPr id="5" name="TextBox 4"/>
          <p:cNvSpPr txBox="1"/>
          <p:nvPr/>
        </p:nvSpPr>
        <p:spPr>
          <a:xfrm>
            <a:off x="611560" y="4725144"/>
            <a:ext cx="7848872" cy="1354217"/>
          </a:xfrm>
          <a:prstGeom prst="rect">
            <a:avLst/>
          </a:prstGeom>
          <a:noFill/>
        </p:spPr>
        <p:txBody>
          <a:bodyPr wrap="square" rtlCol="0">
            <a:spAutoFit/>
          </a:bodyPr>
          <a:lstStyle/>
          <a:p>
            <a:endParaRPr lang="en-IN" sz="1600" dirty="0" smtClean="0"/>
          </a:p>
          <a:p>
            <a:pPr marL="285750" indent="-285750">
              <a:buFont typeface="Arial" pitchFamily="34" charset="0"/>
              <a:buChar char="•"/>
            </a:pPr>
            <a:r>
              <a:rPr lang="en-IN" sz="1600" dirty="0" smtClean="0"/>
              <a:t>We </a:t>
            </a:r>
            <a:r>
              <a:rPr lang="en-IN" sz="1600" dirty="0"/>
              <a:t>become aware when we run simulation routines?? So, ‘Do you look within yourself, in order to recognize the fury in his face?                                                                                                --Wittgenstein</a:t>
            </a:r>
          </a:p>
          <a:p>
            <a:endParaRPr lang="en-IN" dirty="0"/>
          </a:p>
        </p:txBody>
      </p:sp>
    </p:spTree>
    <p:extLst>
      <p:ext uri="{BB962C8B-B14F-4D97-AF65-F5344CB8AC3E}">
        <p14:creationId xmlns:p14="http://schemas.microsoft.com/office/powerpoint/2010/main" val="2109480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692696"/>
            <a:ext cx="7632848" cy="1077218"/>
          </a:xfrm>
          <a:prstGeom prst="rect">
            <a:avLst/>
          </a:prstGeom>
          <a:noFill/>
        </p:spPr>
        <p:txBody>
          <a:bodyPr wrap="square" rtlCol="0">
            <a:spAutoFit/>
          </a:bodyPr>
          <a:lstStyle/>
          <a:p>
            <a:r>
              <a:rPr lang="en-IN" sz="1600" dirty="0"/>
              <a:t>Does the process of simulation give us true understanding???</a:t>
            </a:r>
          </a:p>
          <a:p>
            <a:pPr marL="285750" lvl="0" indent="-285750">
              <a:buFont typeface="Arial" pitchFamily="34" charset="0"/>
              <a:buChar char="•"/>
            </a:pPr>
            <a:r>
              <a:rPr lang="en-IN" sz="1600" dirty="0"/>
              <a:t>Project yourself on the perspective of others or reiterating ourselves?? – understand yourself or other?? In some situation.</a:t>
            </a:r>
          </a:p>
          <a:p>
            <a:pPr marL="285750" indent="-285750">
              <a:buFont typeface="Arial" pitchFamily="34" charset="0"/>
              <a:buChar char="•"/>
            </a:pPr>
            <a:r>
              <a:rPr lang="en-IN" sz="1600" dirty="0"/>
              <a:t>Diversity of actions</a:t>
            </a:r>
          </a:p>
        </p:txBody>
      </p:sp>
      <p:sp>
        <p:nvSpPr>
          <p:cNvPr id="5" name="TextBox 4"/>
          <p:cNvSpPr txBox="1"/>
          <p:nvPr/>
        </p:nvSpPr>
        <p:spPr>
          <a:xfrm>
            <a:off x="824136" y="1988840"/>
            <a:ext cx="7776864" cy="1107996"/>
          </a:xfrm>
          <a:prstGeom prst="rect">
            <a:avLst/>
          </a:prstGeom>
          <a:noFill/>
        </p:spPr>
        <p:txBody>
          <a:bodyPr wrap="square" rtlCol="0">
            <a:spAutoFit/>
          </a:bodyPr>
          <a:lstStyle/>
          <a:p>
            <a:r>
              <a:rPr lang="en-IN" sz="1600" dirty="0"/>
              <a:t>Recent Nero Science supports implicit simulations</a:t>
            </a:r>
            <a:r>
              <a:rPr lang="en-IN" sz="1600" dirty="0" smtClean="0"/>
              <a:t>.</a:t>
            </a:r>
          </a:p>
          <a:p>
            <a:pPr marL="285750" lvl="0" indent="-285750">
              <a:buFont typeface="Arial" pitchFamily="34" charset="0"/>
              <a:buChar char="•"/>
            </a:pPr>
            <a:r>
              <a:rPr lang="en-IN" sz="1600" dirty="0"/>
              <a:t>Mirror neurons activation in cortex and </a:t>
            </a:r>
            <a:r>
              <a:rPr lang="en-IN" sz="1600" dirty="0" err="1"/>
              <a:t>Broca’s</a:t>
            </a:r>
            <a:r>
              <a:rPr lang="en-IN" sz="1600" dirty="0"/>
              <a:t> areas of brain when</a:t>
            </a:r>
          </a:p>
          <a:p>
            <a:pPr marL="342900" lvl="0" indent="-342900">
              <a:buFont typeface="+mj-lt"/>
              <a:buAutoNum type="arabicPeriod"/>
            </a:pPr>
            <a:r>
              <a:rPr lang="en-US" sz="1600" dirty="0" smtClean="0"/>
              <a:t>   </a:t>
            </a:r>
            <a:r>
              <a:rPr lang="en-IN" sz="1600" dirty="0"/>
              <a:t>I engage / I observe /I imagine others engage in action.</a:t>
            </a:r>
          </a:p>
          <a:p>
            <a:pPr marL="342900" indent="-342900">
              <a:buFont typeface="+mj-lt"/>
              <a:buAutoNum type="arabicPeriod"/>
            </a:pPr>
            <a:r>
              <a:rPr lang="en-IN" sz="1600" dirty="0" smtClean="0"/>
              <a:t>   I </a:t>
            </a:r>
            <a:r>
              <a:rPr lang="en-IN" sz="1600" dirty="0"/>
              <a:t>imitate other’s actions</a:t>
            </a:r>
            <a:r>
              <a:rPr lang="en-US" sz="1600" dirty="0" smtClean="0"/>
              <a:t> </a:t>
            </a:r>
            <a:endParaRPr lang="en-US" sz="1600" dirty="0"/>
          </a:p>
        </p:txBody>
      </p:sp>
      <p:sp>
        <p:nvSpPr>
          <p:cNvPr id="6" name="TextBox 5"/>
          <p:cNvSpPr txBox="1"/>
          <p:nvPr/>
        </p:nvSpPr>
        <p:spPr>
          <a:xfrm>
            <a:off x="827584" y="3573016"/>
            <a:ext cx="7632848" cy="2554545"/>
          </a:xfrm>
          <a:prstGeom prst="rect">
            <a:avLst/>
          </a:prstGeom>
          <a:noFill/>
        </p:spPr>
        <p:txBody>
          <a:bodyPr wrap="square" rtlCol="0">
            <a:spAutoFit/>
          </a:bodyPr>
          <a:lstStyle/>
          <a:p>
            <a:r>
              <a:rPr lang="en-IN" sz="1600" dirty="0"/>
              <a:t>Supports sub-personal processes generated by automatic, implicit and non reflexive</a:t>
            </a:r>
            <a:r>
              <a:rPr lang="en-IN" sz="1600" dirty="0" smtClean="0"/>
              <a:t>.  Can </a:t>
            </a:r>
            <a:r>
              <a:rPr lang="en-IN" sz="1600" dirty="0"/>
              <a:t>be called simulations</a:t>
            </a:r>
            <a:r>
              <a:rPr lang="en-IN" sz="1600" dirty="0" smtClean="0"/>
              <a:t>??</a:t>
            </a:r>
          </a:p>
          <a:p>
            <a:endParaRPr lang="en-US" sz="1600" dirty="0"/>
          </a:p>
          <a:p>
            <a:pPr marL="285750" indent="-285750">
              <a:buFontTx/>
              <a:buChar char="-"/>
            </a:pPr>
            <a:r>
              <a:rPr lang="en-US" sz="1600" dirty="0" smtClean="0"/>
              <a:t>Neutrality – mirror neurons</a:t>
            </a:r>
          </a:p>
          <a:p>
            <a:pPr marL="285750" indent="-285750">
              <a:buFontTx/>
              <a:buChar char="-"/>
            </a:pPr>
            <a:r>
              <a:rPr lang="en-US" sz="1600" dirty="0" smtClean="0"/>
              <a:t>Neuroscientific data –  direct intersubjective perception.  1/0 no pretence.</a:t>
            </a:r>
          </a:p>
          <a:p>
            <a:pPr marL="285750" indent="-285750">
              <a:buFontTx/>
              <a:buChar char="-"/>
            </a:pPr>
            <a:r>
              <a:rPr lang="en-US" sz="1600" dirty="0" smtClean="0"/>
              <a:t>Border line – </a:t>
            </a:r>
            <a:r>
              <a:rPr lang="en-US" sz="1600" dirty="0" smtClean="0"/>
              <a:t>(30 </a:t>
            </a:r>
            <a:r>
              <a:rPr lang="en-US" sz="1600" dirty="0" err="1" smtClean="0"/>
              <a:t>ms</a:t>
            </a:r>
            <a:r>
              <a:rPr lang="en-US" sz="1600" dirty="0" smtClean="0"/>
              <a:t>!!!)</a:t>
            </a:r>
          </a:p>
          <a:p>
            <a:pPr marL="285750" indent="-285750">
              <a:buFontTx/>
              <a:buChar char="-"/>
            </a:pPr>
            <a:endParaRPr lang="en-US" sz="1600" dirty="0"/>
          </a:p>
          <a:p>
            <a:pPr marL="285750" indent="-285750">
              <a:buFont typeface="Arial" pitchFamily="34" charset="0"/>
              <a:buChar char="•"/>
            </a:pPr>
            <a:r>
              <a:rPr lang="en-US" sz="1600" dirty="0" smtClean="0"/>
              <a:t>Simulation -  no control on our activation areas.</a:t>
            </a:r>
            <a:endParaRPr lang="en-US" sz="1600" dirty="0" smtClean="0"/>
          </a:p>
          <a:p>
            <a:r>
              <a:rPr lang="en-US" sz="1600" dirty="0" smtClean="0"/>
              <a:t>This is Counter </a:t>
            </a:r>
            <a:r>
              <a:rPr lang="en-US" sz="1600" dirty="0" smtClean="0"/>
              <a:t>to </a:t>
            </a:r>
            <a:r>
              <a:rPr lang="en-US" sz="1600" dirty="0" smtClean="0"/>
              <a:t>ST =&gt; Simulationalists accept phenomenology.</a:t>
            </a:r>
            <a:endParaRPr lang="en-IN" sz="1600" dirty="0"/>
          </a:p>
        </p:txBody>
      </p:sp>
    </p:spTree>
    <p:extLst>
      <p:ext uri="{BB962C8B-B14F-4D97-AF65-F5344CB8AC3E}">
        <p14:creationId xmlns:p14="http://schemas.microsoft.com/office/powerpoint/2010/main" val="2567768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357736"/>
            <a:ext cx="7416824" cy="6247864"/>
          </a:xfrm>
          <a:prstGeom prst="rect">
            <a:avLst/>
          </a:prstGeom>
          <a:noFill/>
        </p:spPr>
        <p:txBody>
          <a:bodyPr wrap="square" rtlCol="0">
            <a:spAutoFit/>
          </a:bodyPr>
          <a:lstStyle/>
          <a:p>
            <a:r>
              <a:rPr lang="en-US" sz="1600" dirty="0" smtClean="0"/>
              <a:t>Argument from Analogy:</a:t>
            </a:r>
          </a:p>
          <a:p>
            <a:r>
              <a:rPr lang="en-US" sz="1600" dirty="0"/>
              <a:t> </a:t>
            </a:r>
            <a:r>
              <a:rPr lang="en-US" sz="1600" dirty="0" smtClean="0"/>
              <a:t>Only my mind access.</a:t>
            </a:r>
          </a:p>
          <a:p>
            <a:r>
              <a:rPr lang="en-US" sz="1600" dirty="0"/>
              <a:t> </a:t>
            </a:r>
            <a:r>
              <a:rPr lang="en-US" sz="1600" dirty="0" smtClean="0"/>
              <a:t>Other minds through bodily behaviour – Analogy</a:t>
            </a:r>
          </a:p>
          <a:p>
            <a:r>
              <a:rPr lang="en-US" sz="1600" dirty="0"/>
              <a:t> </a:t>
            </a:r>
            <a:r>
              <a:rPr lang="en-US" sz="1600" dirty="0" smtClean="0"/>
              <a:t>Inference(not true knowledge – proves existence) – supports ST </a:t>
            </a:r>
          </a:p>
          <a:p>
            <a:endParaRPr lang="en-US" sz="1600" dirty="0"/>
          </a:p>
          <a:p>
            <a:r>
              <a:rPr lang="en-US" sz="1600" dirty="0" smtClean="0"/>
              <a:t>Scheler Contradiction: underestimate self-experience – over weigh other experiences. </a:t>
            </a:r>
            <a:r>
              <a:rPr lang="en-IN" sz="1600" dirty="0"/>
              <a:t>We can </a:t>
            </a:r>
            <a:r>
              <a:rPr lang="en-IN" sz="1600" dirty="0" smtClean="0"/>
              <a:t>perceive the </a:t>
            </a:r>
            <a:r>
              <a:rPr lang="en-IN" sz="1600" dirty="0"/>
              <a:t>joy, sadness, puzzlement, eagerness of others, or that they have a question or a concern, etc</a:t>
            </a:r>
            <a:r>
              <a:rPr lang="en-IN" sz="1600" dirty="0" smtClean="0"/>
              <a:t>.,  in </a:t>
            </a:r>
            <a:r>
              <a:rPr lang="en-IN" sz="1600" dirty="0"/>
              <a:t>their movements, gestures, facial expressions and actions, and without necessarily </a:t>
            </a:r>
            <a:r>
              <a:rPr lang="en-IN" sz="1600" dirty="0" smtClean="0"/>
              <a:t>going  beyond </a:t>
            </a:r>
            <a:r>
              <a:rPr lang="en-IN" sz="1600" dirty="0"/>
              <a:t>that in order to infer something about their mind.</a:t>
            </a:r>
            <a:endParaRPr lang="en-US" sz="1600" dirty="0" smtClean="0"/>
          </a:p>
          <a:p>
            <a:endParaRPr lang="en-US" sz="1600" dirty="0"/>
          </a:p>
          <a:p>
            <a:r>
              <a:rPr lang="en-US" sz="1600" dirty="0" smtClean="0"/>
              <a:t>Empathy:</a:t>
            </a:r>
          </a:p>
          <a:p>
            <a:r>
              <a:rPr lang="en-IN" sz="1600" dirty="0"/>
              <a:t>form of </a:t>
            </a:r>
            <a:r>
              <a:rPr lang="en-IN" sz="1600" dirty="0" smtClean="0"/>
              <a:t>intentionality in </a:t>
            </a:r>
            <a:r>
              <a:rPr lang="en-IN" sz="1600" dirty="0"/>
              <a:t>which one is directed towards the other’s lived </a:t>
            </a:r>
            <a:r>
              <a:rPr lang="en-IN" sz="1600" dirty="0" smtClean="0"/>
              <a:t>experiences</a:t>
            </a:r>
          </a:p>
          <a:p>
            <a:r>
              <a:rPr lang="en-US" sz="1600" dirty="0" smtClean="0"/>
              <a:t>              !=      perception + simulation (also against such theory</a:t>
            </a:r>
            <a:endParaRPr lang="en-US" dirty="0" smtClean="0"/>
          </a:p>
          <a:p>
            <a:r>
              <a:rPr lang="en-IN" sz="1600" dirty="0" smtClean="0"/>
              <a:t>Any such which supports that perceiving </a:t>
            </a:r>
            <a:r>
              <a:rPr lang="en-IN" sz="1600" dirty="0"/>
              <a:t>their bodily behaviour </a:t>
            </a:r>
            <a:r>
              <a:rPr lang="en-IN" sz="1600" dirty="0" smtClean="0"/>
              <a:t>and then </a:t>
            </a:r>
            <a:r>
              <a:rPr lang="en-IN" sz="1600" dirty="0"/>
              <a:t>inferring or hypothesizing that their behaviour is caused by experiences or inner </a:t>
            </a:r>
            <a:r>
              <a:rPr lang="en-IN" sz="1600" dirty="0" smtClean="0"/>
              <a:t>mental states </a:t>
            </a:r>
            <a:r>
              <a:rPr lang="en-IN" sz="1600" dirty="0"/>
              <a:t>similar to those that apparently cause similar behaviour in </a:t>
            </a:r>
            <a:r>
              <a:rPr lang="en-IN" sz="1600" dirty="0" smtClean="0"/>
              <a:t>us)</a:t>
            </a:r>
            <a:endParaRPr lang="en-US" sz="1600" dirty="0" smtClean="0"/>
          </a:p>
          <a:p>
            <a:r>
              <a:rPr lang="en-US" sz="1600" dirty="0" smtClean="0"/>
              <a:t>We rather treat other as direct person whose behaviour = f(state of mind)</a:t>
            </a:r>
          </a:p>
          <a:p>
            <a:endParaRPr lang="en-US" sz="1600" dirty="0" smtClean="0"/>
          </a:p>
          <a:p>
            <a:r>
              <a:rPr lang="en-US" sz="1600" dirty="0" smtClean="0"/>
              <a:t>If other mental states through behavior and my self-experience is purely based on my mental  -nature why this distinction?</a:t>
            </a:r>
            <a:r>
              <a:rPr lang="en-IN" sz="1600" dirty="0" smtClean="0"/>
              <a:t> </a:t>
            </a:r>
            <a:r>
              <a:rPr lang="en-IN" sz="1600" dirty="0"/>
              <a:t>why should we think </a:t>
            </a:r>
            <a:r>
              <a:rPr lang="en-IN" sz="1600" dirty="0" smtClean="0"/>
              <a:t>our own </a:t>
            </a:r>
            <a:r>
              <a:rPr lang="en-IN" sz="1600" dirty="0"/>
              <a:t>mental states are anything like those of others?</a:t>
            </a:r>
            <a:endParaRPr lang="en-US" sz="1600" dirty="0" smtClean="0"/>
          </a:p>
        </p:txBody>
      </p:sp>
    </p:spTree>
    <p:extLst>
      <p:ext uri="{BB962C8B-B14F-4D97-AF65-F5344CB8AC3E}">
        <p14:creationId xmlns:p14="http://schemas.microsoft.com/office/powerpoint/2010/main" val="2683489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908720"/>
            <a:ext cx="7920880" cy="5632311"/>
          </a:xfrm>
          <a:prstGeom prst="rect">
            <a:avLst/>
          </a:prstGeom>
          <a:noFill/>
        </p:spPr>
        <p:txBody>
          <a:bodyPr wrap="square" rtlCol="0">
            <a:spAutoFit/>
          </a:bodyPr>
          <a:lstStyle/>
          <a:p>
            <a:r>
              <a:rPr lang="en-US" dirty="0" smtClean="0"/>
              <a:t>Intersubjectivity:</a:t>
            </a:r>
          </a:p>
          <a:p>
            <a:r>
              <a:rPr lang="en-IN" dirty="0"/>
              <a:t>there must exist a bridge between my </a:t>
            </a:r>
            <a:r>
              <a:rPr lang="en-IN" dirty="0" smtClean="0"/>
              <a:t>self acquaintance</a:t>
            </a:r>
            <a:endParaRPr lang="en-IN" dirty="0"/>
          </a:p>
          <a:p>
            <a:r>
              <a:rPr lang="en-IN" dirty="0"/>
              <a:t>and my acquaintance with </a:t>
            </a:r>
            <a:r>
              <a:rPr lang="en-IN" dirty="0" smtClean="0"/>
              <a:t>others.</a:t>
            </a:r>
          </a:p>
          <a:p>
            <a:endParaRPr lang="en-US" dirty="0"/>
          </a:p>
          <a:p>
            <a:r>
              <a:rPr lang="en-US" dirty="0" smtClean="0"/>
              <a:t>To recognize foreign embodied objects =&gt; self –embodiment (acting and living in the world).</a:t>
            </a:r>
          </a:p>
          <a:p>
            <a:endParaRPr lang="en-US" dirty="0"/>
          </a:p>
          <a:p>
            <a:r>
              <a:rPr lang="en-US" dirty="0" smtClean="0"/>
              <a:t>Well abandon divide between mind and body….. ???</a:t>
            </a:r>
          </a:p>
          <a:p>
            <a:r>
              <a:rPr lang="en-US" dirty="0" smtClean="0"/>
              <a:t>Again a debate between monists and dualists.</a:t>
            </a:r>
            <a:endParaRPr lang="en-IN" dirty="0" smtClean="0"/>
          </a:p>
          <a:p>
            <a:endParaRPr lang="en-US" dirty="0" smtClean="0"/>
          </a:p>
          <a:p>
            <a:r>
              <a:rPr lang="en-US" dirty="0" smtClean="0"/>
              <a:t>Finally </a:t>
            </a:r>
          </a:p>
          <a:p>
            <a:r>
              <a:rPr lang="en-IN" dirty="0"/>
              <a:t>A satisfying account of social cognition must consequently accomplish something of </a:t>
            </a:r>
            <a:r>
              <a:rPr lang="en-IN" dirty="0" smtClean="0"/>
              <a:t>a balancing </a:t>
            </a:r>
            <a:r>
              <a:rPr lang="en-IN" dirty="0"/>
              <a:t>act. On the one hand, it won’t do to overstate the difference between </a:t>
            </a:r>
            <a:r>
              <a:rPr lang="en-IN" dirty="0" smtClean="0"/>
              <a:t>self-experience and </a:t>
            </a:r>
            <a:r>
              <a:rPr lang="en-IN" dirty="0"/>
              <a:t>the experience of others, since this will confront us with the conceptual problem of </a:t>
            </a:r>
            <a:r>
              <a:rPr lang="en-IN" dirty="0" smtClean="0"/>
              <a:t>other minds</a:t>
            </a:r>
            <a:r>
              <a:rPr lang="en-IN" dirty="0"/>
              <a:t>. On the other hand, it won’t do to downplay the difference between self-experience and</a:t>
            </a:r>
          </a:p>
          <a:p>
            <a:r>
              <a:rPr lang="en-IN" dirty="0"/>
              <a:t>the experience of others either, since this would fail to do justice to the otherness of the other</a:t>
            </a:r>
            <a:r>
              <a:rPr lang="en-IN" sz="1600" dirty="0"/>
              <a:t>.</a:t>
            </a:r>
            <a:endParaRPr lang="en-US" sz="1600" dirty="0"/>
          </a:p>
          <a:p>
            <a:endParaRPr lang="en-US" dirty="0" smtClean="0"/>
          </a:p>
        </p:txBody>
      </p:sp>
    </p:spTree>
    <p:extLst>
      <p:ext uri="{BB962C8B-B14F-4D97-AF65-F5344CB8AC3E}">
        <p14:creationId xmlns:p14="http://schemas.microsoft.com/office/powerpoint/2010/main" val="89502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20688"/>
            <a:ext cx="7776864" cy="6186309"/>
          </a:xfrm>
          <a:prstGeom prst="rect">
            <a:avLst/>
          </a:prstGeom>
          <a:noFill/>
        </p:spPr>
        <p:txBody>
          <a:bodyPr wrap="square" rtlCol="0">
            <a:spAutoFit/>
          </a:bodyPr>
          <a:lstStyle/>
          <a:p>
            <a:r>
              <a:rPr lang="en-US" dirty="0" smtClean="0"/>
              <a:t>Interaction and narrative:</a:t>
            </a:r>
          </a:p>
          <a:p>
            <a:r>
              <a:rPr lang="en-US" dirty="0" smtClean="0"/>
              <a:t>Primary intersubjectivity:</a:t>
            </a:r>
          </a:p>
          <a:p>
            <a:r>
              <a:rPr lang="en-US" dirty="0" smtClean="0"/>
              <a:t>-- how is our perception of intentions  and meanings develop??</a:t>
            </a:r>
          </a:p>
          <a:p>
            <a:r>
              <a:rPr lang="en-US" dirty="0" smtClean="0"/>
              <a:t>-- </a:t>
            </a:r>
            <a:r>
              <a:rPr lang="en-IN" dirty="0"/>
              <a:t>A primary, perceptual sense of others is already manifest in the </a:t>
            </a:r>
            <a:r>
              <a:rPr lang="en-IN" dirty="0" smtClean="0"/>
              <a:t>   behaviour </a:t>
            </a:r>
            <a:r>
              <a:rPr lang="en-IN" dirty="0"/>
              <a:t>of the </a:t>
            </a:r>
            <a:r>
              <a:rPr lang="en-IN" dirty="0" smtClean="0"/>
              <a:t>new born.</a:t>
            </a:r>
          </a:p>
          <a:p>
            <a:r>
              <a:rPr lang="en-US" dirty="0" smtClean="0"/>
              <a:t>-- Infants  can distinguish </a:t>
            </a:r>
            <a:r>
              <a:rPr lang="en-IN" dirty="0"/>
              <a:t>inanimate objects and </a:t>
            </a:r>
            <a:r>
              <a:rPr lang="en-IN" dirty="0" smtClean="0"/>
              <a:t>people.</a:t>
            </a:r>
          </a:p>
          <a:p>
            <a:r>
              <a:rPr lang="en-US" dirty="0" smtClean="0"/>
              <a:t>-- </a:t>
            </a:r>
            <a:r>
              <a:rPr lang="en-IN" dirty="0"/>
              <a:t>There is, in primary intersubjectivity, a common bodily</a:t>
            </a:r>
          </a:p>
          <a:p>
            <a:r>
              <a:rPr lang="en-IN" dirty="0"/>
              <a:t>intentionality that is shared across the perceiving subject and the perceived </a:t>
            </a:r>
            <a:r>
              <a:rPr lang="en-IN" dirty="0" smtClean="0"/>
              <a:t>other.</a:t>
            </a:r>
          </a:p>
          <a:p>
            <a:r>
              <a:rPr lang="en-US" dirty="0" smtClean="0"/>
              <a:t>Evidence:</a:t>
            </a:r>
          </a:p>
          <a:p>
            <a:r>
              <a:rPr lang="en-IN" dirty="0" smtClean="0"/>
              <a:t>Research </a:t>
            </a:r>
            <a:r>
              <a:rPr lang="en-IN" dirty="0"/>
              <a:t>on mirror </a:t>
            </a:r>
            <a:r>
              <a:rPr lang="en-IN" dirty="0" smtClean="0"/>
              <a:t>neurons and </a:t>
            </a:r>
            <a:r>
              <a:rPr lang="en-IN" dirty="0"/>
              <a:t>resonance systems in social neuroscience supports </a:t>
            </a:r>
            <a:r>
              <a:rPr lang="en-IN" dirty="0" smtClean="0"/>
              <a:t>this.</a:t>
            </a:r>
          </a:p>
          <a:p>
            <a:endParaRPr lang="en-US" dirty="0" smtClean="0"/>
          </a:p>
          <a:p>
            <a:r>
              <a:rPr lang="en-US" dirty="0" smtClean="0"/>
              <a:t>Secondary Intersubjectivity:</a:t>
            </a:r>
          </a:p>
          <a:p>
            <a:r>
              <a:rPr lang="en-IN" dirty="0"/>
              <a:t>When infants begin to tie actions to pragmatic contexts, they enter </a:t>
            </a:r>
            <a:r>
              <a:rPr lang="en-IN" dirty="0" smtClean="0"/>
              <a:t>into what </a:t>
            </a:r>
            <a:r>
              <a:rPr lang="en-IN" dirty="0" err="1"/>
              <a:t>Trevarthen</a:t>
            </a:r>
            <a:r>
              <a:rPr lang="en-IN" dirty="0"/>
              <a:t> calls ‘secondary </a:t>
            </a:r>
            <a:r>
              <a:rPr lang="en-IN" dirty="0" smtClean="0"/>
              <a:t>intersubjectivity’.</a:t>
            </a:r>
          </a:p>
          <a:p>
            <a:endParaRPr lang="en-US" dirty="0"/>
          </a:p>
          <a:p>
            <a:r>
              <a:rPr lang="en-US" dirty="0" smtClean="0"/>
              <a:t>Around 9-14 months child  </a:t>
            </a:r>
            <a:r>
              <a:rPr lang="en-IN" dirty="0"/>
              <a:t>alternates between monitoring the gaze </a:t>
            </a:r>
            <a:r>
              <a:rPr lang="en-IN" dirty="0" smtClean="0"/>
              <a:t>of the </a:t>
            </a:r>
            <a:r>
              <a:rPr lang="en-IN" dirty="0"/>
              <a:t>other and what the other is gazing at, checking to verify that they are continuing to look </a:t>
            </a:r>
            <a:r>
              <a:rPr lang="en-IN" dirty="0" smtClean="0"/>
              <a:t>at the </a:t>
            </a:r>
            <a:r>
              <a:rPr lang="en-IN" dirty="0"/>
              <a:t>same thing.</a:t>
            </a:r>
            <a:endParaRPr lang="en-US" dirty="0" smtClean="0"/>
          </a:p>
          <a:p>
            <a:endParaRPr lang="en-US" dirty="0" smtClean="0"/>
          </a:p>
          <a:p>
            <a:endParaRPr lang="en-IN" dirty="0" smtClean="0"/>
          </a:p>
        </p:txBody>
      </p:sp>
    </p:spTree>
    <p:extLst>
      <p:ext uri="{BB962C8B-B14F-4D97-AF65-F5344CB8AC3E}">
        <p14:creationId xmlns:p14="http://schemas.microsoft.com/office/powerpoint/2010/main" val="778017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692696"/>
            <a:ext cx="7704856" cy="5632311"/>
          </a:xfrm>
          <a:prstGeom prst="rect">
            <a:avLst/>
          </a:prstGeom>
          <a:noFill/>
        </p:spPr>
        <p:txBody>
          <a:bodyPr wrap="square" rtlCol="0">
            <a:spAutoFit/>
          </a:bodyPr>
          <a:lstStyle/>
          <a:p>
            <a:r>
              <a:rPr lang="en-US" dirty="0" smtClean="0"/>
              <a:t>2 year child  </a:t>
            </a:r>
            <a:r>
              <a:rPr lang="en-IN" dirty="0"/>
              <a:t>re-enact to completion the goal-directed behaviour that someone </a:t>
            </a:r>
            <a:r>
              <a:rPr lang="en-IN" dirty="0" smtClean="0"/>
              <a:t>else fails </a:t>
            </a:r>
            <a:r>
              <a:rPr lang="en-IN" dirty="0"/>
              <a:t>to complete</a:t>
            </a:r>
            <a:r>
              <a:rPr lang="en-IN" dirty="0" smtClean="0"/>
              <a:t>.</a:t>
            </a:r>
          </a:p>
          <a:p>
            <a:r>
              <a:rPr lang="en-US" dirty="0" smtClean="0"/>
              <a:t>Ex: Toys working mechanism</a:t>
            </a:r>
          </a:p>
          <a:p>
            <a:endParaRPr lang="en-US" dirty="0"/>
          </a:p>
          <a:p>
            <a:r>
              <a:rPr lang="en-IN" dirty="0"/>
              <a:t>We interpret </a:t>
            </a:r>
            <a:r>
              <a:rPr lang="en-IN" dirty="0" smtClean="0"/>
              <a:t>the actions </a:t>
            </a:r>
            <a:r>
              <a:rPr lang="en-IN" dirty="0"/>
              <a:t>of others in terms of their goals and intentions set in contextualized situations, </a:t>
            </a:r>
            <a:r>
              <a:rPr lang="en-IN" dirty="0" smtClean="0"/>
              <a:t>rather than </a:t>
            </a:r>
            <a:r>
              <a:rPr lang="en-IN" dirty="0"/>
              <a:t>abstractly in terms of either their muscular performance or their beliefs</a:t>
            </a:r>
            <a:r>
              <a:rPr lang="en-IN" dirty="0" smtClean="0"/>
              <a:t>.</a:t>
            </a:r>
          </a:p>
          <a:p>
            <a:endParaRPr lang="en-US" dirty="0"/>
          </a:p>
          <a:p>
            <a:r>
              <a:rPr lang="en-IN" dirty="0"/>
              <a:t>our perception of the other person, </a:t>
            </a:r>
            <a:r>
              <a:rPr lang="en-IN" dirty="0" smtClean="0"/>
              <a:t>as another </a:t>
            </a:r>
            <a:r>
              <a:rPr lang="en-IN" dirty="0"/>
              <a:t>agent, is never of an entity existing outside of a situation, but rather of an agent in a</a:t>
            </a:r>
          </a:p>
          <a:p>
            <a:r>
              <a:rPr lang="en-IN" dirty="0"/>
              <a:t>pragmatic context that throws light on the intentions (or possible intentions) of that </a:t>
            </a:r>
            <a:r>
              <a:rPr lang="en-IN" dirty="0" smtClean="0"/>
              <a:t>agent.</a:t>
            </a:r>
          </a:p>
          <a:p>
            <a:endParaRPr lang="en-US" dirty="0"/>
          </a:p>
          <a:p>
            <a:r>
              <a:rPr lang="en-US" dirty="0" smtClean="0"/>
              <a:t>Narrative competency:</a:t>
            </a:r>
          </a:p>
          <a:p>
            <a:r>
              <a:rPr lang="en-US" dirty="0" smtClean="0"/>
              <a:t>Nail – Hammer example- skills differ</a:t>
            </a:r>
          </a:p>
          <a:p>
            <a:r>
              <a:rPr lang="en-IN" dirty="0"/>
              <a:t>Competency with different </a:t>
            </a:r>
            <a:r>
              <a:rPr lang="en-IN" dirty="0" smtClean="0"/>
              <a:t>kinds of </a:t>
            </a:r>
            <a:r>
              <a:rPr lang="en-IN" dirty="0"/>
              <a:t>narratives enables us to understand others in a variety of </a:t>
            </a:r>
            <a:r>
              <a:rPr lang="en-IN" dirty="0" smtClean="0"/>
              <a:t>ways</a:t>
            </a:r>
          </a:p>
          <a:p>
            <a:endParaRPr lang="en-US" dirty="0"/>
          </a:p>
          <a:p>
            <a:r>
              <a:rPr lang="en-US" dirty="0" smtClean="0"/>
              <a:t>Incorporate this to modify TT and ST for better understanding.</a:t>
            </a:r>
          </a:p>
          <a:p>
            <a:r>
              <a:rPr lang="en-US" dirty="0"/>
              <a:t> </a:t>
            </a:r>
            <a:r>
              <a:rPr lang="en-US" dirty="0" smtClean="0"/>
              <a:t> -- folk psych. – not common sense but narrative competency.</a:t>
            </a:r>
            <a:endParaRPr lang="en-IN" dirty="0"/>
          </a:p>
        </p:txBody>
      </p:sp>
    </p:spTree>
    <p:extLst>
      <p:ext uri="{BB962C8B-B14F-4D97-AF65-F5344CB8AC3E}">
        <p14:creationId xmlns:p14="http://schemas.microsoft.com/office/powerpoint/2010/main" val="3126150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295</TotalTime>
  <Words>1216</Words>
  <Application>Microsoft Office PowerPoint</Application>
  <PresentationFormat>On-screen Show (4:3)</PresentationFormat>
  <Paragraphs>113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How we Know others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 Know others</dc:title>
  <dc:creator>Jashwanth</dc:creator>
  <cp:lastModifiedBy>Jashwanth</cp:lastModifiedBy>
  <cp:revision>73</cp:revision>
  <dcterms:created xsi:type="dcterms:W3CDTF">2013-02-11T15:31:25Z</dcterms:created>
  <dcterms:modified xsi:type="dcterms:W3CDTF">2013-02-12T04:19:07Z</dcterms:modified>
</cp:coreProperties>
</file>