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3948-4043-4864-8A04-49FBE7FEDDF2}" type="datetimeFigureOut">
              <a:rPr lang="en-IN" smtClean="0"/>
              <a:t>01-03-2012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8330-923A-4729-BA47-D700098D1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8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3948-4043-4864-8A04-49FBE7FEDDF2}" type="datetimeFigureOut">
              <a:rPr lang="en-IN" smtClean="0"/>
              <a:t>01-03-2012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8330-923A-4729-BA47-D700098D1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04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3948-4043-4864-8A04-49FBE7FEDDF2}" type="datetimeFigureOut">
              <a:rPr lang="en-IN" smtClean="0"/>
              <a:t>01-03-2012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8330-923A-4729-BA47-D700098D1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11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3948-4043-4864-8A04-49FBE7FEDDF2}" type="datetimeFigureOut">
              <a:rPr lang="en-IN" smtClean="0"/>
              <a:t>01-03-2012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8330-923A-4729-BA47-D700098D1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68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3948-4043-4864-8A04-49FBE7FEDDF2}" type="datetimeFigureOut">
              <a:rPr lang="en-IN" smtClean="0"/>
              <a:t>01-03-2012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8330-923A-4729-BA47-D700098D1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2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3948-4043-4864-8A04-49FBE7FEDDF2}" type="datetimeFigureOut">
              <a:rPr lang="en-IN" smtClean="0"/>
              <a:t>01-03-2012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8330-923A-4729-BA47-D700098D1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93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3948-4043-4864-8A04-49FBE7FEDDF2}" type="datetimeFigureOut">
              <a:rPr lang="en-IN" smtClean="0"/>
              <a:t>01-03-2012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8330-923A-4729-BA47-D700098D1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83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3948-4043-4864-8A04-49FBE7FEDDF2}" type="datetimeFigureOut">
              <a:rPr lang="en-IN" smtClean="0"/>
              <a:t>01-03-2012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8330-923A-4729-BA47-D700098D1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9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3948-4043-4864-8A04-49FBE7FEDDF2}" type="datetimeFigureOut">
              <a:rPr lang="en-IN" smtClean="0"/>
              <a:t>01-03-2012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8330-923A-4729-BA47-D700098D1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32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3948-4043-4864-8A04-49FBE7FEDDF2}" type="datetimeFigureOut">
              <a:rPr lang="en-IN" smtClean="0"/>
              <a:t>01-03-2012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8330-923A-4729-BA47-D700098D1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8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3948-4043-4864-8A04-49FBE7FEDDF2}" type="datetimeFigureOut">
              <a:rPr lang="en-IN" smtClean="0"/>
              <a:t>01-03-2012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8330-923A-4729-BA47-D700098D1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57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43948-4043-4864-8A04-49FBE7FEDDF2}" type="datetimeFigureOut">
              <a:rPr lang="en-IN" smtClean="0"/>
              <a:t>01-03-2012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8330-923A-4729-BA47-D700098D1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7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1547664" y="116632"/>
            <a:ext cx="5757863" cy="674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smtClean="0"/>
              <a:t>Temperature measure using thermocouples</a:t>
            </a:r>
            <a:endParaRPr lang="en-IN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-47264" y="836712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Thermocouple :</a:t>
            </a:r>
          </a:p>
          <a:p>
            <a:r>
              <a:rPr lang="en-IN" sz="2000" dirty="0"/>
              <a:t>A </a:t>
            </a:r>
            <a:r>
              <a:rPr lang="en-IN" sz="2000" b="1" dirty="0"/>
              <a:t>thermocouple</a:t>
            </a:r>
            <a:r>
              <a:rPr lang="en-IN" sz="2000" dirty="0"/>
              <a:t> is a device consisting of two different conductors (usually metal alloys</a:t>
            </a:r>
            <a:r>
              <a:rPr lang="en-IN" sz="2000" dirty="0" smtClean="0"/>
              <a:t>)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that produce a voltage, proportional to a temperature difference, between either </a:t>
            </a:r>
            <a:endParaRPr lang="en-IN" sz="2000" dirty="0" smtClean="0"/>
          </a:p>
          <a:p>
            <a:r>
              <a:rPr lang="en-IN" sz="2000" dirty="0" smtClean="0"/>
              <a:t>end </a:t>
            </a:r>
            <a:r>
              <a:rPr lang="en-IN" sz="2000" dirty="0"/>
              <a:t>of the two conductors. Thermocouples are a widely used type of temperature sensor </a:t>
            </a:r>
            <a:endParaRPr lang="en-IN" sz="2000" dirty="0" smtClean="0"/>
          </a:p>
          <a:p>
            <a:r>
              <a:rPr lang="en-IN" sz="2000" dirty="0" smtClean="0"/>
              <a:t>for </a:t>
            </a:r>
            <a:r>
              <a:rPr lang="en-IN" sz="2000" dirty="0"/>
              <a:t>measurement and </a:t>
            </a:r>
            <a:r>
              <a:rPr lang="en-IN" sz="2000" dirty="0" smtClean="0"/>
              <a:t>control</a:t>
            </a:r>
            <a:r>
              <a:rPr lang="en-IN" sz="2000" dirty="0"/>
              <a:t> and can also be used to convert a temperature gradient </a:t>
            </a:r>
            <a:endParaRPr lang="en-IN" sz="2000" dirty="0" smtClean="0"/>
          </a:p>
          <a:p>
            <a:r>
              <a:rPr lang="en-IN" sz="2000" dirty="0" smtClean="0"/>
              <a:t>into </a:t>
            </a:r>
            <a:r>
              <a:rPr lang="en-IN" sz="2000" dirty="0"/>
              <a:t>electricity. They are inexpensive</a:t>
            </a:r>
            <a:r>
              <a:rPr lang="en-IN" sz="2000" dirty="0" smtClean="0"/>
              <a:t>,</a:t>
            </a:r>
            <a:r>
              <a:rPr lang="en-IN" sz="2000" baseline="30000" dirty="0" smtClean="0"/>
              <a:t>[</a:t>
            </a:r>
            <a:r>
              <a:rPr lang="en-IN" sz="2000" dirty="0"/>
              <a:t> interchangeable, are supplied with standard </a:t>
            </a:r>
          </a:p>
          <a:p>
            <a:r>
              <a:rPr lang="en-IN" sz="2000" dirty="0" smtClean="0"/>
              <a:t>connectors</a:t>
            </a:r>
            <a:r>
              <a:rPr lang="en-IN" sz="2000" dirty="0"/>
              <a:t>, and can measure a wide range of temperatures. In contrast to most other </a:t>
            </a:r>
            <a:endParaRPr lang="en-IN" sz="2000" dirty="0" smtClean="0"/>
          </a:p>
          <a:p>
            <a:r>
              <a:rPr lang="en-IN" sz="2000" dirty="0" smtClean="0"/>
              <a:t>methods </a:t>
            </a:r>
            <a:r>
              <a:rPr lang="en-IN" sz="2000" dirty="0"/>
              <a:t>of temperature measurement, thermocouples are self powered and </a:t>
            </a:r>
            <a:r>
              <a:rPr lang="en-IN" sz="2000" dirty="0" smtClean="0"/>
              <a:t>require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no external form of excitation. The main limitation with thermocouples is accuracy and </a:t>
            </a:r>
            <a:endParaRPr lang="en-IN" sz="2000" dirty="0" smtClean="0"/>
          </a:p>
          <a:p>
            <a:r>
              <a:rPr lang="en-IN" sz="2000" dirty="0" smtClean="0"/>
              <a:t>system </a:t>
            </a:r>
            <a:r>
              <a:rPr lang="en-IN" sz="2000" dirty="0"/>
              <a:t>errors of less than one degree Celsius (C) can be difficult to achieve</a:t>
            </a:r>
            <a:r>
              <a:rPr lang="en-IN" sz="2000" dirty="0" smtClean="0"/>
              <a:t>.</a:t>
            </a:r>
            <a:endParaRPr lang="en-IN" sz="2000" baseline="30000" dirty="0"/>
          </a:p>
          <a:p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4931151"/>
            <a:ext cx="6984776" cy="192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2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rmocouple ske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764" y="345974"/>
            <a:ext cx="6120000" cy="118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4943" y="1844824"/>
            <a:ext cx="79755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Because of the temperature difference between junction end and tail end a voltage </a:t>
            </a:r>
            <a:endParaRPr lang="en-IN" dirty="0" smtClean="0"/>
          </a:p>
          <a:p>
            <a:r>
              <a:rPr lang="en-IN" dirty="0" smtClean="0"/>
              <a:t>difference </a:t>
            </a:r>
            <a:r>
              <a:rPr lang="en-IN" dirty="0"/>
              <a:t>can be measured between the two thermoelements at the tail end: so </a:t>
            </a:r>
            <a:r>
              <a:rPr lang="en-IN" dirty="0" smtClean="0"/>
              <a:t> the  thermocouple </a:t>
            </a:r>
            <a:r>
              <a:rPr lang="en-IN" dirty="0"/>
              <a:t>is a temperature-voltage transducer.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</a:t>
            </a:r>
            <a:r>
              <a:rPr lang="en-IN" i="1" dirty="0" err="1" smtClean="0"/>
              <a:t>emf</a:t>
            </a:r>
            <a:r>
              <a:rPr lang="en-IN" dirty="0" smtClean="0"/>
              <a:t>   = </a:t>
            </a:r>
            <a:r>
              <a:rPr lang="en-IN" baseline="30000" dirty="0" smtClean="0"/>
              <a:t>T2</a:t>
            </a:r>
            <a:r>
              <a:rPr lang="en-IN" sz="3200" dirty="0" smtClean="0"/>
              <a:t>ʃ</a:t>
            </a:r>
            <a:r>
              <a:rPr lang="en-IN" baseline="-25000" dirty="0" smtClean="0"/>
              <a:t>T1</a:t>
            </a:r>
            <a:r>
              <a:rPr lang="en-IN" dirty="0" smtClean="0"/>
              <a:t> S12 </a:t>
            </a:r>
            <a:r>
              <a:rPr lang="en-IN" i="1" dirty="0" err="1" smtClean="0"/>
              <a:t>dT</a:t>
            </a:r>
            <a:r>
              <a:rPr lang="en-IN" i="1" dirty="0" smtClean="0"/>
              <a:t> = </a:t>
            </a:r>
            <a:r>
              <a:rPr lang="en-IN" sz="2800" dirty="0" smtClean="0"/>
              <a:t> </a:t>
            </a:r>
            <a:r>
              <a:rPr lang="en-IN" sz="2800" baseline="30000" dirty="0" smtClean="0"/>
              <a:t>T2</a:t>
            </a:r>
            <a:r>
              <a:rPr lang="en-IN" sz="2800" dirty="0" smtClean="0"/>
              <a:t>ʃ</a:t>
            </a:r>
            <a:r>
              <a:rPr lang="en-IN" sz="2800" baseline="-25000" dirty="0" smtClean="0"/>
              <a:t>T1</a:t>
            </a:r>
            <a:r>
              <a:rPr lang="en-IN" sz="3200" dirty="0" smtClean="0"/>
              <a:t>  (</a:t>
            </a:r>
            <a:r>
              <a:rPr lang="en-IN" sz="2000" dirty="0" smtClean="0"/>
              <a:t>S1-S2) </a:t>
            </a:r>
            <a:r>
              <a:rPr lang="en-IN" sz="2000" dirty="0" err="1" smtClean="0"/>
              <a:t>dT</a:t>
            </a:r>
            <a:r>
              <a:rPr lang="en-IN" sz="2000" dirty="0" smtClean="0"/>
              <a:t>;</a:t>
            </a:r>
          </a:p>
          <a:p>
            <a:r>
              <a:rPr lang="en-US" sz="2000" i="1" dirty="0"/>
              <a:t> </a:t>
            </a:r>
            <a:r>
              <a:rPr lang="en-US" sz="2000" i="1" dirty="0" smtClean="0"/>
              <a:t>        </a:t>
            </a:r>
            <a:r>
              <a:rPr lang="en-US" i="1" dirty="0" smtClean="0"/>
              <a:t>T1 the reference temp. and T2 the measuring temperature.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S12 is the seebeck coefficient of thermocouple and s1 and s2 are the      </a:t>
            </a:r>
          </a:p>
          <a:p>
            <a:r>
              <a:rPr lang="en-US" i="1" baseline="-25000" dirty="0"/>
              <a:t> </a:t>
            </a:r>
            <a:r>
              <a:rPr lang="en-US" i="1" baseline="-25000" dirty="0" smtClean="0"/>
              <a:t>         </a:t>
            </a:r>
            <a:r>
              <a:rPr lang="en-US" i="1" dirty="0" smtClean="0"/>
              <a:t>   seebeck coefficients of individual  </a:t>
            </a:r>
            <a:r>
              <a:rPr lang="en-US" i="1" dirty="0" err="1" smtClean="0"/>
              <a:t>thermoelements</a:t>
            </a:r>
            <a:r>
              <a:rPr lang="en-US" sz="2000" i="1" dirty="0" smtClean="0"/>
              <a:t>.</a:t>
            </a:r>
          </a:p>
          <a:p>
            <a:r>
              <a:rPr lang="en-US" sz="3200" i="1" baseline="-25000" dirty="0" smtClean="0"/>
              <a:t>The circuit is as follows:</a:t>
            </a:r>
          </a:p>
          <a:p>
            <a:r>
              <a:rPr lang="en-US" sz="3200" i="1" baseline="-25000" dirty="0" smtClean="0"/>
              <a:t>AD590:</a:t>
            </a:r>
          </a:p>
          <a:p>
            <a:r>
              <a:rPr lang="en-IN" sz="3200" i="1" baseline="-25000" dirty="0" smtClean="0"/>
              <a:t>The AD590 is a two-terminal integrated circuit temperature</a:t>
            </a:r>
          </a:p>
          <a:p>
            <a:r>
              <a:rPr lang="en-IN" sz="3200" i="1" baseline="-25000" dirty="0" smtClean="0"/>
              <a:t>transducer that produces an output current proportional to</a:t>
            </a:r>
          </a:p>
          <a:p>
            <a:r>
              <a:rPr lang="en-IN" sz="3200" i="1" baseline="-25000" dirty="0" smtClean="0"/>
              <a:t>absolute temperature. For supply voltages between +4 V and</a:t>
            </a:r>
          </a:p>
          <a:p>
            <a:r>
              <a:rPr lang="en-IN" sz="3200" i="1" baseline="-25000" dirty="0" smtClean="0"/>
              <a:t>+30 V the device acts as a high impedance, constant current</a:t>
            </a:r>
          </a:p>
        </p:txBody>
      </p:sp>
    </p:spTree>
    <p:extLst>
      <p:ext uri="{BB962C8B-B14F-4D97-AF65-F5344CB8AC3E}">
        <p14:creationId xmlns:p14="http://schemas.microsoft.com/office/powerpoint/2010/main" val="14302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467380"/>
            <a:ext cx="62692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i="1" baseline="-25000" dirty="0" smtClean="0"/>
              <a:t>regulator passing 1 µA/K. Laser trimming of the chip’s thin-film</a:t>
            </a:r>
          </a:p>
          <a:p>
            <a:r>
              <a:rPr lang="en-IN" sz="2800" i="1" baseline="-25000" dirty="0" smtClean="0"/>
              <a:t>resistors is used to calibrate the device to 298.2 µA output at</a:t>
            </a:r>
          </a:p>
          <a:p>
            <a:r>
              <a:rPr lang="en-IN" sz="2800" i="1" baseline="-25000" dirty="0" smtClean="0"/>
              <a:t>298.2K (+25°C).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3250" y="1421486"/>
            <a:ext cx="8060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 reason for using AD590 is that room temperature need not be always 25˙C</a:t>
            </a:r>
          </a:p>
          <a:p>
            <a:r>
              <a:rPr lang="en-US" dirty="0" smtClean="0"/>
              <a:t>So the AD590 ensures the current flow proportional to absolute temp. so if temp. is </a:t>
            </a:r>
          </a:p>
          <a:p>
            <a:r>
              <a:rPr lang="en-US" dirty="0" smtClean="0"/>
              <a:t>30˙C  a current of 30</a:t>
            </a:r>
            <a:r>
              <a:rPr lang="el-GR" dirty="0" smtClean="0">
                <a:latin typeface="Calibri"/>
                <a:cs typeface="Calibri"/>
              </a:rPr>
              <a:t>μ</a:t>
            </a:r>
            <a:r>
              <a:rPr lang="en-US" dirty="0" smtClean="0">
                <a:latin typeface="Calibri"/>
                <a:cs typeface="Calibri"/>
              </a:rPr>
              <a:t>A flows and measures the voltage across a resistor 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alibri"/>
                <a:cs typeface="Calibri"/>
              </a:rPr>
              <a:t>corresponding  to that temperature.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1023250" y="2780928"/>
            <a:ext cx="592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maintain fixed reference </a:t>
            </a:r>
            <a:r>
              <a:rPr lang="en-US" dirty="0" smtClean="0"/>
              <a:t>voltage   Of </a:t>
            </a:r>
            <a:r>
              <a:rPr lang="en-US" dirty="0" smtClean="0"/>
              <a:t>2.5volt AD580 is used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023250" y="3356992"/>
            <a:ext cx="549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Vmeasured  = V</a:t>
            </a:r>
            <a:r>
              <a:rPr lang="en-US" baseline="-25000" dirty="0" smtClean="0"/>
              <a:t>junction</a:t>
            </a:r>
            <a:r>
              <a:rPr lang="en-US" dirty="0" smtClean="0"/>
              <a:t> – V</a:t>
            </a:r>
            <a:r>
              <a:rPr lang="en-US" baseline="-25000" dirty="0" smtClean="0"/>
              <a:t>ref</a:t>
            </a:r>
            <a:r>
              <a:rPr lang="en-US" dirty="0" smtClean="0"/>
              <a:t> + V</a:t>
            </a:r>
            <a:r>
              <a:rPr lang="en-US" baseline="-25000" dirty="0" smtClean="0"/>
              <a:t>r1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115616" y="3933056"/>
            <a:ext cx="820981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Vr1 is the voltage corresponding to room temperature and the temperature </a:t>
            </a:r>
          </a:p>
          <a:p>
            <a:r>
              <a:rPr lang="en-US" dirty="0" smtClean="0"/>
              <a:t>Of the junction is measured by using the seebeck law that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V</a:t>
            </a:r>
            <a:r>
              <a:rPr lang="en-US" baseline="-25000" dirty="0" smtClean="0"/>
              <a:t>junction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V</a:t>
            </a:r>
            <a:r>
              <a:rPr lang="en-US" baseline="-25000" dirty="0" smtClean="0"/>
              <a:t>ref  </a:t>
            </a:r>
            <a:r>
              <a:rPr lang="en-US" dirty="0" smtClean="0"/>
              <a:t>=  K( T</a:t>
            </a:r>
            <a:r>
              <a:rPr lang="en-US" baseline="-25000" dirty="0" smtClean="0"/>
              <a:t>junction</a:t>
            </a:r>
            <a:r>
              <a:rPr lang="en-US" dirty="0" smtClean="0"/>
              <a:t> – T</a:t>
            </a:r>
            <a:r>
              <a:rPr lang="en-US" baseline="-25000" dirty="0" smtClean="0"/>
              <a:t>ref</a:t>
            </a:r>
            <a:r>
              <a:rPr lang="en-US" baseline="-25000" dirty="0"/>
              <a:t> </a:t>
            </a:r>
            <a:r>
              <a:rPr lang="en-US" dirty="0" smtClean="0"/>
              <a:t> )</a:t>
            </a:r>
            <a:endParaRPr lang="en-US" dirty="0"/>
          </a:p>
          <a:p>
            <a:r>
              <a:rPr lang="en-US" sz="2000" dirty="0" smtClean="0"/>
              <a:t>Cold junction compensation if done maintains lower junction at a fixed temp.</a:t>
            </a:r>
          </a:p>
          <a:p>
            <a:r>
              <a:rPr lang="en-US" sz="2000" dirty="0" smtClean="0"/>
              <a:t>Then a different circuit may be used.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87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715649"/>
            <a:ext cx="6552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reading of the measurement are as follows:</a:t>
            </a:r>
          </a:p>
          <a:p>
            <a:r>
              <a:rPr lang="en-US" dirty="0"/>
              <a:t> </a:t>
            </a:r>
            <a:r>
              <a:rPr lang="en-US" dirty="0" smtClean="0"/>
              <a:t>voltage (measured in mv)                   Temperature </a:t>
            </a:r>
          </a:p>
          <a:p>
            <a:r>
              <a:rPr lang="en-US" dirty="0" smtClean="0"/>
              <a:t>      26                                                           200</a:t>
            </a:r>
          </a:p>
          <a:p>
            <a:r>
              <a:rPr lang="en-US" dirty="0"/>
              <a:t> </a:t>
            </a:r>
            <a:r>
              <a:rPr lang="en-US" dirty="0" smtClean="0"/>
              <a:t>     29                                                            250</a:t>
            </a:r>
          </a:p>
          <a:p>
            <a:r>
              <a:rPr lang="en-US" dirty="0"/>
              <a:t> </a:t>
            </a:r>
            <a:r>
              <a:rPr lang="en-US" dirty="0" smtClean="0"/>
              <a:t>     31                                                            300</a:t>
            </a:r>
          </a:p>
          <a:p>
            <a:r>
              <a:rPr lang="en-US" dirty="0"/>
              <a:t> </a:t>
            </a:r>
            <a:r>
              <a:rPr lang="en-US" dirty="0" smtClean="0"/>
              <a:t>     33                                                             350</a:t>
            </a:r>
          </a:p>
          <a:p>
            <a:r>
              <a:rPr lang="en-US" dirty="0"/>
              <a:t> </a:t>
            </a:r>
            <a:r>
              <a:rPr lang="en-US" dirty="0" smtClean="0"/>
              <a:t>     34                                                             400</a:t>
            </a:r>
          </a:p>
          <a:p>
            <a:r>
              <a:rPr lang="en-US" dirty="0"/>
              <a:t> </a:t>
            </a:r>
            <a:r>
              <a:rPr lang="en-US" dirty="0" smtClean="0"/>
              <a:t>     36                                                             450</a:t>
            </a:r>
          </a:p>
          <a:p>
            <a:r>
              <a:rPr lang="en-US" dirty="0"/>
              <a:t> </a:t>
            </a:r>
            <a:r>
              <a:rPr lang="en-US" dirty="0" smtClean="0"/>
              <a:t>     37                                                              480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64502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of the junction was maintained using a solder iron whose temperature can be controlled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46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338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Temperature measure using thermocouples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measure using thermocouples</dc:title>
  <dc:creator>Jashwanth</dc:creator>
  <cp:lastModifiedBy>Jashwanth</cp:lastModifiedBy>
  <cp:revision>12</cp:revision>
  <dcterms:created xsi:type="dcterms:W3CDTF">2012-03-01T14:36:24Z</dcterms:created>
  <dcterms:modified xsi:type="dcterms:W3CDTF">2012-03-01T17:58:59Z</dcterms:modified>
</cp:coreProperties>
</file>