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76" r:id="rId7"/>
    <p:sldId id="281" r:id="rId8"/>
    <p:sldId id="282" r:id="rId9"/>
    <p:sldId id="28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6CAD-F161-4022-A659-23337ACF5711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476AA-E0B4-4504-ADA8-A591712DC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691734"/>
            <a:ext cx="4629150" cy="3416508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691734"/>
            <a:ext cx="4629150" cy="3416508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691734"/>
            <a:ext cx="4629150" cy="3416508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7AC2CA9B-D041-4E32-8D31-AAF0BE154680}" type="slidenum">
              <a:rPr lang="en-US" altLang="ja-JP" smtClean="0"/>
              <a:pPr defTabSz="922338"/>
              <a:t>22</a:t>
            </a:fld>
            <a:endParaRPr lang="en-US" altLang="ja-JP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4A83-8948-494C-9DB4-FB4CA2F442B8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22BC-461A-4484-B04F-80FF9D7CC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ja-JP" sz="4400" kern="0" dirty="0">
                <a:latin typeface="+mj-lt"/>
                <a:ea typeface="+mj-ea"/>
                <a:cs typeface="+mj-cs"/>
              </a:rPr>
              <a:t>Lecture </a:t>
            </a:r>
            <a:r>
              <a:rPr lang="en-US" altLang="ja-JP" sz="4400" kern="0" dirty="0" smtClean="0">
                <a:latin typeface="+mj-lt"/>
                <a:ea typeface="+mj-ea"/>
                <a:cs typeface="+mj-cs"/>
              </a:rPr>
              <a:t>7: </a:t>
            </a:r>
            <a:r>
              <a:rPr lang="en-US" sz="4400" dirty="0"/>
              <a:t>Systems Life Cycle</a:t>
            </a:r>
            <a:endParaRPr lang="en-US" altLang="ja-JP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ja-JP" sz="3200" kern="0" dirty="0" err="1">
                <a:latin typeface="+mn-lt"/>
                <a:ea typeface="+mn-ea"/>
              </a:rPr>
              <a:t>Neelima</a:t>
            </a:r>
            <a:r>
              <a:rPr lang="en-US" altLang="ja-JP" sz="3200" kern="0" dirty="0">
                <a:latin typeface="+mn-lt"/>
                <a:ea typeface="+mn-ea"/>
              </a:rPr>
              <a:t> Satyam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ja-JP" sz="3200" kern="0" dirty="0">
                <a:latin typeface="+mn-lt"/>
                <a:ea typeface="+mn-ea"/>
              </a:rPr>
              <a:t>IIIT, Hyderabad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7469187" cy="4191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More systematic way of development </a:t>
            </a:r>
          </a:p>
          <a:p>
            <a:pPr eaLnBrk="1" hangingPunct="1"/>
            <a:r>
              <a:rPr lang="en-US" sz="2400" dirty="0" smtClean="0">
                <a:sym typeface="Wingdings" pitchFamily="2" charset="2"/>
              </a:rPr>
              <a:t>Better control of System </a:t>
            </a:r>
            <a:r>
              <a:rPr lang="en-US" sz="2400" dirty="0" smtClean="0">
                <a:sym typeface="Wingdings" pitchFamily="2" charset="2"/>
              </a:rPr>
              <a:t>Development   </a:t>
            </a:r>
            <a:r>
              <a:rPr lang="en-US" sz="2400" dirty="0" smtClean="0">
                <a:sym typeface="Wingdings" pitchFamily="2" charset="2"/>
              </a:rPr>
              <a:t>incl. management of risk, changes, configuration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Traceability at all levels</a:t>
            </a:r>
          </a:p>
          <a:p>
            <a:pPr eaLnBrk="1" hangingPunct="1"/>
            <a:r>
              <a:rPr lang="en-US" sz="2400" dirty="0" smtClean="0"/>
              <a:t>Operational &amp; supportability aspects</a:t>
            </a:r>
          </a:p>
          <a:p>
            <a:pPr marL="457200" lvl="1" indent="0" eaLnBrk="1" hangingPunct="1"/>
            <a:r>
              <a:rPr lang="en-US" sz="2000" dirty="0" smtClean="0"/>
              <a:t> Effectiveness Analysis</a:t>
            </a:r>
          </a:p>
          <a:p>
            <a:pPr marL="457200" lvl="1" indent="0" eaLnBrk="1" hangingPunct="1"/>
            <a:r>
              <a:rPr lang="en-US" sz="2000" dirty="0" smtClean="0"/>
              <a:t> Risk management </a:t>
            </a:r>
          </a:p>
          <a:p>
            <a:pPr marL="457200" lvl="1" indent="0" eaLnBrk="1" hangingPunct="1"/>
            <a:r>
              <a:rPr lang="en-US" sz="2000" dirty="0" smtClean="0"/>
              <a:t> Operational  - Maintainability, Availability, Safety etc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9144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GB" sz="2000"/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1077913" y="5943600"/>
            <a:ext cx="693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Ensures FINAL PRODUCT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i="1">
                <a:solidFill>
                  <a:srgbClr val="FF0000"/>
                </a:solidFill>
              </a:rPr>
              <a:t>Fully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Meets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i="1">
                <a:solidFill>
                  <a:srgbClr val="FF0000"/>
                </a:solidFill>
              </a:rPr>
              <a:t>All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User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Requirements</a:t>
            </a:r>
          </a:p>
        </p:txBody>
      </p:sp>
      <p:sp>
        <p:nvSpPr>
          <p:cNvPr id="4608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357313"/>
            <a:ext cx="8110538" cy="4510087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More complete definition of needs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Complete definition of needs facilitates verification of system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Minimize surprises at later stages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Life cycle engineering approach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Initial approach was </a:t>
            </a:r>
            <a:r>
              <a:rPr lang="en-US" i="1" dirty="0" smtClean="0">
                <a:solidFill>
                  <a:srgbClr val="FF0000"/>
                </a:solidFill>
              </a:rPr>
              <a:t>Design</a:t>
            </a:r>
            <a:r>
              <a:rPr lang="en-US" dirty="0" smtClean="0">
                <a:solidFill>
                  <a:srgbClr val="FF0000"/>
                </a:solidFill>
              </a:rPr>
              <a:t>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Later with </a:t>
            </a:r>
            <a:r>
              <a:rPr lang="en-US" i="1" dirty="0" smtClean="0"/>
              <a:t>Design for Manufacture</a:t>
            </a:r>
            <a:r>
              <a:rPr lang="en-US" dirty="0" smtClean="0"/>
              <a:t> (DFM) approach </a:t>
            </a:r>
            <a:r>
              <a:rPr lang="en-US" i="1" dirty="0" smtClean="0">
                <a:solidFill>
                  <a:srgbClr val="FF0000"/>
                </a:solidFill>
              </a:rPr>
              <a:t>Manufacturing</a:t>
            </a:r>
            <a:r>
              <a:rPr lang="en-US" dirty="0" smtClean="0">
                <a:solidFill>
                  <a:srgbClr val="FF0000"/>
                </a:solidFill>
              </a:rPr>
              <a:t> cycle</a:t>
            </a:r>
            <a:r>
              <a:rPr lang="en-US" dirty="0" smtClean="0"/>
              <a:t> also included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Present thinking is to consider three life cycles i.e. </a:t>
            </a:r>
            <a:r>
              <a:rPr lang="en-US" i="1" dirty="0" smtClean="0"/>
              <a:t>Design,</a:t>
            </a:r>
            <a:r>
              <a:rPr lang="en-US" dirty="0" smtClean="0"/>
              <a:t> </a:t>
            </a:r>
            <a:r>
              <a:rPr lang="en-US" i="1" dirty="0" smtClean="0"/>
              <a:t>Manufacturing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Supportability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concurrently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Leading to </a:t>
            </a:r>
            <a:r>
              <a:rPr lang="en-US" sz="2400" i="1" dirty="0" smtClean="0"/>
              <a:t>Concurrent Engineering (CE)</a:t>
            </a:r>
            <a:endParaRPr lang="en-US" sz="2400" dirty="0" smtClean="0"/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>
          <a:xfrm>
            <a:off x="981075" y="357188"/>
            <a:ext cx="81629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Emphasis in 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2825"/>
            <a:ext cx="7772400" cy="641350"/>
          </a:xfrm>
        </p:spPr>
        <p:txBody>
          <a:bodyPr anchor="b">
            <a:sp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3600" smtClean="0">
                <a:solidFill>
                  <a:schemeClr val="tx2"/>
                </a:solidFill>
              </a:rPr>
              <a:t>Life-cycle engineering approach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841625" y="3417888"/>
            <a:ext cx="3810000" cy="2211387"/>
            <a:chOff x="1790" y="2153"/>
            <a:chExt cx="2400" cy="1393"/>
          </a:xfrm>
        </p:grpSpPr>
        <p:sp>
          <p:nvSpPr>
            <p:cNvPr id="48154" name="AutoShape 27"/>
            <p:cNvSpPr>
              <a:spLocks noChangeArrowheads="1"/>
            </p:cNvSpPr>
            <p:nvPr/>
          </p:nvSpPr>
          <p:spPr bwMode="auto">
            <a:xfrm>
              <a:off x="1838" y="2153"/>
              <a:ext cx="2352" cy="1393"/>
            </a:xfrm>
            <a:prstGeom prst="rightArrow">
              <a:avLst>
                <a:gd name="adj1" fmla="val 40139"/>
                <a:gd name="adj2" fmla="val 34887"/>
              </a:avLst>
            </a:prstGeom>
            <a:solidFill>
              <a:srgbClr val="CCEC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Text Box 29"/>
            <p:cNvSpPr txBox="1">
              <a:spLocks noChangeArrowheads="1"/>
            </p:cNvSpPr>
            <p:nvPr/>
          </p:nvSpPr>
          <p:spPr bwMode="auto">
            <a:xfrm>
              <a:off x="1790" y="2558"/>
              <a:ext cx="912" cy="57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Manufacturing Configuration Design</a:t>
              </a:r>
            </a:p>
          </p:txBody>
        </p:sp>
        <p:sp>
          <p:nvSpPr>
            <p:cNvPr id="48156" name="Text Box 31"/>
            <p:cNvSpPr txBox="1">
              <a:spLocks noChangeArrowheads="1"/>
            </p:cNvSpPr>
            <p:nvPr/>
          </p:nvSpPr>
          <p:spPr bwMode="auto">
            <a:xfrm>
              <a:off x="2954" y="2668"/>
              <a:ext cx="100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solidFill>
                    <a:srgbClr val="0000FF"/>
                  </a:solidFill>
                  <a:latin typeface="Times New Roman" pitchFamily="18" charset="0"/>
                </a:rPr>
                <a:t>Manufacturing Operations</a:t>
              </a:r>
              <a:endParaRPr lang="en-US" sz="12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298825" y="4495800"/>
            <a:ext cx="4403725" cy="1905000"/>
            <a:chOff x="2078" y="2832"/>
            <a:chExt cx="2774" cy="1200"/>
          </a:xfrm>
        </p:grpSpPr>
        <p:sp>
          <p:nvSpPr>
            <p:cNvPr id="48151" name="AutoShape 33"/>
            <p:cNvSpPr>
              <a:spLocks noChangeArrowheads="1"/>
            </p:cNvSpPr>
            <p:nvPr/>
          </p:nvSpPr>
          <p:spPr bwMode="auto">
            <a:xfrm>
              <a:off x="2174" y="2832"/>
              <a:ext cx="2678" cy="1200"/>
            </a:xfrm>
            <a:prstGeom prst="rightArrow">
              <a:avLst>
                <a:gd name="adj1" fmla="val 50000"/>
                <a:gd name="adj2" fmla="val 14496"/>
              </a:avLst>
            </a:prstGeom>
            <a:solidFill>
              <a:srgbClr val="CCEC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8152" name="Text Box 35"/>
            <p:cNvSpPr txBox="1">
              <a:spLocks noChangeArrowheads="1"/>
            </p:cNvSpPr>
            <p:nvPr/>
          </p:nvSpPr>
          <p:spPr bwMode="auto">
            <a:xfrm>
              <a:off x="3364" y="3250"/>
              <a:ext cx="100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solidFill>
                    <a:srgbClr val="0000FF"/>
                  </a:solidFill>
                  <a:latin typeface="Times New Roman" pitchFamily="18" charset="0"/>
                </a:rPr>
                <a:t>Product support and maintenance</a:t>
              </a:r>
              <a:endParaRPr lang="en-US" sz="12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8153" name="Text Box 34"/>
            <p:cNvSpPr txBox="1">
              <a:spLocks noChangeArrowheads="1"/>
            </p:cNvSpPr>
            <p:nvPr/>
          </p:nvSpPr>
          <p:spPr bwMode="auto">
            <a:xfrm>
              <a:off x="2078" y="3134"/>
              <a:ext cx="1104" cy="60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Product support configuration design and development</a:t>
              </a:r>
            </a:p>
          </p:txBody>
        </p:sp>
      </p:grp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1447800" y="1993900"/>
            <a:ext cx="3810000" cy="476250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Development phase</a:t>
            </a: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5867400" y="1981200"/>
            <a:ext cx="3048000" cy="476250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Utilization phase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066800" y="2581275"/>
            <a:ext cx="6804025" cy="1981200"/>
            <a:chOff x="672" y="1626"/>
            <a:chExt cx="4286" cy="1248"/>
          </a:xfrm>
        </p:grpSpPr>
        <p:sp>
          <p:nvSpPr>
            <p:cNvPr id="48145" name="AutoShape 4"/>
            <p:cNvSpPr>
              <a:spLocks noChangeArrowheads="1"/>
            </p:cNvSpPr>
            <p:nvPr/>
          </p:nvSpPr>
          <p:spPr bwMode="auto">
            <a:xfrm>
              <a:off x="974" y="1626"/>
              <a:ext cx="3984" cy="1248"/>
            </a:xfrm>
            <a:prstGeom prst="rightArrow">
              <a:avLst>
                <a:gd name="adj1" fmla="val 50000"/>
                <a:gd name="adj2" fmla="val 20735"/>
              </a:avLst>
            </a:prstGeom>
            <a:solidFill>
              <a:srgbClr val="CCEC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Text Box 13"/>
            <p:cNvSpPr txBox="1">
              <a:spLocks noChangeArrowheads="1"/>
            </p:cNvSpPr>
            <p:nvPr/>
          </p:nvSpPr>
          <p:spPr bwMode="auto">
            <a:xfrm>
              <a:off x="3806" y="2030"/>
              <a:ext cx="91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solidFill>
                    <a:srgbClr val="0000FF"/>
                  </a:solidFill>
                  <a:latin typeface="Times New Roman" pitchFamily="18" charset="0"/>
                </a:rPr>
                <a:t>Product use Phase out and Disposal</a:t>
              </a:r>
            </a:p>
          </p:txBody>
        </p:sp>
        <p:sp>
          <p:nvSpPr>
            <p:cNvPr id="48147" name="Text Box 8"/>
            <p:cNvSpPr txBox="1">
              <a:spLocks noChangeArrowheads="1"/>
            </p:cNvSpPr>
            <p:nvPr/>
          </p:nvSpPr>
          <p:spPr bwMode="auto">
            <a:xfrm>
              <a:off x="974" y="1941"/>
              <a:ext cx="912" cy="624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Conceptual &amp; Preliminary Design</a:t>
              </a:r>
            </a:p>
          </p:txBody>
        </p:sp>
        <p:sp>
          <p:nvSpPr>
            <p:cNvPr id="48148" name="Text Box 10"/>
            <p:cNvSpPr txBox="1">
              <a:spLocks noChangeArrowheads="1"/>
            </p:cNvSpPr>
            <p:nvPr/>
          </p:nvSpPr>
          <p:spPr bwMode="auto">
            <a:xfrm>
              <a:off x="1873" y="1941"/>
              <a:ext cx="816" cy="624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Detail Design &amp; Development</a:t>
              </a:r>
            </a:p>
          </p:txBody>
        </p:sp>
        <p:sp>
          <p:nvSpPr>
            <p:cNvPr id="48149" name="Text Box 12"/>
            <p:cNvSpPr txBox="1">
              <a:spLocks noChangeArrowheads="1"/>
            </p:cNvSpPr>
            <p:nvPr/>
          </p:nvSpPr>
          <p:spPr bwMode="auto">
            <a:xfrm>
              <a:off x="2689" y="1941"/>
              <a:ext cx="816" cy="624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Production and/or Construction</a:t>
              </a:r>
            </a:p>
          </p:txBody>
        </p:sp>
        <p:sp>
          <p:nvSpPr>
            <p:cNvPr id="48150" name="Text Box 25"/>
            <p:cNvSpPr txBox="1">
              <a:spLocks noChangeArrowheads="1"/>
            </p:cNvSpPr>
            <p:nvPr/>
          </p:nvSpPr>
          <p:spPr bwMode="auto">
            <a:xfrm rot="-5400000">
              <a:off x="515" y="2111"/>
              <a:ext cx="576" cy="2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FA311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NEED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4278313" y="2927350"/>
            <a:ext cx="1295400" cy="3179763"/>
            <a:chOff x="2695" y="1844"/>
            <a:chExt cx="816" cy="2003"/>
          </a:xfrm>
        </p:grpSpPr>
        <p:sp>
          <p:nvSpPr>
            <p:cNvPr id="48140" name="Line 38"/>
            <p:cNvSpPr>
              <a:spLocks noChangeShapeType="1"/>
            </p:cNvSpPr>
            <p:nvPr/>
          </p:nvSpPr>
          <p:spPr bwMode="auto">
            <a:xfrm>
              <a:off x="3504" y="1844"/>
              <a:ext cx="0" cy="7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1" name="Line 39"/>
            <p:cNvSpPr>
              <a:spLocks noChangeShapeType="1"/>
            </p:cNvSpPr>
            <p:nvPr/>
          </p:nvSpPr>
          <p:spPr bwMode="auto">
            <a:xfrm>
              <a:off x="2702" y="2551"/>
              <a:ext cx="0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2" name="Line 40"/>
            <p:cNvSpPr>
              <a:spLocks noChangeShapeType="1"/>
            </p:cNvSpPr>
            <p:nvPr/>
          </p:nvSpPr>
          <p:spPr bwMode="auto">
            <a:xfrm>
              <a:off x="3182" y="3127"/>
              <a:ext cx="0" cy="7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3" name="Line 41"/>
            <p:cNvSpPr>
              <a:spLocks noChangeShapeType="1"/>
            </p:cNvSpPr>
            <p:nvPr/>
          </p:nvSpPr>
          <p:spPr bwMode="auto">
            <a:xfrm>
              <a:off x="2695" y="2565"/>
              <a:ext cx="8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4" name="Line 42"/>
            <p:cNvSpPr>
              <a:spLocks noChangeShapeType="1"/>
            </p:cNvSpPr>
            <p:nvPr/>
          </p:nvSpPr>
          <p:spPr bwMode="auto">
            <a:xfrm>
              <a:off x="2702" y="3127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37" name="Text Box 55"/>
          <p:cNvSpPr txBox="1">
            <a:spLocks noChangeArrowheads="1"/>
          </p:cNvSpPr>
          <p:nvPr/>
        </p:nvSpPr>
        <p:spPr bwMode="auto">
          <a:xfrm>
            <a:off x="152400" y="34290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Design</a:t>
            </a:r>
          </a:p>
        </p:txBody>
      </p:sp>
      <p:sp>
        <p:nvSpPr>
          <p:cNvPr id="48138" name="Text Box 56"/>
          <p:cNvSpPr txBox="1">
            <a:spLocks noChangeArrowheads="1"/>
          </p:cNvSpPr>
          <p:nvPr/>
        </p:nvSpPr>
        <p:spPr bwMode="auto">
          <a:xfrm>
            <a:off x="152400" y="431165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Manufacture</a:t>
            </a:r>
          </a:p>
        </p:txBody>
      </p:sp>
      <p:sp>
        <p:nvSpPr>
          <p:cNvPr id="48139" name="Text Box 57"/>
          <p:cNvSpPr txBox="1">
            <a:spLocks noChangeArrowheads="1"/>
          </p:cNvSpPr>
          <p:nvPr/>
        </p:nvSpPr>
        <p:spPr bwMode="auto">
          <a:xfrm>
            <a:off x="152400" y="525780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5" grpId="0" animBg="1" autoUpdateAnimBg="0"/>
      <p:bldP spid="823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600200" y="2590800"/>
            <a:ext cx="4800600" cy="1981200"/>
          </a:xfrm>
          <a:prstGeom prst="rect">
            <a:avLst/>
          </a:prstGeom>
          <a:solidFill>
            <a:srgbClr val="FFFF66">
              <a:alpha val="50195"/>
            </a:srgbClr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4016375" y="3130550"/>
            <a:ext cx="0" cy="2895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719138" y="974725"/>
            <a:ext cx="4691062" cy="701675"/>
          </a:xfrm>
        </p:spPr>
        <p:txBody>
          <a:bodyPr/>
          <a:lstStyle/>
          <a:p>
            <a:pPr eaLnBrk="1" hangingPunct="1"/>
            <a:r>
              <a:rPr lang="en-US" sz="4000" smtClean="0"/>
              <a:t>Product life cycle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066800" y="2055813"/>
            <a:ext cx="2819400" cy="385762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prstDash val="lgDashDot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Identification of need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800600" y="2057400"/>
            <a:ext cx="1981200" cy="385763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prstDash val="lgDashDot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Research Input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2813050" y="2749550"/>
            <a:ext cx="2438400" cy="385763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Conceptual design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2584450" y="3403600"/>
            <a:ext cx="2895600" cy="385763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Preliminary Design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2089150" y="4059238"/>
            <a:ext cx="3886200" cy="385762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Detailed Design &amp; Development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584450" y="5370513"/>
            <a:ext cx="2895600" cy="385762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Utilization &amp; Support</a:t>
            </a: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H="1">
            <a:off x="1806575" y="6254750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V="1">
            <a:off x="1806575" y="5797550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H="1">
            <a:off x="1806575" y="5568950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V="1">
            <a:off x="1806575" y="5111750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 flipH="1">
            <a:off x="1806575" y="4916488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V="1">
            <a:off x="1806575" y="4459288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H="1">
            <a:off x="1795463" y="4240213"/>
            <a:ext cx="3048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V="1">
            <a:off x="1806575" y="3773488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H="1">
            <a:off x="1806575" y="3587750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V="1">
            <a:off x="1806575" y="3130550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2432050" y="6026150"/>
            <a:ext cx="3200400" cy="385763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Phase-out and Disposal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2355850" y="4714875"/>
            <a:ext cx="3352800" cy="385763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Production/Construction</a:t>
            </a: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4038600" y="3276600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6149975" y="3073400"/>
            <a:ext cx="2178050" cy="355600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System concept</a:t>
            </a:r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 flipV="1">
            <a:off x="4017963" y="3887788"/>
            <a:ext cx="2020887" cy="1587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6134100" y="3733800"/>
            <a:ext cx="2209800" cy="355600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Subsystem  design</a:t>
            </a:r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4038600" y="4572000"/>
            <a:ext cx="1955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6138863" y="4343400"/>
            <a:ext cx="2200275" cy="355600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Component design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6138863" y="5105400"/>
            <a:ext cx="274320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66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Development phasing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79" grpId="0" animBg="1"/>
      <p:bldP spid="27680" grpId="0" animBg="1" autoUpdateAnimBg="0"/>
      <p:bldP spid="27681" grpId="0" animBg="1"/>
      <p:bldP spid="27682" grpId="0" animBg="1" autoUpdateAnimBg="0"/>
      <p:bldP spid="27683" grpId="0" animBg="1"/>
      <p:bldP spid="27684" grpId="0" animBg="1" autoUpdateAnimBg="0"/>
      <p:bldP spid="2768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Waterfall Process Model</a:t>
            </a:r>
          </a:p>
        </p:txBody>
      </p:sp>
      <p:sp>
        <p:nvSpPr>
          <p:cNvPr id="50179" name="AutoShape 4"/>
          <p:cNvSpPr>
            <a:spLocks noChangeArrowheads="1"/>
          </p:cNvSpPr>
          <p:nvPr/>
        </p:nvSpPr>
        <p:spPr bwMode="auto">
          <a:xfrm>
            <a:off x="609600" y="1371600"/>
            <a:ext cx="19050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Requirements </a:t>
            </a:r>
          </a:p>
          <a:p>
            <a:pPr algn="ctr"/>
            <a:r>
              <a:rPr lang="en-US"/>
              <a:t>Analysis</a:t>
            </a:r>
          </a:p>
        </p:txBody>
      </p:sp>
      <p:sp>
        <p:nvSpPr>
          <p:cNvPr id="50180" name="AutoShape 5"/>
          <p:cNvSpPr>
            <a:spLocks noChangeArrowheads="1"/>
          </p:cNvSpPr>
          <p:nvPr/>
        </p:nvSpPr>
        <p:spPr bwMode="auto">
          <a:xfrm>
            <a:off x="1981200" y="2209800"/>
            <a:ext cx="15240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Specifications</a:t>
            </a:r>
          </a:p>
        </p:txBody>
      </p:sp>
      <p:sp>
        <p:nvSpPr>
          <p:cNvPr id="50181" name="AutoShape 6"/>
          <p:cNvSpPr>
            <a:spLocks noChangeArrowheads="1"/>
          </p:cNvSpPr>
          <p:nvPr/>
        </p:nvSpPr>
        <p:spPr bwMode="auto">
          <a:xfrm>
            <a:off x="3505200" y="3048000"/>
            <a:ext cx="914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Design</a:t>
            </a:r>
          </a:p>
        </p:txBody>
      </p:sp>
      <p:sp>
        <p:nvSpPr>
          <p:cNvPr id="50182" name="AutoShape 7"/>
          <p:cNvSpPr>
            <a:spLocks noChangeArrowheads="1"/>
          </p:cNvSpPr>
          <p:nvPr/>
        </p:nvSpPr>
        <p:spPr bwMode="auto">
          <a:xfrm>
            <a:off x="4114800" y="3886200"/>
            <a:ext cx="1676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Implementation</a:t>
            </a:r>
          </a:p>
        </p:txBody>
      </p:sp>
      <p:sp>
        <p:nvSpPr>
          <p:cNvPr id="50183" name="AutoShape 8"/>
          <p:cNvSpPr>
            <a:spLocks noChangeArrowheads="1"/>
          </p:cNvSpPr>
          <p:nvPr/>
        </p:nvSpPr>
        <p:spPr bwMode="auto">
          <a:xfrm>
            <a:off x="5867400" y="4724400"/>
            <a:ext cx="914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50184" name="AutoShape 9"/>
          <p:cNvSpPr>
            <a:spLocks noChangeArrowheads="1"/>
          </p:cNvSpPr>
          <p:nvPr/>
        </p:nvSpPr>
        <p:spPr bwMode="auto">
          <a:xfrm>
            <a:off x="6629400" y="5562600"/>
            <a:ext cx="14478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Maintenance</a:t>
            </a:r>
          </a:p>
        </p:txBody>
      </p:sp>
      <p:sp>
        <p:nvSpPr>
          <p:cNvPr id="50185" name="Arc 11"/>
          <p:cNvSpPr>
            <a:spLocks/>
          </p:cNvSpPr>
          <p:nvPr/>
        </p:nvSpPr>
        <p:spPr bwMode="auto">
          <a:xfrm>
            <a:off x="2514600" y="1676400"/>
            <a:ext cx="533400" cy="533400"/>
          </a:xfrm>
          <a:custGeom>
            <a:avLst/>
            <a:gdLst>
              <a:gd name="T0" fmla="*/ 0 w 21600"/>
              <a:gd name="T1" fmla="*/ 0 h 21600"/>
              <a:gd name="T2" fmla="*/ 13172018 w 21600"/>
              <a:gd name="T3" fmla="*/ 13172018 h 21600"/>
              <a:gd name="T4" fmla="*/ 0 w 21600"/>
              <a:gd name="T5" fmla="*/ 1317201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Arc 12"/>
          <p:cNvSpPr>
            <a:spLocks/>
          </p:cNvSpPr>
          <p:nvPr/>
        </p:nvSpPr>
        <p:spPr bwMode="auto">
          <a:xfrm>
            <a:off x="3505200" y="2514600"/>
            <a:ext cx="533400" cy="533400"/>
          </a:xfrm>
          <a:custGeom>
            <a:avLst/>
            <a:gdLst>
              <a:gd name="T0" fmla="*/ 0 w 21600"/>
              <a:gd name="T1" fmla="*/ 0 h 21600"/>
              <a:gd name="T2" fmla="*/ 13172018 w 21600"/>
              <a:gd name="T3" fmla="*/ 13172018 h 21600"/>
              <a:gd name="T4" fmla="*/ 0 w 21600"/>
              <a:gd name="T5" fmla="*/ 1317201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Arc 13"/>
          <p:cNvSpPr>
            <a:spLocks/>
          </p:cNvSpPr>
          <p:nvPr/>
        </p:nvSpPr>
        <p:spPr bwMode="auto">
          <a:xfrm>
            <a:off x="4419600" y="3352800"/>
            <a:ext cx="533400" cy="533400"/>
          </a:xfrm>
          <a:custGeom>
            <a:avLst/>
            <a:gdLst>
              <a:gd name="T0" fmla="*/ 0 w 21600"/>
              <a:gd name="T1" fmla="*/ 0 h 21600"/>
              <a:gd name="T2" fmla="*/ 13172018 w 21600"/>
              <a:gd name="T3" fmla="*/ 13172018 h 21600"/>
              <a:gd name="T4" fmla="*/ 0 w 21600"/>
              <a:gd name="T5" fmla="*/ 1317201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Arc 14"/>
          <p:cNvSpPr>
            <a:spLocks/>
          </p:cNvSpPr>
          <p:nvPr/>
        </p:nvSpPr>
        <p:spPr bwMode="auto">
          <a:xfrm>
            <a:off x="5791200" y="4191000"/>
            <a:ext cx="533400" cy="533400"/>
          </a:xfrm>
          <a:custGeom>
            <a:avLst/>
            <a:gdLst>
              <a:gd name="T0" fmla="*/ 0 w 21600"/>
              <a:gd name="T1" fmla="*/ 0 h 21600"/>
              <a:gd name="T2" fmla="*/ 13172018 w 21600"/>
              <a:gd name="T3" fmla="*/ 13172018 h 21600"/>
              <a:gd name="T4" fmla="*/ 0 w 21600"/>
              <a:gd name="T5" fmla="*/ 1317201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Arc 15"/>
          <p:cNvSpPr>
            <a:spLocks/>
          </p:cNvSpPr>
          <p:nvPr/>
        </p:nvSpPr>
        <p:spPr bwMode="auto">
          <a:xfrm>
            <a:off x="6781800" y="5029200"/>
            <a:ext cx="533400" cy="533400"/>
          </a:xfrm>
          <a:custGeom>
            <a:avLst/>
            <a:gdLst>
              <a:gd name="T0" fmla="*/ 0 w 21600"/>
              <a:gd name="T1" fmla="*/ 0 h 21600"/>
              <a:gd name="T2" fmla="*/ 13172018 w 21600"/>
              <a:gd name="T3" fmla="*/ 13172018 h 21600"/>
              <a:gd name="T4" fmla="*/ 0 w 21600"/>
              <a:gd name="T5" fmla="*/ 1317201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rot="1800000">
            <a:off x="1447800" y="3810000"/>
            <a:ext cx="3581400" cy="1371600"/>
            <a:chOff x="576" y="2928"/>
            <a:chExt cx="2256" cy="864"/>
          </a:xfrm>
        </p:grpSpPr>
        <p:sp>
          <p:nvSpPr>
            <p:cNvPr id="50193" name="AutoShape 16"/>
            <p:cNvSpPr>
              <a:spLocks noChangeArrowheads="1"/>
            </p:cNvSpPr>
            <p:nvPr/>
          </p:nvSpPr>
          <p:spPr bwMode="auto">
            <a:xfrm>
              <a:off x="576" y="2928"/>
              <a:ext cx="2256" cy="864"/>
            </a:xfrm>
            <a:prstGeom prst="leftArrow">
              <a:avLst>
                <a:gd name="adj1" fmla="val 50000"/>
                <a:gd name="adj2" fmla="val 65278"/>
              </a:avLst>
            </a:prstGeom>
            <a:gradFill rotWithShape="1">
              <a:gsLst>
                <a:gs pos="0">
                  <a:srgbClr val="00FFFF"/>
                </a:gs>
                <a:gs pos="100000">
                  <a:srgbClr val="00101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Text Box 17"/>
            <p:cNvSpPr txBox="1">
              <a:spLocks noChangeArrowheads="1"/>
            </p:cNvSpPr>
            <p:nvPr/>
          </p:nvSpPr>
          <p:spPr bwMode="auto">
            <a:xfrm>
              <a:off x="1128" y="3216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Feedback</a:t>
              </a:r>
            </a:p>
          </p:txBody>
        </p:sp>
      </p:grpSp>
      <p:sp>
        <p:nvSpPr>
          <p:cNvPr id="50191" name="Text Box 19"/>
          <p:cNvSpPr txBox="1">
            <a:spLocks noChangeArrowheads="1"/>
          </p:cNvSpPr>
          <p:nvPr/>
        </p:nvSpPr>
        <p:spPr bwMode="auto">
          <a:xfrm rot="2075294">
            <a:off x="2819400" y="1447800"/>
            <a:ext cx="1692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Easy/cheap to make changes</a:t>
            </a:r>
          </a:p>
        </p:txBody>
      </p:sp>
      <p:sp>
        <p:nvSpPr>
          <p:cNvPr id="50192" name="Text Box 20"/>
          <p:cNvSpPr txBox="1">
            <a:spLocks noChangeArrowheads="1"/>
          </p:cNvSpPr>
          <p:nvPr/>
        </p:nvSpPr>
        <p:spPr bwMode="auto">
          <a:xfrm rot="2159819">
            <a:off x="5638800" y="3581400"/>
            <a:ext cx="19748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Hard/expensive to make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533400"/>
            <a:ext cx="86185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 anchor="b"/>
          <a:lstStyle/>
          <a:p>
            <a:pPr defTabSz="1019175"/>
            <a:r>
              <a:rPr lang="en-US" sz="4000">
                <a:solidFill>
                  <a:schemeClr val="tx2"/>
                </a:solidFill>
              </a:rPr>
              <a:t>The “V” Life-Cycle Model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52400" y="1676400"/>
          <a:ext cx="8991600" cy="4692650"/>
        </p:xfrm>
        <a:graphic>
          <a:graphicData uri="http://schemas.openxmlformats.org/presentationml/2006/ole">
            <p:oleObj spid="_x0000_s1026" name="Visio" r:id="rId3" imgW="7131406" imgH="329915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719138" y="974725"/>
            <a:ext cx="7891462" cy="701675"/>
          </a:xfrm>
        </p:spPr>
        <p:txBody>
          <a:bodyPr/>
          <a:lstStyle/>
          <a:p>
            <a:pPr eaLnBrk="1" hangingPunct="1"/>
            <a:r>
              <a:rPr lang="en-US" sz="4000" smtClean="0"/>
              <a:t>Systems Engineering process</a:t>
            </a:r>
          </a:p>
        </p:txBody>
      </p:sp>
      <p:sp>
        <p:nvSpPr>
          <p:cNvPr id="4303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10538" cy="4681538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u="sng" smtClean="0"/>
              <a:t>Basic steps</a:t>
            </a:r>
          </a:p>
          <a:p>
            <a:pPr eaLnBrk="1" hangingPunct="1"/>
            <a:r>
              <a:rPr lang="en-US" sz="2400" smtClean="0"/>
              <a:t>Define system objectives (user’s needs)</a:t>
            </a:r>
          </a:p>
          <a:p>
            <a:pPr eaLnBrk="1" hangingPunct="1"/>
            <a:r>
              <a:rPr lang="en-US" sz="2400" smtClean="0"/>
              <a:t>Establish performance requirements (requirements analysis)</a:t>
            </a:r>
          </a:p>
          <a:p>
            <a:pPr eaLnBrk="1" hangingPunct="1"/>
            <a:r>
              <a:rPr lang="en-US" sz="2400" smtClean="0"/>
              <a:t>Establish functionality (functional analysis)</a:t>
            </a:r>
          </a:p>
          <a:p>
            <a:pPr eaLnBrk="1" hangingPunct="1"/>
            <a:r>
              <a:rPr lang="en-US" sz="2400" smtClean="0"/>
              <a:t>Evolve design and operation concepts (design synthesis)</a:t>
            </a:r>
          </a:p>
          <a:p>
            <a:pPr eaLnBrk="1" hangingPunct="1"/>
            <a:r>
              <a:rPr lang="en-US" sz="2400" smtClean="0"/>
              <a:t>Select a baseline (thro’ trade-off studies)</a:t>
            </a:r>
          </a:p>
          <a:p>
            <a:pPr eaLnBrk="1" hangingPunct="1"/>
            <a:r>
              <a:rPr lang="en-US" sz="2400" smtClean="0"/>
              <a:t>Verify the baseline meets requirements </a:t>
            </a:r>
          </a:p>
          <a:p>
            <a:pPr eaLnBrk="1" hangingPunct="1"/>
            <a:r>
              <a:rPr lang="en-US" sz="2400" smtClean="0"/>
              <a:t>Iterate the process through lower level trades (decomposition)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0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0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3"/>
          <p:cNvSpPr>
            <a:spLocks noChangeArrowheads="1"/>
          </p:cNvSpPr>
          <p:nvPr/>
        </p:nvSpPr>
        <p:spPr bwMode="auto">
          <a:xfrm>
            <a:off x="3640138" y="3067050"/>
            <a:ext cx="5057775" cy="32575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0066FF"/>
              </a:gs>
              <a:gs pos="100000">
                <a:srgbClr val="D1E3FF"/>
              </a:gs>
            </a:gsLst>
            <a:lin ang="5400000" scaled="1"/>
          </a:gradFill>
          <a:ln w="952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AutoShape 4"/>
          <p:cNvSpPr>
            <a:spLocks noChangeArrowheads="1"/>
          </p:cNvSpPr>
          <p:nvPr/>
        </p:nvSpPr>
        <p:spPr bwMode="auto">
          <a:xfrm>
            <a:off x="3048000" y="2438400"/>
            <a:ext cx="5400675" cy="3546475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0066FF"/>
              </a:gs>
              <a:gs pos="100000">
                <a:srgbClr val="D1E3FF"/>
              </a:gs>
            </a:gsLst>
            <a:lin ang="5400000" scaled="1"/>
          </a:gradFill>
          <a:ln w="952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AutoShape 5"/>
          <p:cNvSpPr>
            <a:spLocks noChangeArrowheads="1"/>
          </p:cNvSpPr>
          <p:nvPr/>
        </p:nvSpPr>
        <p:spPr bwMode="auto">
          <a:xfrm>
            <a:off x="2566988" y="1733550"/>
            <a:ext cx="5673725" cy="39814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0066FF"/>
              </a:gs>
              <a:gs pos="100000">
                <a:srgbClr val="D1E3FF"/>
              </a:gs>
            </a:gsLst>
            <a:lin ang="5400000" scaled="1"/>
          </a:gradFill>
          <a:ln w="9525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AutoShape 6"/>
          <p:cNvSpPr>
            <a:spLocks noChangeArrowheads="1"/>
          </p:cNvSpPr>
          <p:nvPr/>
        </p:nvSpPr>
        <p:spPr bwMode="auto">
          <a:xfrm>
            <a:off x="2133600" y="990600"/>
            <a:ext cx="5878513" cy="4343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0066FF"/>
              </a:gs>
              <a:gs pos="100000">
                <a:srgbClr val="D1E3FF"/>
              </a:gs>
            </a:gsLst>
            <a:lin ang="5400000" scaled="1"/>
          </a:gra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108200" y="5026025"/>
            <a:ext cx="177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Concept studies </a:t>
            </a:r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2667000" y="1676400"/>
            <a:ext cx="1930400" cy="660400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Requirements analysis</a:t>
            </a: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4173538" y="3003550"/>
            <a:ext cx="1778000" cy="660400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Design Synthesis</a:t>
            </a:r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5461000" y="1676400"/>
            <a:ext cx="1778000" cy="660400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Functional analysis</a:t>
            </a:r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3886200" y="4038600"/>
            <a:ext cx="2362200" cy="660400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System Analysis &amp; Control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743200" y="5676900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Prelim. Design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625850" y="6016625"/>
            <a:ext cx="170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Detailed Design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489200" y="5395913"/>
            <a:ext cx="177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System studies </a:t>
            </a:r>
          </a:p>
        </p:txBody>
      </p:sp>
      <p:sp>
        <p:nvSpPr>
          <p:cNvPr id="52238" name="Freeform 16"/>
          <p:cNvSpPr>
            <a:spLocks/>
          </p:cNvSpPr>
          <p:nvPr/>
        </p:nvSpPr>
        <p:spPr bwMode="auto">
          <a:xfrm>
            <a:off x="2286000" y="1219200"/>
            <a:ext cx="5410200" cy="3903663"/>
          </a:xfrm>
          <a:custGeom>
            <a:avLst/>
            <a:gdLst>
              <a:gd name="T0" fmla="*/ 42469 w 2930"/>
              <a:gd name="T1" fmla="*/ 538269 h 2415"/>
              <a:gd name="T2" fmla="*/ 131100 w 2930"/>
              <a:gd name="T3" fmla="*/ 202053 h 2415"/>
              <a:gd name="T4" fmla="*/ 156951 w 2930"/>
              <a:gd name="T5" fmla="*/ 168108 h 2415"/>
              <a:gd name="T6" fmla="*/ 387762 w 2930"/>
              <a:gd name="T7" fmla="*/ 111533 h 2415"/>
              <a:gd name="T8" fmla="*/ 875234 w 2930"/>
              <a:gd name="T9" fmla="*/ 33945 h 2415"/>
              <a:gd name="T10" fmla="*/ 1155899 w 2930"/>
              <a:gd name="T11" fmla="*/ 22630 h 2415"/>
              <a:gd name="T12" fmla="*/ 1360859 w 2930"/>
              <a:gd name="T13" fmla="*/ 67890 h 2415"/>
              <a:gd name="T14" fmla="*/ 1528889 w 2930"/>
              <a:gd name="T15" fmla="*/ 88903 h 2415"/>
              <a:gd name="T16" fmla="*/ 1822480 w 2930"/>
              <a:gd name="T17" fmla="*/ 134163 h 2415"/>
              <a:gd name="T18" fmla="*/ 2104993 w 2930"/>
              <a:gd name="T19" fmla="*/ 111533 h 2415"/>
              <a:gd name="T20" fmla="*/ 2424434 w 2930"/>
              <a:gd name="T21" fmla="*/ 33945 h 2415"/>
              <a:gd name="T22" fmla="*/ 2821428 w 2930"/>
              <a:gd name="T23" fmla="*/ 0 h 2415"/>
              <a:gd name="T24" fmla="*/ 4307849 w 2930"/>
              <a:gd name="T25" fmla="*/ 33945 h 2415"/>
              <a:gd name="T26" fmla="*/ 4564510 w 2930"/>
              <a:gd name="T27" fmla="*/ 67890 h 2415"/>
              <a:gd name="T28" fmla="*/ 4756545 w 2930"/>
              <a:gd name="T29" fmla="*/ 88903 h 2415"/>
              <a:gd name="T30" fmla="*/ 4859948 w 2930"/>
              <a:gd name="T31" fmla="*/ 111533 h 2415"/>
              <a:gd name="T32" fmla="*/ 5142460 w 2930"/>
              <a:gd name="T33" fmla="*/ 290956 h 2415"/>
              <a:gd name="T34" fmla="*/ 5295718 w 2930"/>
              <a:gd name="T35" fmla="*/ 515639 h 2415"/>
              <a:gd name="T36" fmla="*/ 5371424 w 2930"/>
              <a:gd name="T37" fmla="*/ 649802 h 2415"/>
              <a:gd name="T38" fmla="*/ 5410200 w 2930"/>
              <a:gd name="T39" fmla="*/ 796897 h 2415"/>
              <a:gd name="T40" fmla="*/ 5256942 w 2930"/>
              <a:gd name="T41" fmla="*/ 1233331 h 2415"/>
              <a:gd name="T42" fmla="*/ 4974430 w 2930"/>
              <a:gd name="T43" fmla="*/ 1469329 h 2415"/>
              <a:gd name="T44" fmla="*/ 4730694 w 2930"/>
              <a:gd name="T45" fmla="*/ 1671382 h 2415"/>
              <a:gd name="T46" fmla="*/ 4693764 w 2930"/>
              <a:gd name="T47" fmla="*/ 1694012 h 2415"/>
              <a:gd name="T48" fmla="*/ 4642063 w 2930"/>
              <a:gd name="T49" fmla="*/ 1739272 h 2415"/>
              <a:gd name="T50" fmla="*/ 4538660 w 2930"/>
              <a:gd name="T51" fmla="*/ 1862120 h 2415"/>
              <a:gd name="T52" fmla="*/ 4424178 w 2930"/>
              <a:gd name="T53" fmla="*/ 2086803 h 2415"/>
              <a:gd name="T54" fmla="*/ 4385401 w 2930"/>
              <a:gd name="T55" fmla="*/ 2300171 h 2415"/>
              <a:gd name="T56" fmla="*/ 4424178 w 2930"/>
              <a:gd name="T57" fmla="*/ 2647702 h 2415"/>
              <a:gd name="T58" fmla="*/ 4411252 w 2930"/>
              <a:gd name="T59" fmla="*/ 2983918 h 2415"/>
              <a:gd name="T60" fmla="*/ 4270919 w 2930"/>
              <a:gd name="T61" fmla="*/ 3433284 h 2415"/>
              <a:gd name="T62" fmla="*/ 4128740 w 2930"/>
              <a:gd name="T63" fmla="*/ 3667665 h 2415"/>
              <a:gd name="T64" fmla="*/ 3373527 w 2930"/>
              <a:gd name="T65" fmla="*/ 3903663 h 2415"/>
              <a:gd name="T66" fmla="*/ 3039314 w 2930"/>
              <a:gd name="T67" fmla="*/ 3869718 h 2415"/>
              <a:gd name="T68" fmla="*/ 2642320 w 2930"/>
              <a:gd name="T69" fmla="*/ 3824458 h 2415"/>
              <a:gd name="T70" fmla="*/ 1848331 w 2930"/>
              <a:gd name="T71" fmla="*/ 3803445 h 2415"/>
              <a:gd name="T72" fmla="*/ 1746774 w 2930"/>
              <a:gd name="T73" fmla="*/ 3780815 h 2415"/>
              <a:gd name="T74" fmla="*/ 1490113 w 2930"/>
              <a:gd name="T75" fmla="*/ 3758185 h 2415"/>
              <a:gd name="T76" fmla="*/ 1323929 w 2930"/>
              <a:gd name="T77" fmla="*/ 3667665 h 2415"/>
              <a:gd name="T78" fmla="*/ 1080194 w 2930"/>
              <a:gd name="T79" fmla="*/ 3365394 h 2415"/>
              <a:gd name="T80" fmla="*/ 989716 w 2930"/>
              <a:gd name="T81" fmla="*/ 3163341 h 2415"/>
              <a:gd name="T82" fmla="*/ 963865 w 2930"/>
              <a:gd name="T83" fmla="*/ 3118081 h 2415"/>
              <a:gd name="T84" fmla="*/ 758905 w 2930"/>
              <a:gd name="T85" fmla="*/ 2670332 h 2415"/>
              <a:gd name="T86" fmla="*/ 720129 w 2930"/>
              <a:gd name="T87" fmla="*/ 2591127 h 2415"/>
              <a:gd name="T88" fmla="*/ 657349 w 2930"/>
              <a:gd name="T89" fmla="*/ 2511922 h 2415"/>
              <a:gd name="T90" fmla="*/ 592722 w 2930"/>
              <a:gd name="T91" fmla="*/ 2288856 h 2415"/>
              <a:gd name="T92" fmla="*/ 502244 w 2930"/>
              <a:gd name="T93" fmla="*/ 2164391 h 2415"/>
              <a:gd name="T94" fmla="*/ 413613 w 2930"/>
              <a:gd name="T95" fmla="*/ 1962338 h 2415"/>
              <a:gd name="T96" fmla="*/ 336060 w 2930"/>
              <a:gd name="T97" fmla="*/ 1816860 h 2415"/>
              <a:gd name="T98" fmla="*/ 310209 w 2930"/>
              <a:gd name="T99" fmla="*/ 1727957 h 2415"/>
              <a:gd name="T100" fmla="*/ 297284 w 2930"/>
              <a:gd name="T101" fmla="*/ 1682697 h 2415"/>
              <a:gd name="T102" fmla="*/ 260354 w 2930"/>
              <a:gd name="T103" fmla="*/ 1289906 h 2415"/>
              <a:gd name="T104" fmla="*/ 195727 w 2930"/>
              <a:gd name="T105" fmla="*/ 1178373 h 2415"/>
              <a:gd name="T106" fmla="*/ 169877 w 2930"/>
              <a:gd name="T107" fmla="*/ 1144428 h 2415"/>
              <a:gd name="T108" fmla="*/ 131100 w 2930"/>
              <a:gd name="T109" fmla="*/ 998950 h 2415"/>
              <a:gd name="T110" fmla="*/ 92324 w 2930"/>
              <a:gd name="T111" fmla="*/ 683747 h 2415"/>
              <a:gd name="T112" fmla="*/ 29544 w 2930"/>
              <a:gd name="T113" fmla="*/ 515639 h 2415"/>
              <a:gd name="T114" fmla="*/ 42469 w 2930"/>
              <a:gd name="T115" fmla="*/ 538269 h 24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930"/>
              <a:gd name="T175" fmla="*/ 0 h 2415"/>
              <a:gd name="T176" fmla="*/ 2930 w 2930"/>
              <a:gd name="T177" fmla="*/ 2415 h 241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930" h="2415">
                <a:moveTo>
                  <a:pt x="23" y="333"/>
                </a:moveTo>
                <a:cubicBezTo>
                  <a:pt x="0" y="241"/>
                  <a:pt x="13" y="195"/>
                  <a:pt x="71" y="125"/>
                </a:cubicBezTo>
                <a:cubicBezTo>
                  <a:pt x="76" y="119"/>
                  <a:pt x="78" y="108"/>
                  <a:pt x="85" y="104"/>
                </a:cubicBezTo>
                <a:cubicBezTo>
                  <a:pt x="119" y="83"/>
                  <a:pt x="172" y="79"/>
                  <a:pt x="210" y="69"/>
                </a:cubicBezTo>
                <a:cubicBezTo>
                  <a:pt x="297" y="45"/>
                  <a:pt x="384" y="28"/>
                  <a:pt x="474" y="21"/>
                </a:cubicBezTo>
                <a:cubicBezTo>
                  <a:pt x="529" y="7"/>
                  <a:pt x="568" y="9"/>
                  <a:pt x="626" y="14"/>
                </a:cubicBezTo>
                <a:cubicBezTo>
                  <a:pt x="662" y="23"/>
                  <a:pt x="701" y="36"/>
                  <a:pt x="737" y="42"/>
                </a:cubicBezTo>
                <a:cubicBezTo>
                  <a:pt x="767" y="47"/>
                  <a:pt x="828" y="55"/>
                  <a:pt x="828" y="55"/>
                </a:cubicBezTo>
                <a:cubicBezTo>
                  <a:pt x="876" y="72"/>
                  <a:pt x="936" y="77"/>
                  <a:pt x="987" y="83"/>
                </a:cubicBezTo>
                <a:cubicBezTo>
                  <a:pt x="1016" y="81"/>
                  <a:pt x="1097" y="82"/>
                  <a:pt x="1140" y="69"/>
                </a:cubicBezTo>
                <a:cubicBezTo>
                  <a:pt x="1198" y="52"/>
                  <a:pt x="1253" y="33"/>
                  <a:pt x="1313" y="21"/>
                </a:cubicBezTo>
                <a:cubicBezTo>
                  <a:pt x="1385" y="6"/>
                  <a:pt x="1455" y="4"/>
                  <a:pt x="1528" y="0"/>
                </a:cubicBezTo>
                <a:cubicBezTo>
                  <a:pt x="1796" y="6"/>
                  <a:pt x="2065" y="10"/>
                  <a:pt x="2333" y="21"/>
                </a:cubicBezTo>
                <a:cubicBezTo>
                  <a:pt x="2382" y="26"/>
                  <a:pt x="2424" y="35"/>
                  <a:pt x="2472" y="42"/>
                </a:cubicBezTo>
                <a:cubicBezTo>
                  <a:pt x="2507" y="47"/>
                  <a:pt x="2576" y="55"/>
                  <a:pt x="2576" y="55"/>
                </a:cubicBezTo>
                <a:cubicBezTo>
                  <a:pt x="2594" y="61"/>
                  <a:pt x="2614" y="62"/>
                  <a:pt x="2632" y="69"/>
                </a:cubicBezTo>
                <a:cubicBezTo>
                  <a:pt x="2664" y="82"/>
                  <a:pt x="2762" y="148"/>
                  <a:pt x="2785" y="180"/>
                </a:cubicBezTo>
                <a:cubicBezTo>
                  <a:pt x="2816" y="224"/>
                  <a:pt x="2838" y="274"/>
                  <a:pt x="2868" y="319"/>
                </a:cubicBezTo>
                <a:cubicBezTo>
                  <a:pt x="2876" y="353"/>
                  <a:pt x="2888" y="374"/>
                  <a:pt x="2909" y="402"/>
                </a:cubicBezTo>
                <a:cubicBezTo>
                  <a:pt x="2915" y="433"/>
                  <a:pt x="2924" y="462"/>
                  <a:pt x="2930" y="493"/>
                </a:cubicBezTo>
                <a:cubicBezTo>
                  <a:pt x="2924" y="579"/>
                  <a:pt x="2930" y="708"/>
                  <a:pt x="2847" y="763"/>
                </a:cubicBezTo>
                <a:cubicBezTo>
                  <a:pt x="2831" y="812"/>
                  <a:pt x="2730" y="881"/>
                  <a:pt x="2694" y="909"/>
                </a:cubicBezTo>
                <a:cubicBezTo>
                  <a:pt x="2645" y="947"/>
                  <a:pt x="2605" y="990"/>
                  <a:pt x="2562" y="1034"/>
                </a:cubicBezTo>
                <a:cubicBezTo>
                  <a:pt x="2556" y="1040"/>
                  <a:pt x="2548" y="1043"/>
                  <a:pt x="2542" y="1048"/>
                </a:cubicBezTo>
                <a:cubicBezTo>
                  <a:pt x="2532" y="1057"/>
                  <a:pt x="2523" y="1066"/>
                  <a:pt x="2514" y="1076"/>
                </a:cubicBezTo>
                <a:cubicBezTo>
                  <a:pt x="2493" y="1100"/>
                  <a:pt x="2481" y="1129"/>
                  <a:pt x="2458" y="1152"/>
                </a:cubicBezTo>
                <a:cubicBezTo>
                  <a:pt x="2437" y="1198"/>
                  <a:pt x="2419" y="1246"/>
                  <a:pt x="2396" y="1291"/>
                </a:cubicBezTo>
                <a:cubicBezTo>
                  <a:pt x="2389" y="1337"/>
                  <a:pt x="2380" y="1376"/>
                  <a:pt x="2375" y="1423"/>
                </a:cubicBezTo>
                <a:cubicBezTo>
                  <a:pt x="2382" y="1495"/>
                  <a:pt x="2386" y="1567"/>
                  <a:pt x="2396" y="1638"/>
                </a:cubicBezTo>
                <a:cubicBezTo>
                  <a:pt x="2394" y="1707"/>
                  <a:pt x="2394" y="1777"/>
                  <a:pt x="2389" y="1846"/>
                </a:cubicBezTo>
                <a:cubicBezTo>
                  <a:pt x="2382" y="1942"/>
                  <a:pt x="2347" y="2035"/>
                  <a:pt x="2313" y="2124"/>
                </a:cubicBezTo>
                <a:cubicBezTo>
                  <a:pt x="2297" y="2166"/>
                  <a:pt x="2272" y="2241"/>
                  <a:pt x="2236" y="2269"/>
                </a:cubicBezTo>
                <a:cubicBezTo>
                  <a:pt x="2121" y="2357"/>
                  <a:pt x="1971" y="2399"/>
                  <a:pt x="1827" y="2415"/>
                </a:cubicBezTo>
                <a:cubicBezTo>
                  <a:pt x="1762" y="2410"/>
                  <a:pt x="1709" y="2402"/>
                  <a:pt x="1646" y="2394"/>
                </a:cubicBezTo>
                <a:cubicBezTo>
                  <a:pt x="1582" y="2378"/>
                  <a:pt x="1498" y="2369"/>
                  <a:pt x="1431" y="2366"/>
                </a:cubicBezTo>
                <a:cubicBezTo>
                  <a:pt x="1288" y="2360"/>
                  <a:pt x="1001" y="2353"/>
                  <a:pt x="1001" y="2353"/>
                </a:cubicBezTo>
                <a:cubicBezTo>
                  <a:pt x="982" y="2349"/>
                  <a:pt x="965" y="2341"/>
                  <a:pt x="946" y="2339"/>
                </a:cubicBezTo>
                <a:cubicBezTo>
                  <a:pt x="900" y="2333"/>
                  <a:pt x="807" y="2325"/>
                  <a:pt x="807" y="2325"/>
                </a:cubicBezTo>
                <a:cubicBezTo>
                  <a:pt x="769" y="2315"/>
                  <a:pt x="743" y="2297"/>
                  <a:pt x="717" y="2269"/>
                </a:cubicBezTo>
                <a:cubicBezTo>
                  <a:pt x="693" y="2198"/>
                  <a:pt x="611" y="2155"/>
                  <a:pt x="585" y="2082"/>
                </a:cubicBezTo>
                <a:cubicBezTo>
                  <a:pt x="540" y="1956"/>
                  <a:pt x="590" y="2064"/>
                  <a:pt x="536" y="1957"/>
                </a:cubicBezTo>
                <a:cubicBezTo>
                  <a:pt x="531" y="1948"/>
                  <a:pt x="522" y="1929"/>
                  <a:pt x="522" y="1929"/>
                </a:cubicBezTo>
                <a:cubicBezTo>
                  <a:pt x="503" y="1834"/>
                  <a:pt x="467" y="1732"/>
                  <a:pt x="411" y="1652"/>
                </a:cubicBezTo>
                <a:cubicBezTo>
                  <a:pt x="404" y="1632"/>
                  <a:pt x="402" y="1623"/>
                  <a:pt x="390" y="1603"/>
                </a:cubicBezTo>
                <a:cubicBezTo>
                  <a:pt x="379" y="1586"/>
                  <a:pt x="356" y="1554"/>
                  <a:pt x="356" y="1554"/>
                </a:cubicBezTo>
                <a:cubicBezTo>
                  <a:pt x="347" y="1511"/>
                  <a:pt x="338" y="1456"/>
                  <a:pt x="321" y="1416"/>
                </a:cubicBezTo>
                <a:cubicBezTo>
                  <a:pt x="310" y="1390"/>
                  <a:pt x="285" y="1365"/>
                  <a:pt x="272" y="1339"/>
                </a:cubicBezTo>
                <a:cubicBezTo>
                  <a:pt x="252" y="1300"/>
                  <a:pt x="241" y="1255"/>
                  <a:pt x="224" y="1214"/>
                </a:cubicBezTo>
                <a:cubicBezTo>
                  <a:pt x="212" y="1185"/>
                  <a:pt x="192" y="1153"/>
                  <a:pt x="182" y="1124"/>
                </a:cubicBezTo>
                <a:cubicBezTo>
                  <a:pt x="176" y="1106"/>
                  <a:pt x="173" y="1087"/>
                  <a:pt x="168" y="1069"/>
                </a:cubicBezTo>
                <a:cubicBezTo>
                  <a:pt x="166" y="1060"/>
                  <a:pt x="161" y="1041"/>
                  <a:pt x="161" y="1041"/>
                </a:cubicBezTo>
                <a:cubicBezTo>
                  <a:pt x="157" y="963"/>
                  <a:pt x="159" y="875"/>
                  <a:pt x="141" y="798"/>
                </a:cubicBezTo>
                <a:cubicBezTo>
                  <a:pt x="131" y="755"/>
                  <a:pt x="138" y="776"/>
                  <a:pt x="106" y="729"/>
                </a:cubicBezTo>
                <a:cubicBezTo>
                  <a:pt x="101" y="722"/>
                  <a:pt x="92" y="708"/>
                  <a:pt x="92" y="708"/>
                </a:cubicBezTo>
                <a:cubicBezTo>
                  <a:pt x="85" y="678"/>
                  <a:pt x="79" y="648"/>
                  <a:pt x="71" y="618"/>
                </a:cubicBezTo>
                <a:cubicBezTo>
                  <a:pt x="63" y="450"/>
                  <a:pt x="80" y="513"/>
                  <a:pt x="50" y="423"/>
                </a:cubicBezTo>
                <a:cubicBezTo>
                  <a:pt x="41" y="395"/>
                  <a:pt x="16" y="349"/>
                  <a:pt x="16" y="319"/>
                </a:cubicBezTo>
                <a:cubicBezTo>
                  <a:pt x="16" y="314"/>
                  <a:pt x="21" y="328"/>
                  <a:pt x="23" y="333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9" name="Line 17"/>
          <p:cNvSpPr>
            <a:spLocks noChangeShapeType="1"/>
          </p:cNvSpPr>
          <p:nvPr/>
        </p:nvSpPr>
        <p:spPr bwMode="auto">
          <a:xfrm>
            <a:off x="4572000" y="20574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Line 18"/>
          <p:cNvSpPr>
            <a:spLocks noChangeShapeType="1"/>
          </p:cNvSpPr>
          <p:nvPr/>
        </p:nvSpPr>
        <p:spPr bwMode="auto">
          <a:xfrm>
            <a:off x="3733800" y="2362200"/>
            <a:ext cx="685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Line 19"/>
          <p:cNvSpPr>
            <a:spLocks noChangeShapeType="1"/>
          </p:cNvSpPr>
          <p:nvPr/>
        </p:nvSpPr>
        <p:spPr bwMode="auto">
          <a:xfrm flipH="1">
            <a:off x="5257800" y="2362200"/>
            <a:ext cx="1066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2" name="Line 20"/>
          <p:cNvSpPr>
            <a:spLocks noChangeShapeType="1"/>
          </p:cNvSpPr>
          <p:nvPr/>
        </p:nvSpPr>
        <p:spPr bwMode="auto">
          <a:xfrm>
            <a:off x="3429000" y="2362200"/>
            <a:ext cx="762000" cy="1676400"/>
          </a:xfrm>
          <a:prstGeom prst="line">
            <a:avLst/>
          </a:prstGeom>
          <a:noFill/>
          <a:ln w="28575">
            <a:solidFill>
              <a:srgbClr val="FA311C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3" name="Line 21"/>
          <p:cNvSpPr>
            <a:spLocks noChangeShapeType="1"/>
          </p:cNvSpPr>
          <p:nvPr/>
        </p:nvSpPr>
        <p:spPr bwMode="auto">
          <a:xfrm>
            <a:off x="5029200" y="3657600"/>
            <a:ext cx="0" cy="381000"/>
          </a:xfrm>
          <a:prstGeom prst="line">
            <a:avLst/>
          </a:prstGeom>
          <a:noFill/>
          <a:ln w="28575">
            <a:solidFill>
              <a:srgbClr val="FA311C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4" name="Line 22"/>
          <p:cNvSpPr>
            <a:spLocks noChangeShapeType="1"/>
          </p:cNvSpPr>
          <p:nvPr/>
        </p:nvSpPr>
        <p:spPr bwMode="auto">
          <a:xfrm flipH="1">
            <a:off x="5943600" y="2362200"/>
            <a:ext cx="762000" cy="1676400"/>
          </a:xfrm>
          <a:prstGeom prst="line">
            <a:avLst/>
          </a:prstGeom>
          <a:noFill/>
          <a:ln w="28575">
            <a:solidFill>
              <a:srgbClr val="FA311C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5" name="Line 23"/>
          <p:cNvSpPr>
            <a:spLocks noChangeShapeType="1"/>
          </p:cNvSpPr>
          <p:nvPr/>
        </p:nvSpPr>
        <p:spPr bwMode="auto">
          <a:xfrm>
            <a:off x="1600200" y="19812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6" name="Line 24"/>
          <p:cNvSpPr>
            <a:spLocks noChangeShapeType="1"/>
          </p:cNvSpPr>
          <p:nvPr/>
        </p:nvSpPr>
        <p:spPr bwMode="auto">
          <a:xfrm>
            <a:off x="1600200" y="46482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7" name="Text Box 25"/>
          <p:cNvSpPr txBox="1">
            <a:spLocks noChangeArrowheads="1"/>
          </p:cNvSpPr>
          <p:nvPr/>
        </p:nvSpPr>
        <p:spPr bwMode="auto">
          <a:xfrm>
            <a:off x="533400" y="1752600"/>
            <a:ext cx="990600" cy="385763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INPUT</a:t>
            </a:r>
          </a:p>
        </p:txBody>
      </p:sp>
      <p:sp>
        <p:nvSpPr>
          <p:cNvPr id="52248" name="Text Box 26"/>
          <p:cNvSpPr txBox="1">
            <a:spLocks noChangeArrowheads="1"/>
          </p:cNvSpPr>
          <p:nvPr/>
        </p:nvSpPr>
        <p:spPr bwMode="auto">
          <a:xfrm>
            <a:off x="304800" y="4419600"/>
            <a:ext cx="1219200" cy="385763"/>
          </a:xfrm>
          <a:prstGeom prst="rect">
            <a:avLst/>
          </a:prstGeom>
          <a:solidFill>
            <a:srgbClr val="FFFF99"/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8"/>
          <p:cNvSpPr>
            <a:spLocks noChangeArrowheads="1"/>
          </p:cNvSpPr>
          <p:nvPr/>
        </p:nvSpPr>
        <p:spPr bwMode="auto">
          <a:xfrm>
            <a:off x="2230438" y="1752600"/>
            <a:ext cx="3886200" cy="2667000"/>
          </a:xfrm>
          <a:prstGeom prst="ellipse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endParaRPr lang="en-US"/>
          </a:p>
        </p:txBody>
      </p:sp>
      <p:sp>
        <p:nvSpPr>
          <p:cNvPr id="53251" name="Oval 10"/>
          <p:cNvSpPr>
            <a:spLocks noChangeArrowheads="1"/>
          </p:cNvSpPr>
          <p:nvPr/>
        </p:nvSpPr>
        <p:spPr bwMode="auto">
          <a:xfrm>
            <a:off x="3200400" y="2781300"/>
            <a:ext cx="3886200" cy="2667000"/>
          </a:xfrm>
          <a:prstGeom prst="ellipse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endParaRPr lang="en-US"/>
          </a:p>
        </p:txBody>
      </p:sp>
      <p:sp>
        <p:nvSpPr>
          <p:cNvPr id="53252" name="Oval 9"/>
          <p:cNvSpPr>
            <a:spLocks noChangeArrowheads="1"/>
          </p:cNvSpPr>
          <p:nvPr/>
        </p:nvSpPr>
        <p:spPr bwMode="auto">
          <a:xfrm>
            <a:off x="1219200" y="2781300"/>
            <a:ext cx="3886200" cy="2667000"/>
          </a:xfrm>
          <a:prstGeom prst="ellipse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endParaRPr lang="en-US"/>
          </a:p>
        </p:txBody>
      </p:sp>
      <p:sp>
        <p:nvSpPr>
          <p:cNvPr id="53253" name="Text Box 13"/>
          <p:cNvSpPr txBox="1">
            <a:spLocks noChangeArrowheads="1"/>
          </p:cNvSpPr>
          <p:nvPr/>
        </p:nvSpPr>
        <p:spPr bwMode="auto">
          <a:xfrm>
            <a:off x="3330575" y="21336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3254" name="Text Box 14"/>
          <p:cNvSpPr txBox="1">
            <a:spLocks noChangeArrowheads="1"/>
          </p:cNvSpPr>
          <p:nvPr/>
        </p:nvSpPr>
        <p:spPr bwMode="auto">
          <a:xfrm>
            <a:off x="3178175" y="213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3255" name="Text Box 15"/>
          <p:cNvSpPr txBox="1">
            <a:spLocks noChangeArrowheads="1"/>
          </p:cNvSpPr>
          <p:nvPr/>
        </p:nvSpPr>
        <p:spPr bwMode="auto">
          <a:xfrm>
            <a:off x="3330575" y="20574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Development phasing</a:t>
            </a:r>
          </a:p>
        </p:txBody>
      </p:sp>
      <p:sp>
        <p:nvSpPr>
          <p:cNvPr id="53256" name="Text Box 16"/>
          <p:cNvSpPr txBox="1">
            <a:spLocks noChangeArrowheads="1"/>
          </p:cNvSpPr>
          <p:nvPr/>
        </p:nvSpPr>
        <p:spPr bwMode="auto">
          <a:xfrm>
            <a:off x="1425575" y="4038600"/>
            <a:ext cx="1752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System Engineering process</a:t>
            </a:r>
          </a:p>
        </p:txBody>
      </p:sp>
      <p:sp>
        <p:nvSpPr>
          <p:cNvPr id="53257" name="Text Box 17"/>
          <p:cNvSpPr txBox="1">
            <a:spLocks noChangeArrowheads="1"/>
          </p:cNvSpPr>
          <p:nvPr/>
        </p:nvSpPr>
        <p:spPr bwMode="auto">
          <a:xfrm>
            <a:off x="5159375" y="42672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Life cycle approach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121025" y="2962275"/>
            <a:ext cx="2017713" cy="1460500"/>
            <a:chOff x="1966" y="1866"/>
            <a:chExt cx="1271" cy="920"/>
          </a:xfrm>
        </p:grpSpPr>
        <p:sp>
          <p:nvSpPr>
            <p:cNvPr id="53264" name="Freeform 12"/>
            <p:cNvSpPr>
              <a:spLocks/>
            </p:cNvSpPr>
            <p:nvPr/>
          </p:nvSpPr>
          <p:spPr bwMode="auto">
            <a:xfrm>
              <a:off x="1966" y="1866"/>
              <a:ext cx="1271" cy="920"/>
            </a:xfrm>
            <a:custGeom>
              <a:avLst/>
              <a:gdLst>
                <a:gd name="T0" fmla="*/ 43 w 1271"/>
                <a:gd name="T1" fmla="*/ 810 h 920"/>
                <a:gd name="T2" fmla="*/ 43 w 1271"/>
                <a:gd name="T3" fmla="*/ 582 h 920"/>
                <a:gd name="T4" fmla="*/ 300 w 1271"/>
                <a:gd name="T5" fmla="*/ 208 h 920"/>
                <a:gd name="T6" fmla="*/ 645 w 1271"/>
                <a:gd name="T7" fmla="*/ 6 h 920"/>
                <a:gd name="T8" fmla="*/ 1032 w 1271"/>
                <a:gd name="T9" fmla="*/ 246 h 920"/>
                <a:gd name="T10" fmla="*/ 1236 w 1271"/>
                <a:gd name="T11" fmla="*/ 575 h 920"/>
                <a:gd name="T12" fmla="*/ 1243 w 1271"/>
                <a:gd name="T13" fmla="*/ 815 h 920"/>
                <a:gd name="T14" fmla="*/ 1068 w 1271"/>
                <a:gd name="T15" fmla="*/ 892 h 920"/>
                <a:gd name="T16" fmla="*/ 804 w 1271"/>
                <a:gd name="T17" fmla="*/ 918 h 920"/>
                <a:gd name="T18" fmla="*/ 518 w 1271"/>
                <a:gd name="T19" fmla="*/ 906 h 920"/>
                <a:gd name="T20" fmla="*/ 228 w 1271"/>
                <a:gd name="T21" fmla="*/ 870 h 920"/>
                <a:gd name="T22" fmla="*/ 43 w 1271"/>
                <a:gd name="T23" fmla="*/ 810 h 9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71"/>
                <a:gd name="T37" fmla="*/ 0 h 920"/>
                <a:gd name="T38" fmla="*/ 1271 w 1271"/>
                <a:gd name="T39" fmla="*/ 920 h 9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71" h="920">
                  <a:moveTo>
                    <a:pt x="43" y="810"/>
                  </a:moveTo>
                  <a:cubicBezTo>
                    <a:pt x="12" y="762"/>
                    <a:pt x="0" y="682"/>
                    <a:pt x="43" y="582"/>
                  </a:cubicBezTo>
                  <a:cubicBezTo>
                    <a:pt x="86" y="482"/>
                    <a:pt x="200" y="304"/>
                    <a:pt x="300" y="208"/>
                  </a:cubicBezTo>
                  <a:cubicBezTo>
                    <a:pt x="400" y="112"/>
                    <a:pt x="523" y="0"/>
                    <a:pt x="645" y="6"/>
                  </a:cubicBezTo>
                  <a:cubicBezTo>
                    <a:pt x="767" y="12"/>
                    <a:pt x="934" y="151"/>
                    <a:pt x="1032" y="246"/>
                  </a:cubicBezTo>
                  <a:cubicBezTo>
                    <a:pt x="1130" y="341"/>
                    <a:pt x="1201" y="480"/>
                    <a:pt x="1236" y="575"/>
                  </a:cubicBezTo>
                  <a:cubicBezTo>
                    <a:pt x="1271" y="670"/>
                    <a:pt x="1271" y="762"/>
                    <a:pt x="1243" y="815"/>
                  </a:cubicBezTo>
                  <a:cubicBezTo>
                    <a:pt x="1215" y="868"/>
                    <a:pt x="1141" y="875"/>
                    <a:pt x="1068" y="892"/>
                  </a:cubicBezTo>
                  <a:cubicBezTo>
                    <a:pt x="995" y="909"/>
                    <a:pt x="896" y="916"/>
                    <a:pt x="804" y="918"/>
                  </a:cubicBezTo>
                  <a:cubicBezTo>
                    <a:pt x="712" y="920"/>
                    <a:pt x="614" y="914"/>
                    <a:pt x="518" y="906"/>
                  </a:cubicBezTo>
                  <a:cubicBezTo>
                    <a:pt x="422" y="898"/>
                    <a:pt x="307" y="886"/>
                    <a:pt x="228" y="870"/>
                  </a:cubicBezTo>
                  <a:cubicBezTo>
                    <a:pt x="149" y="854"/>
                    <a:pt x="75" y="858"/>
                    <a:pt x="43" y="810"/>
                  </a:cubicBezTo>
                  <a:close/>
                </a:path>
              </a:pathLst>
            </a:custGeom>
            <a:solidFill>
              <a:srgbClr val="FFFF66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5" name="Text Box 19"/>
            <p:cNvSpPr txBox="1">
              <a:spLocks noChangeArrowheads="1"/>
            </p:cNvSpPr>
            <p:nvPr/>
          </p:nvSpPr>
          <p:spPr bwMode="auto">
            <a:xfrm>
              <a:off x="2098" y="2112"/>
              <a:ext cx="110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System Engineering Management</a:t>
              </a:r>
            </a:p>
          </p:txBody>
        </p:sp>
      </p:grpSp>
      <p:sp>
        <p:nvSpPr>
          <p:cNvPr id="53259" name="Text Box 20"/>
          <p:cNvSpPr txBox="1">
            <a:spLocks noChangeArrowheads="1"/>
          </p:cNvSpPr>
          <p:nvPr/>
        </p:nvSpPr>
        <p:spPr bwMode="auto">
          <a:xfrm>
            <a:off x="914400" y="6172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533400" y="5762625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en-US" sz="2000" b="1" dirty="0"/>
              <a:t>This interaction shows how to apply SE process to develop systems in life cycle approach</a:t>
            </a:r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auto">
          <a:xfrm>
            <a:off x="5791200" y="381000"/>
            <a:ext cx="2667000" cy="1752600"/>
          </a:xfrm>
          <a:prstGeom prst="wedgeRoundRectCallout">
            <a:avLst>
              <a:gd name="adj1" fmla="val -62176"/>
              <a:gd name="adj2" fmla="val 36773"/>
              <a:gd name="adj3" fmla="val 16667"/>
            </a:avLst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buFontTx/>
              <a:buBlip>
                <a:blip r:embed="rId2"/>
              </a:buBlip>
            </a:pPr>
            <a:r>
              <a:rPr lang="en-US" sz="1600" b="1" dirty="0"/>
              <a:t> Conceptual design</a:t>
            </a:r>
          </a:p>
          <a:p>
            <a:pPr algn="ctr">
              <a:buFontTx/>
              <a:buBlip>
                <a:blip r:embed="rId2"/>
              </a:buBlip>
            </a:pPr>
            <a:r>
              <a:rPr lang="en-US" sz="1600" b="1" dirty="0"/>
              <a:t> Preliminary design</a:t>
            </a:r>
          </a:p>
          <a:p>
            <a:pPr algn="ctr">
              <a:buFontTx/>
              <a:buBlip>
                <a:blip r:embed="rId2"/>
              </a:buBlip>
            </a:pPr>
            <a:r>
              <a:rPr lang="en-US" sz="1600" b="1" dirty="0"/>
              <a:t> Detailed design &amp; Development</a:t>
            </a:r>
          </a:p>
        </p:txBody>
      </p:sp>
      <p:sp>
        <p:nvSpPr>
          <p:cNvPr id="25623" name="AutoShape 23"/>
          <p:cNvSpPr>
            <a:spLocks noChangeArrowheads="1"/>
          </p:cNvSpPr>
          <p:nvPr/>
        </p:nvSpPr>
        <p:spPr bwMode="auto">
          <a:xfrm>
            <a:off x="76200" y="685800"/>
            <a:ext cx="2514600" cy="1752600"/>
          </a:xfrm>
          <a:prstGeom prst="wedgeRoundRectCallout">
            <a:avLst>
              <a:gd name="adj1" fmla="val 24495"/>
              <a:gd name="adj2" fmla="val 78259"/>
              <a:gd name="adj3" fmla="val 16667"/>
            </a:avLst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buFontTx/>
              <a:buBlip>
                <a:blip r:embed="rId2"/>
              </a:buBlip>
            </a:pPr>
            <a:r>
              <a:rPr lang="en-US" sz="1600" b="1" dirty="0"/>
              <a:t> Requirement analysis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Functional analysis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Design Synthesis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System analysis and control</a:t>
            </a:r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auto">
          <a:xfrm>
            <a:off x="7162800" y="2971800"/>
            <a:ext cx="1828800" cy="2057400"/>
          </a:xfrm>
          <a:prstGeom prst="wedgeRoundRectCallout">
            <a:avLst>
              <a:gd name="adj1" fmla="val -55468"/>
              <a:gd name="adj2" fmla="val -16463"/>
              <a:gd name="adj3" fmla="val 16667"/>
            </a:avLst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buFontTx/>
              <a:buBlip>
                <a:blip r:embed="rId2"/>
              </a:buBlip>
            </a:pPr>
            <a:r>
              <a:rPr lang="en-US" sz="1600" b="1" dirty="0"/>
              <a:t> Development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Production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Deployment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Operation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Support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Training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Verification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Disposal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1" grpId="0" autoUpdateAnimBg="0"/>
      <p:bldP spid="25622" grpId="0" animBg="1" autoUpdateAnimBg="0"/>
      <p:bldP spid="25623" grpId="0" animBg="1" autoUpdateAnimBg="0"/>
      <p:bldP spid="2562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val 2"/>
          <p:cNvSpPr>
            <a:spLocks noChangeArrowheads="1"/>
          </p:cNvSpPr>
          <p:nvPr/>
        </p:nvSpPr>
        <p:spPr bwMode="auto">
          <a:xfrm>
            <a:off x="2230438" y="1752600"/>
            <a:ext cx="3886200" cy="2667000"/>
          </a:xfrm>
          <a:prstGeom prst="ellipse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endParaRPr lang="en-US"/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3200400" y="2781300"/>
            <a:ext cx="3886200" cy="2667000"/>
          </a:xfrm>
          <a:prstGeom prst="ellipse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2781300"/>
            <a:ext cx="3886200" cy="2667000"/>
          </a:xfrm>
          <a:prstGeom prst="ellipse">
            <a:avLst/>
          </a:prstGeom>
          <a:solidFill>
            <a:srgbClr val="FFFF99">
              <a:alpha val="50195"/>
            </a:srgbClr>
          </a:solidFill>
          <a:ln w="19050">
            <a:solidFill>
              <a:srgbClr val="FA311C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endParaRPr 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330575" y="21336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178175" y="213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30575" y="20574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Development phasing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425575" y="4038600"/>
            <a:ext cx="1752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System Engineering process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59375" y="42672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Life cycle approach</a:t>
            </a:r>
          </a:p>
        </p:txBody>
      </p:sp>
      <p:sp>
        <p:nvSpPr>
          <p:cNvPr id="54282" name="Text Box 14"/>
          <p:cNvSpPr txBox="1">
            <a:spLocks noChangeArrowheads="1"/>
          </p:cNvSpPr>
          <p:nvPr/>
        </p:nvSpPr>
        <p:spPr bwMode="auto">
          <a:xfrm>
            <a:off x="1295400" y="609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SE </a:t>
            </a:r>
            <a:r>
              <a:rPr lang="en-US" sz="2800" dirty="0">
                <a:solidFill>
                  <a:schemeClr val="tx2"/>
                </a:solidFill>
              </a:rPr>
              <a:t>Management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157538" y="4221163"/>
            <a:ext cx="1979612" cy="1058862"/>
            <a:chOff x="1989" y="2659"/>
            <a:chExt cx="1247" cy="667"/>
          </a:xfrm>
        </p:grpSpPr>
        <p:sp>
          <p:nvSpPr>
            <p:cNvPr id="54295" name="Freeform 22"/>
            <p:cNvSpPr>
              <a:spLocks/>
            </p:cNvSpPr>
            <p:nvPr/>
          </p:nvSpPr>
          <p:spPr bwMode="auto">
            <a:xfrm>
              <a:off x="1989" y="2659"/>
              <a:ext cx="1247" cy="667"/>
            </a:xfrm>
            <a:custGeom>
              <a:avLst/>
              <a:gdLst>
                <a:gd name="T0" fmla="*/ 114 w 1247"/>
                <a:gd name="T1" fmla="*/ 270 h 667"/>
                <a:gd name="T2" fmla="*/ 37 w 1247"/>
                <a:gd name="T3" fmla="*/ 27 h 667"/>
                <a:gd name="T4" fmla="*/ 336 w 1247"/>
                <a:gd name="T5" fmla="*/ 110 h 667"/>
                <a:gd name="T6" fmla="*/ 641 w 1247"/>
                <a:gd name="T7" fmla="*/ 124 h 667"/>
                <a:gd name="T8" fmla="*/ 988 w 1247"/>
                <a:gd name="T9" fmla="*/ 89 h 667"/>
                <a:gd name="T10" fmla="*/ 1217 w 1247"/>
                <a:gd name="T11" fmla="*/ 20 h 667"/>
                <a:gd name="T12" fmla="*/ 1169 w 1247"/>
                <a:gd name="T13" fmla="*/ 200 h 667"/>
                <a:gd name="T14" fmla="*/ 1030 w 1247"/>
                <a:gd name="T15" fmla="*/ 394 h 667"/>
                <a:gd name="T16" fmla="*/ 787 w 1247"/>
                <a:gd name="T17" fmla="*/ 575 h 667"/>
                <a:gd name="T18" fmla="*/ 620 w 1247"/>
                <a:gd name="T19" fmla="*/ 658 h 667"/>
                <a:gd name="T20" fmla="*/ 343 w 1247"/>
                <a:gd name="T21" fmla="*/ 519 h 667"/>
                <a:gd name="T22" fmla="*/ 114 w 1247"/>
                <a:gd name="T23" fmla="*/ 270 h 6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47"/>
                <a:gd name="T37" fmla="*/ 0 h 667"/>
                <a:gd name="T38" fmla="*/ 1247 w 1247"/>
                <a:gd name="T39" fmla="*/ 667 h 66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47" h="667">
                  <a:moveTo>
                    <a:pt x="114" y="270"/>
                  </a:moveTo>
                  <a:cubicBezTo>
                    <a:pt x="63" y="188"/>
                    <a:pt x="0" y="54"/>
                    <a:pt x="37" y="27"/>
                  </a:cubicBezTo>
                  <a:cubicBezTo>
                    <a:pt x="74" y="0"/>
                    <a:pt x="235" y="94"/>
                    <a:pt x="336" y="110"/>
                  </a:cubicBezTo>
                  <a:cubicBezTo>
                    <a:pt x="437" y="126"/>
                    <a:pt x="532" y="127"/>
                    <a:pt x="641" y="124"/>
                  </a:cubicBezTo>
                  <a:cubicBezTo>
                    <a:pt x="750" y="121"/>
                    <a:pt x="892" y="106"/>
                    <a:pt x="988" y="89"/>
                  </a:cubicBezTo>
                  <a:cubicBezTo>
                    <a:pt x="1084" y="72"/>
                    <a:pt x="1187" y="1"/>
                    <a:pt x="1217" y="20"/>
                  </a:cubicBezTo>
                  <a:cubicBezTo>
                    <a:pt x="1247" y="39"/>
                    <a:pt x="1200" y="138"/>
                    <a:pt x="1169" y="200"/>
                  </a:cubicBezTo>
                  <a:cubicBezTo>
                    <a:pt x="1138" y="262"/>
                    <a:pt x="1094" y="331"/>
                    <a:pt x="1030" y="394"/>
                  </a:cubicBezTo>
                  <a:cubicBezTo>
                    <a:pt x="966" y="457"/>
                    <a:pt x="855" y="531"/>
                    <a:pt x="787" y="575"/>
                  </a:cubicBezTo>
                  <a:cubicBezTo>
                    <a:pt x="719" y="619"/>
                    <a:pt x="694" y="667"/>
                    <a:pt x="620" y="658"/>
                  </a:cubicBezTo>
                  <a:cubicBezTo>
                    <a:pt x="546" y="649"/>
                    <a:pt x="427" y="584"/>
                    <a:pt x="343" y="519"/>
                  </a:cubicBezTo>
                  <a:cubicBezTo>
                    <a:pt x="259" y="454"/>
                    <a:pt x="165" y="352"/>
                    <a:pt x="114" y="270"/>
                  </a:cubicBezTo>
                  <a:close/>
                </a:path>
              </a:pathLst>
            </a:custGeom>
            <a:solidFill>
              <a:srgbClr val="FFFF66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6" name="Text Box 23"/>
            <p:cNvSpPr txBox="1">
              <a:spLocks noChangeArrowheads="1"/>
            </p:cNvSpPr>
            <p:nvPr/>
          </p:nvSpPr>
          <p:spPr bwMode="auto">
            <a:xfrm>
              <a:off x="2064" y="2784"/>
              <a:ext cx="11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Integrated approach</a:t>
              </a:r>
            </a:p>
          </p:txBody>
        </p:sp>
      </p:grpSp>
      <p:sp>
        <p:nvSpPr>
          <p:cNvPr id="54284" name="Freeform 25"/>
          <p:cNvSpPr>
            <a:spLocks/>
          </p:cNvSpPr>
          <p:nvPr/>
        </p:nvSpPr>
        <p:spPr bwMode="auto">
          <a:xfrm>
            <a:off x="3121025" y="2962275"/>
            <a:ext cx="2017713" cy="1460500"/>
          </a:xfrm>
          <a:custGeom>
            <a:avLst/>
            <a:gdLst>
              <a:gd name="T0" fmla="*/ 68263 w 1271"/>
              <a:gd name="T1" fmla="*/ 1285875 h 920"/>
              <a:gd name="T2" fmla="*/ 68263 w 1271"/>
              <a:gd name="T3" fmla="*/ 923925 h 920"/>
              <a:gd name="T4" fmla="*/ 476250 w 1271"/>
              <a:gd name="T5" fmla="*/ 330200 h 920"/>
              <a:gd name="T6" fmla="*/ 1023938 w 1271"/>
              <a:gd name="T7" fmla="*/ 9525 h 920"/>
              <a:gd name="T8" fmla="*/ 1638301 w 1271"/>
              <a:gd name="T9" fmla="*/ 390525 h 920"/>
              <a:gd name="T10" fmla="*/ 1962151 w 1271"/>
              <a:gd name="T11" fmla="*/ 912813 h 920"/>
              <a:gd name="T12" fmla="*/ 1973263 w 1271"/>
              <a:gd name="T13" fmla="*/ 1293813 h 920"/>
              <a:gd name="T14" fmla="*/ 1695451 w 1271"/>
              <a:gd name="T15" fmla="*/ 1416050 h 920"/>
              <a:gd name="T16" fmla="*/ 1276350 w 1271"/>
              <a:gd name="T17" fmla="*/ 1457325 h 920"/>
              <a:gd name="T18" fmla="*/ 822325 w 1271"/>
              <a:gd name="T19" fmla="*/ 1438275 h 920"/>
              <a:gd name="T20" fmla="*/ 361950 w 1271"/>
              <a:gd name="T21" fmla="*/ 1381125 h 920"/>
              <a:gd name="T22" fmla="*/ 68263 w 1271"/>
              <a:gd name="T23" fmla="*/ 1285875 h 9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71"/>
              <a:gd name="T37" fmla="*/ 0 h 920"/>
              <a:gd name="T38" fmla="*/ 1271 w 1271"/>
              <a:gd name="T39" fmla="*/ 920 h 9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71" h="920">
                <a:moveTo>
                  <a:pt x="43" y="810"/>
                </a:moveTo>
                <a:cubicBezTo>
                  <a:pt x="12" y="762"/>
                  <a:pt x="0" y="682"/>
                  <a:pt x="43" y="582"/>
                </a:cubicBezTo>
                <a:cubicBezTo>
                  <a:pt x="86" y="482"/>
                  <a:pt x="200" y="304"/>
                  <a:pt x="300" y="208"/>
                </a:cubicBezTo>
                <a:cubicBezTo>
                  <a:pt x="400" y="112"/>
                  <a:pt x="523" y="0"/>
                  <a:pt x="645" y="6"/>
                </a:cubicBezTo>
                <a:cubicBezTo>
                  <a:pt x="767" y="12"/>
                  <a:pt x="934" y="151"/>
                  <a:pt x="1032" y="246"/>
                </a:cubicBezTo>
                <a:cubicBezTo>
                  <a:pt x="1130" y="341"/>
                  <a:pt x="1201" y="480"/>
                  <a:pt x="1236" y="575"/>
                </a:cubicBezTo>
                <a:cubicBezTo>
                  <a:pt x="1271" y="670"/>
                  <a:pt x="1271" y="762"/>
                  <a:pt x="1243" y="815"/>
                </a:cubicBezTo>
                <a:cubicBezTo>
                  <a:pt x="1215" y="868"/>
                  <a:pt x="1141" y="875"/>
                  <a:pt x="1068" y="892"/>
                </a:cubicBezTo>
                <a:cubicBezTo>
                  <a:pt x="995" y="909"/>
                  <a:pt x="896" y="916"/>
                  <a:pt x="804" y="918"/>
                </a:cubicBezTo>
                <a:cubicBezTo>
                  <a:pt x="712" y="920"/>
                  <a:pt x="614" y="914"/>
                  <a:pt x="518" y="906"/>
                </a:cubicBezTo>
                <a:cubicBezTo>
                  <a:pt x="422" y="898"/>
                  <a:pt x="307" y="886"/>
                  <a:pt x="228" y="870"/>
                </a:cubicBezTo>
                <a:cubicBezTo>
                  <a:pt x="149" y="854"/>
                  <a:pt x="75" y="858"/>
                  <a:pt x="43" y="810"/>
                </a:cubicBezTo>
                <a:close/>
              </a:path>
            </a:pathLst>
          </a:custGeom>
          <a:solidFill>
            <a:srgbClr val="FFFF66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5" name="Text Box 26"/>
          <p:cNvSpPr txBox="1">
            <a:spLocks noChangeArrowheads="1"/>
          </p:cNvSpPr>
          <p:nvPr/>
        </p:nvSpPr>
        <p:spPr bwMode="auto">
          <a:xfrm>
            <a:off x="3330575" y="3352800"/>
            <a:ext cx="1752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00FF"/>
                </a:solidFill>
              </a:rPr>
              <a:t>System Engineering Management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067175" y="2778125"/>
            <a:ext cx="2214563" cy="1487488"/>
            <a:chOff x="2562" y="1750"/>
            <a:chExt cx="1395" cy="937"/>
          </a:xfrm>
        </p:grpSpPr>
        <p:sp>
          <p:nvSpPr>
            <p:cNvPr id="54293" name="Freeform 19"/>
            <p:cNvSpPr>
              <a:spLocks/>
            </p:cNvSpPr>
            <p:nvPr/>
          </p:nvSpPr>
          <p:spPr bwMode="auto">
            <a:xfrm>
              <a:off x="2562" y="1750"/>
              <a:ext cx="1319" cy="937"/>
            </a:xfrm>
            <a:custGeom>
              <a:avLst/>
              <a:gdLst>
                <a:gd name="T0" fmla="*/ 450 w 1319"/>
                <a:gd name="T1" fmla="*/ 401 h 937"/>
                <a:gd name="T2" fmla="*/ 242 w 1319"/>
                <a:gd name="T3" fmla="*/ 214 h 937"/>
                <a:gd name="T4" fmla="*/ 40 w 1319"/>
                <a:gd name="T5" fmla="*/ 103 h 937"/>
                <a:gd name="T6" fmla="*/ 485 w 1319"/>
                <a:gd name="T7" fmla="*/ 13 h 937"/>
                <a:gd name="T8" fmla="*/ 929 w 1319"/>
                <a:gd name="T9" fmla="*/ 27 h 937"/>
                <a:gd name="T10" fmla="*/ 1269 w 1319"/>
                <a:gd name="T11" fmla="*/ 124 h 937"/>
                <a:gd name="T12" fmla="*/ 1227 w 1319"/>
                <a:gd name="T13" fmla="*/ 429 h 937"/>
                <a:gd name="T14" fmla="*/ 1081 w 1319"/>
                <a:gd name="T15" fmla="*/ 665 h 937"/>
                <a:gd name="T16" fmla="*/ 852 w 1319"/>
                <a:gd name="T17" fmla="*/ 839 h 937"/>
                <a:gd name="T18" fmla="*/ 623 w 1319"/>
                <a:gd name="T19" fmla="*/ 894 h 937"/>
                <a:gd name="T20" fmla="*/ 561 w 1319"/>
                <a:gd name="T21" fmla="*/ 582 h 937"/>
                <a:gd name="T22" fmla="*/ 450 w 1319"/>
                <a:gd name="T23" fmla="*/ 401 h 9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19"/>
                <a:gd name="T37" fmla="*/ 0 h 937"/>
                <a:gd name="T38" fmla="*/ 1319 w 1319"/>
                <a:gd name="T39" fmla="*/ 937 h 9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19" h="937">
                  <a:moveTo>
                    <a:pt x="450" y="401"/>
                  </a:moveTo>
                  <a:cubicBezTo>
                    <a:pt x="397" y="340"/>
                    <a:pt x="310" y="264"/>
                    <a:pt x="242" y="214"/>
                  </a:cubicBezTo>
                  <a:cubicBezTo>
                    <a:pt x="174" y="164"/>
                    <a:pt x="0" y="136"/>
                    <a:pt x="40" y="103"/>
                  </a:cubicBezTo>
                  <a:cubicBezTo>
                    <a:pt x="80" y="70"/>
                    <a:pt x="337" y="26"/>
                    <a:pt x="485" y="13"/>
                  </a:cubicBezTo>
                  <a:cubicBezTo>
                    <a:pt x="633" y="0"/>
                    <a:pt x="798" y="8"/>
                    <a:pt x="929" y="27"/>
                  </a:cubicBezTo>
                  <a:cubicBezTo>
                    <a:pt x="1060" y="46"/>
                    <a:pt x="1219" y="57"/>
                    <a:pt x="1269" y="124"/>
                  </a:cubicBezTo>
                  <a:cubicBezTo>
                    <a:pt x="1319" y="191"/>
                    <a:pt x="1258" y="339"/>
                    <a:pt x="1227" y="429"/>
                  </a:cubicBezTo>
                  <a:cubicBezTo>
                    <a:pt x="1196" y="519"/>
                    <a:pt x="1143" y="597"/>
                    <a:pt x="1081" y="665"/>
                  </a:cubicBezTo>
                  <a:cubicBezTo>
                    <a:pt x="1019" y="733"/>
                    <a:pt x="928" y="801"/>
                    <a:pt x="852" y="839"/>
                  </a:cubicBezTo>
                  <a:cubicBezTo>
                    <a:pt x="776" y="877"/>
                    <a:pt x="672" y="937"/>
                    <a:pt x="623" y="894"/>
                  </a:cubicBezTo>
                  <a:cubicBezTo>
                    <a:pt x="574" y="851"/>
                    <a:pt x="590" y="664"/>
                    <a:pt x="561" y="582"/>
                  </a:cubicBezTo>
                  <a:cubicBezTo>
                    <a:pt x="532" y="500"/>
                    <a:pt x="503" y="462"/>
                    <a:pt x="450" y="401"/>
                  </a:cubicBezTo>
                  <a:close/>
                </a:path>
              </a:pathLst>
            </a:custGeom>
            <a:solidFill>
              <a:srgbClr val="FFFF66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2853" y="1870"/>
              <a:ext cx="11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Lifecycle planning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057400" y="2763838"/>
            <a:ext cx="2133600" cy="1504950"/>
            <a:chOff x="1296" y="1741"/>
            <a:chExt cx="1344" cy="948"/>
          </a:xfrm>
        </p:grpSpPr>
        <p:sp>
          <p:nvSpPr>
            <p:cNvPr id="54291" name="Freeform 11"/>
            <p:cNvSpPr>
              <a:spLocks/>
            </p:cNvSpPr>
            <p:nvPr/>
          </p:nvSpPr>
          <p:spPr bwMode="auto">
            <a:xfrm>
              <a:off x="1341" y="1741"/>
              <a:ext cx="1299" cy="948"/>
            </a:xfrm>
            <a:custGeom>
              <a:avLst/>
              <a:gdLst>
                <a:gd name="T0" fmla="*/ 82 w 1299"/>
                <a:gd name="T1" fmla="*/ 376 h 948"/>
                <a:gd name="T2" fmla="*/ 54 w 1299"/>
                <a:gd name="T3" fmla="*/ 119 h 948"/>
                <a:gd name="T4" fmla="*/ 408 w 1299"/>
                <a:gd name="T5" fmla="*/ 36 h 948"/>
                <a:gd name="T6" fmla="*/ 783 w 1299"/>
                <a:gd name="T7" fmla="*/ 15 h 948"/>
                <a:gd name="T8" fmla="*/ 1254 w 1299"/>
                <a:gd name="T9" fmla="*/ 126 h 948"/>
                <a:gd name="T10" fmla="*/ 1053 w 1299"/>
                <a:gd name="T11" fmla="*/ 230 h 948"/>
                <a:gd name="T12" fmla="*/ 796 w 1299"/>
                <a:gd name="T13" fmla="*/ 466 h 948"/>
                <a:gd name="T14" fmla="*/ 699 w 1299"/>
                <a:gd name="T15" fmla="*/ 695 h 948"/>
                <a:gd name="T16" fmla="*/ 672 w 1299"/>
                <a:gd name="T17" fmla="*/ 924 h 948"/>
                <a:gd name="T18" fmla="*/ 505 w 1299"/>
                <a:gd name="T19" fmla="*/ 841 h 948"/>
                <a:gd name="T20" fmla="*/ 262 w 1299"/>
                <a:gd name="T21" fmla="*/ 660 h 948"/>
                <a:gd name="T22" fmla="*/ 82 w 1299"/>
                <a:gd name="T23" fmla="*/ 376 h 9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9"/>
                <a:gd name="T37" fmla="*/ 0 h 948"/>
                <a:gd name="T38" fmla="*/ 1299 w 1299"/>
                <a:gd name="T39" fmla="*/ 948 h 9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9" h="948">
                  <a:moveTo>
                    <a:pt x="82" y="376"/>
                  </a:moveTo>
                  <a:cubicBezTo>
                    <a:pt x="47" y="286"/>
                    <a:pt x="0" y="176"/>
                    <a:pt x="54" y="119"/>
                  </a:cubicBezTo>
                  <a:cubicBezTo>
                    <a:pt x="108" y="62"/>
                    <a:pt x="287" y="53"/>
                    <a:pt x="408" y="36"/>
                  </a:cubicBezTo>
                  <a:cubicBezTo>
                    <a:pt x="529" y="19"/>
                    <a:pt x="642" y="0"/>
                    <a:pt x="783" y="15"/>
                  </a:cubicBezTo>
                  <a:cubicBezTo>
                    <a:pt x="924" y="30"/>
                    <a:pt x="1209" y="90"/>
                    <a:pt x="1254" y="126"/>
                  </a:cubicBezTo>
                  <a:cubicBezTo>
                    <a:pt x="1299" y="162"/>
                    <a:pt x="1129" y="173"/>
                    <a:pt x="1053" y="230"/>
                  </a:cubicBezTo>
                  <a:cubicBezTo>
                    <a:pt x="977" y="287"/>
                    <a:pt x="855" y="388"/>
                    <a:pt x="796" y="466"/>
                  </a:cubicBezTo>
                  <a:cubicBezTo>
                    <a:pt x="737" y="544"/>
                    <a:pt x="720" y="619"/>
                    <a:pt x="699" y="695"/>
                  </a:cubicBezTo>
                  <a:cubicBezTo>
                    <a:pt x="678" y="771"/>
                    <a:pt x="704" y="900"/>
                    <a:pt x="672" y="924"/>
                  </a:cubicBezTo>
                  <a:cubicBezTo>
                    <a:pt x="640" y="948"/>
                    <a:pt x="573" y="885"/>
                    <a:pt x="505" y="841"/>
                  </a:cubicBezTo>
                  <a:cubicBezTo>
                    <a:pt x="437" y="797"/>
                    <a:pt x="333" y="737"/>
                    <a:pt x="262" y="660"/>
                  </a:cubicBezTo>
                  <a:cubicBezTo>
                    <a:pt x="191" y="583"/>
                    <a:pt x="117" y="466"/>
                    <a:pt x="82" y="376"/>
                  </a:cubicBezTo>
                  <a:close/>
                </a:path>
              </a:pathLst>
            </a:custGeom>
            <a:solidFill>
              <a:srgbClr val="FFFF66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2" name="Text Box 12"/>
            <p:cNvSpPr txBox="1">
              <a:spLocks noChangeArrowheads="1"/>
            </p:cNvSpPr>
            <p:nvPr/>
          </p:nvSpPr>
          <p:spPr bwMode="auto">
            <a:xfrm>
              <a:off x="1296" y="1948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Baselines</a:t>
              </a:r>
            </a:p>
          </p:txBody>
        </p:sp>
      </p:grpSp>
      <p:sp>
        <p:nvSpPr>
          <p:cNvPr id="29723" name="AutoShape 2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" y="685800"/>
            <a:ext cx="2514600" cy="1752600"/>
          </a:xfrm>
          <a:prstGeom prst="wedgeRoundRectCallout">
            <a:avLst>
              <a:gd name="adj1" fmla="val 38954"/>
              <a:gd name="adj2" fmla="val 81977"/>
              <a:gd name="adj3" fmla="val 16667"/>
            </a:avLst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buFontTx/>
              <a:buBlip>
                <a:blip r:embed="rId2"/>
              </a:buBlip>
            </a:pPr>
            <a:r>
              <a:rPr lang="en-US" sz="1600" b="1" dirty="0"/>
              <a:t> Functional baseline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Allocated baseline (‘Design to’ specs.)</a:t>
            </a:r>
          </a:p>
          <a:p>
            <a:pPr>
              <a:buFontTx/>
              <a:buBlip>
                <a:blip r:embed="rId2"/>
              </a:buBlip>
            </a:pPr>
            <a:r>
              <a:rPr lang="en-US" sz="1600" b="1" dirty="0"/>
              <a:t> Product baseline (‘Build to’ specs.)</a:t>
            </a:r>
          </a:p>
        </p:txBody>
      </p:sp>
      <p:sp>
        <p:nvSpPr>
          <p:cNvPr id="29733" name="AutoShape 3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400800" y="1371600"/>
            <a:ext cx="2514600" cy="1219200"/>
          </a:xfrm>
          <a:prstGeom prst="wedgeRoundRectCallout">
            <a:avLst>
              <a:gd name="adj1" fmla="val -66352"/>
              <a:gd name="adj2" fmla="val 82421"/>
              <a:gd name="adj3" fmla="val 16667"/>
            </a:avLst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600" b="1" dirty="0"/>
              <a:t>Drawing inputs from all the life cycle activities for various development phases</a:t>
            </a:r>
          </a:p>
        </p:txBody>
      </p:sp>
      <p:sp>
        <p:nvSpPr>
          <p:cNvPr id="29734" name="AutoShape 3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314700" y="5562600"/>
            <a:ext cx="2514600" cy="1066800"/>
          </a:xfrm>
          <a:prstGeom prst="wedgeRoundRectCallout">
            <a:avLst>
              <a:gd name="adj1" fmla="val -16856"/>
              <a:gd name="adj2" fmla="val -84227"/>
              <a:gd name="adj3" fmla="val 16667"/>
            </a:avLst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600" b="1" dirty="0"/>
              <a:t>Integrated team from Systems engineering and discipline specialists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animBg="1" autoUpdateAnimBg="0"/>
      <p:bldP spid="29733" grpId="0" animBg="1" autoUpdateAnimBg="0"/>
      <p:bldP spid="2973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System Life cycle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9238" y="1981200"/>
            <a:ext cx="7675562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Throughout the system lifecycle, another systems engineering role is to achieve the optimum fit, balance, and compromise for the system.  </a:t>
            </a:r>
          </a:p>
          <a:p>
            <a:pPr eaLnBrk="1" hangingPunct="1"/>
            <a:r>
              <a:rPr lang="en-US" sz="2400" smtClean="0"/>
              <a:t>And all the while, don’t forget your goal is to provide the customer with a system that satisfies his stated need.</a:t>
            </a:r>
          </a:p>
        </p:txBody>
      </p:sp>
      <p:sp>
        <p:nvSpPr>
          <p:cNvPr id="40966" name="Rectangle 196"/>
          <p:cNvSpPr>
            <a:spLocks noChangeArrowheads="1"/>
          </p:cNvSpPr>
          <p:nvPr/>
        </p:nvSpPr>
        <p:spPr bwMode="auto">
          <a:xfrm>
            <a:off x="4597400" y="6022975"/>
            <a:ext cx="876300" cy="138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9144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sz="2000"/>
          </a:p>
        </p:txBody>
      </p:sp>
      <p:pic>
        <p:nvPicPr>
          <p:cNvPr id="55299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4038" y="304800"/>
            <a:ext cx="58007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Rectangle 10"/>
          <p:cNvSpPr>
            <a:spLocks noChangeArrowheads="1"/>
          </p:cNvSpPr>
          <p:nvPr/>
        </p:nvSpPr>
        <p:spPr bwMode="auto">
          <a:xfrm>
            <a:off x="1524000" y="60960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SE process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9144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sz="2000"/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70580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1395413" y="60198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SE process mapped to Life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Class </a:t>
            </a:r>
            <a:r>
              <a:rPr lang="en-US" altLang="ja-JP" dirty="0" smtClean="0"/>
              <a:t>Quiz (3)</a:t>
            </a:r>
            <a:endParaRPr lang="en-US" altLang="ja-JP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14438"/>
            <a:ext cx="8929687" cy="5338762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Draw the Entity relationship diagram representing the logical and physical entities for any one of the following </a:t>
            </a:r>
            <a:r>
              <a:rPr lang="en-US" sz="4000" dirty="0" smtClean="0"/>
              <a:t>cases</a:t>
            </a:r>
            <a:endParaRPr lang="en-US" sz="4000" dirty="0" smtClean="0"/>
          </a:p>
          <a:p>
            <a:pPr lvl="1"/>
            <a:r>
              <a:rPr lang="en-US" sz="4000" dirty="0" smtClean="0"/>
              <a:t>Hostel Mess</a:t>
            </a:r>
          </a:p>
          <a:p>
            <a:pPr lvl="1"/>
            <a:r>
              <a:rPr lang="en-US" sz="4000" dirty="0" smtClean="0"/>
              <a:t>Student Attendance system</a:t>
            </a:r>
          </a:p>
          <a:p>
            <a:endParaRPr lang="en-GB" sz="4000" dirty="0" smtClean="0"/>
          </a:p>
          <a:p>
            <a:r>
              <a:rPr lang="en-GB" sz="4000" dirty="0" smtClean="0"/>
              <a:t>You </a:t>
            </a:r>
            <a:r>
              <a:rPr lang="en-GB" sz="4000" dirty="0" smtClean="0"/>
              <a:t>are tasked with Engineering a large System and have been asked to plan out the systems life cycle. List and explain all the phases/stages in </a:t>
            </a:r>
            <a:r>
              <a:rPr lang="en-GB" sz="4000" dirty="0" smtClean="0"/>
              <a:t>the </a:t>
            </a:r>
            <a:r>
              <a:rPr lang="en-GB" sz="4000" dirty="0" smtClean="0"/>
              <a:t>following system – </a:t>
            </a:r>
            <a:endParaRPr lang="en-US" sz="4000" dirty="0" smtClean="0"/>
          </a:p>
          <a:p>
            <a:pPr lvl="1"/>
            <a:r>
              <a:rPr lang="en-GB" sz="4000" dirty="0" smtClean="0"/>
              <a:t>Introduction of </a:t>
            </a:r>
            <a:r>
              <a:rPr lang="en-GB" sz="4000" dirty="0" smtClean="0"/>
              <a:t>metro rail </a:t>
            </a:r>
            <a:r>
              <a:rPr lang="en-GB" sz="4000" dirty="0" smtClean="0"/>
              <a:t>transport in Hyderabad</a:t>
            </a:r>
            <a:endParaRPr lang="en-US" sz="4000" dirty="0" smtClean="0"/>
          </a:p>
          <a:p>
            <a:pPr lvl="1"/>
            <a:r>
              <a:rPr lang="en-GB" sz="4000" dirty="0" smtClean="0"/>
              <a:t>Ensuring uninterrupted 24hrs water supply to a large </a:t>
            </a:r>
            <a:r>
              <a:rPr lang="en-GB" sz="4000" dirty="0" smtClean="0"/>
              <a:t>city</a:t>
            </a:r>
          </a:p>
          <a:p>
            <a:pPr lvl="1">
              <a:buNone/>
            </a:pPr>
            <a:endParaRPr lang="en-GB" sz="2400" dirty="0" smtClean="0"/>
          </a:p>
          <a:p>
            <a:pPr lvl="1">
              <a:buNone/>
            </a:pPr>
            <a:endParaRPr lang="en-GB" sz="2400" dirty="0" smtClean="0"/>
          </a:p>
          <a:p>
            <a:pPr lvl="1">
              <a:buNone/>
            </a:pPr>
            <a:endParaRPr lang="en-GB" sz="3800" dirty="0" smtClean="0"/>
          </a:p>
          <a:p>
            <a:pPr lvl="1">
              <a:buNone/>
            </a:pPr>
            <a:r>
              <a:rPr lang="en-GB" sz="3800" dirty="0" smtClean="0"/>
              <a:t>Time: 20 </a:t>
            </a:r>
            <a:r>
              <a:rPr lang="en-GB" sz="3800" dirty="0" err="1" smtClean="0"/>
              <a:t>mins</a:t>
            </a:r>
            <a:endParaRPr lang="en-US" sz="3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Systems Engineers Perform a Balancing Act 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To determine </a:t>
            </a:r>
            <a:r>
              <a:rPr lang="en-US" sz="2400" b="1" i="1" smtClean="0"/>
              <a:t>fit</a:t>
            </a:r>
          </a:p>
          <a:p>
            <a:pPr lvl="1" eaLnBrk="1" hangingPunct="1"/>
            <a:r>
              <a:rPr lang="en-US" sz="2000" smtClean="0"/>
              <a:t>Emphasize the whole, understand the pieces</a:t>
            </a:r>
          </a:p>
          <a:p>
            <a:pPr lvl="1" eaLnBrk="1" hangingPunct="1"/>
            <a:r>
              <a:rPr lang="en-US" sz="2000" smtClean="0"/>
              <a:t>Systematic, structured approach through applying quantitative, measurable terms</a:t>
            </a:r>
            <a:endParaRPr lang="en-US" sz="2400" smtClean="0"/>
          </a:p>
          <a:p>
            <a:pPr eaLnBrk="1" hangingPunct="1"/>
            <a:r>
              <a:rPr lang="en-US" sz="2400" smtClean="0"/>
              <a:t>To achieve </a:t>
            </a:r>
            <a:r>
              <a:rPr lang="en-US" sz="2400" b="1" i="1" smtClean="0"/>
              <a:t>balance</a:t>
            </a:r>
            <a:endParaRPr lang="en-US" sz="2400" smtClean="0"/>
          </a:p>
          <a:p>
            <a:pPr lvl="1" eaLnBrk="1" hangingPunct="1"/>
            <a:r>
              <a:rPr lang="en-US" sz="2000" smtClean="0"/>
              <a:t>Cost/risk/schedule against function/performance</a:t>
            </a:r>
          </a:p>
          <a:p>
            <a:pPr lvl="1" eaLnBrk="1" hangingPunct="1"/>
            <a:r>
              <a:rPr lang="en-US" sz="2000" smtClean="0"/>
              <a:t>Strive for reasonable expectations</a:t>
            </a:r>
            <a:endParaRPr lang="en-US" sz="2400" smtClean="0"/>
          </a:p>
          <a:p>
            <a:pPr eaLnBrk="1" hangingPunct="1"/>
            <a:r>
              <a:rPr lang="en-US" sz="2400" smtClean="0"/>
              <a:t>To select the best </a:t>
            </a:r>
            <a:r>
              <a:rPr lang="en-US" sz="2400" b="1" i="1" smtClean="0"/>
              <a:t>compromise</a:t>
            </a:r>
            <a:endParaRPr lang="en-US" sz="2400" smtClean="0"/>
          </a:p>
          <a:p>
            <a:pPr lvl="1" eaLnBrk="1" hangingPunct="1"/>
            <a:r>
              <a:rPr lang="en-US" sz="2000" smtClean="0"/>
              <a:t>Optimized system design is not necessarily technically superior</a:t>
            </a:r>
          </a:p>
          <a:p>
            <a:pPr lvl="1" eaLnBrk="1" hangingPunct="1"/>
            <a:r>
              <a:rPr lang="en-US" sz="2000" smtClean="0"/>
              <a:t>Design complexity versus development simplicity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785813" y="357188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The Systems Engineering Approach Seeks to Manage Multidisciplinary Factors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643188" y="1714500"/>
            <a:ext cx="4110037" cy="4470400"/>
            <a:chOff x="1605" y="1085"/>
            <a:chExt cx="2589" cy="2816"/>
          </a:xfrm>
        </p:grpSpPr>
        <p:sp>
          <p:nvSpPr>
            <p:cNvPr id="43017" name="Line 5"/>
            <p:cNvSpPr>
              <a:spLocks noChangeShapeType="1"/>
            </p:cNvSpPr>
            <p:nvPr/>
          </p:nvSpPr>
          <p:spPr bwMode="auto">
            <a:xfrm>
              <a:off x="1605" y="2488"/>
              <a:ext cx="2589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Line 6"/>
            <p:cNvSpPr>
              <a:spLocks noChangeShapeType="1"/>
            </p:cNvSpPr>
            <p:nvPr/>
          </p:nvSpPr>
          <p:spPr bwMode="auto">
            <a:xfrm>
              <a:off x="2895" y="1416"/>
              <a:ext cx="0" cy="2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613" y="1249"/>
              <a:ext cx="1759" cy="2340"/>
              <a:chOff x="1613" y="1249"/>
              <a:chExt cx="1759" cy="2340"/>
            </a:xfrm>
          </p:grpSpPr>
          <p:sp>
            <p:nvSpPr>
              <p:cNvPr id="43037" name="Line 7"/>
              <p:cNvSpPr>
                <a:spLocks noChangeShapeType="1"/>
              </p:cNvSpPr>
              <p:nvPr/>
            </p:nvSpPr>
            <p:spPr bwMode="auto">
              <a:xfrm>
                <a:off x="1615" y="2280"/>
                <a:ext cx="1344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8" name="Line 8"/>
              <p:cNvSpPr>
                <a:spLocks noChangeShapeType="1"/>
              </p:cNvSpPr>
              <p:nvPr/>
            </p:nvSpPr>
            <p:spPr bwMode="auto">
              <a:xfrm>
                <a:off x="1633" y="2101"/>
                <a:ext cx="1589" cy="4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9" name="Line 9"/>
              <p:cNvSpPr>
                <a:spLocks noChangeShapeType="1"/>
              </p:cNvSpPr>
              <p:nvPr/>
            </p:nvSpPr>
            <p:spPr bwMode="auto">
              <a:xfrm>
                <a:off x="1633" y="1935"/>
                <a:ext cx="1622" cy="6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0" name="Line 10"/>
              <p:cNvSpPr>
                <a:spLocks noChangeShapeType="1"/>
              </p:cNvSpPr>
              <p:nvPr/>
            </p:nvSpPr>
            <p:spPr bwMode="auto">
              <a:xfrm flipV="1">
                <a:off x="1615" y="2468"/>
                <a:ext cx="1309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1" name="Line 11"/>
              <p:cNvSpPr>
                <a:spLocks noChangeShapeType="1"/>
              </p:cNvSpPr>
              <p:nvPr/>
            </p:nvSpPr>
            <p:spPr bwMode="auto">
              <a:xfrm flipV="1">
                <a:off x="1615" y="2365"/>
                <a:ext cx="1493" cy="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2" name="Line 12"/>
              <p:cNvSpPr>
                <a:spLocks noChangeShapeType="1"/>
              </p:cNvSpPr>
              <p:nvPr/>
            </p:nvSpPr>
            <p:spPr bwMode="auto">
              <a:xfrm flipV="1">
                <a:off x="1615" y="2318"/>
                <a:ext cx="1517" cy="6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3" name="Line 13"/>
              <p:cNvSpPr>
                <a:spLocks noChangeShapeType="1"/>
              </p:cNvSpPr>
              <p:nvPr/>
            </p:nvSpPr>
            <p:spPr bwMode="auto">
              <a:xfrm flipV="1">
                <a:off x="1615" y="2263"/>
                <a:ext cx="1553" cy="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4" name="Line 14"/>
              <p:cNvSpPr>
                <a:spLocks noChangeShapeType="1"/>
              </p:cNvSpPr>
              <p:nvPr/>
            </p:nvSpPr>
            <p:spPr bwMode="auto">
              <a:xfrm>
                <a:off x="1626" y="1580"/>
                <a:ext cx="1708" cy="1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5" name="Line 15"/>
              <p:cNvSpPr>
                <a:spLocks noChangeShapeType="1"/>
              </p:cNvSpPr>
              <p:nvPr/>
            </p:nvSpPr>
            <p:spPr bwMode="auto">
              <a:xfrm flipV="1">
                <a:off x="1615" y="2231"/>
                <a:ext cx="1546" cy="1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6" name="Line 16"/>
              <p:cNvSpPr>
                <a:spLocks noChangeShapeType="1"/>
              </p:cNvSpPr>
              <p:nvPr/>
            </p:nvSpPr>
            <p:spPr bwMode="auto">
              <a:xfrm>
                <a:off x="1613" y="1754"/>
                <a:ext cx="1759" cy="9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7" name="Line 17"/>
              <p:cNvSpPr>
                <a:spLocks noChangeShapeType="1"/>
              </p:cNvSpPr>
              <p:nvPr/>
            </p:nvSpPr>
            <p:spPr bwMode="auto">
              <a:xfrm>
                <a:off x="1626" y="1414"/>
                <a:ext cx="1721" cy="1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8" name="Line 18"/>
              <p:cNvSpPr>
                <a:spLocks noChangeShapeType="1"/>
              </p:cNvSpPr>
              <p:nvPr/>
            </p:nvSpPr>
            <p:spPr bwMode="auto">
              <a:xfrm flipV="1">
                <a:off x="1620" y="2338"/>
                <a:ext cx="1403" cy="12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Line 19"/>
              <p:cNvSpPr>
                <a:spLocks noChangeShapeType="1"/>
              </p:cNvSpPr>
              <p:nvPr/>
            </p:nvSpPr>
            <p:spPr bwMode="auto">
              <a:xfrm>
                <a:off x="1620" y="1249"/>
                <a:ext cx="1555" cy="14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2384" y="1300"/>
              <a:ext cx="1783" cy="2340"/>
              <a:chOff x="2384" y="1300"/>
              <a:chExt cx="1783" cy="2340"/>
            </a:xfrm>
          </p:grpSpPr>
          <p:sp>
            <p:nvSpPr>
              <p:cNvPr id="43024" name="Line 21"/>
              <p:cNvSpPr>
                <a:spLocks noChangeShapeType="1"/>
              </p:cNvSpPr>
              <p:nvPr/>
            </p:nvSpPr>
            <p:spPr bwMode="auto">
              <a:xfrm flipH="1">
                <a:off x="2800" y="2331"/>
                <a:ext cx="1365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5" name="Line 22"/>
              <p:cNvSpPr>
                <a:spLocks noChangeShapeType="1"/>
              </p:cNvSpPr>
              <p:nvPr/>
            </p:nvSpPr>
            <p:spPr bwMode="auto">
              <a:xfrm flipH="1">
                <a:off x="2535" y="2152"/>
                <a:ext cx="1612" cy="4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6" name="Line 23"/>
              <p:cNvSpPr>
                <a:spLocks noChangeShapeType="1"/>
              </p:cNvSpPr>
              <p:nvPr/>
            </p:nvSpPr>
            <p:spPr bwMode="auto">
              <a:xfrm flipH="1">
                <a:off x="2502" y="1986"/>
                <a:ext cx="1645" cy="6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7" name="Line 24"/>
              <p:cNvSpPr>
                <a:spLocks noChangeShapeType="1"/>
              </p:cNvSpPr>
              <p:nvPr/>
            </p:nvSpPr>
            <p:spPr bwMode="auto">
              <a:xfrm flipH="1" flipV="1">
                <a:off x="2836" y="2519"/>
                <a:ext cx="1329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8" name="Line 25"/>
              <p:cNvSpPr>
                <a:spLocks noChangeShapeType="1"/>
              </p:cNvSpPr>
              <p:nvPr/>
            </p:nvSpPr>
            <p:spPr bwMode="auto">
              <a:xfrm flipH="1" flipV="1">
                <a:off x="2651" y="2416"/>
                <a:ext cx="1514" cy="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9" name="Line 26"/>
              <p:cNvSpPr>
                <a:spLocks noChangeShapeType="1"/>
              </p:cNvSpPr>
              <p:nvPr/>
            </p:nvSpPr>
            <p:spPr bwMode="auto">
              <a:xfrm flipH="1" flipV="1">
                <a:off x="2626" y="2369"/>
                <a:ext cx="1539" cy="6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0" name="Line 27"/>
              <p:cNvSpPr>
                <a:spLocks noChangeShapeType="1"/>
              </p:cNvSpPr>
              <p:nvPr/>
            </p:nvSpPr>
            <p:spPr bwMode="auto">
              <a:xfrm flipH="1" flipV="1">
                <a:off x="2589" y="2314"/>
                <a:ext cx="1576" cy="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1" name="Line 28"/>
              <p:cNvSpPr>
                <a:spLocks noChangeShapeType="1"/>
              </p:cNvSpPr>
              <p:nvPr/>
            </p:nvSpPr>
            <p:spPr bwMode="auto">
              <a:xfrm flipH="1">
                <a:off x="2422" y="1631"/>
                <a:ext cx="1731" cy="1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2" name="Line 29"/>
              <p:cNvSpPr>
                <a:spLocks noChangeShapeType="1"/>
              </p:cNvSpPr>
              <p:nvPr/>
            </p:nvSpPr>
            <p:spPr bwMode="auto">
              <a:xfrm flipH="1" flipV="1">
                <a:off x="2597" y="2282"/>
                <a:ext cx="1568" cy="1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3" name="Line 30"/>
              <p:cNvSpPr>
                <a:spLocks noChangeShapeType="1"/>
              </p:cNvSpPr>
              <p:nvPr/>
            </p:nvSpPr>
            <p:spPr bwMode="auto">
              <a:xfrm flipH="1">
                <a:off x="2384" y="1805"/>
                <a:ext cx="1783" cy="9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4" name="Line 31"/>
              <p:cNvSpPr>
                <a:spLocks noChangeShapeType="1"/>
              </p:cNvSpPr>
              <p:nvPr/>
            </p:nvSpPr>
            <p:spPr bwMode="auto">
              <a:xfrm flipH="1">
                <a:off x="2408" y="1465"/>
                <a:ext cx="1745" cy="1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5" name="Line 32"/>
              <p:cNvSpPr>
                <a:spLocks noChangeShapeType="1"/>
              </p:cNvSpPr>
              <p:nvPr/>
            </p:nvSpPr>
            <p:spPr bwMode="auto">
              <a:xfrm flipH="1" flipV="1">
                <a:off x="2736" y="2389"/>
                <a:ext cx="1425" cy="12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Line 33"/>
              <p:cNvSpPr>
                <a:spLocks noChangeShapeType="1"/>
              </p:cNvSpPr>
              <p:nvPr/>
            </p:nvSpPr>
            <p:spPr bwMode="auto">
              <a:xfrm flipH="1">
                <a:off x="2583" y="1300"/>
                <a:ext cx="1578" cy="14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95" name="Rectangle 35"/>
            <p:cNvSpPr>
              <a:spLocks noChangeArrowheads="1"/>
            </p:cNvSpPr>
            <p:nvPr/>
          </p:nvSpPr>
          <p:spPr bwMode="auto">
            <a:xfrm>
              <a:off x="2375" y="1972"/>
              <a:ext cx="1040" cy="9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>
                  <a:latin typeface="Times New Roman" pitchFamily="18" charset="0"/>
                </a:rPr>
                <a:t>Fit</a:t>
              </a:r>
            </a:p>
            <a:p>
              <a:pPr algn="ctr">
                <a:defRPr/>
              </a:pPr>
              <a:r>
                <a:rPr lang="en-US">
                  <a:latin typeface="Times New Roman" pitchFamily="18" charset="0"/>
                </a:rPr>
                <a:t>Balance</a:t>
              </a:r>
            </a:p>
            <a:p>
              <a:pPr algn="ctr">
                <a:defRPr/>
              </a:pPr>
              <a:r>
                <a:rPr lang="en-US">
                  <a:latin typeface="Times New Roman" pitchFamily="18" charset="0"/>
                </a:rPr>
                <a:t>Compromise</a:t>
              </a:r>
            </a:p>
          </p:txBody>
        </p:sp>
        <p:sp>
          <p:nvSpPr>
            <p:cNvPr id="43022" name="Rectangle 36"/>
            <p:cNvSpPr>
              <a:spLocks noChangeArrowheads="1"/>
            </p:cNvSpPr>
            <p:nvPr/>
          </p:nvSpPr>
          <p:spPr bwMode="auto">
            <a:xfrm>
              <a:off x="2500" y="1085"/>
              <a:ext cx="77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Performance</a:t>
              </a:r>
            </a:p>
          </p:txBody>
        </p:sp>
        <p:sp>
          <p:nvSpPr>
            <p:cNvPr id="43023" name="Rectangle 37"/>
            <p:cNvSpPr>
              <a:spLocks noChangeArrowheads="1"/>
            </p:cNvSpPr>
            <p:nvPr/>
          </p:nvSpPr>
          <p:spPr bwMode="auto">
            <a:xfrm>
              <a:off x="2356" y="3691"/>
              <a:ext cx="106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Cost and Schedule</a:t>
              </a:r>
            </a:p>
          </p:txBody>
        </p:sp>
      </p:grpSp>
      <p:sp>
        <p:nvSpPr>
          <p:cNvPr id="43014" name="Rectangle 39"/>
          <p:cNvSpPr>
            <a:spLocks noChangeArrowheads="1"/>
          </p:cNvSpPr>
          <p:nvPr/>
        </p:nvSpPr>
        <p:spPr bwMode="auto">
          <a:xfrm>
            <a:off x="120650" y="1808163"/>
            <a:ext cx="2360613" cy="400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Function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System requirements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Performance specs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Human need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Complexity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New technology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Top-down plan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Conservative design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Continuous evolution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Minimal interfacing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Process characterization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Avoid complexity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Low level decisions</a:t>
            </a:r>
          </a:p>
          <a:p>
            <a:pPr algn="r"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Specialized manufacturing</a:t>
            </a:r>
          </a:p>
        </p:txBody>
      </p:sp>
      <p:sp>
        <p:nvSpPr>
          <p:cNvPr id="43015" name="Rectangle 40"/>
          <p:cNvSpPr>
            <a:spLocks noChangeArrowheads="1"/>
          </p:cNvSpPr>
          <p:nvPr/>
        </p:nvSpPr>
        <p:spPr bwMode="auto">
          <a:xfrm>
            <a:off x="6683375" y="1884363"/>
            <a:ext cx="2395538" cy="400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Flexible manufacturing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Strict process control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Manage complexity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Process revolution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Tight integration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Product stability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Risk of overdesign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Bottom-up implementation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Existing technology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Simplicity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Affordability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Strict acceptance criteria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Environmental imperatives</a:t>
            </a:r>
          </a:p>
          <a:p>
            <a:pPr>
              <a:lnSpc>
                <a:spcPts val="2200"/>
              </a:lnSpc>
            </a:pPr>
            <a:r>
              <a:rPr lang="en-US" sz="1600">
                <a:latin typeface="Times New Roman" pitchFamily="18" charset="0"/>
              </a:rPr>
              <a:t>Form</a:t>
            </a:r>
          </a:p>
        </p:txBody>
      </p:sp>
      <p:sp>
        <p:nvSpPr>
          <p:cNvPr id="43016" name="Rectangle 41"/>
          <p:cNvSpPr>
            <a:spLocks noChangeArrowheads="1"/>
          </p:cNvSpPr>
          <p:nvPr/>
        </p:nvSpPr>
        <p:spPr bwMode="auto">
          <a:xfrm>
            <a:off x="4573588" y="6416675"/>
            <a:ext cx="4344987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200" u="sng">
                <a:latin typeface="Times New Roman" pitchFamily="18" charset="0"/>
              </a:rPr>
              <a:t>Systems Architecting</a:t>
            </a:r>
            <a:r>
              <a:rPr lang="en-US" sz="1200">
                <a:latin typeface="Times New Roman" pitchFamily="18" charset="0"/>
              </a:rPr>
              <a:t>, Rechtin, Eberhardt, Prentice-Hall, Inc., 1991.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0225" y="1000125"/>
            <a:ext cx="8613775" cy="4114800"/>
          </a:xfrm>
        </p:spPr>
        <p:txBody>
          <a:bodyPr/>
          <a:lstStyle/>
          <a:p>
            <a:r>
              <a:rPr lang="en-US" sz="2400" dirty="0" smtClean="0"/>
              <a:t>The system life cycle serves structurally as the foundation for system development. Human-made systems are </a:t>
            </a:r>
            <a:r>
              <a:rPr lang="en-US" sz="2400" i="1" dirty="0" smtClean="0"/>
              <a:t>conceptualized, planned, organized, scheduled, estimated, procured, deployed, operated and supported, and disposed of using this structure.</a:t>
            </a:r>
            <a:endParaRPr lang="en-US" sz="2400" dirty="0" smtClean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3124200"/>
            <a:ext cx="863278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685800"/>
            <a:ext cx="79248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The System Definition Phase</a:t>
            </a:r>
          </a:p>
          <a:p>
            <a:pPr>
              <a:buNone/>
            </a:pPr>
            <a:r>
              <a:rPr lang="en-US" dirty="0" smtClean="0"/>
              <a:t>The System Definition Phase begins with recognition by the User that a new system or upgrade to an existing </a:t>
            </a:r>
            <a:r>
              <a:rPr lang="en-US" i="1" dirty="0" smtClean="0"/>
              <a:t>system, product, or service is required to satisfy an operational need. The operational </a:t>
            </a:r>
            <a:r>
              <a:rPr lang="en-US" dirty="0" smtClean="0"/>
              <a:t>need may be derived from: 1) mission opportunities, 2) threats, or 3) projected system capability and performance “gaps” or deficiencies.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685800"/>
            <a:ext cx="79248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The System Procurement Phase</a:t>
            </a:r>
          </a:p>
          <a:p>
            <a:pPr>
              <a:buNone/>
            </a:pPr>
            <a:r>
              <a:rPr lang="en-US" dirty="0" smtClean="0"/>
              <a:t>The System Procurement Phase consists of those activities required to procure the new system or</a:t>
            </a:r>
          </a:p>
          <a:p>
            <a:pPr>
              <a:buNone/>
            </a:pPr>
            <a:r>
              <a:rPr lang="en-US" dirty="0" smtClean="0"/>
              <a:t>upgrades to the existing system. These activities include:</a:t>
            </a:r>
          </a:p>
          <a:p>
            <a:pPr>
              <a:buNone/>
            </a:pPr>
            <a:r>
              <a:rPr lang="en-US" b="1" dirty="0" smtClean="0"/>
              <a:t>1. Qualifying capable system, product, or service vendors.</a:t>
            </a:r>
          </a:p>
          <a:p>
            <a:pPr>
              <a:buNone/>
            </a:pPr>
            <a:r>
              <a:rPr lang="en-US" b="1" dirty="0" smtClean="0"/>
              <a:t>2. Soliciting proposals from qualified vendor.</a:t>
            </a:r>
          </a:p>
          <a:p>
            <a:pPr>
              <a:buNone/>
            </a:pPr>
            <a:r>
              <a:rPr lang="en-US" b="1" dirty="0" smtClean="0"/>
              <a:t>3. Selecting a preferred vendor.</a:t>
            </a:r>
          </a:p>
          <a:p>
            <a:pPr>
              <a:buNone/>
            </a:pPr>
            <a:r>
              <a:rPr lang="en-US" b="1" dirty="0" smtClean="0"/>
              <a:t>4. Contracting with the vendor to develop the system, product, or service.</a:t>
            </a:r>
          </a:p>
          <a:p>
            <a:pPr>
              <a:buNone/>
            </a:pPr>
            <a:r>
              <a:rPr lang="en-US" dirty="0" smtClean="0"/>
              <a:t>The selected vendor becomes the System Developer or Services Provider.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685800"/>
            <a:ext cx="7924800" cy="5410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The System Development Phase</a:t>
            </a:r>
          </a:p>
          <a:p>
            <a:pPr>
              <a:buNone/>
            </a:pPr>
            <a:r>
              <a:rPr lang="en-US" dirty="0" smtClean="0"/>
              <a:t>The System Development Phase consists of those activities required to translate the contract system specifications into a physical system solution. </a:t>
            </a:r>
          </a:p>
          <a:p>
            <a:pPr>
              <a:buNone/>
            </a:pPr>
            <a:r>
              <a:rPr lang="en-US" b="1" dirty="0" smtClean="0"/>
              <a:t>1. System Engineering Design</a:t>
            </a:r>
          </a:p>
          <a:p>
            <a:pPr>
              <a:buNone/>
            </a:pPr>
            <a:r>
              <a:rPr lang="en-US" b="1" dirty="0" smtClean="0"/>
              <a:t>2. Component Procurement and Development</a:t>
            </a:r>
          </a:p>
          <a:p>
            <a:pPr>
              <a:buNone/>
            </a:pPr>
            <a:r>
              <a:rPr lang="en-US" b="1" dirty="0" smtClean="0"/>
              <a:t>3. System Integration, Test, and Evaluation (SITE)</a:t>
            </a:r>
          </a:p>
          <a:p>
            <a:pPr>
              <a:buNone/>
            </a:pPr>
            <a:r>
              <a:rPr lang="en-US" b="1" dirty="0" smtClean="0"/>
              <a:t>4. Authenticate System Baselines</a:t>
            </a:r>
          </a:p>
          <a:p>
            <a:pPr>
              <a:buNone/>
            </a:pPr>
            <a:r>
              <a:rPr lang="en-US" b="1" dirty="0" smtClean="0"/>
              <a:t>5. Operational Test and Evaluation (OT&amp;E)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685800"/>
            <a:ext cx="7924800" cy="5867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800" b="1" dirty="0" smtClean="0"/>
              <a:t>The System Production Phase</a:t>
            </a:r>
          </a:p>
          <a:p>
            <a:pPr>
              <a:buNone/>
            </a:pPr>
            <a:endParaRPr lang="en-US" sz="3800" b="1" dirty="0" smtClean="0"/>
          </a:p>
          <a:p>
            <a:pPr>
              <a:buNone/>
            </a:pPr>
            <a:r>
              <a:rPr lang="en-US" dirty="0" smtClean="0"/>
              <a:t>The System Production Phase consists of those activities required to produce small to large quantities of the system. The initial production typically consists of a Low-Rate Initial Production (LRIP) to </a:t>
            </a:r>
            <a:r>
              <a:rPr lang="en-US" i="1" dirty="0" smtClean="0"/>
              <a:t>verify and validate that:</a:t>
            </a:r>
          </a:p>
          <a:p>
            <a:pPr>
              <a:buNone/>
            </a:pPr>
            <a:r>
              <a:rPr lang="en-US" b="1" dirty="0" smtClean="0"/>
              <a:t>1. Production documentation and manufacturing processes are mature.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i="1" dirty="0" smtClean="0"/>
              <a:t>Latent defects such as design errors, design flaws, or poor workmanship are eliminated.</a:t>
            </a:r>
          </a:p>
          <a:p>
            <a:pPr>
              <a:buNone/>
            </a:pPr>
            <a:r>
              <a:rPr lang="en-US" dirty="0" smtClean="0"/>
              <a:t>When the production process has been verified and validated based on field tests of system production samples, large-scale production, if applicable, may be initiated. Since the system and production engineering designs have already been verified, each production system is:</a:t>
            </a:r>
          </a:p>
          <a:p>
            <a:pPr>
              <a:buNone/>
            </a:pPr>
            <a:r>
              <a:rPr lang="en-US" b="1" dirty="0" smtClean="0"/>
              <a:t>1. </a:t>
            </a:r>
            <a:r>
              <a:rPr lang="en-US" b="1" i="1" dirty="0" smtClean="0"/>
              <a:t>Inspected.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i="1" dirty="0" smtClean="0"/>
              <a:t>Verified against key System Performance Specification requirements.</a:t>
            </a:r>
          </a:p>
          <a:p>
            <a:pPr>
              <a:buNone/>
            </a:pPr>
            <a:r>
              <a:rPr lang="en-US" b="1" dirty="0" smtClean="0"/>
              <a:t>3. </a:t>
            </a:r>
            <a:r>
              <a:rPr lang="en-US" b="1" i="1" dirty="0" smtClean="0"/>
              <a:t>Deployed to the User’s designated field site(s) for implementation (i.e., operations and </a:t>
            </a:r>
            <a:r>
              <a:rPr lang="en-US" b="1" dirty="0" smtClean="0"/>
              <a:t>support).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1112</Words>
  <Application>Microsoft Office PowerPoint</Application>
  <PresentationFormat>On-screen Show (4:3)</PresentationFormat>
  <Paragraphs>203</Paragraphs>
  <Slides>22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Visio</vt:lpstr>
      <vt:lpstr>Slide 1</vt:lpstr>
      <vt:lpstr>System Life cycle</vt:lpstr>
      <vt:lpstr>Systems Engineers Perform a Balancing Act </vt:lpstr>
      <vt:lpstr>The Systems Engineering Approach Seeks to Manage Multidisciplinary Factors</vt:lpstr>
      <vt:lpstr>Slide 5</vt:lpstr>
      <vt:lpstr>Slide 6</vt:lpstr>
      <vt:lpstr>Slide 7</vt:lpstr>
      <vt:lpstr>Slide 8</vt:lpstr>
      <vt:lpstr>Slide 9</vt:lpstr>
      <vt:lpstr>Slide 10</vt:lpstr>
      <vt:lpstr>Emphasis in SE</vt:lpstr>
      <vt:lpstr>Slide 12</vt:lpstr>
      <vt:lpstr>Product life cycle</vt:lpstr>
      <vt:lpstr>The Waterfall Process Model</vt:lpstr>
      <vt:lpstr>Slide 15</vt:lpstr>
      <vt:lpstr>Systems Engineering process</vt:lpstr>
      <vt:lpstr>Slide 17</vt:lpstr>
      <vt:lpstr>Slide 18</vt:lpstr>
      <vt:lpstr>Slide 19</vt:lpstr>
      <vt:lpstr>Slide 20</vt:lpstr>
      <vt:lpstr>Slide 21</vt:lpstr>
      <vt:lpstr>Class Quiz (3)</vt:lpstr>
    </vt:vector>
  </TitlesOfParts>
  <Company>iiit123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iiit</dc:creator>
  <cp:lastModifiedBy>iiit</cp:lastModifiedBy>
  <cp:revision>22</cp:revision>
  <dcterms:created xsi:type="dcterms:W3CDTF">2012-01-17T06:30:37Z</dcterms:created>
  <dcterms:modified xsi:type="dcterms:W3CDTF">2012-01-25T08:18:13Z</dcterms:modified>
</cp:coreProperties>
</file>