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9"/>
  </p:notesMasterIdLst>
  <p:sldIdLst>
    <p:sldId id="277" r:id="rId2"/>
    <p:sldId id="298" r:id="rId3"/>
    <p:sldId id="297" r:id="rId4"/>
    <p:sldId id="300" r:id="rId5"/>
    <p:sldId id="301" r:id="rId6"/>
    <p:sldId id="302" r:id="rId7"/>
    <p:sldId id="303" r:id="rId8"/>
    <p:sldId id="304" r:id="rId9"/>
    <p:sldId id="305" r:id="rId10"/>
    <p:sldId id="306" r:id="rId11"/>
    <p:sldId id="307" r:id="rId12"/>
    <p:sldId id="308" r:id="rId13"/>
    <p:sldId id="309" r:id="rId14"/>
    <p:sldId id="311" r:id="rId15"/>
    <p:sldId id="312" r:id="rId16"/>
    <p:sldId id="313" r:id="rId17"/>
    <p:sldId id="314" r:id="rId18"/>
    <p:sldId id="318" r:id="rId19"/>
    <p:sldId id="321" r:id="rId20"/>
    <p:sldId id="324" r:id="rId21"/>
    <p:sldId id="320" r:id="rId22"/>
    <p:sldId id="323" r:id="rId23"/>
    <p:sldId id="322" r:id="rId24"/>
    <p:sldId id="325" r:id="rId25"/>
    <p:sldId id="326" r:id="rId26"/>
    <p:sldId id="327" r:id="rId27"/>
    <p:sldId id="328" r:id="rId28"/>
    <p:sldId id="329" r:id="rId29"/>
    <p:sldId id="331" r:id="rId30"/>
    <p:sldId id="330" r:id="rId31"/>
    <p:sldId id="332" r:id="rId32"/>
    <p:sldId id="333" r:id="rId33"/>
    <p:sldId id="334" r:id="rId34"/>
    <p:sldId id="315" r:id="rId35"/>
    <p:sldId id="316" r:id="rId36"/>
    <p:sldId id="310" r:id="rId37"/>
    <p:sldId id="29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1" autoAdjust="0"/>
    <p:restoredTop sz="96871" autoAdjust="0"/>
  </p:normalViewPr>
  <p:slideViewPr>
    <p:cSldViewPr>
      <p:cViewPr>
        <p:scale>
          <a:sx n="75" d="100"/>
          <a:sy n="75" d="100"/>
        </p:scale>
        <p:origin x="-124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4/11/2012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386408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8CC9574-A819-4FE4-99A7-1E27AD09ADC2}" type="slidenum">
              <a:rPr lang="en-US" smtClean="0"/>
              <a:pPr/>
              <a:t>37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578162" y="20548"/>
            <a:ext cx="5475065" cy="2825496"/>
          </a:xfrm>
          <a:prstGeom prst="rect">
            <a:avLst/>
          </a:prstGeom>
          <a:ln>
            <a:noFill/>
          </a:ln>
          <a:effectLst>
            <a:softEdge rad="112500"/>
          </a:effectLst>
        </p:spPr>
      </p:pic>
      <p:pic>
        <p:nvPicPr>
          <p:cNvPr id="9" name="Picture 8"/>
          <p:cNvPicPr>
            <a:picLocks noChangeAspect="1"/>
          </p:cNvPicPr>
          <p:nvPr userDrawn="1"/>
        </p:nvPicPr>
        <p:blipFill>
          <a:blip r:embed="rId4" cstate="print"/>
          <a:stretch>
            <a:fillRect/>
          </a:stretch>
        </p:blipFill>
        <p:spPr>
          <a:xfrm>
            <a:off x="20922" y="2818500"/>
            <a:ext cx="9123077" cy="2296266"/>
          </a:xfrm>
          <a:prstGeom prst="rect">
            <a:avLst/>
          </a:prstGeom>
        </p:spPr>
      </p:pic>
      <p:pic>
        <p:nvPicPr>
          <p:cNvPr id="11" name="Picture 10"/>
          <p:cNvPicPr>
            <a:picLocks/>
          </p:cNvPicPr>
          <p:nvPr userDrawn="1"/>
        </p:nvPicPr>
        <p:blipFill>
          <a:blip r:embed="rId5" cstate="print"/>
          <a:stretch>
            <a:fillRect/>
          </a:stretch>
        </p:blipFill>
        <p:spPr>
          <a:xfrm>
            <a:off x="20548" y="5089818"/>
            <a:ext cx="9098280" cy="1737360"/>
          </a:xfrm>
          <a:prstGeom prst="rect">
            <a:avLst/>
          </a:prstGeom>
        </p:spPr>
      </p:pic>
      <p:sp>
        <p:nvSpPr>
          <p:cNvPr id="14" name="Rectangle 13"/>
          <p:cNvSpPr/>
          <p:nvPr userDrawn="1"/>
        </p:nvSpPr>
        <p:spPr>
          <a:xfrm>
            <a:off x="75172" y="2437980"/>
            <a:ext cx="33528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15" name="Text Placeholder 15"/>
          <p:cNvSpPr>
            <a:spLocks noGrp="1"/>
          </p:cNvSpPr>
          <p:nvPr>
            <p:ph type="body" sz="quarter" idx="14" hasCustomPrompt="1"/>
          </p:nvPr>
        </p:nvSpPr>
        <p:spPr>
          <a:xfrm>
            <a:off x="422348" y="188641"/>
            <a:ext cx="2997524" cy="2483218"/>
          </a:xfrm>
          <a:prstGeom prst="rect">
            <a:avLst/>
          </a:prstGeom>
        </p:spPr>
        <p:txBody>
          <a:bodyPr anchor="b">
            <a:normAutofit/>
          </a:bodyPr>
          <a:lstStyle>
            <a:lvl1pPr algn="l">
              <a:buNone/>
              <a:defRPr lang="en-US" sz="1800" b="1" kern="1200" dirty="0" smtClean="0">
                <a:solidFill>
                  <a:srgbClr val="002060"/>
                </a:solidFill>
                <a:latin typeface="Calibri" pitchFamily="34" charset="0"/>
                <a:ea typeface="+mn-ea"/>
                <a:cs typeface="+mn-cs"/>
              </a:defRPr>
            </a:lvl1pPr>
          </a:lstStyle>
          <a:p>
            <a:pPr lvl="0"/>
            <a:r>
              <a:rPr lang="en-US" dirty="0" smtClean="0"/>
              <a:t>Design Presentation</a:t>
            </a:r>
            <a:endParaRPr lang="en-US" dirty="0"/>
          </a:p>
        </p:txBody>
      </p:sp>
      <p:sp>
        <p:nvSpPr>
          <p:cNvPr id="2" name="Title 1"/>
          <p:cNvSpPr>
            <a:spLocks noGrp="1"/>
          </p:cNvSpPr>
          <p:nvPr>
            <p:ph type="title"/>
          </p:nvPr>
        </p:nvSpPr>
        <p:spPr>
          <a:xfrm>
            <a:off x="106344" y="4114800"/>
            <a:ext cx="7315200" cy="914400"/>
          </a:xfrm>
          <a:prstGeom prst="rect">
            <a:avLst/>
          </a:prstGeo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15000"/>
            <a:lum/>
          </a:blip>
          <a:srcRect/>
          <a:stretch>
            <a:fillRect l="-7000" r="-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30" name="Picture 6" descr="C:\Users\arun\Desktop\presentation\footer.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2" y="5733256"/>
            <a:ext cx="9232106" cy="113989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run\Desktop\presentation\header.png"/>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17092" y="-10292"/>
            <a:ext cx="9180512" cy="8615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36180" y="76200"/>
            <a:ext cx="8403020" cy="685800"/>
          </a:xfrm>
          <a:prstGeom prst="rect">
            <a:avLst/>
          </a:prstGeo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1" name="Picture 2" descr="C:\Users\arun\Desktop\presentation\header.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7092" y="-10292"/>
            <a:ext cx="9180512" cy="106302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a:prstGeom prst="rect">
            <a:avLst/>
          </a:prstGeo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dirty="0"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a:prstGeom prst="rect">
            <a:avLst/>
          </a:prstGeo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a:prstGeom prst="rect">
            <a:avLst/>
          </a:prstGeo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a:prstGeom prst="rect">
            <a:avLst/>
          </a:prstGeo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15000"/>
            <a:lum/>
          </a:blip>
          <a:srcRect/>
          <a:stretch>
            <a:fillRect l="-7000" r="-7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6"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95536" y="260648"/>
            <a:ext cx="2952328" cy="2424381"/>
          </a:xfrm>
        </p:spPr>
        <p:txBody>
          <a:bodyPr>
            <a:normAutofit/>
          </a:bodyPr>
          <a:lstStyle/>
          <a:p>
            <a:r>
              <a:rPr lang="en-US" sz="2000" dirty="0" smtClean="0"/>
              <a:t>Design Presentation</a:t>
            </a:r>
          </a:p>
        </p:txBody>
      </p:sp>
      <p:sp>
        <p:nvSpPr>
          <p:cNvPr id="5" name="Title 4"/>
          <p:cNvSpPr>
            <a:spLocks noGrp="1"/>
          </p:cNvSpPr>
          <p:nvPr>
            <p:ph type="title"/>
          </p:nvPr>
        </p:nvSpPr>
        <p:spPr>
          <a:xfrm>
            <a:off x="228600" y="2996952"/>
            <a:ext cx="8735888" cy="1944216"/>
          </a:xfrm>
        </p:spPr>
        <p:txBody>
          <a:bodyPr>
            <a:normAutofit/>
          </a:bodyPr>
          <a:lstStyle/>
          <a:p>
            <a:pPr algn="l"/>
            <a:r>
              <a:rPr lang="en-US" sz="2400" b="0" dirty="0" smtClean="0">
                <a:solidFill>
                  <a:srgbClr val="7BCF27"/>
                </a:solidFill>
                <a:latin typeface="Calibri" pitchFamily="34" charset="0"/>
              </a:rPr>
              <a:t>Analysis and Solutions</a:t>
            </a:r>
            <a:r>
              <a:rPr lang="en-US" sz="2400" b="0" dirty="0">
                <a:solidFill>
                  <a:srgbClr val="262626"/>
                </a:solidFill>
              </a:rPr>
              <a:t/>
            </a:r>
            <a:br>
              <a:rPr lang="en-US" sz="2400" b="0" dirty="0">
                <a:solidFill>
                  <a:srgbClr val="262626"/>
                </a:solidFill>
              </a:rPr>
            </a:br>
            <a:r>
              <a:rPr lang="en-US" sz="2800" b="0" dirty="0" smtClean="0">
                <a:solidFill>
                  <a:prstClr val="white"/>
                </a:solidFill>
              </a:rPr>
              <a:t>Rural Water and Sanitation System in India</a:t>
            </a:r>
            <a:br>
              <a:rPr lang="en-US" sz="2800" b="0" dirty="0" smtClean="0">
                <a:solidFill>
                  <a:prstClr val="white"/>
                </a:solidFill>
              </a:rPr>
            </a:br>
            <a:r>
              <a:rPr lang="en-US" sz="2800" b="0" dirty="0" smtClean="0">
                <a:solidFill>
                  <a:prstClr val="white"/>
                </a:solidFill>
              </a:rPr>
              <a:t/>
            </a:r>
            <a:br>
              <a:rPr lang="en-US" sz="2800" b="0" dirty="0" smtClean="0">
                <a:solidFill>
                  <a:prstClr val="white"/>
                </a:solidFill>
              </a:rPr>
            </a:br>
            <a:r>
              <a:rPr lang="en-US" sz="1400" b="0" dirty="0" smtClean="0">
                <a:solidFill>
                  <a:srgbClr val="92D050"/>
                </a:solidFill>
              </a:rPr>
              <a:t>Faculty Advisor: </a:t>
            </a:r>
            <a:r>
              <a:rPr lang="en-US" sz="1400" b="0" dirty="0" err="1" smtClean="0">
                <a:solidFill>
                  <a:srgbClr val="92D050"/>
                </a:solidFill>
              </a:rPr>
              <a:t>Dr</a:t>
            </a:r>
            <a:r>
              <a:rPr lang="en-US" sz="1400" b="0" dirty="0" smtClean="0">
                <a:solidFill>
                  <a:srgbClr val="92D050"/>
                </a:solidFill>
              </a:rPr>
              <a:t> K.S. </a:t>
            </a:r>
            <a:r>
              <a:rPr lang="en-US" sz="1400" b="0" dirty="0" err="1" smtClean="0">
                <a:solidFill>
                  <a:srgbClr val="92D050"/>
                </a:solidFill>
              </a:rPr>
              <a:t>Rajan</a:t>
            </a:r>
            <a:r>
              <a:rPr lang="en-US" sz="1400" b="0" dirty="0" smtClean="0">
                <a:solidFill>
                  <a:schemeClr val="accent1"/>
                </a:solidFill>
              </a:rPr>
              <a:t/>
            </a:r>
            <a:br>
              <a:rPr lang="en-US" sz="1400" b="0" dirty="0" smtClean="0">
                <a:solidFill>
                  <a:schemeClr val="accent1"/>
                </a:solidFill>
              </a:rPr>
            </a:br>
            <a:r>
              <a:rPr lang="en-US" sz="1400" b="0" dirty="0" smtClean="0">
                <a:solidFill>
                  <a:srgbClr val="92D050"/>
                </a:solidFill>
              </a:rPr>
              <a:t>Mentors: </a:t>
            </a:r>
            <a:r>
              <a:rPr lang="en-US" sz="1400" b="0" dirty="0" err="1" smtClean="0">
                <a:solidFill>
                  <a:srgbClr val="92D050"/>
                </a:solidFill>
              </a:rPr>
              <a:t>Abhishek</a:t>
            </a:r>
            <a:r>
              <a:rPr lang="en-US" sz="1400" b="0" dirty="0" smtClean="0">
                <a:solidFill>
                  <a:srgbClr val="92D050"/>
                </a:solidFill>
              </a:rPr>
              <a:t> </a:t>
            </a:r>
            <a:r>
              <a:rPr lang="en-US" sz="1400" b="0" dirty="0" err="1" smtClean="0">
                <a:solidFill>
                  <a:srgbClr val="92D050"/>
                </a:solidFill>
              </a:rPr>
              <a:t>Bharadwaj</a:t>
            </a:r>
            <a:r>
              <a:rPr lang="en-US" sz="1400" b="0" dirty="0" smtClean="0">
                <a:solidFill>
                  <a:srgbClr val="92D050"/>
                </a:solidFill>
              </a:rPr>
              <a:t> and </a:t>
            </a:r>
            <a:r>
              <a:rPr lang="en-US" sz="1400" b="0" dirty="0" err="1" smtClean="0">
                <a:solidFill>
                  <a:srgbClr val="92D050"/>
                </a:solidFill>
              </a:rPr>
              <a:t>Anuj</a:t>
            </a:r>
            <a:r>
              <a:rPr lang="en-US" sz="1400" b="0" dirty="0" smtClean="0">
                <a:solidFill>
                  <a:srgbClr val="92D050"/>
                </a:solidFill>
              </a:rPr>
              <a:t> </a:t>
            </a:r>
            <a:r>
              <a:rPr lang="en-US" sz="1400" b="0" dirty="0" err="1" smtClean="0">
                <a:solidFill>
                  <a:srgbClr val="92D050"/>
                </a:solidFill>
              </a:rPr>
              <a:t>Toshniwal</a:t>
            </a:r>
            <a:endParaRPr lang="en-US" sz="1400" b="0" dirty="0">
              <a:solidFill>
                <a:srgbClr val="92D050"/>
              </a:solidFill>
            </a:endParaRPr>
          </a:p>
        </p:txBody>
      </p:sp>
      <p:sp>
        <p:nvSpPr>
          <p:cNvPr id="4" name="Text Placeholder 2"/>
          <p:cNvSpPr txBox="1">
            <a:spLocks/>
          </p:cNvSpPr>
          <p:nvPr/>
        </p:nvSpPr>
        <p:spPr>
          <a:xfrm>
            <a:off x="-108520" y="5109075"/>
            <a:ext cx="9145016" cy="1416269"/>
          </a:xfrm>
          <a:prstGeom prst="rect">
            <a:avLst/>
          </a:prstGeom>
        </p:spPr>
        <p:txBody>
          <a:bodyPr anchor="b">
            <a:normAutofit/>
          </a:bodyPr>
          <a:lstStyle>
            <a:lvl1pPr marL="342900" indent="-342900" algn="l" defTabSz="914400" rtl="0" eaLnBrk="1" latinLnBrk="0" hangingPunct="1">
              <a:spcBef>
                <a:spcPct val="20000"/>
              </a:spcBef>
              <a:buFont typeface="Arial" pitchFamily="34" charset="0"/>
              <a:buNone/>
              <a:defRPr lang="en-US" sz="1600" b="1" kern="1200" dirty="0" smtClean="0">
                <a:solidFill>
                  <a:srgbClr val="002060"/>
                </a:solidFill>
                <a:latin typeface="Calibri"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t>	</a:t>
            </a:r>
            <a:r>
              <a:rPr lang="en-US" sz="1400" dirty="0" smtClean="0"/>
              <a:t>Group Members:</a:t>
            </a:r>
          </a:p>
          <a:p>
            <a:pPr algn="just"/>
            <a:r>
              <a:rPr lang="en-US" sz="1400" dirty="0"/>
              <a:t>	</a:t>
            </a:r>
            <a:r>
              <a:rPr lang="en-US" sz="1400" dirty="0" err="1" smtClean="0"/>
              <a:t>Arun</a:t>
            </a:r>
            <a:r>
              <a:rPr lang="en-US" sz="1400" dirty="0" smtClean="0"/>
              <a:t> </a:t>
            </a:r>
            <a:r>
              <a:rPr lang="en-US" sz="1400" dirty="0"/>
              <a:t>JVS (TL), Sudheer Kumar (ATL), Harshith meela, Aditya, Chanakya, Sritej, Dileep Karanam, Anoop, Dilip Reddy, Durgi Sai Kashyap, Sakhineti, Harshavardhan Grandhi, Avinash, Sharath, MK Chaitanya, Rajesh Vakkalagadda, Venkatesh Potluri, Jashwanth, Praneeth, Lokesh, Mithun, Sreenatha and NR Rakesh.</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dirty="0"/>
              <a:t>Sustainable measures have to be used to keep the water sources running and re-charged for use at all times. Drinking water has to be provided throughout the year at all costs. </a:t>
            </a:r>
          </a:p>
        </p:txBody>
      </p:sp>
      <p:sp>
        <p:nvSpPr>
          <p:cNvPr id="6" name="Title 2"/>
          <p:cNvSpPr txBox="1">
            <a:spLocks/>
          </p:cNvSpPr>
          <p:nvPr/>
        </p:nvSpPr>
        <p:spPr>
          <a:xfrm>
            <a:off x="57412" y="222920"/>
            <a:ext cx="8403020" cy="541784"/>
          </a:xfrm>
          <a:prstGeom prst="rect">
            <a:avLst/>
          </a:prstGeom>
        </p:spPr>
        <p:txBody>
          <a:bodyPr>
            <a:normAutofit lnSpcReduction="10000"/>
          </a:bodyPr>
          <a:lstStyle>
            <a:lvl1pPr marL="0" algn="l" defTabSz="914400" rtl="0" eaLnBrk="1" latinLnBrk="0" hangingPunct="1">
              <a:spcBef>
                <a:spcPct val="0"/>
              </a:spcBef>
              <a:buNone/>
              <a:defRPr lang="en-US" sz="4000" kern="1200" dirty="0">
                <a:solidFill>
                  <a:schemeClr val="bg1"/>
                </a:solidFill>
                <a:latin typeface="+mn-lt"/>
                <a:ea typeface="+mn-ea"/>
                <a:cs typeface="+mn-cs"/>
              </a:defRPr>
            </a:lvl1pPr>
          </a:lstStyle>
          <a:p>
            <a:r>
              <a:rPr sz="3000" dirty="0" smtClean="0">
                <a:solidFill>
                  <a:srgbClr val="262626">
                    <a:lumMod val="85000"/>
                    <a:lumOff val="15000"/>
                  </a:srgbClr>
                </a:solidFill>
              </a:rPr>
              <a:t>1. </a:t>
            </a:r>
            <a:r>
              <a:rPr lang="en-US" sz="3000" dirty="0">
                <a:solidFill>
                  <a:srgbClr val="262626">
                    <a:lumMod val="85000"/>
                    <a:lumOff val="15000"/>
                  </a:srgbClr>
                </a:solidFill>
              </a:rPr>
              <a:t>Water Source </a:t>
            </a:r>
            <a:r>
              <a:rPr lang="en-US" sz="3000" dirty="0" smtClean="0">
                <a:solidFill>
                  <a:srgbClr val="262626">
                    <a:lumMod val="85000"/>
                    <a:lumOff val="15000"/>
                  </a:srgbClr>
                </a:solidFill>
              </a:rPr>
              <a:t>Sustainability Subsystem</a:t>
            </a:r>
            <a:endParaRPr dirty="0">
              <a:solidFill>
                <a:prstClr val="white"/>
              </a:solidFill>
            </a:endParaRPr>
          </a:p>
        </p:txBody>
      </p:sp>
    </p:spTree>
    <p:extLst>
      <p:ext uri="{BB962C8B-B14F-4D97-AF65-F5344CB8AC3E}">
        <p14:creationId xmlns:p14="http://schemas.microsoft.com/office/powerpoint/2010/main" val="1733168615"/>
      </p:ext>
    </p:extLst>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980729"/>
            <a:ext cx="8712968" cy="4896544"/>
          </a:xfrm>
        </p:spPr>
        <p:txBody>
          <a:bodyPr/>
          <a:lstStyle/>
          <a:p>
            <a:pPr marL="0" indent="0">
              <a:buNone/>
            </a:pPr>
            <a:r>
              <a:rPr lang="en-US" sz="1800" b="1" dirty="0" smtClean="0"/>
              <a:t>&lt;Heading1&gt;</a:t>
            </a:r>
            <a:endParaRPr lang="en-US" sz="1800" dirty="0"/>
          </a:p>
          <a:p>
            <a:pPr marL="0" indent="0">
              <a:buNone/>
            </a:pPr>
            <a:r>
              <a:rPr lang="en-US" sz="1800" dirty="0" smtClean="0"/>
              <a:t>1</a:t>
            </a:r>
            <a:r>
              <a:rPr lang="en-US" sz="1800" dirty="0"/>
              <a:t>. </a:t>
            </a:r>
            <a:r>
              <a:rPr lang="en-US" sz="1800" dirty="0" smtClean="0"/>
              <a:t>Content here</a:t>
            </a:r>
            <a:endParaRPr lang="en-US" sz="1800" dirty="0"/>
          </a:p>
          <a:p>
            <a:pPr marL="0" indent="0">
              <a:buNone/>
            </a:pPr>
            <a:r>
              <a:rPr lang="en-US" sz="1800" dirty="0" smtClean="0"/>
              <a:t>2</a:t>
            </a:r>
            <a:r>
              <a:rPr lang="en-US" sz="1800" dirty="0"/>
              <a:t>. Content </a:t>
            </a:r>
            <a:r>
              <a:rPr lang="en-US" sz="1800" dirty="0" smtClean="0"/>
              <a:t>here</a:t>
            </a:r>
          </a:p>
          <a:p>
            <a:pPr marL="0" indent="0">
              <a:buNone/>
            </a:pPr>
            <a:endParaRPr lang="en-US" sz="1800" b="1" dirty="0" smtClean="0"/>
          </a:p>
          <a:p>
            <a:pPr marL="0" indent="0">
              <a:buNone/>
            </a:pPr>
            <a:r>
              <a:rPr lang="en-US" sz="1800" b="1" dirty="0" smtClean="0"/>
              <a:t>&lt;Heading2&gt;</a:t>
            </a:r>
            <a:endParaRPr lang="en-US" sz="1800" dirty="0"/>
          </a:p>
          <a:p>
            <a:pPr marL="0" indent="0">
              <a:buNone/>
            </a:pPr>
            <a:r>
              <a:rPr lang="en-US" sz="1800" dirty="0"/>
              <a:t>1. Content here</a:t>
            </a:r>
          </a:p>
          <a:p>
            <a:pPr marL="0" indent="0">
              <a:buNone/>
            </a:pPr>
            <a:r>
              <a:rPr lang="en-US" sz="1800" dirty="0"/>
              <a:t>2. Content here</a:t>
            </a:r>
          </a:p>
          <a:p>
            <a:pPr marL="0" indent="0">
              <a:buNone/>
            </a:pPr>
            <a:endParaRPr lang="en-US" sz="1800" b="1" dirty="0"/>
          </a:p>
        </p:txBody>
      </p:sp>
      <p:sp>
        <p:nvSpPr>
          <p:cNvPr id="3" name="Title 2"/>
          <p:cNvSpPr>
            <a:spLocks noGrp="1"/>
          </p:cNvSpPr>
          <p:nvPr>
            <p:ph type="title"/>
          </p:nvPr>
        </p:nvSpPr>
        <p:spPr>
          <a:xfrm>
            <a:off x="57412" y="78904"/>
            <a:ext cx="8403020" cy="685800"/>
          </a:xfrm>
        </p:spPr>
        <p:txBody>
          <a:bodyPr/>
          <a:lstStyle/>
          <a:p>
            <a:r>
              <a:rPr lang="en-US" dirty="0">
                <a:solidFill>
                  <a:srgbClr val="262626">
                    <a:lumMod val="85000"/>
                    <a:lumOff val="15000"/>
                  </a:srgbClr>
                </a:solidFill>
              </a:rPr>
              <a:t>1. Water Source Sustainability Subsystem</a:t>
            </a:r>
            <a:endParaRPr lang="en-US" dirty="0">
              <a:solidFill>
                <a:prstClr val="white"/>
              </a:solidFill>
            </a:endParaRPr>
          </a:p>
        </p:txBody>
      </p:sp>
    </p:spTree>
    <p:extLst>
      <p:ext uri="{BB962C8B-B14F-4D97-AF65-F5344CB8AC3E}">
        <p14:creationId xmlns:p14="http://schemas.microsoft.com/office/powerpoint/2010/main" val="3567839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dirty="0" smtClean="0"/>
              <a:t>Reliable water storage structures have to be provided that have sufficient buffer space in times of scarcity. Treated water should adhere to drinking water standards. In Andhra Pradesh, fluoride removal is an important requirement.</a:t>
            </a:r>
            <a:endParaRPr lang="en-US" sz="2000" dirty="0"/>
          </a:p>
        </p:txBody>
      </p:sp>
      <p:sp>
        <p:nvSpPr>
          <p:cNvPr id="6" name="Title 2"/>
          <p:cNvSpPr txBox="1">
            <a:spLocks/>
          </p:cNvSpPr>
          <p:nvPr/>
        </p:nvSpPr>
        <p:spPr>
          <a:xfrm>
            <a:off x="57412" y="222920"/>
            <a:ext cx="8403020" cy="541784"/>
          </a:xfrm>
          <a:prstGeom prst="rect">
            <a:avLst/>
          </a:prstGeom>
        </p:spPr>
        <p:txBody>
          <a:bodyPr>
            <a:normAutofit lnSpcReduction="10000"/>
          </a:bodyPr>
          <a:lstStyle>
            <a:lvl1pPr marL="0" algn="l" defTabSz="914400" rtl="0" eaLnBrk="1" latinLnBrk="0" hangingPunct="1">
              <a:spcBef>
                <a:spcPct val="0"/>
              </a:spcBef>
              <a:buNone/>
              <a:defRPr lang="en-US" sz="4000" kern="1200" dirty="0">
                <a:solidFill>
                  <a:schemeClr val="bg1"/>
                </a:solidFill>
                <a:latin typeface="+mn-lt"/>
                <a:ea typeface="+mn-ea"/>
                <a:cs typeface="+mn-cs"/>
              </a:defRPr>
            </a:lvl1pPr>
          </a:lstStyle>
          <a:p>
            <a:r>
              <a:rPr sz="3000" dirty="0">
                <a:solidFill>
                  <a:srgbClr val="262626">
                    <a:lumMod val="85000"/>
                    <a:lumOff val="15000"/>
                  </a:srgbClr>
                </a:solidFill>
              </a:rPr>
              <a:t>2</a:t>
            </a:r>
            <a:r>
              <a:rPr sz="3000" dirty="0" smtClean="0">
                <a:solidFill>
                  <a:srgbClr val="262626">
                    <a:lumMod val="85000"/>
                    <a:lumOff val="15000"/>
                  </a:srgbClr>
                </a:solidFill>
              </a:rPr>
              <a:t>. </a:t>
            </a:r>
            <a:r>
              <a:rPr sz="3000" dirty="0">
                <a:solidFill>
                  <a:srgbClr val="262626">
                    <a:lumMod val="85000"/>
                    <a:lumOff val="15000"/>
                  </a:srgbClr>
                </a:solidFill>
              </a:rPr>
              <a:t>Water </a:t>
            </a:r>
            <a:r>
              <a:rPr sz="3000" dirty="0" smtClean="0">
                <a:solidFill>
                  <a:srgbClr val="262626">
                    <a:lumMod val="85000"/>
                    <a:lumOff val="15000"/>
                  </a:srgbClr>
                </a:solidFill>
              </a:rPr>
              <a:t>Storage and Treatment Subsystem</a:t>
            </a:r>
            <a:endParaRPr dirty="0">
              <a:solidFill>
                <a:prstClr val="white"/>
              </a:solidFill>
            </a:endParaRPr>
          </a:p>
        </p:txBody>
      </p:sp>
    </p:spTree>
    <p:extLst>
      <p:ext uri="{BB962C8B-B14F-4D97-AF65-F5344CB8AC3E}">
        <p14:creationId xmlns:p14="http://schemas.microsoft.com/office/powerpoint/2010/main" val="2667170982"/>
      </p:ext>
    </p:extLst>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980729"/>
            <a:ext cx="8712968" cy="4896544"/>
          </a:xfrm>
        </p:spPr>
        <p:txBody>
          <a:bodyPr/>
          <a:lstStyle/>
          <a:p>
            <a:pPr marL="0" indent="0">
              <a:buNone/>
            </a:pPr>
            <a:r>
              <a:rPr lang="en-US" sz="1800" b="1" dirty="0" smtClean="0"/>
              <a:t>&lt;Heading1&gt;</a:t>
            </a:r>
            <a:endParaRPr lang="en-US" sz="1800" dirty="0"/>
          </a:p>
          <a:p>
            <a:pPr marL="0" indent="0">
              <a:buNone/>
            </a:pPr>
            <a:r>
              <a:rPr lang="en-US" sz="1800" dirty="0" smtClean="0"/>
              <a:t>1</a:t>
            </a:r>
            <a:r>
              <a:rPr lang="en-US" sz="1800" dirty="0"/>
              <a:t>. </a:t>
            </a:r>
            <a:r>
              <a:rPr lang="en-US" sz="1800" dirty="0" smtClean="0"/>
              <a:t>Content here</a:t>
            </a:r>
            <a:endParaRPr lang="en-US" sz="1800" dirty="0"/>
          </a:p>
          <a:p>
            <a:pPr marL="0" indent="0">
              <a:buNone/>
            </a:pPr>
            <a:r>
              <a:rPr lang="en-US" sz="1800" dirty="0" smtClean="0"/>
              <a:t>2</a:t>
            </a:r>
            <a:r>
              <a:rPr lang="en-US" sz="1800" dirty="0"/>
              <a:t>. Content </a:t>
            </a:r>
            <a:r>
              <a:rPr lang="en-US" sz="1800" dirty="0" smtClean="0"/>
              <a:t>here</a:t>
            </a:r>
          </a:p>
          <a:p>
            <a:pPr marL="0" indent="0">
              <a:buNone/>
            </a:pPr>
            <a:endParaRPr lang="en-US" sz="1800" b="1" dirty="0" smtClean="0"/>
          </a:p>
          <a:p>
            <a:pPr marL="0" indent="0">
              <a:buNone/>
            </a:pPr>
            <a:r>
              <a:rPr lang="en-US" sz="1800" b="1" dirty="0" smtClean="0"/>
              <a:t>&lt;Heading2&gt;</a:t>
            </a:r>
            <a:endParaRPr lang="en-US" sz="1800" dirty="0"/>
          </a:p>
          <a:p>
            <a:pPr marL="0" indent="0">
              <a:buNone/>
            </a:pPr>
            <a:r>
              <a:rPr lang="en-US" sz="1800" dirty="0"/>
              <a:t>1. Content here</a:t>
            </a:r>
          </a:p>
          <a:p>
            <a:pPr marL="0" indent="0">
              <a:buNone/>
            </a:pPr>
            <a:r>
              <a:rPr lang="en-US" sz="1800" dirty="0"/>
              <a:t>2. Content here</a:t>
            </a:r>
          </a:p>
          <a:p>
            <a:pPr marL="0" indent="0">
              <a:buNone/>
            </a:pPr>
            <a:endParaRPr lang="en-US" sz="1800" b="1" dirty="0"/>
          </a:p>
        </p:txBody>
      </p:sp>
      <p:sp>
        <p:nvSpPr>
          <p:cNvPr id="3" name="Title 2"/>
          <p:cNvSpPr>
            <a:spLocks noGrp="1"/>
          </p:cNvSpPr>
          <p:nvPr>
            <p:ph type="title"/>
          </p:nvPr>
        </p:nvSpPr>
        <p:spPr>
          <a:xfrm>
            <a:off x="57412" y="78904"/>
            <a:ext cx="8403020" cy="685800"/>
          </a:xfrm>
        </p:spPr>
        <p:txBody>
          <a:bodyPr/>
          <a:lstStyle/>
          <a:p>
            <a:r>
              <a:rPr lang="en-US" dirty="0">
                <a:solidFill>
                  <a:srgbClr val="262626">
                    <a:lumMod val="85000"/>
                    <a:lumOff val="15000"/>
                  </a:srgbClr>
                </a:solidFill>
              </a:rPr>
              <a:t>2. Water Storage and Treatment Subsystem</a:t>
            </a:r>
            <a:endParaRPr lang="en-US" dirty="0">
              <a:solidFill>
                <a:prstClr val="white"/>
              </a:solidFill>
            </a:endParaRPr>
          </a:p>
        </p:txBody>
      </p:sp>
    </p:spTree>
    <p:extLst>
      <p:ext uri="{BB962C8B-B14F-4D97-AF65-F5344CB8AC3E}">
        <p14:creationId xmlns:p14="http://schemas.microsoft.com/office/powerpoint/2010/main" val="2610493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t>Water coverage is an important step in the success of entire system. Reliable piping should ensure water </a:t>
            </a:r>
            <a:r>
              <a:rPr lang="en-US" sz="2000" dirty="0"/>
              <a:t>reaches every household internally or within a range </a:t>
            </a:r>
            <a:r>
              <a:rPr lang="en-US" sz="2000" dirty="0" smtClean="0"/>
              <a:t>of at least 500m</a:t>
            </a:r>
            <a:r>
              <a:rPr lang="en-US" sz="2000" dirty="0"/>
              <a:t>.</a:t>
            </a:r>
          </a:p>
        </p:txBody>
      </p:sp>
      <p:sp>
        <p:nvSpPr>
          <p:cNvPr id="6" name="Title 2"/>
          <p:cNvSpPr txBox="1">
            <a:spLocks/>
          </p:cNvSpPr>
          <p:nvPr/>
        </p:nvSpPr>
        <p:spPr>
          <a:xfrm>
            <a:off x="57412" y="222920"/>
            <a:ext cx="8403020" cy="541784"/>
          </a:xfrm>
          <a:prstGeom prst="rect">
            <a:avLst/>
          </a:prstGeom>
        </p:spPr>
        <p:txBody>
          <a:bodyPr>
            <a:normAutofit lnSpcReduction="10000"/>
          </a:bodyPr>
          <a:lstStyle>
            <a:lvl1pPr marL="0" algn="l" defTabSz="914400" rtl="0" eaLnBrk="1" latinLnBrk="0" hangingPunct="1">
              <a:spcBef>
                <a:spcPct val="0"/>
              </a:spcBef>
              <a:buNone/>
              <a:defRPr lang="en-US" sz="4000" kern="1200" dirty="0">
                <a:solidFill>
                  <a:schemeClr val="bg1"/>
                </a:solidFill>
                <a:latin typeface="+mn-lt"/>
                <a:ea typeface="+mn-ea"/>
                <a:cs typeface="+mn-cs"/>
              </a:defRPr>
            </a:lvl1pPr>
          </a:lstStyle>
          <a:p>
            <a:r>
              <a:rPr sz="3000" dirty="0" smtClean="0">
                <a:solidFill>
                  <a:srgbClr val="262626">
                    <a:lumMod val="85000"/>
                    <a:lumOff val="15000"/>
                  </a:srgbClr>
                </a:solidFill>
              </a:rPr>
              <a:t>3. </a:t>
            </a:r>
            <a:r>
              <a:rPr sz="3000" dirty="0">
                <a:solidFill>
                  <a:srgbClr val="262626">
                    <a:lumMod val="85000"/>
                    <a:lumOff val="15000"/>
                  </a:srgbClr>
                </a:solidFill>
              </a:rPr>
              <a:t>Water </a:t>
            </a:r>
            <a:r>
              <a:rPr sz="3000" dirty="0" smtClean="0">
                <a:solidFill>
                  <a:srgbClr val="262626">
                    <a:lumMod val="85000"/>
                    <a:lumOff val="15000"/>
                  </a:srgbClr>
                </a:solidFill>
              </a:rPr>
              <a:t>Distribution Network</a:t>
            </a:r>
            <a:endParaRPr dirty="0">
              <a:solidFill>
                <a:prstClr val="white"/>
              </a:solidFill>
            </a:endParaRPr>
          </a:p>
        </p:txBody>
      </p:sp>
    </p:spTree>
    <p:extLst>
      <p:ext uri="{BB962C8B-B14F-4D97-AF65-F5344CB8AC3E}">
        <p14:creationId xmlns:p14="http://schemas.microsoft.com/office/powerpoint/2010/main" val="2449260106"/>
      </p:ext>
    </p:extLst>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980729"/>
            <a:ext cx="8712968" cy="4896544"/>
          </a:xfrm>
        </p:spPr>
        <p:txBody>
          <a:bodyPr/>
          <a:lstStyle/>
          <a:p>
            <a:pPr marL="0" indent="0">
              <a:buNone/>
            </a:pPr>
            <a:r>
              <a:rPr lang="en-US" sz="1800" b="1" dirty="0" smtClean="0"/>
              <a:t>&lt;Heading1&gt;</a:t>
            </a:r>
            <a:endParaRPr lang="en-US" sz="1800" dirty="0"/>
          </a:p>
          <a:p>
            <a:pPr marL="0" indent="0">
              <a:buNone/>
            </a:pPr>
            <a:r>
              <a:rPr lang="en-US" sz="1800" dirty="0" smtClean="0"/>
              <a:t>1</a:t>
            </a:r>
            <a:r>
              <a:rPr lang="en-US" sz="1800" dirty="0"/>
              <a:t>. </a:t>
            </a:r>
            <a:r>
              <a:rPr lang="en-US" sz="1800" dirty="0" smtClean="0"/>
              <a:t>Content here</a:t>
            </a:r>
            <a:endParaRPr lang="en-US" sz="1800" dirty="0"/>
          </a:p>
          <a:p>
            <a:pPr marL="0" indent="0">
              <a:buNone/>
            </a:pPr>
            <a:r>
              <a:rPr lang="en-US" sz="1800" dirty="0" smtClean="0"/>
              <a:t>2</a:t>
            </a:r>
            <a:r>
              <a:rPr lang="en-US" sz="1800" dirty="0"/>
              <a:t>. Content </a:t>
            </a:r>
            <a:r>
              <a:rPr lang="en-US" sz="1800" dirty="0" smtClean="0"/>
              <a:t>here</a:t>
            </a:r>
          </a:p>
          <a:p>
            <a:pPr marL="0" indent="0">
              <a:buNone/>
            </a:pPr>
            <a:endParaRPr lang="en-US" sz="1800" b="1" dirty="0" smtClean="0"/>
          </a:p>
          <a:p>
            <a:pPr marL="0" indent="0">
              <a:buNone/>
            </a:pPr>
            <a:r>
              <a:rPr lang="en-US" sz="1800" b="1" dirty="0" smtClean="0"/>
              <a:t>&lt;Heading2&gt;</a:t>
            </a:r>
            <a:endParaRPr lang="en-US" sz="1800" dirty="0"/>
          </a:p>
          <a:p>
            <a:pPr marL="0" indent="0">
              <a:buNone/>
            </a:pPr>
            <a:r>
              <a:rPr lang="en-US" sz="1800" dirty="0"/>
              <a:t>1. Content here</a:t>
            </a:r>
          </a:p>
          <a:p>
            <a:pPr marL="0" indent="0">
              <a:buNone/>
            </a:pPr>
            <a:r>
              <a:rPr lang="en-US" sz="1800" dirty="0"/>
              <a:t>2. Content here</a:t>
            </a:r>
          </a:p>
          <a:p>
            <a:pPr marL="0" indent="0">
              <a:buNone/>
            </a:pPr>
            <a:endParaRPr lang="en-US" sz="1800" b="1" dirty="0"/>
          </a:p>
        </p:txBody>
      </p:sp>
      <p:sp>
        <p:nvSpPr>
          <p:cNvPr id="3" name="Title 2"/>
          <p:cNvSpPr>
            <a:spLocks noGrp="1"/>
          </p:cNvSpPr>
          <p:nvPr>
            <p:ph type="title"/>
          </p:nvPr>
        </p:nvSpPr>
        <p:spPr>
          <a:xfrm>
            <a:off x="57412" y="78904"/>
            <a:ext cx="8403020" cy="685800"/>
          </a:xfrm>
        </p:spPr>
        <p:txBody>
          <a:bodyPr/>
          <a:lstStyle/>
          <a:p>
            <a:r>
              <a:rPr lang="en-US" dirty="0">
                <a:solidFill>
                  <a:srgbClr val="262626">
                    <a:lumMod val="85000"/>
                    <a:lumOff val="15000"/>
                  </a:srgbClr>
                </a:solidFill>
              </a:rPr>
              <a:t>3. Water Distribution Network</a:t>
            </a:r>
            <a:endParaRPr lang="en-US" dirty="0">
              <a:solidFill>
                <a:prstClr val="white"/>
              </a:solidFill>
            </a:endParaRPr>
          </a:p>
        </p:txBody>
      </p:sp>
    </p:spTree>
    <p:extLst>
      <p:ext uri="{BB962C8B-B14F-4D97-AF65-F5344CB8AC3E}">
        <p14:creationId xmlns:p14="http://schemas.microsoft.com/office/powerpoint/2010/main" val="3272357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dirty="0" smtClean="0"/>
              <a:t>A sanitation network that takes away sewerage from a village of 2000 people, and scales for the next 25 years. Currently only 18 to 33 % villages have sanitation, many of which are open drainages causing disease spread and foul smells.</a:t>
            </a:r>
            <a:endParaRPr lang="en-US" sz="2000" dirty="0"/>
          </a:p>
        </p:txBody>
      </p:sp>
      <p:sp>
        <p:nvSpPr>
          <p:cNvPr id="6" name="Title 2"/>
          <p:cNvSpPr txBox="1">
            <a:spLocks/>
          </p:cNvSpPr>
          <p:nvPr/>
        </p:nvSpPr>
        <p:spPr>
          <a:xfrm>
            <a:off x="57412" y="222920"/>
            <a:ext cx="8403020" cy="541784"/>
          </a:xfrm>
          <a:prstGeom prst="rect">
            <a:avLst/>
          </a:prstGeom>
        </p:spPr>
        <p:txBody>
          <a:bodyPr>
            <a:normAutofit lnSpcReduction="10000"/>
          </a:bodyPr>
          <a:lstStyle>
            <a:lvl1pPr marL="0" algn="l" defTabSz="914400" rtl="0" eaLnBrk="1" latinLnBrk="0" hangingPunct="1">
              <a:spcBef>
                <a:spcPct val="0"/>
              </a:spcBef>
              <a:buNone/>
              <a:defRPr lang="en-US" sz="4000" kern="1200" dirty="0">
                <a:solidFill>
                  <a:schemeClr val="bg1"/>
                </a:solidFill>
                <a:latin typeface="+mn-lt"/>
                <a:ea typeface="+mn-ea"/>
                <a:cs typeface="+mn-cs"/>
              </a:defRPr>
            </a:lvl1pPr>
          </a:lstStyle>
          <a:p>
            <a:r>
              <a:rPr sz="3000" dirty="0" smtClean="0">
                <a:solidFill>
                  <a:srgbClr val="262626">
                    <a:lumMod val="85000"/>
                    <a:lumOff val="15000"/>
                  </a:srgbClr>
                </a:solidFill>
              </a:rPr>
              <a:t>4. Manageable and Isolated Sanitation Network</a:t>
            </a:r>
            <a:endParaRPr dirty="0">
              <a:solidFill>
                <a:prstClr val="white"/>
              </a:solidFill>
            </a:endParaRPr>
          </a:p>
        </p:txBody>
      </p:sp>
    </p:spTree>
    <p:extLst>
      <p:ext uri="{BB962C8B-B14F-4D97-AF65-F5344CB8AC3E}">
        <p14:creationId xmlns:p14="http://schemas.microsoft.com/office/powerpoint/2010/main" val="2449260106"/>
      </p:ext>
    </p:extLst>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980729"/>
            <a:ext cx="8712968" cy="4896544"/>
          </a:xfrm>
        </p:spPr>
        <p:txBody>
          <a:bodyPr/>
          <a:lstStyle/>
          <a:p>
            <a:r>
              <a:rPr lang="en-IN" sz="1800" b="1" dirty="0"/>
              <a:t>Scope of the sub-system</a:t>
            </a:r>
            <a:r>
              <a:rPr lang="en-IN" sz="1800" dirty="0"/>
              <a:t>:</a:t>
            </a:r>
          </a:p>
          <a:p>
            <a:r>
              <a:rPr lang="en-IN" sz="1800" dirty="0" smtClean="0"/>
              <a:t>To </a:t>
            </a:r>
            <a:r>
              <a:rPr lang="en-IN" sz="1800" dirty="0"/>
              <a:t>build a sewerage system for a rural community with a population </a:t>
            </a:r>
            <a:r>
              <a:rPr lang="en-IN" sz="1800" dirty="0" err="1"/>
              <a:t>upto</a:t>
            </a:r>
            <a:r>
              <a:rPr lang="en-IN" sz="1800" dirty="0"/>
              <a:t> 2000. It should also be sustainable for period of around 25 years. We are not considering the storm water in this subsystem.</a:t>
            </a:r>
          </a:p>
          <a:p>
            <a:r>
              <a:rPr lang="en-IN" sz="1800" b="1" dirty="0"/>
              <a:t>Purpose:</a:t>
            </a:r>
            <a:endParaRPr lang="en-IN" sz="1800" dirty="0"/>
          </a:p>
          <a:p>
            <a:r>
              <a:rPr lang="en-IN" sz="1800" dirty="0"/>
              <a:t>In most rural areas the waste water generated by the household including the waste water form  the cattle shed flows into open surface drains leading to stagnation in the lanes. Without adequate arrangement for treatment and disposal the waste water often seeps into hand pumps, open dug wells and pipelines and the water quality of the village pond deteriorated. Due to the poor sanitation several diseases like diarrhoea , malaria ,typhoid  are mostly found in rural areas. To prevent these diseases and improve the quality of water we need a proper sewerage system which is sustainable and manageable.</a:t>
            </a:r>
          </a:p>
          <a:p>
            <a:r>
              <a:rPr lang="en-IN" sz="1800" b="1" dirty="0"/>
              <a:t>System overview:</a:t>
            </a:r>
            <a:endParaRPr lang="en-IN" sz="1800" dirty="0"/>
          </a:p>
          <a:p>
            <a:r>
              <a:rPr lang="en-IN" sz="1800" dirty="0"/>
              <a:t>The subsystem deals with planning a proper sanitation network in rural areas. To collect the sewage from each household in a rural area in a hygienic way without causing stagnation or coming into contact with open areas\roads \other pipelines and take it to a sewerage treatment plant.</a:t>
            </a:r>
          </a:p>
        </p:txBody>
      </p:sp>
      <p:sp>
        <p:nvSpPr>
          <p:cNvPr id="3" name="Title 2"/>
          <p:cNvSpPr>
            <a:spLocks noGrp="1"/>
          </p:cNvSpPr>
          <p:nvPr>
            <p:ph type="title"/>
          </p:nvPr>
        </p:nvSpPr>
        <p:spPr>
          <a:xfrm>
            <a:off x="57412" y="78904"/>
            <a:ext cx="8403020" cy="685800"/>
          </a:xfrm>
        </p:spPr>
        <p:txBody>
          <a:bodyPr/>
          <a:lstStyle/>
          <a:p>
            <a:r>
              <a:rPr lang="en-US" dirty="0">
                <a:solidFill>
                  <a:srgbClr val="262626">
                    <a:lumMod val="85000"/>
                    <a:lumOff val="15000"/>
                  </a:srgbClr>
                </a:solidFill>
              </a:rPr>
              <a:t>4. Manageable and Isolated Sanitation Network</a:t>
            </a:r>
            <a:endParaRPr lang="en-US" dirty="0">
              <a:solidFill>
                <a:prstClr val="white"/>
              </a:solidFill>
            </a:endParaRPr>
          </a:p>
        </p:txBody>
      </p:sp>
    </p:spTree>
    <p:extLst>
      <p:ext uri="{BB962C8B-B14F-4D97-AF65-F5344CB8AC3E}">
        <p14:creationId xmlns:p14="http://schemas.microsoft.com/office/powerpoint/2010/main" val="3272357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a:t>7.1 System Missions</a:t>
            </a:r>
            <a:endParaRPr lang="en-IN" sz="1800" dirty="0"/>
          </a:p>
          <a:p>
            <a:r>
              <a:rPr lang="en-US" sz="1800" dirty="0"/>
              <a:t>The sewer system collects and carries the semi-solid and fluid waste of toilets, bathrooms, washing, cooking from homes and other structures to the sewage treatment plant</a:t>
            </a:r>
            <a:r>
              <a:rPr lang="en-US" sz="1800" dirty="0" smtClean="0"/>
              <a:t>.</a:t>
            </a:r>
            <a:r>
              <a:rPr lang="en-US" sz="1800" dirty="0"/>
              <a:t> </a:t>
            </a:r>
            <a:endParaRPr lang="en-IN" sz="1800" dirty="0"/>
          </a:p>
          <a:p>
            <a:endParaRPr lang="en-IN" sz="1800"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651843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a:t>7.2 Operational Requirements</a:t>
            </a:r>
            <a:endParaRPr lang="en-IN" sz="1800" dirty="0"/>
          </a:p>
          <a:p>
            <a:r>
              <a:rPr lang="en-US" sz="1800" dirty="0"/>
              <a:t>To transport sewage waste isolated from water sources and without any disturbances to the disposal area</a:t>
            </a:r>
            <a:r>
              <a:rPr lang="en-US" sz="1800" dirty="0" smtClean="0"/>
              <a:t>.</a:t>
            </a:r>
            <a:endParaRPr lang="en-IN" sz="1800" dirty="0"/>
          </a:p>
          <a:p>
            <a:r>
              <a:rPr lang="en-US" sz="1800" b="1" dirty="0"/>
              <a:t>7.3 Operational </a:t>
            </a:r>
            <a:r>
              <a:rPr lang="en-US" sz="1800" b="1" dirty="0" smtClean="0"/>
              <a:t>Capabilities</a:t>
            </a:r>
            <a:endParaRPr lang="en-IN" sz="1800" dirty="0"/>
          </a:p>
          <a:p>
            <a:r>
              <a:rPr lang="en-US" sz="1800" dirty="0"/>
              <a:t>The sewer system will collect sewage directly from each house.</a:t>
            </a:r>
            <a:endParaRPr lang="en-IN" sz="1800" dirty="0"/>
          </a:p>
          <a:p>
            <a:r>
              <a:rPr lang="en-US" sz="1800" dirty="0"/>
              <a:t>The sewage will maintain high control over the flow of materials.</a:t>
            </a:r>
            <a:endParaRPr lang="en-IN" sz="1800" dirty="0"/>
          </a:p>
          <a:p>
            <a:r>
              <a:rPr lang="en-US" sz="1800" dirty="0"/>
              <a:t>It will withstand the current sewage wastes and also the wastage possible in the future.</a:t>
            </a:r>
            <a:endParaRPr lang="en-IN" sz="1800" dirty="0"/>
          </a:p>
          <a:p>
            <a:r>
              <a:rPr lang="en-US" sz="1800" b="1" dirty="0"/>
              <a:t>Detection of blocks\breakages:</a:t>
            </a:r>
            <a:endParaRPr lang="en-IN" sz="1800" dirty="0"/>
          </a:p>
          <a:p>
            <a:r>
              <a:rPr lang="en-US" sz="1800" dirty="0"/>
              <a:t>Positive displacement flow meters can be used to measure the sewage material flow in a given direction. This greatly reduces the blockage/breakage spot identification efforts and hence the repair time.</a:t>
            </a:r>
            <a:endParaRPr lang="en-IN" sz="1800"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468433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dirty="0" smtClean="0"/>
              <a:t>Safe </a:t>
            </a:r>
            <a:r>
              <a:rPr lang="en-US" sz="2000" dirty="0"/>
              <a:t>drinking water and clean sanitation is still a faraway dream for many villages in the country. In this project, we attempt to design a local sustainable water supply system and a manageable sanitation system for these rural regions.</a:t>
            </a:r>
          </a:p>
        </p:txBody>
      </p:sp>
      <p:sp>
        <p:nvSpPr>
          <p:cNvPr id="6" name="Title 2"/>
          <p:cNvSpPr txBox="1">
            <a:spLocks/>
          </p:cNvSpPr>
          <p:nvPr/>
        </p:nvSpPr>
        <p:spPr>
          <a:xfrm>
            <a:off x="57412" y="222920"/>
            <a:ext cx="8403020" cy="541784"/>
          </a:xfrm>
          <a:prstGeom prst="rect">
            <a:avLst/>
          </a:prstGeom>
        </p:spPr>
        <p:txBody>
          <a:bodyPr>
            <a:normAutofit lnSpcReduction="10000"/>
          </a:bodyPr>
          <a:lstStyle>
            <a:lvl1pPr marL="0" algn="l" defTabSz="914400" rtl="0" eaLnBrk="1" latinLnBrk="0" hangingPunct="1">
              <a:spcBef>
                <a:spcPct val="0"/>
              </a:spcBef>
              <a:buNone/>
              <a:defRPr lang="en-US" sz="4000" kern="1200" dirty="0">
                <a:solidFill>
                  <a:schemeClr val="bg1"/>
                </a:solidFill>
                <a:latin typeface="+mn-lt"/>
                <a:ea typeface="+mn-ea"/>
                <a:cs typeface="+mn-cs"/>
              </a:defRPr>
            </a:lvl1pPr>
          </a:lstStyle>
          <a:p>
            <a:r>
              <a:rPr lang="en-US" sz="3000" dirty="0" smtClean="0">
                <a:solidFill>
                  <a:srgbClr val="262626">
                    <a:lumMod val="85000"/>
                    <a:lumOff val="15000"/>
                  </a:srgbClr>
                </a:solidFill>
                <a:ea typeface="+mj-ea"/>
                <a:cs typeface="+mj-cs"/>
              </a:rPr>
              <a:t>I</a:t>
            </a:r>
            <a:r>
              <a:rPr lang="en-US" sz="3000" dirty="0">
                <a:solidFill>
                  <a:srgbClr val="262626">
                    <a:lumMod val="85000"/>
                    <a:lumOff val="15000"/>
                  </a:srgbClr>
                </a:solidFill>
                <a:ea typeface="+mj-ea"/>
                <a:cs typeface="+mj-cs"/>
              </a:rPr>
              <a:t>. </a:t>
            </a:r>
            <a:r>
              <a:rPr lang="en-US" sz="3000" dirty="0" smtClean="0">
                <a:solidFill>
                  <a:srgbClr val="262626">
                    <a:lumMod val="85000"/>
                    <a:lumOff val="15000"/>
                  </a:srgbClr>
                </a:solidFill>
                <a:ea typeface="+mj-ea"/>
                <a:cs typeface="+mj-cs"/>
              </a:rPr>
              <a:t>Objective</a:t>
            </a:r>
            <a:endParaRPr lang="en-US" dirty="0"/>
          </a:p>
        </p:txBody>
      </p:sp>
    </p:spTree>
    <p:extLst>
      <p:ext uri="{BB962C8B-B14F-4D97-AF65-F5344CB8AC3E}">
        <p14:creationId xmlns:p14="http://schemas.microsoft.com/office/powerpoint/2010/main" val="3804673274"/>
      </p:ext>
    </p:extLst>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sz="1800" dirty="0"/>
          </a:p>
          <a:p>
            <a:r>
              <a:rPr lang="en-US" sz="1800" b="1" dirty="0"/>
              <a:t>System capability architecture:</a:t>
            </a:r>
            <a:endParaRPr lang="en-IN" sz="1800" dirty="0"/>
          </a:p>
          <a:p>
            <a:r>
              <a:rPr lang="en-US" sz="1800" dirty="0"/>
              <a:t> On average a person needs around 135 liters of water of which about 85%  will be out as sewage, so depending on the population along a sewer line we can use pipes of different sizes to carry the sewage.</a:t>
            </a:r>
            <a:endParaRPr lang="en-IN" sz="1800" dirty="0"/>
          </a:p>
          <a:p>
            <a:pPr marL="0" indent="0">
              <a:buNone/>
            </a:pPr>
            <a:r>
              <a:rPr lang="en-US" sz="1800" dirty="0"/>
              <a:t> </a:t>
            </a:r>
            <a:endParaRPr lang="en-IN" sz="1800" dirty="0"/>
          </a:p>
          <a:p>
            <a:endParaRPr lang="en-IN" sz="1800"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305680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a:t>7.4 Stakeholders and Requirements</a:t>
            </a:r>
            <a:endParaRPr lang="en-IN" sz="1800" dirty="0"/>
          </a:p>
          <a:p>
            <a:r>
              <a:rPr lang="en-US" sz="1800" dirty="0"/>
              <a:t>Government: set standards and regulations, provide sewerage agencies with authorities and respond to the community.</a:t>
            </a:r>
            <a:endParaRPr lang="en-IN" sz="1800" dirty="0"/>
          </a:p>
          <a:p>
            <a:r>
              <a:rPr lang="en-US" sz="1800" dirty="0"/>
              <a:t>Sewerage Authority: Maintains sewerage systems.</a:t>
            </a:r>
            <a:endParaRPr lang="en-IN" sz="1800" dirty="0"/>
          </a:p>
          <a:p>
            <a:r>
              <a:rPr lang="en-US" sz="1800" dirty="0"/>
              <a:t>Local community: Provide input to the process and are effected by the decisions of the government and sewerage authorities.</a:t>
            </a:r>
            <a:endParaRPr lang="en-IN" sz="1800" dirty="0"/>
          </a:p>
          <a:p>
            <a:endParaRPr lang="en-US" sz="1800" dirty="0"/>
          </a:p>
          <a:p>
            <a:pPr marL="0" indent="0">
              <a:buNone/>
            </a:pPr>
            <a:endParaRPr lang="en-IN" sz="1800" dirty="0"/>
          </a:p>
          <a:p>
            <a:r>
              <a:rPr lang="en-US" sz="1800" b="1" dirty="0" smtClean="0"/>
              <a:t>7.5 </a:t>
            </a:r>
            <a:r>
              <a:rPr lang="en-US" sz="1800" b="1" dirty="0"/>
              <a:t>End-Users and Requirements</a:t>
            </a:r>
            <a:endParaRPr lang="en-IN" sz="1800" dirty="0"/>
          </a:p>
          <a:p>
            <a:pPr lvl="0"/>
            <a:r>
              <a:rPr lang="en-US" sz="1800" dirty="0"/>
              <a:t>Rural people.</a:t>
            </a:r>
            <a:endParaRPr lang="en-IN" sz="1800" dirty="0"/>
          </a:p>
          <a:p>
            <a:pPr lvl="0"/>
            <a:r>
              <a:rPr lang="en-US" sz="1800" dirty="0"/>
              <a:t>Sewage treatment plant.</a:t>
            </a:r>
            <a:endParaRPr lang="en-IN" sz="1800" dirty="0"/>
          </a:p>
          <a:p>
            <a:endParaRPr lang="en-IN" sz="1800"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443846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91264" cy="4853136"/>
          </a:xfrm>
        </p:spPr>
        <p:txBody>
          <a:bodyPr/>
          <a:lstStyle/>
          <a:p>
            <a:r>
              <a:rPr lang="en-US" sz="1800" b="1" dirty="0"/>
              <a:t>7.1.6 System Reliability</a:t>
            </a:r>
            <a:endParaRPr lang="en-IN" sz="1800" dirty="0"/>
          </a:p>
          <a:p>
            <a:pPr lvl="0"/>
            <a:r>
              <a:rPr lang="en-US" sz="1800" dirty="0"/>
              <a:t>For the system to be reliable there shouldn’t be any breaks or blockages in the sewer system.</a:t>
            </a:r>
            <a:endParaRPr lang="en-IN" sz="1800" dirty="0"/>
          </a:p>
          <a:p>
            <a:pPr lvl="0"/>
            <a:r>
              <a:rPr lang="en-US" sz="1800" dirty="0"/>
              <a:t>It should safely carry the sewage to the treatment plant without coming into contact with out other water sources or soil.</a:t>
            </a:r>
            <a:endParaRPr lang="en-IN" sz="1800" dirty="0"/>
          </a:p>
          <a:p>
            <a:pPr lvl="0"/>
            <a:r>
              <a:rPr lang="en-US" sz="1800" dirty="0"/>
              <a:t>The pipes should be made from material which is resistant to corrosion due to sewage (due to </a:t>
            </a:r>
            <a:r>
              <a:rPr lang="en-US" sz="1800" dirty="0" err="1"/>
              <a:t>sulphide</a:t>
            </a:r>
            <a:r>
              <a:rPr lang="en-US" sz="1800" dirty="0"/>
              <a:t>) ex: vitrified clay.</a:t>
            </a:r>
            <a:endParaRPr lang="en-IN" sz="1800" dirty="0"/>
          </a:p>
          <a:p>
            <a:r>
              <a:rPr lang="en-US" sz="1800" b="1" dirty="0"/>
              <a:t>7.1.7 System Maintainability</a:t>
            </a:r>
            <a:endParaRPr lang="en-IN" sz="1800" dirty="0"/>
          </a:p>
          <a:p>
            <a:pPr lvl="0"/>
            <a:r>
              <a:rPr lang="en-US" sz="1800" dirty="0"/>
              <a:t>Skilled task force can be trained to maintain to make the sewer lines are maintained effectively.</a:t>
            </a:r>
            <a:endParaRPr lang="en-IN" sz="1800" dirty="0"/>
          </a:p>
          <a:p>
            <a:pPr lvl="0"/>
            <a:r>
              <a:rPr lang="en-US" sz="1800" dirty="0"/>
              <a:t>Man holes installed at different points and contact points of two different sewers can be used to check for blocks.</a:t>
            </a:r>
            <a:endParaRPr lang="en-IN" sz="1800" dirty="0"/>
          </a:p>
          <a:p>
            <a:pPr lvl="0"/>
            <a:r>
              <a:rPr lang="en-US" sz="1800" dirty="0"/>
              <a:t>Flushing manholes are installed at the head of the sewer to flush out deposits inside the sewer.</a:t>
            </a:r>
            <a:endParaRPr lang="en-IN" sz="1800" dirty="0"/>
          </a:p>
          <a:p>
            <a:pPr lvl="0"/>
            <a:r>
              <a:rPr lang="en-US" sz="1800" dirty="0"/>
              <a:t>We have to maintain a minimum velocity of water flow to carry the solids in the sewer system.</a:t>
            </a:r>
            <a:endParaRPr lang="en-IN" sz="1800" dirty="0"/>
          </a:p>
          <a:p>
            <a:endParaRPr lang="en-IN" sz="1800"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700965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smtClean="0"/>
              <a:t>7.1.8 System Availability</a:t>
            </a:r>
            <a:endParaRPr lang="en-IN" sz="1800" dirty="0" smtClean="0"/>
          </a:p>
          <a:p>
            <a:pPr lvl="0"/>
            <a:r>
              <a:rPr lang="en-US" sz="1800" dirty="0" smtClean="0"/>
              <a:t>The system was designed so that it take sewage from each house by using pipes (from each house a pipe is connected) to collect it and take it to the main sewage line, which will carry it to the sewage treatment plant.</a:t>
            </a:r>
            <a:endParaRPr lang="en-IN" sz="1800" dirty="0" smtClean="0"/>
          </a:p>
          <a:p>
            <a:pPr lvl="0"/>
            <a:r>
              <a:rPr lang="en-US" sz="1800" dirty="0" smtClean="0"/>
              <a:t>The system works during all seasons, so we should make sure that it has enough water flow in summer to move solids.   </a:t>
            </a:r>
            <a:endParaRPr lang="en-IN" sz="1800" dirty="0" smtClean="0"/>
          </a:p>
          <a:p>
            <a:pPr lvl="0"/>
            <a:r>
              <a:rPr lang="en-US" sz="1800" dirty="0" smtClean="0"/>
              <a:t>The system works at all times (around the clock).</a:t>
            </a:r>
            <a:endParaRPr lang="en-IN" sz="1800" dirty="0" smtClean="0"/>
          </a:p>
          <a:p>
            <a:endParaRPr lang="en-IN" sz="1100"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4011231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a:t>7.2 Design</a:t>
            </a:r>
            <a:endParaRPr lang="en-IN" sz="1800" dirty="0"/>
          </a:p>
          <a:p>
            <a:r>
              <a:rPr lang="en-US" sz="1800" b="1" dirty="0"/>
              <a:t> </a:t>
            </a:r>
            <a:endParaRPr lang="en-IN" sz="1800" dirty="0"/>
          </a:p>
          <a:p>
            <a:r>
              <a:rPr lang="en-US" sz="1800" b="1" dirty="0"/>
              <a:t>7.2.1 Pipe-lined Network :</a:t>
            </a:r>
            <a:endParaRPr lang="en-IN" sz="1800" dirty="0"/>
          </a:p>
          <a:p>
            <a:r>
              <a:rPr lang="en-US" sz="1800" dirty="0"/>
              <a:t>Current population distribution pattern and future plans of growth data is collected from the site.</a:t>
            </a:r>
            <a:endParaRPr lang="en-IN" sz="1800" dirty="0"/>
          </a:p>
          <a:p>
            <a:r>
              <a:rPr lang="en-US" sz="1800" dirty="0"/>
              <a:t>Social and cultural acceptability of the scheme is confirmed.</a:t>
            </a:r>
            <a:endParaRPr lang="en-IN" sz="1800" dirty="0"/>
          </a:p>
          <a:p>
            <a:r>
              <a:rPr lang="en-US" sz="1800" dirty="0"/>
              <a:t>Discussion with the related local authorities is done.</a:t>
            </a:r>
            <a:endParaRPr lang="en-IN" sz="1800" dirty="0"/>
          </a:p>
          <a:p>
            <a:r>
              <a:rPr lang="en-US" sz="1800" dirty="0"/>
              <a:t>Location details, land use patterns and drainage patterns of the area:</a:t>
            </a:r>
            <a:endParaRPr lang="en-IN" sz="1800" dirty="0"/>
          </a:p>
          <a:p>
            <a:r>
              <a:rPr lang="en-US" sz="1800" dirty="0"/>
              <a:t>Water supply and zoning details:</a:t>
            </a:r>
            <a:endParaRPr lang="en-IN" sz="1800" dirty="0"/>
          </a:p>
          <a:p>
            <a:r>
              <a:rPr lang="en-US" sz="1800" dirty="0"/>
              <a:t>This includes the quantity, pattern and schedule of water supplied to the village .This whole data has to be collected from the site. General topography of the village has to be studied. Required elevation details have to be collected from the village.</a:t>
            </a:r>
            <a:endParaRPr lang="en-IN" sz="1800" dirty="0"/>
          </a:p>
          <a:p>
            <a:r>
              <a:rPr lang="en-US" sz="1800" dirty="0"/>
              <a:t>Availability of land, Land use patterns and drainage of water are collected from the site. Detailed plan showing buildings, population, cultivation land and roads layout of rural area is drawn to a scale of 1:1000 for showing the details of the area.</a:t>
            </a:r>
            <a:endParaRPr lang="en-IN" sz="1800" dirty="0"/>
          </a:p>
          <a:p>
            <a:r>
              <a:rPr lang="en-US" sz="1800" dirty="0"/>
              <a:t>Design new sewer lines on the basis of average daily flow less than 135 liters per person per day in small rural communities. </a:t>
            </a:r>
            <a:endParaRPr lang="en-IN" sz="1800" dirty="0"/>
          </a:p>
          <a:p>
            <a:r>
              <a:rPr lang="en-US" sz="1800" dirty="0"/>
              <a:t>Estimate the number of present and future connections each line will serve.</a:t>
            </a:r>
            <a:endParaRPr lang="en-IN" sz="1800" dirty="0"/>
          </a:p>
          <a:p>
            <a:r>
              <a:rPr lang="en-US" sz="1800" dirty="0"/>
              <a:t>Estimate future water flow by multiplying the projected population 15 years in the future by the estimated flow rate per capita per day.</a:t>
            </a:r>
            <a:endParaRPr lang="en-IN" sz="1800" dirty="0"/>
          </a:p>
          <a:p>
            <a:r>
              <a:rPr lang="en-US" sz="1800" dirty="0"/>
              <a:t>Draw all possible sewer lines with due consideration that flow should be gravity assisted.</a:t>
            </a:r>
            <a:endParaRPr lang="en-IN" sz="1800" dirty="0"/>
          </a:p>
          <a:p>
            <a:r>
              <a:rPr lang="en-US" sz="1800" dirty="0"/>
              <a:t>After making the whole design of sewer network a team is deployed to dig holes and construct the pipe-lines.</a:t>
            </a:r>
            <a:endParaRPr lang="en-IN" sz="1800" dirty="0"/>
          </a:p>
          <a:p>
            <a:r>
              <a:rPr lang="en-US" sz="1800" dirty="0"/>
              <a:t>Design all sewer systems for population of about 2000 with a design period of 15 years</a:t>
            </a:r>
            <a:endParaRPr lang="en-IN" sz="1800" dirty="0"/>
          </a:p>
          <a:p>
            <a:r>
              <a:rPr lang="en-US" sz="1800" dirty="0"/>
              <a:t> </a:t>
            </a:r>
            <a:endParaRPr lang="en-IN" sz="1800" dirty="0"/>
          </a:p>
          <a:p>
            <a:endParaRPr lang="en-IN" sz="1800"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430751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a:t>Applicability and context</a:t>
            </a:r>
            <a:endParaRPr lang="en-IN" sz="1800" dirty="0"/>
          </a:p>
          <a:p>
            <a:r>
              <a:rPr lang="en-US" sz="1800" dirty="0"/>
              <a:t>The pipe-lines can be laid depending on the village’s (if any) existing sewerage system.</a:t>
            </a:r>
            <a:endParaRPr lang="en-IN" sz="1800" dirty="0"/>
          </a:p>
          <a:p>
            <a:pPr lvl="0"/>
            <a:r>
              <a:rPr lang="en-US" sz="1800" dirty="0"/>
              <a:t>If the village has open drain lanes then the pipe-lines can be laid inside them if they the pipes fit in else lanes are made bigger.</a:t>
            </a:r>
            <a:endParaRPr lang="en-IN" sz="1800" dirty="0"/>
          </a:p>
          <a:p>
            <a:pPr lvl="0"/>
            <a:r>
              <a:rPr lang="en-US" sz="1800" dirty="0"/>
              <a:t>If there is an existing sewerage pipe-line network then pipes are laid wherever needed i.e. if there are breakages of pipes or when the pipe size is not desirable or pipe material is not suitable. </a:t>
            </a:r>
            <a:endParaRPr lang="en-IN" sz="1800" dirty="0"/>
          </a:p>
          <a:p>
            <a:pPr lvl="0"/>
            <a:r>
              <a:rPr lang="en-US" sz="1800" dirty="0"/>
              <a:t>If first two doesn’t satisfy then a the lanes are dug on the roads according to the pipe size and then pipes are laid.</a:t>
            </a:r>
            <a:endParaRPr lang="en-IN" sz="1800" dirty="0"/>
          </a:p>
          <a:p>
            <a:endParaRPr lang="en-IN" sz="1800"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4075301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srcRect/>
          <a:stretch>
            <a:fillRect/>
          </a:stretch>
        </p:blipFill>
        <p:spPr bwMode="auto">
          <a:xfrm>
            <a:off x="1331641" y="1412776"/>
            <a:ext cx="5626372" cy="4317305"/>
          </a:xfrm>
          <a:prstGeom prst="rect">
            <a:avLst/>
          </a:prstGeom>
          <a:noFill/>
          <a:ln w="9525">
            <a:noFill/>
            <a:miter lim="800000"/>
            <a:headEnd/>
            <a:tailEnd/>
          </a:ln>
        </p:spPr>
      </p:pic>
    </p:spTree>
    <p:extLst>
      <p:ext uri="{BB962C8B-B14F-4D97-AF65-F5344CB8AC3E}">
        <p14:creationId xmlns:p14="http://schemas.microsoft.com/office/powerpoint/2010/main" val="3621358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t>Determining pipe size:</a:t>
            </a:r>
            <a:endParaRPr lang="en-IN" sz="2000" dirty="0"/>
          </a:p>
          <a:p>
            <a:r>
              <a:rPr lang="en-US" sz="2000" dirty="0"/>
              <a:t>Pipe size depends on the flow, slope and roughness coefficient of the pipe in use. Cumulative population along a sewer line is also a key factor in determining the diameter of the pipe </a:t>
            </a:r>
            <a:r>
              <a:rPr lang="en-US" sz="2000" dirty="0" err="1"/>
              <a:t>needed.If</a:t>
            </a:r>
            <a:r>
              <a:rPr lang="en-US" sz="2000" dirty="0"/>
              <a:t> no more than 1,000 residents live along a line, 8-inch diameter piping should be sufficient for the entire length of the line.</a:t>
            </a:r>
            <a:endParaRPr lang="en-IN" sz="2000" dirty="0"/>
          </a:p>
          <a:p>
            <a:endParaRPr lang="en-IN" sz="2000" dirty="0"/>
          </a:p>
        </p:txBody>
      </p:sp>
      <p:sp>
        <p:nvSpPr>
          <p:cNvPr id="3" name="Title 2"/>
          <p:cNvSpPr>
            <a:spLocks noGrp="1"/>
          </p:cNvSpPr>
          <p:nvPr>
            <p:ph type="title"/>
          </p:nvPr>
        </p:nvSpPr>
        <p:spPr/>
        <p:txBody>
          <a:bodyPr/>
          <a:lstStyle/>
          <a:p>
            <a:endParaRPr lang="en-IN"/>
          </a:p>
        </p:txBody>
      </p:sp>
      <p:pic>
        <p:nvPicPr>
          <p:cNvPr id="4" name="Picture 3"/>
          <p:cNvPicPr/>
          <p:nvPr/>
        </p:nvPicPr>
        <p:blipFill>
          <a:blip r:embed="rId2"/>
          <a:srcRect/>
          <a:stretch>
            <a:fillRect/>
          </a:stretch>
        </p:blipFill>
        <p:spPr bwMode="auto">
          <a:xfrm>
            <a:off x="3851920" y="3429000"/>
            <a:ext cx="4231883" cy="2875270"/>
          </a:xfrm>
          <a:prstGeom prst="rect">
            <a:avLst/>
          </a:prstGeom>
          <a:noFill/>
          <a:ln w="9525">
            <a:noFill/>
            <a:miter lim="800000"/>
            <a:headEnd/>
            <a:tailEnd/>
          </a:ln>
        </p:spPr>
      </p:pic>
    </p:spTree>
    <p:extLst>
      <p:ext uri="{BB962C8B-B14F-4D97-AF65-F5344CB8AC3E}">
        <p14:creationId xmlns:p14="http://schemas.microsoft.com/office/powerpoint/2010/main" val="348916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a:t>Design parameters:</a:t>
            </a:r>
            <a:endParaRPr lang="en-IN" sz="1800" dirty="0"/>
          </a:p>
          <a:p>
            <a:r>
              <a:rPr lang="en-US" sz="1800" dirty="0"/>
              <a:t>Design period: The system is designed to work for a period of 15 years.</a:t>
            </a:r>
            <a:endParaRPr lang="en-IN" sz="1800" dirty="0"/>
          </a:p>
          <a:p>
            <a:r>
              <a:rPr lang="en-US" sz="1800" dirty="0"/>
              <a:t>Peak flow: Peak flow should be estimated based on the size of population, percentage of water consumption that returns as sewage.</a:t>
            </a:r>
            <a:endParaRPr lang="en-IN" sz="1800" dirty="0"/>
          </a:p>
          <a:p>
            <a:r>
              <a:rPr lang="en-US" sz="1800" dirty="0"/>
              <a:t>Proportional depth of flow: The depth of flow should be high enough for transportation of solids and is low enough to guarantee sufficient ventilation. The minimum and maximum values for the depth of flow (d/D (depth to diameter of pipe)) are 0.2 &lt; d/D &lt; 0.8</a:t>
            </a:r>
            <a:endParaRPr lang="en-IN" sz="1800" dirty="0"/>
          </a:p>
          <a:p>
            <a:r>
              <a:rPr lang="en-US" sz="1800" dirty="0"/>
              <a:t>Minimum Gradient: A necessary slope is required to move the solids, so that it achieves the minimum self-cleaning velocity for the expected design flow. In a simplified sewerage system (use of slope for minimum velocity) the minimum sewer gradient is 1/167 recommended for getting self-cleaning velocity.</a:t>
            </a:r>
            <a:endParaRPr lang="en-IN" sz="1800" dirty="0"/>
          </a:p>
          <a:p>
            <a:endParaRPr lang="en-IN" sz="1800"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522345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a:t>Interfaces with other subsystems\environment</a:t>
            </a:r>
            <a:endParaRPr lang="en-IN" sz="1800" dirty="0"/>
          </a:p>
          <a:p>
            <a:r>
              <a:rPr lang="en-US" sz="1800" dirty="0"/>
              <a:t>This pipe-lined network interfaces with the disposal and treatment system.</a:t>
            </a:r>
            <a:endParaRPr lang="en-IN" sz="1800" dirty="0"/>
          </a:p>
          <a:p>
            <a:r>
              <a:rPr lang="en-US" sz="1800" b="1" dirty="0"/>
              <a:t>Operating Environment</a:t>
            </a:r>
            <a:endParaRPr lang="en-IN" sz="1800" dirty="0"/>
          </a:p>
          <a:p>
            <a:r>
              <a:rPr lang="en-US" sz="1800" dirty="0"/>
              <a:t>There shouldn’t be any blockages or breakages in the pipe-lines that are laid, if any exist then they need to be corrected using man holes etc.</a:t>
            </a:r>
            <a:endParaRPr lang="en-IN" sz="1800" dirty="0"/>
          </a:p>
          <a:p>
            <a:r>
              <a:rPr lang="en-US" sz="1800" dirty="0"/>
              <a:t>The material chosen for the pipe is directly affecting the corrosion rate. </a:t>
            </a:r>
            <a:r>
              <a:rPr lang="en-US" sz="1800" dirty="0" err="1"/>
              <a:t>Sulphuric</a:t>
            </a:r>
            <a:r>
              <a:rPr lang="en-US" sz="1800" dirty="0"/>
              <a:t> corrosive conditions can occur in sewers with walls exposed above the water flow .So PVC piped should be used for pipes as they are inert in presence of </a:t>
            </a:r>
            <a:r>
              <a:rPr lang="en-US" sz="1800" dirty="0" err="1"/>
              <a:t>sulphuric</a:t>
            </a:r>
            <a:r>
              <a:rPr lang="en-US" sz="1800" dirty="0"/>
              <a:t> acid.</a:t>
            </a:r>
            <a:endParaRPr lang="en-IN" sz="1800" dirty="0"/>
          </a:p>
          <a:p>
            <a:r>
              <a:rPr lang="en-US" sz="1800" b="1" dirty="0"/>
              <a:t>Design and construction constraints: 	</a:t>
            </a:r>
            <a:endParaRPr lang="en-IN" sz="1800" dirty="0"/>
          </a:p>
          <a:p>
            <a:r>
              <a:rPr lang="en-US" sz="1800" dirty="0"/>
              <a:t>The amount of money required to implement this system can obtained by funds gathered from both the government and the local community.</a:t>
            </a:r>
            <a:endParaRPr lang="en-IN" sz="1800" dirty="0"/>
          </a:p>
          <a:p>
            <a:r>
              <a:rPr lang="en-US" sz="1800" dirty="0"/>
              <a:t>Any system without the support of local community will face resistance because of their resistance to change .so we have to convince them first of benefits of using a sewerage system.</a:t>
            </a:r>
            <a:endParaRPr lang="en-IN" sz="1800" dirty="0"/>
          </a:p>
          <a:p>
            <a:endParaRPr lang="en-IN" sz="1800"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264627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980729"/>
            <a:ext cx="8712968" cy="4896544"/>
          </a:xfrm>
        </p:spPr>
        <p:txBody>
          <a:bodyPr/>
          <a:lstStyle/>
          <a:p>
            <a:pPr marL="0" indent="0">
              <a:buNone/>
            </a:pPr>
            <a:r>
              <a:rPr lang="en-US" sz="1800" b="1" dirty="0" smtClean="0"/>
              <a:t>Current Scenario:</a:t>
            </a:r>
          </a:p>
          <a:p>
            <a:pPr algn="just">
              <a:buFont typeface="Wingdings" pitchFamily="2" charset="2"/>
              <a:buChar char="Ø"/>
            </a:pPr>
            <a:r>
              <a:rPr lang="en-US" sz="1800" dirty="0"/>
              <a:t>India has more than 700 million people residing in about 1.42 million habitations spread over 15 diverse ecological regions</a:t>
            </a:r>
            <a:r>
              <a:rPr lang="en-US" sz="1800" dirty="0" smtClean="0"/>
              <a:t>.</a:t>
            </a:r>
          </a:p>
          <a:p>
            <a:pPr algn="just">
              <a:buFont typeface="Wingdings" pitchFamily="2" charset="2"/>
              <a:buChar char="Ø"/>
            </a:pPr>
            <a:r>
              <a:rPr lang="en-US" sz="1800" dirty="0"/>
              <a:t>The non-uniformity in level of awareness, socio-economic development, education, poverty, practices and rituals and </a:t>
            </a:r>
            <a:r>
              <a:rPr lang="en-US" sz="1800" dirty="0" smtClean="0"/>
              <a:t>non-uniform water </a:t>
            </a:r>
            <a:r>
              <a:rPr lang="en-US" sz="1800" dirty="0"/>
              <a:t>availability add to the complexity of the task</a:t>
            </a:r>
            <a:r>
              <a:rPr lang="en-US" sz="1800" dirty="0" smtClean="0"/>
              <a:t>.</a:t>
            </a:r>
          </a:p>
          <a:p>
            <a:pPr algn="just">
              <a:buFont typeface="Wingdings" pitchFamily="2" charset="2"/>
              <a:buChar char="Ø"/>
            </a:pPr>
            <a:r>
              <a:rPr lang="en-US" sz="1800" dirty="0" smtClean="0"/>
              <a:t>Specifically, Andhra Pradesh along with Gujarat and Rajasthan are the only states with high fluoride in ground water due to over-exploitation.</a:t>
            </a:r>
          </a:p>
          <a:p>
            <a:pPr algn="just">
              <a:buFont typeface="Wingdings" pitchFamily="2" charset="2"/>
              <a:buChar char="Ø"/>
            </a:pPr>
            <a:r>
              <a:rPr lang="en-US" sz="1800" dirty="0"/>
              <a:t>Water sources are found to increasingly be contaminated by various contaminants such as bacteria, chemical compounds such as fluoride, arsenic, nitrate, and dissolved solids etc. causing the water to be unfit for drinking. </a:t>
            </a:r>
            <a:endParaRPr lang="en-US" sz="1800" dirty="0" smtClean="0"/>
          </a:p>
          <a:p>
            <a:pPr algn="just">
              <a:buFont typeface="Wingdings" pitchFamily="2" charset="2"/>
              <a:buChar char="Ø"/>
            </a:pPr>
            <a:r>
              <a:rPr lang="en-US" sz="1800" dirty="0"/>
              <a:t>Rural sanitation was almost non-existent until 1990 and grew at just 1% annually throughout the 1990s. Studies have pointed to low levels of latrine usage because of lack of awareness of the importance of sanitation, water scarcity, poor construction standards and the past government emphasis on expensive standardized latrine </a:t>
            </a:r>
            <a:r>
              <a:rPr lang="en-US" sz="1800" dirty="0" smtClean="0"/>
              <a:t>designs.</a:t>
            </a:r>
            <a:endParaRPr lang="en-US" sz="1800" dirty="0"/>
          </a:p>
          <a:p>
            <a:pPr>
              <a:buFont typeface="Wingdings" pitchFamily="2" charset="2"/>
              <a:buChar char="Ø"/>
            </a:pPr>
            <a:endParaRPr lang="en-US" sz="1800" dirty="0" smtClean="0"/>
          </a:p>
          <a:p>
            <a:pPr>
              <a:buFont typeface="Wingdings" pitchFamily="2" charset="2"/>
              <a:buChar char="Ø"/>
            </a:pPr>
            <a:endParaRPr lang="en-US" sz="2400" dirty="0"/>
          </a:p>
        </p:txBody>
      </p:sp>
      <p:sp>
        <p:nvSpPr>
          <p:cNvPr id="3" name="Title 2"/>
          <p:cNvSpPr>
            <a:spLocks noGrp="1"/>
          </p:cNvSpPr>
          <p:nvPr>
            <p:ph type="title"/>
          </p:nvPr>
        </p:nvSpPr>
        <p:spPr>
          <a:xfrm>
            <a:off x="57412" y="78904"/>
            <a:ext cx="8403020" cy="685800"/>
          </a:xfrm>
        </p:spPr>
        <p:txBody>
          <a:bodyPr/>
          <a:lstStyle/>
          <a:p>
            <a:r>
              <a:rPr lang="en-US" dirty="0" smtClean="0"/>
              <a:t>II. Introduction</a:t>
            </a:r>
            <a:endParaRPr lang="en-US" dirty="0"/>
          </a:p>
        </p:txBody>
      </p:sp>
      <p:sp>
        <p:nvSpPr>
          <p:cNvPr id="4" name="TextBox 3"/>
          <p:cNvSpPr txBox="1"/>
          <p:nvPr/>
        </p:nvSpPr>
        <p:spPr>
          <a:xfrm>
            <a:off x="750711" y="5921702"/>
            <a:ext cx="7973935" cy="243602"/>
          </a:xfrm>
          <a:prstGeom prst="rect">
            <a:avLst/>
          </a:prstGeom>
          <a:noFill/>
        </p:spPr>
        <p:txBody>
          <a:bodyPr wrap="none" rtlCol="0">
            <a:normAutofit fontScale="77500" lnSpcReduction="20000"/>
          </a:bodyPr>
          <a:lstStyle/>
          <a:p>
            <a:pPr algn="r"/>
            <a:r>
              <a:rPr lang="en-US" sz="1600" b="0" dirty="0" smtClean="0">
                <a:solidFill>
                  <a:schemeClr val="tx1">
                    <a:lumMod val="75000"/>
                    <a:lumOff val="25000"/>
                  </a:schemeClr>
                </a:solidFill>
              </a:rPr>
              <a:t>References Here</a:t>
            </a:r>
            <a:endParaRPr lang="en-US" sz="1600" b="0" dirty="0">
              <a:solidFill>
                <a:schemeClr val="tx1">
                  <a:lumMod val="75000"/>
                  <a:lumOff val="25000"/>
                </a:schemeClr>
              </a:solidFill>
            </a:endParaRPr>
          </a:p>
        </p:txBody>
      </p:sp>
      <p:sp>
        <p:nvSpPr>
          <p:cNvPr id="5" name="Rectangle 4"/>
          <p:cNvSpPr/>
          <p:nvPr/>
        </p:nvSpPr>
        <p:spPr>
          <a:xfrm>
            <a:off x="8686800" y="5983463"/>
            <a:ext cx="457200" cy="9667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Tree>
    <p:extLst>
      <p:ext uri="{BB962C8B-B14F-4D97-AF65-F5344CB8AC3E}">
        <p14:creationId xmlns:p14="http://schemas.microsoft.com/office/powerpoint/2010/main" val="566084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a:t>7.2.2: Manholes for maintenance:</a:t>
            </a:r>
            <a:endParaRPr lang="en-IN" sz="1800" dirty="0"/>
          </a:p>
          <a:p>
            <a:r>
              <a:rPr lang="en-US" sz="1800" dirty="0"/>
              <a:t>Here we dig manholes at places where there is more probability of blockages and breakages in the network.</a:t>
            </a:r>
            <a:endParaRPr lang="en-IN" sz="1800" dirty="0"/>
          </a:p>
          <a:p>
            <a:r>
              <a:rPr lang="en-US" sz="1800" dirty="0"/>
              <a:t>The manholes include </a:t>
            </a:r>
            <a:endParaRPr lang="en-IN" sz="1800" dirty="0"/>
          </a:p>
          <a:p>
            <a:r>
              <a:rPr lang="en-US" sz="1800" b="1" dirty="0"/>
              <a:t>Flushing man hole:</a:t>
            </a:r>
            <a:endParaRPr lang="en-IN" sz="1800" dirty="0"/>
          </a:p>
          <a:p>
            <a:r>
              <a:rPr lang="en-US" sz="1800" dirty="0"/>
              <a:t> They are located at the head of the sewer to flush out the deposits inside the sewer with water.</a:t>
            </a:r>
            <a:endParaRPr lang="en-IN" sz="1800" dirty="0"/>
          </a:p>
          <a:p>
            <a:r>
              <a:rPr lang="en-US" sz="1800" b="1" dirty="0"/>
              <a:t>Lamp holes:</a:t>
            </a:r>
            <a:endParaRPr lang="en-IN" sz="1800" dirty="0"/>
          </a:p>
          <a:p>
            <a:r>
              <a:rPr lang="en-US" sz="1800" dirty="0"/>
              <a:t>Lamp holes are openings constructed on straight sewer lines between two manholes which are far apart and permit the insertion of lamp into the sewer to find out obstructions if any inside the sewer from the next manhole.</a:t>
            </a:r>
            <a:endParaRPr lang="en-IN" sz="1800" dirty="0"/>
          </a:p>
          <a:p>
            <a:r>
              <a:rPr lang="en-US" sz="1800" b="1" dirty="0"/>
              <a:t>Junction chamber:</a:t>
            </a:r>
            <a:endParaRPr lang="en-IN" sz="1800" dirty="0"/>
          </a:p>
          <a:p>
            <a:r>
              <a:rPr lang="en-US" sz="1800" dirty="0"/>
              <a:t>Manhole constructed at the intersection of two large </a:t>
            </a:r>
            <a:r>
              <a:rPr lang="en-US" sz="1800" dirty="0" smtClean="0"/>
              <a:t>sewers.</a:t>
            </a:r>
            <a:endParaRPr lang="en-IN" sz="1800"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765289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a:t>7.3 Quality Assurance</a:t>
            </a:r>
            <a:endParaRPr lang="en-IN" sz="1800" dirty="0"/>
          </a:p>
          <a:p>
            <a:pPr lvl="0"/>
            <a:r>
              <a:rPr lang="en-US" sz="1800" dirty="0"/>
              <a:t>Design new sewer lines on the basis of an average daily flow (in  some cases  we have to design the system for an average daily flow less than 135 liters per person per day in </a:t>
            </a:r>
            <a:r>
              <a:rPr lang="en-US" sz="1800" dirty="0" smtClean="0"/>
              <a:t>small rural </a:t>
            </a:r>
            <a:r>
              <a:rPr lang="en-US" sz="1800" dirty="0"/>
              <a:t>communities, for example, 75 to 90 gallons). </a:t>
            </a:r>
            <a:endParaRPr lang="en-IN" sz="1800" dirty="0"/>
          </a:p>
          <a:p>
            <a:pPr lvl="0"/>
            <a:r>
              <a:rPr lang="en-US" sz="1800" dirty="0"/>
              <a:t>Use pipe 8 inches or more in diameter for new sewer lines. </a:t>
            </a:r>
            <a:endParaRPr lang="en-IN" sz="1800" dirty="0"/>
          </a:p>
          <a:p>
            <a:pPr lvl="0"/>
            <a:r>
              <a:rPr lang="en-US" sz="1800" dirty="0"/>
              <a:t>If sewer lines are less than 24 inches in diameter, lay them in straight-line alignment. (If that is not possible, install manholes at every change in alignment. </a:t>
            </a:r>
            <a:endParaRPr lang="en-IN" sz="1800" dirty="0"/>
          </a:p>
          <a:p>
            <a:pPr lvl="0"/>
            <a:r>
              <a:rPr lang="en-US" sz="1800" dirty="0"/>
              <a:t>The system should withstand and work normally in all climatic conditions</a:t>
            </a:r>
            <a:endParaRPr lang="en-IN" sz="1800" dirty="0"/>
          </a:p>
          <a:p>
            <a:endParaRPr lang="en-IN" sz="1800"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025719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29600" cy="5217443"/>
          </a:xfrm>
        </p:spPr>
        <p:txBody>
          <a:bodyPr/>
          <a:lstStyle/>
          <a:p>
            <a:pPr marL="0" indent="0">
              <a:buNone/>
            </a:pPr>
            <a:r>
              <a:rPr lang="en-US" sz="1800" b="1" dirty="0"/>
              <a:t>7.4 Risk Analysis and Mitigation</a:t>
            </a:r>
            <a:endParaRPr lang="en-IN" sz="1800" dirty="0"/>
          </a:p>
          <a:p>
            <a:r>
              <a:rPr lang="en-US" sz="1800" dirty="0"/>
              <a:t>Maintenance is required for efficient working of the sewer, for this  cleaning should be done</a:t>
            </a:r>
            <a:endParaRPr lang="en-IN" sz="1800" dirty="0"/>
          </a:p>
          <a:p>
            <a:r>
              <a:rPr lang="en-US" sz="1800" dirty="0"/>
              <a:t> regularly</a:t>
            </a:r>
            <a:endParaRPr lang="en-IN" sz="1800" dirty="0"/>
          </a:p>
          <a:p>
            <a:r>
              <a:rPr lang="en-US" sz="1800" dirty="0"/>
              <a:t>Use of material and maintenance are important along with providing the sewerage </a:t>
            </a:r>
            <a:r>
              <a:rPr lang="en-US" sz="1800" dirty="0" err="1" smtClean="0"/>
              <a:t>network.the</a:t>
            </a:r>
            <a:r>
              <a:rPr lang="en-US" sz="1800" dirty="0" smtClean="0"/>
              <a:t> </a:t>
            </a:r>
            <a:r>
              <a:rPr lang="en-US" sz="1800" dirty="0"/>
              <a:t>material chosen for the sewer is directly affecting the corrosion rate. For long term service, the material should be non corrosive.  </a:t>
            </a:r>
            <a:endParaRPr lang="en-IN" sz="1800" dirty="0"/>
          </a:p>
          <a:p>
            <a:pPr marL="0" indent="0">
              <a:buNone/>
            </a:pPr>
            <a:r>
              <a:rPr lang="en-US" sz="1800" b="1" dirty="0"/>
              <a:t>7.5 Budget and Life Cycle</a:t>
            </a:r>
            <a:endParaRPr lang="en-IN" sz="1800" dirty="0"/>
          </a:p>
          <a:p>
            <a:r>
              <a:rPr lang="en-US" sz="1800" dirty="0"/>
              <a:t>Once the layout of the wastewater collection and conveyance system is prepared, the future population of the service area and its wastewater flow estimated, and the pipe sizes determined, we can develop  capital and operating  cost budgets for  the complete waste water system. </a:t>
            </a:r>
            <a:endParaRPr lang="en-IN" sz="1800" dirty="0"/>
          </a:p>
          <a:p>
            <a:r>
              <a:rPr lang="en-US" sz="1800" dirty="0"/>
              <a:t>To achieve zero maintenance costs we can make the people aware of the waste materials which could block the flow in the system and those which could damage the pipelines.</a:t>
            </a:r>
            <a:endParaRPr lang="en-IN" sz="1800" dirty="0"/>
          </a:p>
          <a:p>
            <a:r>
              <a:rPr lang="en-US" sz="1800" dirty="0"/>
              <a:t>We design the sewerage system taking into consideration the future population and wastewater flow hence the system implemented should work properly for a minimum of 15 years.</a:t>
            </a:r>
            <a:endParaRPr lang="en-IN" sz="1800" dirty="0"/>
          </a:p>
          <a:p>
            <a:endParaRPr lang="en-IN" sz="1800"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873661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a:t>http://extension.missouri.edu/p/DM1905</a:t>
            </a:r>
            <a:endParaRPr lang="en-IN" sz="1800" dirty="0"/>
          </a:p>
          <a:p>
            <a:r>
              <a:rPr lang="en-US" sz="1800" b="1" dirty="0"/>
              <a:t>http://www.wecf.eu/download/2010/03/guidancepaperengl.pdf</a:t>
            </a:r>
            <a:endParaRPr lang="en-IN" sz="1800" dirty="0"/>
          </a:p>
          <a:p>
            <a:r>
              <a:rPr lang="en-US" sz="1800" b="1" dirty="0"/>
              <a:t>http://dspace.thapar.edu:8080/dspace/bitstream/10266/1290/3/1290.pdf</a:t>
            </a:r>
            <a:endParaRPr lang="en-IN" sz="1800" dirty="0"/>
          </a:p>
          <a:p>
            <a:r>
              <a:rPr lang="en-US" sz="1800" b="1" dirty="0"/>
              <a:t>http://wikipedia.org/sewage</a:t>
            </a:r>
            <a:endParaRPr lang="en-IN" sz="1800" dirty="0"/>
          </a:p>
          <a:p>
            <a:endParaRPr lang="en-IN" sz="1800"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915670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dirty="0" smtClean="0"/>
              <a:t>The sanitation network produces 270 kilo-liters of semi-solidus wastes everyday. Handling such loads requires elaborate planning and community centered methods to ensure sustainability  and manageability.</a:t>
            </a:r>
            <a:endParaRPr lang="en-US" sz="2000" dirty="0"/>
          </a:p>
        </p:txBody>
      </p:sp>
      <p:sp>
        <p:nvSpPr>
          <p:cNvPr id="6" name="Title 2"/>
          <p:cNvSpPr txBox="1">
            <a:spLocks/>
          </p:cNvSpPr>
          <p:nvPr/>
        </p:nvSpPr>
        <p:spPr>
          <a:xfrm>
            <a:off x="57412" y="222920"/>
            <a:ext cx="8403020" cy="541784"/>
          </a:xfrm>
          <a:prstGeom prst="rect">
            <a:avLst/>
          </a:prstGeom>
        </p:spPr>
        <p:txBody>
          <a:bodyPr>
            <a:normAutofit lnSpcReduction="10000"/>
          </a:bodyPr>
          <a:lstStyle>
            <a:lvl1pPr marL="0" algn="l" defTabSz="914400" rtl="0" eaLnBrk="1" latinLnBrk="0" hangingPunct="1">
              <a:spcBef>
                <a:spcPct val="0"/>
              </a:spcBef>
              <a:buNone/>
              <a:defRPr lang="en-US" sz="4000" kern="1200" dirty="0">
                <a:solidFill>
                  <a:schemeClr val="bg1"/>
                </a:solidFill>
                <a:latin typeface="+mn-lt"/>
                <a:ea typeface="+mn-ea"/>
                <a:cs typeface="+mn-cs"/>
              </a:defRPr>
            </a:lvl1pPr>
          </a:lstStyle>
          <a:p>
            <a:r>
              <a:rPr sz="3000" dirty="0">
                <a:solidFill>
                  <a:srgbClr val="262626">
                    <a:lumMod val="85000"/>
                    <a:lumOff val="15000"/>
                  </a:srgbClr>
                </a:solidFill>
              </a:rPr>
              <a:t>5</a:t>
            </a:r>
            <a:r>
              <a:rPr sz="3000" dirty="0" smtClean="0">
                <a:solidFill>
                  <a:srgbClr val="262626">
                    <a:lumMod val="85000"/>
                    <a:lumOff val="15000"/>
                  </a:srgbClr>
                </a:solidFill>
              </a:rPr>
              <a:t>. Sewerage Treatment and Disposal</a:t>
            </a:r>
            <a:endParaRPr dirty="0">
              <a:solidFill>
                <a:prstClr val="white"/>
              </a:solidFill>
            </a:endParaRPr>
          </a:p>
        </p:txBody>
      </p:sp>
    </p:spTree>
    <p:extLst>
      <p:ext uri="{BB962C8B-B14F-4D97-AF65-F5344CB8AC3E}">
        <p14:creationId xmlns:p14="http://schemas.microsoft.com/office/powerpoint/2010/main" val="2449260106"/>
      </p:ext>
    </p:extLst>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980729"/>
            <a:ext cx="8712968" cy="4896544"/>
          </a:xfrm>
        </p:spPr>
        <p:txBody>
          <a:bodyPr/>
          <a:lstStyle/>
          <a:p>
            <a:pPr marL="0" indent="0">
              <a:buNone/>
            </a:pPr>
            <a:r>
              <a:rPr lang="en-US" sz="1800" b="1" dirty="0" smtClean="0"/>
              <a:t>&lt;Heading1&gt;</a:t>
            </a:r>
            <a:endParaRPr lang="en-US" sz="1800" dirty="0"/>
          </a:p>
          <a:p>
            <a:pPr marL="0" indent="0">
              <a:buNone/>
            </a:pPr>
            <a:r>
              <a:rPr lang="en-US" sz="1800" dirty="0" smtClean="0"/>
              <a:t>1</a:t>
            </a:r>
            <a:r>
              <a:rPr lang="en-US" sz="1800" dirty="0"/>
              <a:t>. </a:t>
            </a:r>
            <a:r>
              <a:rPr lang="en-US" sz="1800" dirty="0" smtClean="0"/>
              <a:t>Content here</a:t>
            </a:r>
            <a:endParaRPr lang="en-US" sz="1800" dirty="0"/>
          </a:p>
          <a:p>
            <a:pPr marL="0" indent="0">
              <a:buNone/>
            </a:pPr>
            <a:r>
              <a:rPr lang="en-US" sz="1800" dirty="0" smtClean="0"/>
              <a:t>2</a:t>
            </a:r>
            <a:r>
              <a:rPr lang="en-US" sz="1800" dirty="0"/>
              <a:t>. Content </a:t>
            </a:r>
            <a:r>
              <a:rPr lang="en-US" sz="1800" dirty="0" smtClean="0"/>
              <a:t>here</a:t>
            </a:r>
          </a:p>
          <a:p>
            <a:pPr marL="0" indent="0">
              <a:buNone/>
            </a:pPr>
            <a:endParaRPr lang="en-US" sz="1800" b="1" dirty="0" smtClean="0"/>
          </a:p>
          <a:p>
            <a:pPr marL="0" indent="0">
              <a:buNone/>
            </a:pPr>
            <a:r>
              <a:rPr lang="en-US" sz="1800" b="1" dirty="0" smtClean="0"/>
              <a:t>&lt;Heading2&gt;</a:t>
            </a:r>
            <a:endParaRPr lang="en-US" sz="1800" dirty="0"/>
          </a:p>
          <a:p>
            <a:pPr marL="0" indent="0">
              <a:buNone/>
            </a:pPr>
            <a:r>
              <a:rPr lang="en-US" sz="1800" dirty="0"/>
              <a:t>1. Content here</a:t>
            </a:r>
          </a:p>
          <a:p>
            <a:pPr marL="0" indent="0">
              <a:buNone/>
            </a:pPr>
            <a:r>
              <a:rPr lang="en-US" sz="1800" dirty="0"/>
              <a:t>2. Content here</a:t>
            </a:r>
          </a:p>
          <a:p>
            <a:pPr marL="0" indent="0">
              <a:buNone/>
            </a:pPr>
            <a:endParaRPr lang="en-US" sz="1800" b="1" dirty="0"/>
          </a:p>
        </p:txBody>
      </p:sp>
      <p:sp>
        <p:nvSpPr>
          <p:cNvPr id="3" name="Title 2"/>
          <p:cNvSpPr>
            <a:spLocks noGrp="1"/>
          </p:cNvSpPr>
          <p:nvPr>
            <p:ph type="title"/>
          </p:nvPr>
        </p:nvSpPr>
        <p:spPr>
          <a:xfrm>
            <a:off x="57412" y="78904"/>
            <a:ext cx="8403020" cy="685800"/>
          </a:xfrm>
        </p:spPr>
        <p:txBody>
          <a:bodyPr/>
          <a:lstStyle/>
          <a:p>
            <a:r>
              <a:rPr lang="en-US" dirty="0">
                <a:solidFill>
                  <a:srgbClr val="262626">
                    <a:lumMod val="85000"/>
                    <a:lumOff val="15000"/>
                  </a:srgbClr>
                </a:solidFill>
              </a:rPr>
              <a:t>5. Sewerage Treatment and Disposal</a:t>
            </a:r>
            <a:endParaRPr lang="en-US" dirty="0">
              <a:solidFill>
                <a:prstClr val="white"/>
              </a:solidFill>
            </a:endParaRPr>
          </a:p>
        </p:txBody>
      </p:sp>
    </p:spTree>
    <p:extLst>
      <p:ext uri="{BB962C8B-B14F-4D97-AF65-F5344CB8AC3E}">
        <p14:creationId xmlns:p14="http://schemas.microsoft.com/office/powerpoint/2010/main" val="3272357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 the figure here</a:t>
            </a:r>
            <a:endParaRPr lang="en-US" dirty="0"/>
          </a:p>
        </p:txBody>
      </p:sp>
      <p:sp>
        <p:nvSpPr>
          <p:cNvPr id="3" name="Media Placeholder 2"/>
          <p:cNvSpPr>
            <a:spLocks noGrp="1"/>
          </p:cNvSpPr>
          <p:nvPr>
            <p:ph type="media" sz="quarter" idx="13"/>
          </p:nvPr>
        </p:nvSpPr>
        <p:spPr/>
      </p:sp>
      <p:sp>
        <p:nvSpPr>
          <p:cNvPr id="4" name="Text Placeholder 3"/>
          <p:cNvSpPr>
            <a:spLocks noGrp="1"/>
          </p:cNvSpPr>
          <p:nvPr>
            <p:ph type="body" sz="quarter" idx="14"/>
          </p:nvPr>
        </p:nvSpPr>
        <p:spPr/>
        <p:txBody>
          <a:bodyPr/>
          <a:lstStyle/>
          <a:p>
            <a:r>
              <a:rPr lang="en-US" dirty="0" smtClean="0"/>
              <a:t>Use this template for big size images</a:t>
            </a:r>
            <a:endParaRPr lang="en-US" dirty="0"/>
          </a:p>
        </p:txBody>
      </p:sp>
    </p:spTree>
    <p:extLst>
      <p:ext uri="{BB962C8B-B14F-4D97-AF65-F5344CB8AC3E}">
        <p14:creationId xmlns:p14="http://schemas.microsoft.com/office/powerpoint/2010/main" val="3489919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8764" y="333640"/>
            <a:ext cx="2880320" cy="2352373"/>
          </a:xfrm>
        </p:spPr>
        <p:txBody>
          <a:bodyPr>
            <a:normAutofit/>
          </a:bodyPr>
          <a:lstStyle/>
          <a:p>
            <a:r>
              <a:rPr lang="en-US" sz="2000" dirty="0" smtClean="0"/>
              <a:t>Thank You!</a:t>
            </a:r>
          </a:p>
        </p:txBody>
      </p:sp>
      <p:sp>
        <p:nvSpPr>
          <p:cNvPr id="5" name="Title 4"/>
          <p:cNvSpPr>
            <a:spLocks noGrp="1"/>
          </p:cNvSpPr>
          <p:nvPr>
            <p:ph type="title"/>
          </p:nvPr>
        </p:nvSpPr>
        <p:spPr>
          <a:xfrm>
            <a:off x="228600" y="3048000"/>
            <a:ext cx="7239000" cy="1828800"/>
          </a:xfrm>
        </p:spPr>
        <p:txBody>
          <a:bodyPr>
            <a:normAutofit/>
          </a:bodyPr>
          <a:lstStyle/>
          <a:p>
            <a:pPr algn="l"/>
            <a:r>
              <a:rPr lang="en-US" sz="2400" b="0" dirty="0" smtClean="0">
                <a:solidFill>
                  <a:srgbClr val="7BCF27"/>
                </a:solidFill>
                <a:latin typeface="Calibri" pitchFamily="34" charset="0"/>
              </a:rPr>
              <a:t>Analysis and Solutions</a:t>
            </a:r>
            <a:r>
              <a:rPr lang="en-US" sz="2400" b="0" dirty="0">
                <a:solidFill>
                  <a:srgbClr val="262626"/>
                </a:solidFill>
              </a:rPr>
              <a:t/>
            </a:r>
            <a:br>
              <a:rPr lang="en-US" sz="2400" b="0" dirty="0">
                <a:solidFill>
                  <a:srgbClr val="262626"/>
                </a:solidFill>
              </a:rPr>
            </a:br>
            <a:r>
              <a:rPr lang="en-US" sz="2800" b="0" dirty="0" smtClean="0">
                <a:solidFill>
                  <a:prstClr val="white"/>
                </a:solidFill>
              </a:rPr>
              <a:t>Rural Water and Sanitation System in India</a:t>
            </a:r>
            <a:endParaRPr lang="en-US" sz="2800" b="0" dirty="0"/>
          </a:p>
        </p:txBody>
      </p:sp>
    </p:spTree>
    <p:extLst>
      <p:ext uri="{BB962C8B-B14F-4D97-AF65-F5344CB8AC3E}">
        <p14:creationId xmlns:p14="http://schemas.microsoft.com/office/powerpoint/2010/main" val="196834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980729"/>
            <a:ext cx="8712968" cy="4896544"/>
          </a:xfrm>
        </p:spPr>
        <p:txBody>
          <a:bodyPr/>
          <a:lstStyle/>
          <a:p>
            <a:pPr marL="0" indent="0">
              <a:buNone/>
            </a:pPr>
            <a:r>
              <a:rPr lang="en-US" sz="1800" b="1" dirty="0" smtClean="0"/>
              <a:t>Projected Scenario:</a:t>
            </a:r>
            <a:endParaRPr lang="en-US" sz="1800" b="1" dirty="0"/>
          </a:p>
          <a:p>
            <a:pPr marL="0" indent="0">
              <a:buNone/>
            </a:pPr>
            <a:endParaRPr lang="en-US" sz="1800" b="1" dirty="0" smtClean="0"/>
          </a:p>
          <a:p>
            <a:pPr marL="0" indent="0">
              <a:buNone/>
            </a:pPr>
            <a:endParaRPr lang="en-US" sz="1800" b="1" dirty="0"/>
          </a:p>
          <a:p>
            <a:pPr marL="0" indent="0">
              <a:buNone/>
            </a:pPr>
            <a:endParaRPr lang="en-US" sz="1800" b="1" dirty="0" smtClean="0"/>
          </a:p>
          <a:p>
            <a:pPr marL="0" indent="0">
              <a:buNone/>
            </a:pPr>
            <a:endParaRPr lang="en-US" sz="1800" b="1" dirty="0"/>
          </a:p>
          <a:p>
            <a:pPr marL="0" indent="0">
              <a:buNone/>
            </a:pPr>
            <a:r>
              <a:rPr lang="en-US" sz="1800" b="1" dirty="0" smtClean="0"/>
              <a:t>Scope:</a:t>
            </a:r>
          </a:p>
          <a:p>
            <a:pPr marL="0" indent="0" algn="just">
              <a:buNone/>
            </a:pPr>
            <a:r>
              <a:rPr lang="en-US" sz="1800" dirty="0" smtClean="0"/>
              <a:t>	The </a:t>
            </a:r>
            <a:r>
              <a:rPr lang="en-US" sz="1800" dirty="0"/>
              <a:t>entire scope of problems, factors and solutions </a:t>
            </a:r>
            <a:r>
              <a:rPr lang="en-US" sz="1800" dirty="0" smtClean="0"/>
              <a:t>is </a:t>
            </a:r>
            <a:r>
              <a:rPr lang="en-US" sz="1800" dirty="0"/>
              <a:t>beyond this project; it involves multilateral issues including </a:t>
            </a:r>
            <a:r>
              <a:rPr lang="en-US" sz="1800" dirty="0" smtClean="0"/>
              <a:t>government </a:t>
            </a:r>
            <a:r>
              <a:rPr lang="en-US" sz="1800" dirty="0"/>
              <a:t>investment, political issues, drought and flood occurrences, and community </a:t>
            </a:r>
            <a:r>
              <a:rPr lang="en-US" sz="1800" dirty="0" smtClean="0"/>
              <a:t>awareness. The </a:t>
            </a:r>
            <a:r>
              <a:rPr lang="en-US" sz="1800" dirty="0"/>
              <a:t>scope of our system lies under these boundaries of a general rural community:</a:t>
            </a:r>
          </a:p>
          <a:p>
            <a:pPr marL="0" indent="0">
              <a:buNone/>
            </a:pPr>
            <a:r>
              <a:rPr lang="en-US" sz="1800" dirty="0"/>
              <a:t>	</a:t>
            </a:r>
            <a:r>
              <a:rPr lang="en-US" sz="1800" dirty="0" smtClean="0"/>
              <a:t>1</a:t>
            </a:r>
            <a:r>
              <a:rPr lang="en-US" sz="1800" dirty="0"/>
              <a:t>. An average village of Andhra (population ~ 2000 people)</a:t>
            </a:r>
          </a:p>
          <a:p>
            <a:pPr marL="0" indent="0">
              <a:buNone/>
            </a:pPr>
            <a:r>
              <a:rPr lang="en-US" sz="1800" dirty="0"/>
              <a:t>	</a:t>
            </a:r>
            <a:r>
              <a:rPr lang="en-US" sz="1800" dirty="0" smtClean="0"/>
              <a:t>2</a:t>
            </a:r>
            <a:r>
              <a:rPr lang="en-US" sz="1800" dirty="0"/>
              <a:t>. Requiring a drinking water storage capacity of 18000 liters</a:t>
            </a:r>
          </a:p>
          <a:p>
            <a:pPr marL="0" indent="0">
              <a:buNone/>
            </a:pPr>
            <a:r>
              <a:rPr lang="en-US" sz="1800" dirty="0"/>
              <a:t>	</a:t>
            </a:r>
            <a:r>
              <a:rPr lang="en-US" sz="1800" dirty="0" smtClean="0"/>
              <a:t>3</a:t>
            </a:r>
            <a:r>
              <a:rPr lang="en-US" sz="1800" dirty="0"/>
              <a:t>. No existing\ill maintained storage and pipeline </a:t>
            </a:r>
            <a:r>
              <a:rPr lang="en-US" sz="1800" dirty="0" smtClean="0"/>
              <a:t>structures</a:t>
            </a:r>
          </a:p>
          <a:p>
            <a:pPr marL="0" indent="0">
              <a:buNone/>
            </a:pPr>
            <a:r>
              <a:rPr lang="en-US" sz="1800" dirty="0"/>
              <a:t>	</a:t>
            </a:r>
            <a:r>
              <a:rPr lang="en-US" sz="1800" dirty="0" smtClean="0"/>
              <a:t>4</a:t>
            </a:r>
            <a:r>
              <a:rPr lang="en-US" sz="1800" dirty="0"/>
              <a:t>. Excessive ground water usage causes fluoride concentration</a:t>
            </a:r>
          </a:p>
          <a:p>
            <a:pPr marL="0" indent="0">
              <a:buNone/>
            </a:pPr>
            <a:r>
              <a:rPr lang="en-US" sz="1800" dirty="0"/>
              <a:t>	</a:t>
            </a:r>
            <a:r>
              <a:rPr lang="en-US" sz="1800" dirty="0" smtClean="0"/>
              <a:t>5. </a:t>
            </a:r>
            <a:r>
              <a:rPr lang="en-US" sz="1800" dirty="0"/>
              <a:t>Poor sanitation disposal\open toilet </a:t>
            </a:r>
            <a:r>
              <a:rPr lang="en-US" sz="1800" dirty="0" smtClean="0"/>
              <a:t>usage</a:t>
            </a:r>
            <a:endParaRPr lang="en-US" sz="2400" dirty="0"/>
          </a:p>
        </p:txBody>
      </p:sp>
      <p:sp>
        <p:nvSpPr>
          <p:cNvPr id="3" name="Title 2"/>
          <p:cNvSpPr>
            <a:spLocks noGrp="1"/>
          </p:cNvSpPr>
          <p:nvPr>
            <p:ph type="title"/>
          </p:nvPr>
        </p:nvSpPr>
        <p:spPr>
          <a:xfrm>
            <a:off x="57412" y="78904"/>
            <a:ext cx="8403020" cy="685800"/>
          </a:xfrm>
        </p:spPr>
        <p:txBody>
          <a:bodyPr/>
          <a:lstStyle/>
          <a:p>
            <a:r>
              <a:rPr lang="en-US" dirty="0" smtClean="0"/>
              <a:t>II. Introduction</a:t>
            </a:r>
            <a:endParaRPr lang="en-US" dirty="0"/>
          </a:p>
        </p:txBody>
      </p:sp>
      <p:pic>
        <p:nvPicPr>
          <p:cNvPr id="4" name="Picture 3" descr="C:\Users\arun\Desktop\CDR\water-sanitat-projection.png"/>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19672" y="1454542"/>
            <a:ext cx="6426062" cy="1326386"/>
          </a:xfrm>
          <a:prstGeom prst="rect">
            <a:avLst/>
          </a:prstGeom>
          <a:noFill/>
          <a:ln>
            <a:noFill/>
          </a:ln>
        </p:spPr>
      </p:pic>
      <p:sp>
        <p:nvSpPr>
          <p:cNvPr id="5" name="TextBox 4"/>
          <p:cNvSpPr txBox="1"/>
          <p:nvPr/>
        </p:nvSpPr>
        <p:spPr>
          <a:xfrm>
            <a:off x="750711" y="5921702"/>
            <a:ext cx="7973935" cy="243602"/>
          </a:xfrm>
          <a:prstGeom prst="rect">
            <a:avLst/>
          </a:prstGeom>
          <a:noFill/>
        </p:spPr>
        <p:txBody>
          <a:bodyPr wrap="none" rtlCol="0">
            <a:normAutofit fontScale="77500" lnSpcReduction="20000"/>
          </a:bodyPr>
          <a:lstStyle/>
          <a:p>
            <a:pPr algn="r"/>
            <a:r>
              <a:rPr lang="en-US" sz="1600" b="0" dirty="0" smtClean="0">
                <a:solidFill>
                  <a:schemeClr val="tx1">
                    <a:lumMod val="75000"/>
                    <a:lumOff val="25000"/>
                  </a:schemeClr>
                </a:solidFill>
              </a:rPr>
              <a:t>References Here</a:t>
            </a:r>
            <a:endParaRPr lang="en-US" sz="1600" b="0" dirty="0">
              <a:solidFill>
                <a:schemeClr val="tx1">
                  <a:lumMod val="75000"/>
                  <a:lumOff val="25000"/>
                </a:schemeClr>
              </a:solidFill>
            </a:endParaRPr>
          </a:p>
        </p:txBody>
      </p:sp>
      <p:sp>
        <p:nvSpPr>
          <p:cNvPr id="6" name="Rectangle 5"/>
          <p:cNvSpPr/>
          <p:nvPr/>
        </p:nvSpPr>
        <p:spPr>
          <a:xfrm>
            <a:off x="8686800" y="5983463"/>
            <a:ext cx="457200" cy="9667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Tree>
    <p:extLst>
      <p:ext uri="{BB962C8B-B14F-4D97-AF65-F5344CB8AC3E}">
        <p14:creationId xmlns:p14="http://schemas.microsoft.com/office/powerpoint/2010/main" val="1718050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980729"/>
            <a:ext cx="8712968" cy="4896544"/>
          </a:xfrm>
        </p:spPr>
        <p:txBody>
          <a:bodyPr/>
          <a:lstStyle/>
          <a:p>
            <a:pPr marL="0" indent="0">
              <a:buNone/>
            </a:pPr>
            <a:r>
              <a:rPr lang="en-US" sz="1800" b="1" dirty="0" smtClean="0"/>
              <a:t>Purpose:</a:t>
            </a:r>
            <a:endParaRPr lang="en-US" sz="1800" b="1" dirty="0"/>
          </a:p>
          <a:p>
            <a:pPr marL="0" indent="0">
              <a:buNone/>
            </a:pPr>
            <a:endParaRPr lang="en-US" sz="1800" dirty="0" smtClean="0"/>
          </a:p>
          <a:p>
            <a:pPr marL="0" indent="0">
              <a:buNone/>
            </a:pPr>
            <a:r>
              <a:rPr lang="en-US" sz="1800" dirty="0" smtClean="0"/>
              <a:t>1</a:t>
            </a:r>
            <a:r>
              <a:rPr lang="en-US" sz="1800" dirty="0"/>
              <a:t>. Solving the problem of making safe drinking water reach every household, through permanent and </a:t>
            </a:r>
            <a:r>
              <a:rPr lang="en-US" sz="1800" i="1" dirty="0"/>
              <a:t>sustainable</a:t>
            </a:r>
            <a:r>
              <a:rPr lang="en-US" sz="1800" dirty="0"/>
              <a:t> methods. This includes making the water source, its usage and recycling sustainable, to ensure the community is sustainable. Community has to be made aware of exploitation of ground water and associated fluoride concentration risks.</a:t>
            </a:r>
          </a:p>
          <a:p>
            <a:pPr marL="0" indent="0">
              <a:buNone/>
            </a:pPr>
            <a:endParaRPr lang="en-US" sz="1800" dirty="0" smtClean="0"/>
          </a:p>
          <a:p>
            <a:pPr marL="0" indent="0">
              <a:buNone/>
            </a:pPr>
            <a:r>
              <a:rPr lang="en-US" sz="1800" dirty="0" smtClean="0"/>
              <a:t>2</a:t>
            </a:r>
            <a:r>
              <a:rPr lang="en-US" sz="1800" dirty="0"/>
              <a:t>. Designing a manageable sanitation system, that lasts longer, is hygienic and requires near zero maintenance. Here, we mostly handle in the context of household sewerage wastes</a:t>
            </a:r>
            <a:r>
              <a:rPr lang="en-US" sz="1800" dirty="0" smtClean="0"/>
              <a:t>.</a:t>
            </a:r>
          </a:p>
          <a:p>
            <a:pPr marL="0" indent="0">
              <a:buNone/>
            </a:pPr>
            <a:endParaRPr lang="en-US" sz="1800" dirty="0" smtClean="0"/>
          </a:p>
          <a:p>
            <a:pPr marL="0" indent="0">
              <a:buNone/>
            </a:pPr>
            <a:r>
              <a:rPr lang="en-US" sz="1800" dirty="0" smtClean="0"/>
              <a:t>We elaborate in more detail in requirements of system and sub-systems.</a:t>
            </a:r>
            <a:endParaRPr lang="en-US" sz="1800" dirty="0"/>
          </a:p>
        </p:txBody>
      </p:sp>
      <p:sp>
        <p:nvSpPr>
          <p:cNvPr id="3" name="Title 2"/>
          <p:cNvSpPr>
            <a:spLocks noGrp="1"/>
          </p:cNvSpPr>
          <p:nvPr>
            <p:ph type="title"/>
          </p:nvPr>
        </p:nvSpPr>
        <p:spPr>
          <a:xfrm>
            <a:off x="57412" y="78904"/>
            <a:ext cx="8403020" cy="685800"/>
          </a:xfrm>
        </p:spPr>
        <p:txBody>
          <a:bodyPr/>
          <a:lstStyle/>
          <a:p>
            <a:r>
              <a:rPr lang="en-US" dirty="0" smtClean="0"/>
              <a:t>II. Introduction</a:t>
            </a:r>
            <a:endParaRPr lang="en-US" dirty="0"/>
          </a:p>
        </p:txBody>
      </p:sp>
    </p:spTree>
    <p:extLst>
      <p:ext uri="{BB962C8B-B14F-4D97-AF65-F5344CB8AC3E}">
        <p14:creationId xmlns:p14="http://schemas.microsoft.com/office/powerpoint/2010/main" val="2128794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980728"/>
            <a:ext cx="8712968" cy="5184575"/>
          </a:xfrm>
        </p:spPr>
        <p:txBody>
          <a:bodyPr/>
          <a:lstStyle/>
          <a:p>
            <a:pPr marL="0" indent="0">
              <a:buNone/>
            </a:pPr>
            <a:r>
              <a:rPr lang="en-US" sz="1800" b="1" dirty="0" smtClean="0"/>
              <a:t>System High Level Architecture:</a:t>
            </a:r>
            <a:endParaRPr lang="en-US" sz="1800" b="1"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a:p>
          <a:p>
            <a:pPr marL="0" indent="0" algn="just">
              <a:buNone/>
            </a:pPr>
            <a:r>
              <a:rPr lang="en-US" sz="1800" dirty="0" smtClean="0"/>
              <a:t>	Very </a:t>
            </a:r>
            <a:r>
              <a:rPr lang="en-US" sz="1800" dirty="0"/>
              <a:t>evident from the system diagram, is the necessity to sharply isolate the drinking water flows and sanitation flows and engineer a strict causal chain of </a:t>
            </a:r>
            <a:r>
              <a:rPr lang="en-US" sz="1800" dirty="0" smtClean="0"/>
              <a:t>events, at </a:t>
            </a:r>
            <a:r>
              <a:rPr lang="en-US" sz="1800" dirty="0"/>
              <a:t>the same time remembering that environmental degradation can cause irreversible damages to communities and livelihood.</a:t>
            </a:r>
          </a:p>
        </p:txBody>
      </p:sp>
      <p:sp>
        <p:nvSpPr>
          <p:cNvPr id="3" name="Title 2"/>
          <p:cNvSpPr>
            <a:spLocks noGrp="1"/>
          </p:cNvSpPr>
          <p:nvPr>
            <p:ph type="title"/>
          </p:nvPr>
        </p:nvSpPr>
        <p:spPr>
          <a:xfrm>
            <a:off x="57412" y="78904"/>
            <a:ext cx="8403020" cy="685800"/>
          </a:xfrm>
        </p:spPr>
        <p:txBody>
          <a:bodyPr/>
          <a:lstStyle/>
          <a:p>
            <a:r>
              <a:rPr lang="en-US" dirty="0" smtClean="0"/>
              <a:t>II. Introduction</a:t>
            </a:r>
            <a:endParaRPr lang="en-US" dirty="0"/>
          </a:p>
        </p:txBody>
      </p:sp>
      <p:pic>
        <p:nvPicPr>
          <p:cNvPr id="4" name="Picture 3" descr="C:\Users\arun\Desktop\CDR\system.png"/>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91417" y="1412776"/>
            <a:ext cx="5081986" cy="3320526"/>
          </a:xfrm>
          <a:prstGeom prst="rect">
            <a:avLst/>
          </a:prstGeom>
          <a:noFill/>
          <a:ln>
            <a:noFill/>
          </a:ln>
        </p:spPr>
      </p:pic>
    </p:spTree>
    <p:extLst>
      <p:ext uri="{BB962C8B-B14F-4D97-AF65-F5344CB8AC3E}">
        <p14:creationId xmlns:p14="http://schemas.microsoft.com/office/powerpoint/2010/main" val="2622221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980729"/>
            <a:ext cx="8712968" cy="4896544"/>
          </a:xfrm>
        </p:spPr>
        <p:txBody>
          <a:bodyPr/>
          <a:lstStyle/>
          <a:p>
            <a:pPr marL="0" indent="0">
              <a:buNone/>
            </a:pPr>
            <a:r>
              <a:rPr lang="en-US" sz="1800" b="1" dirty="0" smtClean="0"/>
              <a:t>System </a:t>
            </a:r>
            <a:r>
              <a:rPr lang="en-US" sz="1800" b="1" dirty="0"/>
              <a:t>Missions</a:t>
            </a:r>
            <a:endParaRPr lang="en-US" sz="1800" dirty="0"/>
          </a:p>
          <a:p>
            <a:pPr marL="0" indent="0">
              <a:buNone/>
            </a:pPr>
            <a:r>
              <a:rPr lang="en-US" sz="1800" dirty="0" smtClean="0"/>
              <a:t>1</a:t>
            </a:r>
            <a:r>
              <a:rPr lang="en-US" sz="1800" dirty="0"/>
              <a:t>. To ensure safe drinking water reaches every village household, sufficient for the drinking and cooking requirements of people [as defined in 4]</a:t>
            </a:r>
          </a:p>
          <a:p>
            <a:pPr marL="0" indent="0">
              <a:buNone/>
            </a:pPr>
            <a:r>
              <a:rPr lang="en-US" sz="1800" dirty="0" smtClean="0"/>
              <a:t>2</a:t>
            </a:r>
            <a:r>
              <a:rPr lang="en-US" sz="1800" dirty="0"/>
              <a:t>. To construct a sustainable and manageable community-centered sanitation system for the 82% of Indian rural areas [3], currently uncovered and use open defecation or have poor and leaky sanitation </a:t>
            </a:r>
            <a:r>
              <a:rPr lang="en-US" sz="1800" dirty="0" smtClean="0"/>
              <a:t>systems.</a:t>
            </a:r>
          </a:p>
          <a:p>
            <a:pPr marL="0" indent="0">
              <a:buNone/>
            </a:pPr>
            <a:endParaRPr lang="en-US" sz="1800" b="1" dirty="0" smtClean="0"/>
          </a:p>
          <a:p>
            <a:pPr marL="0" indent="0">
              <a:buNone/>
            </a:pPr>
            <a:r>
              <a:rPr lang="en-US" sz="1800" b="1" dirty="0" smtClean="0"/>
              <a:t>Operational </a:t>
            </a:r>
            <a:r>
              <a:rPr lang="en-US" sz="1800" b="1" dirty="0"/>
              <a:t>Requirements</a:t>
            </a:r>
            <a:endParaRPr lang="en-US" sz="1800" dirty="0"/>
          </a:p>
          <a:p>
            <a:pPr marL="0" indent="0">
              <a:buNone/>
            </a:pPr>
            <a:r>
              <a:rPr lang="en-US" sz="1800" dirty="0" smtClean="0"/>
              <a:t>1</a:t>
            </a:r>
            <a:r>
              <a:rPr lang="en-US" sz="1800" dirty="0"/>
              <a:t>. Sustainable measures have to be used to keep the water sources running and re-charged for use at all times</a:t>
            </a:r>
          </a:p>
          <a:p>
            <a:pPr marL="0" indent="0">
              <a:buNone/>
            </a:pPr>
            <a:r>
              <a:rPr lang="en-US" sz="1800" dirty="0" smtClean="0"/>
              <a:t>2</a:t>
            </a:r>
            <a:r>
              <a:rPr lang="en-US" sz="1800" dirty="0"/>
              <a:t>. Reliable</a:t>
            </a:r>
            <a:r>
              <a:rPr lang="en-US" sz="1800" baseline="30000" dirty="0"/>
              <a:t> [1]</a:t>
            </a:r>
            <a:r>
              <a:rPr lang="en-US" sz="1800" dirty="0"/>
              <a:t> water storage structures have to be provided and</a:t>
            </a:r>
          </a:p>
          <a:p>
            <a:pPr marL="0" indent="0">
              <a:buNone/>
            </a:pPr>
            <a:r>
              <a:rPr lang="en-US" sz="1800" dirty="0" smtClean="0"/>
              <a:t>3</a:t>
            </a:r>
            <a:r>
              <a:rPr lang="en-US" sz="1800" dirty="0"/>
              <a:t>. Treat such water to Indian drinking water standards</a:t>
            </a:r>
          </a:p>
          <a:p>
            <a:pPr marL="0" indent="0">
              <a:buNone/>
            </a:pPr>
            <a:r>
              <a:rPr lang="en-US" sz="1800" dirty="0" smtClean="0"/>
              <a:t>4</a:t>
            </a:r>
            <a:r>
              <a:rPr lang="en-US" sz="1800" dirty="0"/>
              <a:t>. Ensure water reaches every household internally or within a range &lt;500m</a:t>
            </a:r>
          </a:p>
          <a:p>
            <a:pPr marL="0" indent="0">
              <a:buNone/>
            </a:pPr>
            <a:r>
              <a:rPr lang="en-US" sz="1800" dirty="0" smtClean="0"/>
              <a:t>5</a:t>
            </a:r>
            <a:r>
              <a:rPr lang="en-US" sz="1800" dirty="0"/>
              <a:t>. Transport sewage waste out of the households, completely isolated from water sources</a:t>
            </a:r>
          </a:p>
          <a:p>
            <a:pPr marL="0" indent="0">
              <a:buNone/>
            </a:pPr>
            <a:r>
              <a:rPr lang="en-US" sz="1800" dirty="0" smtClean="0"/>
              <a:t>6</a:t>
            </a:r>
            <a:r>
              <a:rPr lang="en-US" sz="1800" dirty="0"/>
              <a:t>. Treat and dispose continuous wastes from the sanitation subsystem</a:t>
            </a:r>
          </a:p>
        </p:txBody>
      </p:sp>
      <p:sp>
        <p:nvSpPr>
          <p:cNvPr id="3" name="Title 2"/>
          <p:cNvSpPr>
            <a:spLocks noGrp="1"/>
          </p:cNvSpPr>
          <p:nvPr>
            <p:ph type="title"/>
          </p:nvPr>
        </p:nvSpPr>
        <p:spPr>
          <a:xfrm>
            <a:off x="57412" y="78904"/>
            <a:ext cx="8403020" cy="685800"/>
          </a:xfrm>
        </p:spPr>
        <p:txBody>
          <a:bodyPr/>
          <a:lstStyle/>
          <a:p>
            <a:r>
              <a:rPr lang="en-US" dirty="0" smtClean="0"/>
              <a:t>III. Requirements</a:t>
            </a:r>
            <a:endParaRPr lang="en-US" dirty="0"/>
          </a:p>
        </p:txBody>
      </p:sp>
    </p:spTree>
    <p:extLst>
      <p:ext uri="{BB962C8B-B14F-4D97-AF65-F5344CB8AC3E}">
        <p14:creationId xmlns:p14="http://schemas.microsoft.com/office/powerpoint/2010/main" val="281668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980729"/>
            <a:ext cx="8712968" cy="4896544"/>
          </a:xfrm>
        </p:spPr>
        <p:txBody>
          <a:bodyPr/>
          <a:lstStyle/>
          <a:p>
            <a:pPr marL="0" indent="0">
              <a:buNone/>
            </a:pPr>
            <a:r>
              <a:rPr lang="en-US" sz="1800" b="1" dirty="0" smtClean="0"/>
              <a:t>Operational </a:t>
            </a:r>
            <a:r>
              <a:rPr lang="en-US" sz="1800" b="1" dirty="0"/>
              <a:t>Capabilities</a:t>
            </a:r>
            <a:endParaRPr lang="en-US" sz="1800" dirty="0"/>
          </a:p>
          <a:p>
            <a:pPr marL="0" indent="0">
              <a:buNone/>
            </a:pPr>
            <a:endParaRPr lang="en-US" sz="1800" dirty="0" smtClean="0"/>
          </a:p>
          <a:p>
            <a:pPr marL="0" indent="0">
              <a:buNone/>
            </a:pPr>
            <a:r>
              <a:rPr lang="en-US" sz="1800" dirty="0" smtClean="0"/>
              <a:t>1</a:t>
            </a:r>
            <a:r>
              <a:rPr lang="en-US" sz="1800" dirty="0"/>
              <a:t>. Sustainability subsystem will provide platform for capture of rain water, underwater recharging and aquifer rejuvenation to ensure buffer space during prolonged periods of water scarcity.</a:t>
            </a:r>
          </a:p>
          <a:p>
            <a:pPr marL="0" indent="0">
              <a:buNone/>
            </a:pPr>
            <a:r>
              <a:rPr lang="en-US" sz="1800" dirty="0" smtClean="0"/>
              <a:t>2. </a:t>
            </a:r>
            <a:r>
              <a:rPr lang="en-US" sz="1800" dirty="0"/>
              <a:t>Storage and treatment to satisfy the above operational requirements to a village of 2000 people amounting to 18000 liters per day.</a:t>
            </a:r>
          </a:p>
          <a:p>
            <a:pPr marL="0" indent="0">
              <a:buNone/>
            </a:pPr>
            <a:r>
              <a:rPr lang="en-US" sz="1800" dirty="0" smtClean="0"/>
              <a:t>3</a:t>
            </a:r>
            <a:r>
              <a:rPr lang="en-US" sz="1800" dirty="0"/>
              <a:t>. Everyday water distribution network should handle a flow of 18000 liters for 2000 village households, at the minimum.</a:t>
            </a:r>
          </a:p>
          <a:p>
            <a:pPr marL="0" indent="0">
              <a:buNone/>
            </a:pPr>
            <a:r>
              <a:rPr lang="en-US" sz="1800" dirty="0" smtClean="0"/>
              <a:t>4</a:t>
            </a:r>
            <a:r>
              <a:rPr lang="en-US" sz="1800" dirty="0"/>
              <a:t>. The sanitation system will collect sewage directly from each house. The sewage will maintain high control over the flow of materials. It will withstand the current sewage wastes and also the up to 25 years in the future at the rate of 135 liters per person, per day.</a:t>
            </a:r>
          </a:p>
          <a:p>
            <a:pPr marL="0" indent="0">
              <a:buNone/>
            </a:pPr>
            <a:r>
              <a:rPr lang="en-US" sz="1800" dirty="0"/>
              <a:t>5. Such wastes have to actively treated and disposed safely. In our model village of 2000 people, it is 135 liters per person per day amounting to 270 kiloliters of semi-solidus wastes per day</a:t>
            </a:r>
            <a:r>
              <a:rPr lang="en-US" sz="1800" dirty="0" smtClean="0"/>
              <a:t>.</a:t>
            </a:r>
            <a:endParaRPr lang="en-US" sz="1800" dirty="0"/>
          </a:p>
        </p:txBody>
      </p:sp>
      <p:sp>
        <p:nvSpPr>
          <p:cNvPr id="3" name="Title 2"/>
          <p:cNvSpPr>
            <a:spLocks noGrp="1"/>
          </p:cNvSpPr>
          <p:nvPr>
            <p:ph type="title"/>
          </p:nvPr>
        </p:nvSpPr>
        <p:spPr>
          <a:xfrm>
            <a:off x="57412" y="78904"/>
            <a:ext cx="8403020" cy="685800"/>
          </a:xfrm>
        </p:spPr>
        <p:txBody>
          <a:bodyPr/>
          <a:lstStyle/>
          <a:p>
            <a:r>
              <a:rPr lang="en-US" dirty="0" smtClean="0"/>
              <a:t>III. Requirements</a:t>
            </a:r>
            <a:endParaRPr lang="en-US" dirty="0"/>
          </a:p>
        </p:txBody>
      </p:sp>
    </p:spTree>
    <p:extLst>
      <p:ext uri="{BB962C8B-B14F-4D97-AF65-F5344CB8AC3E}">
        <p14:creationId xmlns:p14="http://schemas.microsoft.com/office/powerpoint/2010/main" val="26352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980729"/>
            <a:ext cx="8712968" cy="4896544"/>
          </a:xfrm>
        </p:spPr>
        <p:txBody>
          <a:bodyPr/>
          <a:lstStyle/>
          <a:p>
            <a:pPr marL="0" indent="0">
              <a:buNone/>
            </a:pPr>
            <a:r>
              <a:rPr lang="en-US" sz="1800" b="1" dirty="0" smtClean="0"/>
              <a:t>End-User </a:t>
            </a:r>
            <a:r>
              <a:rPr lang="en-US" sz="1800" b="1" dirty="0"/>
              <a:t>and Stakeholder Requirements</a:t>
            </a:r>
            <a:endParaRPr lang="en-US" sz="1800" dirty="0"/>
          </a:p>
          <a:p>
            <a:pPr marL="0" indent="0">
              <a:buNone/>
            </a:pPr>
            <a:endParaRPr lang="en-US" sz="1800" dirty="0" smtClean="0"/>
          </a:p>
          <a:p>
            <a:pPr marL="0" indent="0">
              <a:buNone/>
            </a:pPr>
            <a:r>
              <a:rPr lang="en-US" sz="1800" dirty="0" smtClean="0"/>
              <a:t>1. </a:t>
            </a:r>
            <a:r>
              <a:rPr lang="en-US" sz="1800" dirty="0"/>
              <a:t>An important stakeholder and end-user is the entire village community itself. They want affordable and maintainable systems that make them self-reliant and offer a clear advantage over existing systems like ground waters and open defecation. Changes in psychology and educational awareness also play important roles in many such communities </a:t>
            </a:r>
            <a:r>
              <a:rPr lang="en-US" sz="1800" baseline="30000" dirty="0"/>
              <a:t>[3]</a:t>
            </a:r>
            <a:r>
              <a:rPr lang="en-US" sz="1800" dirty="0"/>
              <a:t>.</a:t>
            </a:r>
          </a:p>
          <a:p>
            <a:pPr marL="0" indent="0">
              <a:buNone/>
            </a:pPr>
            <a:r>
              <a:rPr lang="en-US" sz="1800" dirty="0"/>
              <a:t>2. The government, the economy and the GDP are direct functions of the strength or the country’s rural livelihoods, since India’s economic backbone is still largely agriculture.</a:t>
            </a:r>
          </a:p>
          <a:p>
            <a:pPr marL="0" indent="0">
              <a:buNone/>
            </a:pPr>
            <a:r>
              <a:rPr lang="en-US" sz="1800" dirty="0"/>
              <a:t>3. It is important to focus on methods that require an initial investment, and then are manageable by the community, making it self-reliant. Such ideas can attract stronger financial support from external stakeholders like the government, NGOs, human-aid trusts and charity funds</a:t>
            </a:r>
            <a:r>
              <a:rPr lang="en-US" sz="1800" dirty="0" smtClean="0"/>
              <a:t>.</a:t>
            </a:r>
          </a:p>
          <a:p>
            <a:pPr marL="0" indent="0">
              <a:buNone/>
            </a:pPr>
            <a:endParaRPr lang="en-US" sz="1800" dirty="0"/>
          </a:p>
          <a:p>
            <a:pPr marL="0" indent="0">
              <a:buNone/>
            </a:pPr>
            <a:r>
              <a:rPr lang="en-US" sz="1800" dirty="0" smtClean="0"/>
              <a:t>More on reliability, maintainability and availability on per system basis follows.</a:t>
            </a:r>
            <a:endParaRPr lang="en-US" sz="1800" dirty="0"/>
          </a:p>
        </p:txBody>
      </p:sp>
      <p:sp>
        <p:nvSpPr>
          <p:cNvPr id="3" name="Title 2"/>
          <p:cNvSpPr>
            <a:spLocks noGrp="1"/>
          </p:cNvSpPr>
          <p:nvPr>
            <p:ph type="title"/>
          </p:nvPr>
        </p:nvSpPr>
        <p:spPr>
          <a:xfrm>
            <a:off x="57412" y="78904"/>
            <a:ext cx="8403020" cy="685800"/>
          </a:xfrm>
        </p:spPr>
        <p:txBody>
          <a:bodyPr/>
          <a:lstStyle/>
          <a:p>
            <a:r>
              <a:rPr lang="en-US" dirty="0" smtClean="0"/>
              <a:t>III. Requirements</a:t>
            </a:r>
            <a:endParaRPr lang="en-US" dirty="0"/>
          </a:p>
        </p:txBody>
      </p:sp>
    </p:spTree>
    <p:extLst>
      <p:ext uri="{BB962C8B-B14F-4D97-AF65-F5344CB8AC3E}">
        <p14:creationId xmlns:p14="http://schemas.microsoft.com/office/powerpoint/2010/main" val="3384360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2663</Words>
  <Application>Microsoft Office PowerPoint</Application>
  <PresentationFormat>On-screen Show (4:3)</PresentationFormat>
  <Paragraphs>234</Paragraphs>
  <Slides>37</Slides>
  <Notes>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Introducing PowerPoint 2010</vt:lpstr>
      <vt:lpstr>Analysis and Solutions Rural Water and Sanitation System in India  Faculty Advisor: Dr K.S. Rajan Mentors: Abhishek Bharadwaj and Anuj Toshniwal</vt:lpstr>
      <vt:lpstr>Safe drinking water and clean sanitation is still a faraway dream for many villages in the country. In this project, we attempt to design a local sustainable water supply system and a manageable sanitation system for these rural regions.</vt:lpstr>
      <vt:lpstr>II. Introduction</vt:lpstr>
      <vt:lpstr>II. Introduction</vt:lpstr>
      <vt:lpstr>II. Introduction</vt:lpstr>
      <vt:lpstr>II. Introduction</vt:lpstr>
      <vt:lpstr>III. Requirements</vt:lpstr>
      <vt:lpstr>III. Requirements</vt:lpstr>
      <vt:lpstr>III. Requirements</vt:lpstr>
      <vt:lpstr>Sustainable measures have to be used to keep the water sources running and re-charged for use at all times. Drinking water has to be provided throughout the year at all costs. </vt:lpstr>
      <vt:lpstr>1. Water Source Sustainability Subsystem</vt:lpstr>
      <vt:lpstr>Reliable water storage structures have to be provided that have sufficient buffer space in times of scarcity. Treated water should adhere to drinking water standards. In Andhra Pradesh, fluoride removal is an important requirement.</vt:lpstr>
      <vt:lpstr>2. Water Storage and Treatment Subsystem</vt:lpstr>
      <vt:lpstr>Water coverage is an important step in the success of entire system. Reliable piping should ensure water reaches every household internally or within a range of at least 500m.</vt:lpstr>
      <vt:lpstr>3. Water Distribution Network</vt:lpstr>
      <vt:lpstr>A sanitation network that takes away sewerage from a village of 2000 people, and scales for the next 25 years. Currently only 18 to 33 % villages have sanitation, many of which are open drainages causing disease spread and foul smells.</vt:lpstr>
      <vt:lpstr>4. Manageable and Isolated Sanitation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sanitation network produces 270 kilo-liters of semi-solidus wastes everyday. Handling such loads requires elaborate planning and community centered methods to ensure sustainability  and manageability.</vt:lpstr>
      <vt:lpstr>5. Sewerage Treatment and Disposal</vt:lpstr>
      <vt:lpstr>Label the figure here</vt:lpstr>
      <vt:lpstr>Analysis and Solutions Rural Water and Sanitation System in India</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2012-04-11T05:21:48Z</dcterms:created>
  <dcterms:modified xsi:type="dcterms:W3CDTF">2012-04-11T08:02:54Z</dcterms:modified>
</cp:coreProperties>
</file>