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10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0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01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53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15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1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03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9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4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BCA7-F119-42CF-A74E-C56161E67102}" type="datetimeFigureOut">
              <a:rPr lang="en-IN" smtClean="0"/>
              <a:t>01-04-2012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66A0-CF23-4C4D-AE18-5AA24BB659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25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jol.info/index.php/ijmu/article/viewFile/63971/5177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canning_tunneling_microscope" TargetMode="External"/><Relationship Id="rId7" Type="http://schemas.openxmlformats.org/officeDocument/2006/relationships/hyperlink" Target="http://nano.cancer.gov/learn/understanding/nanotech_cantilevers.asp" TargetMode="External"/><Relationship Id="rId2" Type="http://schemas.openxmlformats.org/officeDocument/2006/relationships/hyperlink" Target="http://en.wikipedia.org/wiki/Nanotechnolog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nanosciencediagnostics.com/Services.html" TargetMode="External"/><Relationship Id="rId5" Type="http://schemas.openxmlformats.org/officeDocument/2006/relationships/hyperlink" Target="http://en.wikipedia.org/wiki/Single-nucleotide_polymorphism" TargetMode="External"/><Relationship Id="rId4" Type="http://schemas.openxmlformats.org/officeDocument/2006/relationships/hyperlink" Target="http://www.health.wa.gov.au/circularsnew/attachments/44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1740" y="0"/>
            <a:ext cx="4604048" cy="4594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Term Paper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2" y="692696"/>
            <a:ext cx="8964488" cy="28803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 smtClean="0"/>
              <a:t>Roll no:201030068</a:t>
            </a:r>
            <a:endParaRPr lang="en-IN" sz="2400" dirty="0" smtClean="0"/>
          </a:p>
          <a:p>
            <a:pPr algn="l"/>
            <a:r>
              <a:rPr lang="en-US" sz="2400" dirty="0" smtClean="0"/>
              <a:t>Title of paper  :- Nanoscience in diagnostics</a:t>
            </a:r>
          </a:p>
          <a:p>
            <a:pPr algn="l"/>
            <a:r>
              <a:rPr lang="en-US" sz="2400" dirty="0" smtClean="0"/>
              <a:t>Authors: Godfred A Menezes, Priyadharshini S Menezes, Cylma Menezes</a:t>
            </a:r>
          </a:p>
          <a:p>
            <a:pPr algn="l"/>
            <a:r>
              <a:rPr lang="en-US" sz="2400" dirty="0" smtClean="0"/>
              <a:t>Year of publication:January,2011</a:t>
            </a:r>
          </a:p>
          <a:p>
            <a:pPr algn="l"/>
            <a:r>
              <a:rPr lang="en-US" sz="2400" dirty="0" smtClean="0"/>
              <a:t>Volume : Internet Journal of medical update,6</a:t>
            </a:r>
          </a:p>
          <a:p>
            <a:pPr algn="l"/>
            <a:r>
              <a:rPr lang="en-US" sz="2400" dirty="0" smtClean="0"/>
              <a:t>No. of Pages:15</a:t>
            </a:r>
          </a:p>
          <a:p>
            <a:pPr algn="l"/>
            <a:r>
              <a:rPr lang="en-IN" sz="2400" dirty="0" smtClean="0"/>
              <a:t> </a:t>
            </a:r>
            <a:r>
              <a:rPr lang="en-IN" sz="2400" dirty="0"/>
              <a:t>P</a:t>
            </a:r>
            <a:r>
              <a:rPr lang="en-IN" sz="2400" dirty="0" smtClean="0"/>
              <a:t>aper link : </a:t>
            </a:r>
            <a:r>
              <a:rPr lang="en-IN" sz="2400" dirty="0">
                <a:hlinkClick r:id="rId2"/>
              </a:rPr>
              <a:t>http://www.ajol.info/index.php/ijmu/article/viewFile/63971/51777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3284984"/>
            <a:ext cx="8820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IN" sz="2400" dirty="0" smtClean="0"/>
              <a:t>Nanoscience </a:t>
            </a:r>
            <a:r>
              <a:rPr lang="en-IN" sz="2400" dirty="0"/>
              <a:t>is the </a:t>
            </a:r>
            <a:r>
              <a:rPr lang="en-IN" sz="2400" dirty="0" smtClean="0"/>
              <a:t>science which deals with the study </a:t>
            </a:r>
            <a:r>
              <a:rPr lang="en-IN" sz="2400" dirty="0"/>
              <a:t>of atoms, molecules, and objects whose size is on the </a:t>
            </a:r>
            <a:r>
              <a:rPr lang="en-IN" sz="2400" dirty="0" smtClean="0"/>
              <a:t>nanometer scale</a:t>
            </a:r>
            <a:r>
              <a:rPr lang="en-IN" sz="2400" dirty="0"/>
              <a:t> </a:t>
            </a:r>
            <a:r>
              <a:rPr lang="en-IN" sz="2400" dirty="0" smtClean="0"/>
              <a:t>.Generally nanotechnology deals with size of the range 1-100 nm by convention.Nanoscience  has wide range of applications in the areas of biotechnology,Disease detection,biosensors, data storage,nanofibres,carbontubes etc..</a:t>
            </a:r>
            <a:r>
              <a:rPr lang="en-US" sz="2400" dirty="0" smtClean="0"/>
              <a:t>This science integrates different areas like physics,chemistry,materialengineering,biology,computer</a:t>
            </a:r>
          </a:p>
          <a:p>
            <a:r>
              <a:rPr lang="en-US" sz="2400" dirty="0" err="1" smtClean="0"/>
              <a:t>Science.Quantam</a:t>
            </a:r>
            <a:r>
              <a:rPr lang="en-US" sz="2400" dirty="0" smtClean="0"/>
              <a:t> mechanical effects are important when dealing at such nano scales.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41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77363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Quantam dots: </a:t>
            </a:r>
            <a:r>
              <a:rPr lang="en-IN" sz="2400" dirty="0"/>
              <a:t> quantum dots are semiconductors whose electronic characteristics are closely related to the size and shape of the individual </a:t>
            </a:r>
            <a:r>
              <a:rPr lang="en-IN" sz="2400" dirty="0" smtClean="0"/>
              <a:t>crystal.Its applications are in single electron transistor,as quantam  bits in  quantam information processing.</a:t>
            </a:r>
            <a:r>
              <a:rPr lang="en-IN" sz="2400" baseline="30000" dirty="0" smtClean="0"/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662" y="1813390"/>
            <a:ext cx="863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invention of scanning tunneling microscope whose resolution can deal with individual atoms in matter .The imagery can be manipulated and redefined with the required characteristics.</a:t>
            </a:r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6846" y="3068960"/>
            <a:ext cx="8748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Nano crystalline silver:</a:t>
            </a:r>
          </a:p>
          <a:p>
            <a:r>
              <a:rPr lang="en-IN" sz="2400" dirty="0"/>
              <a:t>Burns are one of the most common and devastating forms of trauma.  Patients with serious </a:t>
            </a:r>
            <a:r>
              <a:rPr lang="en-IN" sz="2400" dirty="0" smtClean="0"/>
              <a:t>thermal </a:t>
            </a:r>
            <a:r>
              <a:rPr lang="en-IN" sz="2400" dirty="0"/>
              <a:t>injury require immediate specialized care in order to minimize morbidity and </a:t>
            </a:r>
            <a:r>
              <a:rPr lang="en-IN" sz="2400" dirty="0" smtClean="0"/>
              <a:t>mortality.</a:t>
            </a:r>
          </a:p>
          <a:p>
            <a:r>
              <a:rPr lang="en-US" sz="2400" dirty="0" smtClean="0"/>
              <a:t>Acticoat (with nano crystalline silver) </a:t>
            </a:r>
            <a:r>
              <a:rPr lang="en-IN" sz="2400" dirty="0"/>
              <a:t>dressing is an effective antimicrobial </a:t>
            </a:r>
            <a:r>
              <a:rPr lang="en-IN" sz="2400" dirty="0" smtClean="0"/>
              <a:t> barrier dressing</a:t>
            </a:r>
            <a:r>
              <a:rPr lang="en-IN" sz="2400" dirty="0"/>
              <a:t>. The nanocrystalline coating of silver rapidly kills a broad spectrum of bacteria in as </a:t>
            </a:r>
            <a:r>
              <a:rPr lang="en-IN" sz="2400" dirty="0" smtClean="0"/>
              <a:t>little </a:t>
            </a:r>
            <a:r>
              <a:rPr lang="en-IN" sz="2400" dirty="0"/>
              <a:t>as 30 minutes</a:t>
            </a:r>
            <a:r>
              <a:rPr lang="en-IN" sz="2400" baseline="30000" dirty="0" smtClean="0"/>
              <a:t>.[3]</a:t>
            </a: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7050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071" y="6458"/>
            <a:ext cx="896448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application of nanotechnology to biosensor design and fabrication promises to revolutionize diagnostics and therapy at the molecular and cellular </a:t>
            </a:r>
            <a:r>
              <a:rPr lang="en-IN" sz="2400" dirty="0" smtClean="0"/>
              <a:t>level.</a:t>
            </a:r>
            <a:r>
              <a:rPr lang="en-IN" sz="2400" dirty="0"/>
              <a:t> The </a:t>
            </a:r>
            <a:r>
              <a:rPr lang="en-IN" sz="2400" dirty="0" smtClean="0"/>
              <a:t>biosensor effectively works on the analyte with increased sensitivity and performance.</a:t>
            </a:r>
          </a:p>
          <a:p>
            <a:r>
              <a:rPr lang="en-US" sz="2400" dirty="0" smtClean="0"/>
              <a:t>Single nucleotide polymorphism:It is a DNA sequence  variaion occuring when a single nucleotide – A,T,C or G in the genome differs between members of a biological species or paired chromosomes in an individual.</a:t>
            </a:r>
            <a:r>
              <a:rPr lang="en-US" sz="2400" baseline="30000" dirty="0" smtClean="0"/>
              <a:t>[4]</a:t>
            </a:r>
          </a:p>
          <a:p>
            <a:r>
              <a:rPr lang="en-US" sz="2400" dirty="0" smtClean="0"/>
              <a:t>Studying such variations in DNA sequences helps us to understand how humans are infected by pathogens,drugs,vaccines.</a:t>
            </a:r>
          </a:p>
          <a:p>
            <a:r>
              <a:rPr lang="en-IN" sz="2400" dirty="0" smtClean="0"/>
              <a:t>Nano science diagnostics fall into one of the following category.</a:t>
            </a:r>
            <a:endParaRPr lang="en-IN" sz="2400" dirty="0"/>
          </a:p>
          <a:p>
            <a:r>
              <a:rPr lang="en-IN" sz="2400" b="1" dirty="0" smtClean="0"/>
              <a:t>  *         </a:t>
            </a:r>
            <a:r>
              <a:rPr lang="en-IN" sz="2400" dirty="0" smtClean="0"/>
              <a:t>Diagnostic </a:t>
            </a:r>
            <a:r>
              <a:rPr lang="en-IN" sz="2400" dirty="0"/>
              <a:t>assay </a:t>
            </a:r>
            <a:r>
              <a:rPr lang="en-IN" sz="2400" dirty="0" smtClean="0"/>
              <a:t>development</a:t>
            </a:r>
            <a:endParaRPr lang="en-IN" sz="2400" b="1" dirty="0"/>
          </a:p>
          <a:p>
            <a:r>
              <a:rPr lang="en-IN" sz="2400" dirty="0"/>
              <a:t>  </a:t>
            </a:r>
            <a:r>
              <a:rPr lang="en-IN" sz="2400" dirty="0" smtClean="0"/>
              <a:t>*</a:t>
            </a:r>
            <a:r>
              <a:rPr lang="en-IN" sz="2400" dirty="0"/>
              <a:t>         </a:t>
            </a:r>
            <a:r>
              <a:rPr lang="en-IN" sz="2400" dirty="0" smtClean="0"/>
              <a:t>Specialized </a:t>
            </a:r>
            <a:r>
              <a:rPr lang="en-IN" sz="2400" dirty="0"/>
              <a:t>reagent </a:t>
            </a:r>
            <a:r>
              <a:rPr lang="en-IN" sz="2400" dirty="0" smtClean="0"/>
              <a:t>development</a:t>
            </a:r>
            <a:endParaRPr lang="en-IN" sz="2400" dirty="0"/>
          </a:p>
          <a:p>
            <a:r>
              <a:rPr lang="en-IN" sz="2400" dirty="0"/>
              <a:t>  </a:t>
            </a:r>
            <a:r>
              <a:rPr lang="en-IN" sz="2400" dirty="0" smtClean="0"/>
              <a:t>*</a:t>
            </a:r>
            <a:r>
              <a:rPr lang="en-IN" sz="2400" dirty="0"/>
              <a:t>         </a:t>
            </a:r>
            <a:r>
              <a:rPr lang="en-IN" sz="2400" dirty="0" smtClean="0"/>
              <a:t>Lab-on-chip </a:t>
            </a:r>
            <a:r>
              <a:rPr lang="en-IN" sz="2400" dirty="0"/>
              <a:t>diagnostic </a:t>
            </a:r>
            <a:r>
              <a:rPr lang="en-IN" sz="2400" dirty="0" smtClean="0"/>
              <a:t>platforms</a:t>
            </a:r>
            <a:endParaRPr lang="en-IN" sz="2400" dirty="0"/>
          </a:p>
          <a:p>
            <a:r>
              <a:rPr lang="en-IN" sz="2400" dirty="0"/>
              <a:t>  *         </a:t>
            </a:r>
            <a:r>
              <a:rPr lang="en-IN" sz="2400" dirty="0" smtClean="0"/>
              <a:t>Medical </a:t>
            </a:r>
            <a:r>
              <a:rPr lang="en-IN" sz="2400" dirty="0"/>
              <a:t>Electronics for Diagnostic </a:t>
            </a:r>
            <a:r>
              <a:rPr lang="en-IN" sz="2400" dirty="0" smtClean="0"/>
              <a:t>devices</a:t>
            </a:r>
            <a:endParaRPr lang="en-IN" sz="2400" dirty="0"/>
          </a:p>
          <a:p>
            <a:r>
              <a:rPr lang="en-IN" sz="2400" dirty="0"/>
              <a:t>  </a:t>
            </a:r>
            <a:r>
              <a:rPr lang="en-IN" sz="2400" dirty="0" smtClean="0"/>
              <a:t>*</a:t>
            </a:r>
            <a:r>
              <a:rPr lang="en-IN" sz="2400" dirty="0"/>
              <a:t>         </a:t>
            </a:r>
            <a:r>
              <a:rPr lang="en-IN" sz="2400" dirty="0" smtClean="0"/>
              <a:t>Specialized </a:t>
            </a:r>
            <a:r>
              <a:rPr lang="en-IN" sz="2400" dirty="0"/>
              <a:t>Microbiology testing</a:t>
            </a:r>
            <a:br>
              <a:rPr lang="en-IN" sz="2400" dirty="0"/>
            </a:br>
            <a:r>
              <a:rPr lang="en-IN" sz="2400" dirty="0" smtClean="0"/>
              <a:t>  *         Anti-microbial testing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*         Setup </a:t>
            </a:r>
            <a:r>
              <a:rPr lang="en-IN" sz="2400" dirty="0"/>
              <a:t>of diagnostic </a:t>
            </a:r>
            <a:r>
              <a:rPr lang="en-IN" sz="2400" dirty="0" smtClean="0"/>
              <a:t>infrastructure</a:t>
            </a:r>
            <a:r>
              <a:rPr lang="en-IN" sz="2400" baseline="30000" dirty="0" smtClean="0"/>
              <a:t>[5]</a:t>
            </a:r>
            <a:endParaRPr lang="en-IN" sz="2400" baseline="300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74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252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Cancer diagnosis:</a:t>
            </a:r>
          </a:p>
          <a:p>
            <a:r>
              <a:rPr lang="en-IN" sz="2400" dirty="0" smtClean="0"/>
              <a:t> Cancer cannot be conformed by any single test. </a:t>
            </a:r>
            <a:r>
              <a:rPr lang="en-IN" sz="2400" dirty="0"/>
              <a:t>The </a:t>
            </a:r>
            <a:r>
              <a:rPr lang="en-IN" sz="2400" dirty="0" smtClean="0"/>
              <a:t> </a:t>
            </a:r>
            <a:r>
              <a:rPr lang="en-IN" sz="2400" dirty="0"/>
              <a:t>patient usually </a:t>
            </a:r>
            <a:r>
              <a:rPr lang="en-IN" sz="2400" dirty="0" smtClean="0"/>
              <a:t>undergoes predetermined tests and  requires </a:t>
            </a:r>
            <a:r>
              <a:rPr lang="en-IN" sz="2400" dirty="0"/>
              <a:t>a thorough history and physical examination along with diagnostic testing. Many tests are needed to determine whether a person has cancer, or if another condition (such as an infection) is mimicking the symptoms </a:t>
            </a:r>
            <a:r>
              <a:rPr lang="en-IN" sz="2400" dirty="0" smtClean="0"/>
              <a:t>of  cancer.</a:t>
            </a:r>
            <a:endParaRPr lang="en-IN" sz="2400" baseline="30000" dirty="0" smtClean="0"/>
          </a:p>
          <a:p>
            <a:r>
              <a:rPr lang="en-US" sz="2400" dirty="0" smtClean="0"/>
              <a:t>Nanoscale cantilevers </a:t>
            </a:r>
            <a:r>
              <a:rPr lang="en-IN" sz="2400" dirty="0"/>
              <a:t>microscopic, flexible beams resembling a row of diving boards - are built using semiconductor lithographic techniques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As a cancer cell secretes its molecular products, the antibodies coated on the cantilever fingers selectively bind to these secreted </a:t>
            </a:r>
            <a:r>
              <a:rPr lang="en-IN" sz="2400" dirty="0" smtClean="0"/>
              <a:t>proteins.</a:t>
            </a:r>
            <a:r>
              <a:rPr lang="en-IN" sz="2400" dirty="0"/>
              <a:t>  These antibodies have been designed to pick up one or more different, specific molecular expressions from a cancer cell. The physical properties of the cantilevers change as a result of the binding </a:t>
            </a:r>
            <a:r>
              <a:rPr lang="en-IN" sz="2400" dirty="0" smtClean="0"/>
              <a:t>event.</a:t>
            </a:r>
            <a:r>
              <a:rPr lang="en-IN" sz="2400" dirty="0"/>
              <a:t> Nanoscale </a:t>
            </a:r>
            <a:r>
              <a:rPr lang="en-IN" sz="2400" dirty="0" smtClean="0"/>
              <a:t>cantilevers</a:t>
            </a:r>
          </a:p>
          <a:p>
            <a:r>
              <a:rPr lang="en-IN" sz="2400" dirty="0"/>
              <a:t>can provide rapid and sensitive detection of cancer-related molecules</a:t>
            </a:r>
            <a:r>
              <a:rPr lang="en-IN" sz="2400" dirty="0" smtClean="0"/>
              <a:t>.</a:t>
            </a:r>
            <a:r>
              <a:rPr lang="en-IN" sz="2400" baseline="30000" dirty="0" smtClean="0"/>
              <a:t>[6]</a:t>
            </a:r>
          </a:p>
          <a:p>
            <a:endParaRPr lang="en-I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5784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Gold nanoparticles:</a:t>
            </a:r>
          </a:p>
          <a:p>
            <a:r>
              <a:rPr lang="en-US" sz="2400" dirty="0" smtClean="0"/>
              <a:t>Certain diseases can be diagnosed  </a:t>
            </a:r>
            <a:r>
              <a:rPr lang="en-US" sz="2400" dirty="0"/>
              <a:t>based on the interaction of colloidal gold and spinal </a:t>
            </a:r>
            <a:r>
              <a:rPr lang="en-US" sz="2400" dirty="0" smtClean="0"/>
              <a:t>fluids.The main advantage of gold nano particles is that they  ca</a:t>
            </a:r>
            <a:r>
              <a:rPr lang="en-US" sz="2400" dirty="0" smtClean="0"/>
              <a:t>n be detected by following methods.</a:t>
            </a:r>
          </a:p>
          <a:p>
            <a:r>
              <a:rPr lang="en-US" sz="2400" dirty="0"/>
              <a:t>1) </a:t>
            </a:r>
            <a:r>
              <a:rPr lang="en-US" sz="2400" dirty="0" smtClean="0"/>
              <a:t>Fluorescence:It is illumination observed when a substance emits light when it absorbs electromagnetic radiation.</a:t>
            </a:r>
            <a:endParaRPr lang="en-US" sz="2400" dirty="0" smtClean="0"/>
          </a:p>
          <a:p>
            <a:r>
              <a:rPr lang="en-US" sz="2400" dirty="0" smtClean="0"/>
              <a:t>2)Raman Scattering: The incident photons can excite the vibrational modes of polarizable molecules .The emitted photons lower their energy by vibrational transition energies.</a:t>
            </a:r>
          </a:p>
          <a:p>
            <a:r>
              <a:rPr lang="en-US" sz="2400" dirty="0" smtClean="0"/>
              <a:t>Gold and silver </a:t>
            </a:r>
            <a:r>
              <a:rPr lang="en-IN" sz="2400" dirty="0" smtClean="0"/>
              <a:t>based nano particles DNA </a:t>
            </a:r>
            <a:r>
              <a:rPr lang="en-IN" sz="2400" dirty="0"/>
              <a:t>detection system is </a:t>
            </a:r>
            <a:r>
              <a:rPr lang="en-IN" sz="2400" dirty="0" smtClean="0"/>
              <a:t>ten times </a:t>
            </a:r>
            <a:r>
              <a:rPr lang="en-IN" sz="2400" dirty="0"/>
              <a:t>more sensitive and 100,000-times more </a:t>
            </a:r>
            <a:r>
              <a:rPr lang="en-IN" sz="2400" dirty="0" smtClean="0"/>
              <a:t> specific </a:t>
            </a:r>
            <a:r>
              <a:rPr lang="en-IN" sz="2400" dirty="0"/>
              <a:t>than current genomic detection systems.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9502" y="4524315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Nano wires: The  </a:t>
            </a:r>
            <a:r>
              <a:rPr lang="en-IN" sz="2400" dirty="0"/>
              <a:t>periodic arrays of magnetic nanowire arrays </a:t>
            </a:r>
            <a:r>
              <a:rPr lang="en-IN" sz="2400" dirty="0" smtClean="0"/>
              <a:t>have  </a:t>
            </a:r>
            <a:r>
              <a:rPr lang="en-IN" sz="2400" dirty="0"/>
              <a:t>the </a:t>
            </a:r>
            <a:r>
              <a:rPr lang="en-IN" sz="2400" dirty="0" smtClean="0"/>
              <a:t>capacity </a:t>
            </a:r>
            <a:r>
              <a:rPr lang="en-IN" sz="2400" dirty="0"/>
              <a:t>of storing </a:t>
            </a:r>
            <a:r>
              <a:rPr lang="en-IN" sz="2400" dirty="0" smtClean="0"/>
              <a:t> 10</a:t>
            </a:r>
            <a:r>
              <a:rPr lang="en-IN" sz="2400" baseline="30000" dirty="0" smtClean="0"/>
              <a:t>12</a:t>
            </a:r>
            <a:r>
              <a:rPr lang="en-IN" sz="2400" dirty="0" smtClean="0"/>
              <a:t>  Bits of </a:t>
            </a:r>
            <a:r>
              <a:rPr lang="en-IN" sz="2400" dirty="0"/>
              <a:t>information </a:t>
            </a:r>
            <a:r>
              <a:rPr lang="en-IN" sz="2400" dirty="0" smtClean="0"/>
              <a:t>in a square inch area.</a:t>
            </a:r>
          </a:p>
          <a:p>
            <a:r>
              <a:rPr lang="en-US" sz="2400" dirty="0" smtClean="0"/>
              <a:t>They  have rectifying properties similar to semiconductor junctions.</a:t>
            </a:r>
            <a:endParaRPr lang="en-IN" sz="2400" dirty="0" smtClean="0"/>
          </a:p>
          <a:p>
            <a:r>
              <a:rPr lang="en-IN" sz="2400" dirty="0" smtClean="0"/>
              <a:t>Nanowires </a:t>
            </a:r>
            <a:r>
              <a:rPr lang="en-IN" sz="2400" dirty="0"/>
              <a:t>are </a:t>
            </a:r>
            <a:r>
              <a:rPr lang="en-IN" sz="2400" dirty="0" smtClean="0"/>
              <a:t>the future hope </a:t>
            </a:r>
            <a:r>
              <a:rPr lang="en-IN" sz="2400" dirty="0"/>
              <a:t>for different </a:t>
            </a:r>
            <a:r>
              <a:rPr lang="en-IN" sz="2400" dirty="0" smtClean="0"/>
              <a:t> nanoscale </a:t>
            </a:r>
            <a:r>
              <a:rPr lang="en-IN" sz="2400" dirty="0"/>
              <a:t>electrical, thermoelectrical, optical, magnetic, </a:t>
            </a:r>
            <a:r>
              <a:rPr lang="en-IN" sz="2400" dirty="0" smtClean="0"/>
              <a:t>bio-medical </a:t>
            </a:r>
            <a:r>
              <a:rPr lang="en-IN" sz="2400" dirty="0"/>
              <a:t>and sensor device </a:t>
            </a:r>
            <a:r>
              <a:rPr lang="en-IN" sz="2400" dirty="0" smtClean="0"/>
              <a:t>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49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9472"/>
            <a:ext cx="77768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References:</a:t>
            </a:r>
          </a:p>
          <a:p>
            <a:pPr marL="457200" indent="-457200">
              <a:buAutoNum type="arabicParenR"/>
            </a:pPr>
            <a:r>
              <a:rPr lang="en-IN" sz="2400" dirty="0">
                <a:hlinkClick r:id="rId2"/>
              </a:rPr>
              <a:t>http://en.wikipedia.org/wiki/Nanotechnology</a:t>
            </a:r>
            <a:endParaRPr lang="en-IN" sz="2400" dirty="0"/>
          </a:p>
          <a:p>
            <a:pPr marL="457200" indent="-457200">
              <a:buAutoNum type="arabicParenR"/>
            </a:pPr>
            <a:r>
              <a:rPr lang="en-IN" sz="2400" dirty="0">
                <a:hlinkClick r:id="rId3"/>
              </a:rPr>
              <a:t>http://en.wikipedia.org/wiki/Scanning_tunneling_microscope</a:t>
            </a:r>
            <a:endParaRPr lang="en-IN" sz="2400" dirty="0"/>
          </a:p>
          <a:p>
            <a:pPr marL="457200" indent="-457200">
              <a:buAutoNum type="arabicParenR"/>
            </a:pPr>
            <a:r>
              <a:rPr lang="en-IN" sz="2400" dirty="0">
                <a:hlinkClick r:id="rId4"/>
              </a:rPr>
              <a:t>http://www.health.wa.gov.au/circularsnew/attachments/446.pdf</a:t>
            </a:r>
            <a:endParaRPr lang="en-IN" sz="2400" dirty="0"/>
          </a:p>
          <a:p>
            <a:pPr marL="457200" indent="-457200">
              <a:buAutoNum type="arabicParenR"/>
            </a:pPr>
            <a:r>
              <a:rPr lang="en-IN" sz="2400" dirty="0">
                <a:hlinkClick r:id="rId5"/>
              </a:rPr>
              <a:t>http://en.wikipedia.org/wiki/Single-nucleotide_polymorphism</a:t>
            </a:r>
            <a:endParaRPr lang="en-IN" sz="2400" dirty="0"/>
          </a:p>
          <a:p>
            <a:pPr marL="457200" indent="-457200">
              <a:buAutoNum type="arabicParenR"/>
            </a:pPr>
            <a:r>
              <a:rPr lang="en-IN" sz="2400" dirty="0">
                <a:hlinkClick r:id="rId6"/>
              </a:rPr>
              <a:t>http://</a:t>
            </a:r>
            <a:r>
              <a:rPr lang="en-IN" sz="2400" dirty="0" smtClean="0">
                <a:hlinkClick r:id="rId6"/>
              </a:rPr>
              <a:t>nanosciencediagnostics.com/Services.html</a:t>
            </a:r>
            <a:endParaRPr lang="en-IN" sz="2400" dirty="0" smtClean="0"/>
          </a:p>
          <a:p>
            <a:pPr marL="457200" indent="-457200">
              <a:buAutoNum type="arabicParenR"/>
            </a:pPr>
            <a:r>
              <a:rPr lang="en-IN" sz="2400" dirty="0">
                <a:hlinkClick r:id="rId7"/>
              </a:rPr>
              <a:t>http://</a:t>
            </a:r>
            <a:r>
              <a:rPr lang="en-IN" sz="2400" dirty="0" smtClean="0">
                <a:hlinkClick r:id="rId7"/>
              </a:rPr>
              <a:t>nano.cancer.gov/learn/understanding/nanotech_cantilevers.asp</a:t>
            </a:r>
            <a:endParaRPr lang="en-IN" sz="2400" dirty="0" smtClean="0"/>
          </a:p>
          <a:p>
            <a:r>
              <a:rPr lang="en-US" sz="2400" dirty="0" smtClean="0"/>
              <a:t> Conclusion: The </a:t>
            </a:r>
            <a:r>
              <a:rPr lang="en-US" sz="2400" dirty="0"/>
              <a:t>nanoscience is a more challenging field of science which submerges various disciplines and requires a collaborate  research for a significant advancement in diagnosing  dreadful diseases. Synthesizing such complex </a:t>
            </a:r>
            <a:r>
              <a:rPr lang="en-US" sz="2400" dirty="0" smtClean="0"/>
              <a:t>Nano </a:t>
            </a:r>
            <a:r>
              <a:rPr lang="en-US" sz="2400" dirty="0"/>
              <a:t>particles </a:t>
            </a:r>
            <a:r>
              <a:rPr lang="en-US" sz="2400" dirty="0" smtClean="0"/>
              <a:t>to </a:t>
            </a:r>
            <a:r>
              <a:rPr lang="en-US" sz="2400" dirty="0"/>
              <a:t>diagnose </a:t>
            </a:r>
            <a:r>
              <a:rPr lang="en-IN" sz="2400" dirty="0"/>
              <a:t> point of Care  </a:t>
            </a:r>
            <a:r>
              <a:rPr lang="en-US" sz="2400" dirty="0"/>
              <a:t>may glow up life on the </a:t>
            </a:r>
            <a:r>
              <a:rPr lang="en-US" sz="2400" dirty="0" smtClean="0"/>
              <a:t>earth.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43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591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Term Paper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Paper</dc:title>
  <dc:creator>Jashwanth</dc:creator>
  <cp:lastModifiedBy>Jashwanth</cp:lastModifiedBy>
  <cp:revision>91</cp:revision>
  <dcterms:created xsi:type="dcterms:W3CDTF">2012-03-31T16:04:24Z</dcterms:created>
  <dcterms:modified xsi:type="dcterms:W3CDTF">2012-04-01T05:32:12Z</dcterms:modified>
</cp:coreProperties>
</file>